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1" r:id="rId24"/>
  </p:sldIdLst>
  <p:sldSz cx="9144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2539DFF-70F8-48A0-BDD6-034ECC4914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5229DB-E314-4080-BEEC-1EE97CA19F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8FCEC0C-3414-4881-8C5A-79FEE52941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F1233F1-40B5-43C0-B270-C87F580819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47F5A37-4ED8-4CC4-B0F9-7448DD6B5C0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35919F2-8077-4792-84B3-33A76B1064E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8A4CF5B-434C-460B-AFA1-45BCFCF11FF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16E557-7FCC-4CF3-9A9D-60AF5B609B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A8ED00-AADA-4022-B102-C820841BBC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D43318-F530-40DA-B6F0-2BDFCB0A97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DD8BC9-0538-4189-A5A8-CEAD8F40EA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blipFill rotWithShape="0">
          <a:blip r:embed="rId1"/>
          <a:stretch>
            <a:fillRect/>
          </a:stretch>
        </a:blipFill>
      </p:bgPr>
    </p:bg>
    <p:spTree>
      <p:nvGrpSpPr>
        <p:cNvPr id="1" name=""/>
        <p:cNvGrpSpPr/>
        <p:nvPr/>
      </p:nvGrpSpPr>
      <p:grpSpPr/>
      <p:sp>
        <p:nvSpPr>
          <p:cNvPr id="22530" name=""/>
          <p:cNvSpPr/>
          <p:nvPr>
            <p:ph type="ctrTitle"/>
          </p:nvPr>
        </p:nvSpPr>
        <p:spPr>
          <a:xfrm>
            <a:off x="685800" y="1981200"/>
            <a:ext cx="7772400" cy="1143000"/>
          </a:xfrm>
          <a:prstGeom prst="rect">
            <a:avLst/>
          </a:prstGeom>
          <a:noFill/>
          <a:ln>
            <a:noFill/>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a:pPr lvl="0"/>
            <a:r>
              <a:t>单击此处编辑母版标题样式</a:t>
            </a:r>
          </a:p>
        </p:txBody>
      </p:sp>
      <p:sp>
        <p:nvSpPr>
          <p:cNvPr id="22531" name=""/>
          <p:cNvSpPr/>
          <p:nvPr>
            <p:ph type="subTitle" idx="1"/>
          </p:nvPr>
        </p:nvSpPr>
        <p:spPr>
          <a:xfrm>
            <a:off x="1371600" y="3581400"/>
            <a:ext cx="6400800" cy="1752600"/>
          </a:xfrm>
          <a:prstGeom prst="rect">
            <a:avLst/>
          </a:prstGeom>
          <a:noFill/>
          <a:ln>
            <a:noFill/>
            <a:miter lim="800000"/>
          </a:ln>
        </p:spPr>
        <p:txBody>
          <a:bodyPr/>
          <a:lstStyle>
            <a:lvl1pPr marL="0" indent="0" algn="ctr" defTabSz="914400" rtl="0" eaLnBrk="1" fontAlgn="base" hangingPunct="1">
              <a:lnSpc>
                <a:spcPct val="100000"/>
              </a:lnSpc>
              <a:spcBef>
                <a:spcPct val="20000"/>
              </a:spcBef>
              <a:spcAft>
                <a:spcPct val="0"/>
              </a:spcAft>
              <a:buClr>
                <a:schemeClr val="folHlink"/>
              </a:buClr>
              <a:buSzPct val="85000"/>
              <a:buFont typeface="Wingdings 2" pitchFamily="18" charset="2"/>
              <a:buNone/>
              <a:defRPr kumimoji="0" lang="zh-CN" altLang="en-US" sz="3200" b="0" i="0" u="none" baseline="0">
                <a:solidFill>
                  <a:schemeClr val="tx1"/>
                </a:solidFill>
                <a:latin typeface="Arial"/>
                <a:ea typeface="宋体" pitchFamily="2" charset="-122"/>
              </a:defRPr>
            </a:lvl1pPr>
            <a:lvl2pPr marL="457200" indent="0" algn="ctr" defTabSz="914400" rtl="0" eaLnBrk="1" fontAlgn="base" hangingPunct="1">
              <a:lnSpc>
                <a:spcPct val="100000"/>
              </a:lnSpc>
              <a:spcBef>
                <a:spcPct val="20000"/>
              </a:spcBef>
              <a:spcAft>
                <a:spcPct val="0"/>
              </a:spcAft>
              <a:buClr>
                <a:schemeClr val="tx2"/>
              </a:buClr>
              <a:buSzPct val="85000"/>
              <a:buFont typeface="Wingdings 2" pitchFamily="18" charset="2"/>
              <a:buNone/>
              <a:defRPr kumimoji="0" lang="zh-CN" altLang="en-US" sz="2800" b="0" i="0" u="none" baseline="0">
                <a:solidFill>
                  <a:schemeClr val="tx1"/>
                </a:solidFill>
                <a:latin typeface="Arial"/>
                <a:ea typeface="宋体" pitchFamily="2" charset="-122"/>
              </a:defRPr>
            </a:lvl2pPr>
            <a:lvl3pPr marL="914400" indent="0" algn="ctr" defTabSz="914400" rtl="0" eaLnBrk="1" fontAlgn="base" hangingPunct="1">
              <a:lnSpc>
                <a:spcPct val="100000"/>
              </a:lnSpc>
              <a:spcBef>
                <a:spcPct val="20000"/>
              </a:spcBef>
              <a:spcAft>
                <a:spcPct val="0"/>
              </a:spcAft>
              <a:buClr>
                <a:schemeClr val="folHlink"/>
              </a:buClr>
              <a:buSzTx/>
              <a:buFont typeface="Wingdings 2" pitchFamily="18" charset="2"/>
              <a:buNone/>
              <a:defRPr kumimoji="0" lang="zh-CN" altLang="en-US" sz="2400" b="0" i="0" u="none" baseline="0">
                <a:solidFill>
                  <a:schemeClr val="tx1"/>
                </a:solidFill>
                <a:latin typeface="Arial"/>
                <a:ea typeface="宋体" pitchFamily="2" charset="-122"/>
              </a:defRPr>
            </a:lvl3pPr>
            <a:lvl4pPr marL="1371600" indent="0" algn="ctr" defTabSz="914400" rtl="0" eaLnBrk="1" fontAlgn="base" hangingPunct="1">
              <a:lnSpc>
                <a:spcPct val="100000"/>
              </a:lnSpc>
              <a:spcBef>
                <a:spcPct val="20000"/>
              </a:spcBef>
              <a:spcAft>
                <a:spcPct val="0"/>
              </a:spcAft>
              <a:buClr>
                <a:schemeClr val="tx2"/>
              </a:buClr>
              <a:buSzPct val="90000"/>
              <a:buFont typeface="Wingdings 2" pitchFamily="18" charset="2"/>
              <a:buNone/>
              <a:defRPr kumimoji="0" lang="zh-CN" altLang="en-US" sz="2000" b="0" i="0" u="none" baseline="0">
                <a:solidFill>
                  <a:schemeClr val="tx1"/>
                </a:solidFill>
                <a:latin typeface="Arial"/>
                <a:ea typeface="宋体" pitchFamily="2" charset="-122"/>
              </a:defRPr>
            </a:lvl4pPr>
            <a:lvl5pPr marL="1828800" indent="0" algn="ctr" defTabSz="914400" rtl="0" eaLnBrk="1" fontAlgn="base" hangingPunct="1">
              <a:lnSpc>
                <a:spcPct val="100000"/>
              </a:lnSpc>
              <a:spcBef>
                <a:spcPct val="20000"/>
              </a:spcBef>
              <a:spcAft>
                <a:spcPct val="0"/>
              </a:spcAft>
              <a:buClr>
                <a:schemeClr val="folHlink"/>
              </a:buClr>
              <a:buSzTx/>
              <a:buFont typeface="Wingdings 2" pitchFamily="18" charset="2"/>
              <a:buNone/>
              <a:defRPr kumimoji="0" lang="zh-CN" altLang="en-US" sz="2000" b="0" i="0" u="none" baseline="0">
                <a:solidFill>
                  <a:schemeClr val="tx1"/>
                </a:solidFill>
                <a:latin typeface="Arial"/>
                <a:ea typeface="宋体" pitchFamily="2" charset="-122"/>
              </a:defRPr>
            </a:lvl5pPr>
          </a:lstStyle>
          <a:p>
            <a:pPr lvl="0"/>
            <a:r>
              <a:t>单击此处编辑母版副标题样式</a:t>
            </a:r>
          </a:p>
        </p:txBody>
      </p:sp>
      <p:sp>
        <p:nvSpPr>
          <p:cNvPr id="22532" name=""/>
          <p:cNvSpPr/>
          <p:nvPr>
            <p:ph type="dt" sz="half" idx="2"/>
          </p:nvPr>
        </p:nvSpPr>
        <p:spPr>
          <a:xfrm>
            <a:off x="301625" y="6172200"/>
            <a:ext cx="2289175" cy="476250"/>
          </a:xfrm>
          <a:prstGeom prst="rect">
            <a:avLst/>
          </a:prstGeom>
          <a:noFill/>
          <a:ln>
            <a:noFill/>
            <a:miter lim="800000"/>
          </a:ln>
        </p:spPr>
        <p:txBody>
          <a:bodyPr/>
          <a:lstStyle/>
          <a:p>
            <a:pPr lvl="0"/>
            <a:endParaRPr sz="1400"/>
          </a:p>
        </p:txBody>
      </p:sp>
      <p:sp>
        <p:nvSpPr>
          <p:cNvPr id="22533" name=""/>
          <p:cNvSpPr/>
          <p:nvPr>
            <p:ph type="ftr" sz="quarter" idx="3"/>
          </p:nvPr>
        </p:nvSpPr>
        <p:spPr>
          <a:xfrm>
            <a:off x="3124200" y="6172200"/>
            <a:ext cx="2895600" cy="476250"/>
          </a:xfrm>
          <a:prstGeom prst="rect">
            <a:avLst/>
          </a:prstGeom>
          <a:noFill/>
          <a:ln>
            <a:noFill/>
            <a:miter lim="800000"/>
          </a:ln>
        </p:spPr>
        <p:txBody>
          <a:bodyPr/>
          <a:lstStyle/>
          <a:p>
            <a:pPr lvl="0" algn="ctr"/>
            <a:fld id="{3424EE8E-7245-4026-B348-A98717B2B3F1}" type="footer">
              <a:rPr sz="1400"/>
              <a:t/>
            </a:fld>
            <a:endParaRPr sz="1400"/>
          </a:p>
        </p:txBody>
      </p:sp>
      <p:sp>
        <p:nvSpPr>
          <p:cNvPr id="22534" name=""/>
          <p:cNvSpPr/>
          <p:nvPr>
            <p:ph type="sldNum" sz="quarter" idx="4"/>
          </p:nvPr>
        </p:nvSpPr>
        <p:spPr>
          <a:xfrm>
            <a:off x="6553200" y="6172200"/>
            <a:ext cx="2289175" cy="476250"/>
          </a:xfrm>
          <a:prstGeom prst="rect">
            <a:avLst/>
          </a:prstGeom>
          <a:noFill/>
          <a:ln>
            <a:noFill/>
            <a:miter lim="800000"/>
          </a:ln>
        </p:spPr>
        <p:txBody>
          <a:bodyPr/>
          <a:lstStyle/>
          <a:p>
            <a:pPr lvl="0" algn="r"/>
            <a:fld id="{3D62E32A-041B-491A-9414-617BA0D8CF6A}" type="slidenum">
              <a:rPr sz="1400"/>
              <a:t>*</a:t>
            </a:fld>
            <a:endParaRPr sz="1400"/>
          </a:p>
        </p:txBody>
      </p:sp>
    </p:spTree>
  </p:cSld>
  <p:clrMapOvr>
    <a:masterClrMapping/>
  </p:clrMapOvr>
  <p:transition spd="slow">
    <p:plus/>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p:txBody>
          <a:bodyPr/>
          <a:lstStyle/>
          <a:p>
            <a:pPr lvl="0"/>
            <a:endParaRPr sz="1400"/>
          </a:p>
        </p:txBody>
      </p:sp>
      <p:sp>
        <p:nvSpPr>
          <p:cNvPr id="5" name="Footer Placeholder 4"/>
          <p:cNvSpPr>
            <a:spLocks noGrp="1"/>
          </p:cNvSpPr>
          <p:nvPr>
            <p:ph type="ftr" sz="quarter" idx="3"/>
          </p:nvPr>
        </p:nvSpPr>
        <p:spPr/>
        <p:txBody>
          <a:bodyPr/>
          <a:lstStyle/>
          <a:p>
            <a:pPr lvl="0" algn="ctr"/>
            <a:fld id="{2D0D6D23-C9C9-43FB-A795-8D0F1712568F}" type="footer">
              <a:rPr sz="1400"/>
              <a:t/>
            </a:fld>
            <a:endParaRPr sz="1400"/>
          </a:p>
        </p:txBody>
      </p:sp>
      <p:sp>
        <p:nvSpPr>
          <p:cNvPr id="6" name="Slide Number Placeholder 5"/>
          <p:cNvSpPr>
            <a:spLocks noGrp="1"/>
          </p:cNvSpPr>
          <p:nvPr>
            <p:ph type="sldNum" sz="quarter" idx="4"/>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image" Target="../media/image2.jpeg" /><Relationship Id="rId4"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3"/>
          <a:stretch>
            <a:fillRect/>
          </a:stretch>
        </a:blipFill>
      </p:bgPr>
    </p:bg>
    <p:spTree>
      <p:nvGrpSpPr>
        <p:cNvPr id="1" name=""/>
        <p:cNvGrpSpPr/>
        <p:nvPr/>
      </p:nvGrpSpPr>
      <p:grpSpPr/>
      <p:sp>
        <p:nvSpPr>
          <p:cNvPr id="21506" name=""/>
          <p:cNvSpPr/>
          <p:nvPr>
            <p:ph type="title"/>
          </p:nvPr>
        </p:nvSpPr>
        <p:spPr>
          <a:xfrm>
            <a:off x="301625" y="228600"/>
            <a:ext cx="8540750" cy="1143000"/>
          </a:xfrm>
          <a:prstGeom prst="rect">
            <a:avLst/>
          </a:prstGeom>
          <a:noFill/>
          <a:ln>
            <a:noFill/>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a:pPr lvl="0"/>
            <a:r>
              <a:t>单击此处编辑母版标题样式</a:t>
            </a:r>
          </a:p>
        </p:txBody>
      </p:sp>
      <p:sp>
        <p:nvSpPr>
          <p:cNvPr id="21507" name=""/>
          <p:cNvSpPr/>
          <p:nvPr>
            <p:ph type="body" idx="1"/>
          </p:nvPr>
        </p:nvSpPr>
        <p:spPr>
          <a:xfrm>
            <a:off x="301625" y="1600200"/>
            <a:ext cx="8540750" cy="4498975"/>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85000"/>
              <a:buFont typeface="Wingdings 2" pitchFamily="18" charset="2"/>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2" pitchFamily="18" charset="2"/>
              <a:buChar char=""/>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2" pitchFamily="18" charset="2"/>
              <a:buChar char=""/>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000" b="0" i="0" u="none" baseline="0">
                <a:solidFill>
                  <a:schemeClr val="tx1"/>
                </a:solidFill>
                <a:latin typeface="Arial"/>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21508" name=""/>
          <p:cNvSpPr/>
          <p:nvPr>
            <p:ph type="dt" sz="half" idx="2"/>
          </p:nvPr>
        </p:nvSpPr>
        <p:spPr>
          <a:xfrm>
            <a:off x="301625" y="6245225"/>
            <a:ext cx="2289175" cy="476250"/>
          </a:xfrm>
          <a:prstGeom prst="rect">
            <a:avLst/>
          </a:prstGeom>
          <a:no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lvl="0"/>
            <a:endParaRPr sz="1400"/>
          </a:p>
        </p:txBody>
      </p:sp>
      <p:sp>
        <p:nvSpPr>
          <p:cNvPr id="21509" name=""/>
          <p:cNvSpPr/>
          <p:nvPr>
            <p:ph type="ftr" sz="quarter" idx="3"/>
          </p:nvPr>
        </p:nvSpPr>
        <p:spPr>
          <a:xfrm>
            <a:off x="3124200" y="6245225"/>
            <a:ext cx="2895600" cy="476250"/>
          </a:xfrm>
          <a:prstGeom prst="rect">
            <a:avLst/>
          </a:prstGeom>
          <a:no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lvl="0" algn="ctr"/>
            <a:fld id="{26071BF5-946A-42FB-A517-E5E6E7EF92C5}" type="footer">
              <a:rPr sz="1400"/>
              <a:t/>
            </a:fld>
            <a:endParaRPr sz="1400"/>
          </a:p>
        </p:txBody>
      </p:sp>
      <p:sp>
        <p:nvSpPr>
          <p:cNvPr id="21510" name=""/>
          <p:cNvSpPr/>
          <p:nvPr>
            <p:ph type="sldNum" sz="quarter" idx="4"/>
          </p:nvPr>
        </p:nvSpPr>
        <p:spPr>
          <a:xfrm>
            <a:off x="6553200" y="6245225"/>
            <a:ext cx="2289175" cy="476250"/>
          </a:xfrm>
          <a:prstGeom prst="rect">
            <a:avLst/>
          </a:prstGeom>
          <a:no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lvl="0" algn="r"/>
            <a:fld id="{77F19775-4A47-4E5A-84D6-A13F7A69F967}" type="slidenum">
              <a:rPr sz="1400"/>
              <a:t>*</a:t>
            </a:fld>
            <a:endParaRPr sz="1400"/>
          </a:p>
        </p:txBody>
      </p:sp>
    </p:spTree>
  </p:cSld>
  <p:clrMap bg1="dk1" tx1="lt1" bg2="dk2" tx2="lt2" accent1="accent1" accent2="accent2" accent3="accent3" accent4="accent4" accent5="accent5" accent6="accent6" hlink="hlink" folHlink="folHlink"/>
  <p:sldLayoutIdLst>
    <p:sldLayoutId id="2147483660" r:id="rId1"/>
    <p:sldLayoutId id="2147483665" r:id="rId2"/>
  </p:sldLayoutIdLst>
  <p:transition spd="slow">
    <p:plus/>
  </p:transition>
  <p:timing/>
  <p:hf sldNum="0" hdr="0" dt="0"/>
  <p:txStyles>
    <p:titleStyle>
      <a:lvl1pPr marL="0" indent="0" algn="ctr" defTabSz="914400" rtl="0" eaLnBrk="1" fontAlgn="base" hangingPunct="1">
        <a:lnSpc>
          <a:spcPct val="100000"/>
        </a:lnSpc>
        <a:spcBef>
          <a:spcPct val="0"/>
        </a:spcBef>
        <a:spcAft>
          <a:spcPct val="0"/>
        </a:spcAft>
        <a:buClrTx/>
        <a:buSzTx/>
        <a:buFontTx/>
        <a:buNone/>
        <a:defRPr kumimoji="0" sz="4400" b="0" i="0" u="none" baseline="0">
          <a:solidFill>
            <a:schemeClr val="tx2"/>
          </a:solidFill>
          <a:latin typeface="Arial"/>
          <a:ea typeface="宋体" pitchFamily="2" charset="-122"/>
        </a:defRPr>
      </a:lvl1pPr>
    </p:titleStyle>
    <p:bodyStyle>
      <a:lvl1pPr marL="342900" indent="-342900" algn="l" defTabSz="914400" rtl="0" eaLnBrk="1" fontAlgn="base" hangingPunct="1">
        <a:lnSpc>
          <a:spcPct val="100000"/>
        </a:lnSpc>
        <a:spcBef>
          <a:spcPct val="20000"/>
        </a:spcBef>
        <a:spcAft>
          <a:spcPct val="0"/>
        </a:spcAft>
        <a:buClr>
          <a:schemeClr val="folHlink"/>
        </a:buClr>
        <a:buSzPct val="85000"/>
        <a:buFont typeface="Wingdings 2" pitchFamily="18" charset="2"/>
        <a:buChar char="¡"/>
        <a:defRPr kumimoji="0"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2" pitchFamily="18" charset="2"/>
        <a:buChar char=""/>
        <a:defRPr kumimoji="0"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2" pitchFamily="18" charset="2"/>
        <a:buChar char=""/>
        <a:defRPr kumimoji="0"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sz="2000" b="0" i="0" u="none" baseline="0">
          <a:solidFill>
            <a:schemeClr val="tx1"/>
          </a:solidFill>
          <a:latin typeface="Arial"/>
          <a:ea typeface="宋体" pitchFamily="2"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611521021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2" name=""/>
          <p:cNvSpPr/>
          <p:nvPr>
            <p:ph type="ctrTitle"/>
          </p:nvPr>
        </p:nvSpPr>
        <p:spPr>
          <a:xfrm>
            <a:off x="685800" y="1524000"/>
            <a:ext cx="7772400" cy="1676400"/>
          </a:xfrm>
          <a:prstGeom prst="rect">
            <a:avLst/>
          </a:prstGeom>
          <a:noFill/>
          <a:ln>
            <a:miter lim="800000"/>
          </a:ln>
        </p:spPr>
        <p:txBody>
          <a:bodyPr anchor="ctr" anchorCtr="0"/>
          <a:lstStyle/>
          <a:p>
            <a:pPr lvl="0"/>
            <a:r>
              <a:rPr sz="4800" b="1">
                <a:ea typeface="隶书" pitchFamily="49" charset="-122"/>
              </a:rPr>
              <a:t>无权处分合同效力与善意取得构成立法冲突之选择</a:t>
            </a:r>
            <a:endParaRPr sz="4800" b="1">
              <a:ea typeface="隶书" pitchFamily="49" charset="-122"/>
            </a:endParaRPr>
          </a:p>
        </p:txBody>
      </p:sp>
      <p:sp>
        <p:nvSpPr>
          <p:cNvPr id="5123" name=""/>
          <p:cNvSpPr/>
          <p:nvPr>
            <p:ph type="subTitle" idx="1"/>
          </p:nvPr>
        </p:nvSpPr>
        <p:spPr>
          <a:xfrm>
            <a:off x="914400" y="3276600"/>
            <a:ext cx="7315200" cy="2514600"/>
          </a:xfrm>
          <a:prstGeom prst="rect">
            <a:avLst/>
          </a:prstGeom>
          <a:noFill/>
          <a:ln>
            <a:miter lim="800000"/>
          </a:ln>
        </p:spPr>
        <p:txBody>
          <a:bodyPr/>
          <a:lstStyle/>
          <a:p>
            <a:pPr lvl="0"/>
            <a:r>
              <a:rPr sz="4000" b="1">
                <a:ea typeface="楷体_GB2312" pitchFamily="49" charset="-122"/>
              </a:rPr>
              <a:t>——邢玉霞</a:t>
            </a:r>
            <a:endParaRPr sz="4000" b="1">
              <a:ea typeface="楷体_GB2312" pitchFamily="49" charset="-122"/>
            </a:endParaRPr>
          </a:p>
          <a:p>
            <a:pPr lvl="0"/>
            <a:r>
              <a:rPr sz="4000" b="1">
                <a:ea typeface="楷体_GB2312" pitchFamily="49" charset="-122"/>
              </a:rPr>
              <a:t>山东政法学院法律二系，讲师</a:t>
            </a:r>
            <a:endParaRPr sz="4000" b="1">
              <a:ea typeface="楷体_GB2312" pitchFamily="49" charset="-122"/>
            </a:endParaRPr>
          </a:p>
        </p:txBody>
      </p:sp>
      <p:sp>
        <p:nvSpPr>
          <p:cNvPr id="5124" name=""/>
          <p:cNvSpPr>
            <a:spLocks noGrp="1"/>
          </p:cNvSpPr>
          <p:nvPr>
            <p:ph type="dt" sz="half" idx="2"/>
          </p:nvPr>
        </p:nvSpPr>
        <p:spPr/>
        <p:txBody>
          <a:bodyPr/>
          <a:lstStyle/>
          <a:p>
            <a:pPr lvl="0"/>
            <a:endParaRPr sz="1400"/>
          </a:p>
        </p:txBody>
      </p:sp>
      <p:sp>
        <p:nvSpPr>
          <p:cNvPr id="5125" name=""/>
          <p:cNvSpPr>
            <a:spLocks noGrp="1"/>
          </p:cNvSpPr>
          <p:nvPr>
            <p:ph type="ftr" sz="quarter" idx="3"/>
          </p:nvPr>
        </p:nvSpPr>
        <p:spPr/>
        <p:txBody>
          <a:bodyPr/>
          <a:lstStyle/>
          <a:p>
            <a:pPr lvl="0" algn="ctr"/>
            <a:fld id="{E237F79A-B10D-4D92-977B-A797E17B5CA8}" type="footer">
              <a:rPr sz="1400"/>
              <a:t/>
            </a:fld>
            <a:endParaRPr sz="1400"/>
          </a:p>
        </p:txBody>
      </p:sp>
      <p:sp>
        <p:nvSpPr>
          <p:cNvPr id="5126" name="TextBox 5125"/>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无权处分合同效力与善意取得构成立法冲突之选择共42页，您现在浏览的是第1页!</a:t>
            </a:r>
          </a:p>
        </p:txBody>
      </p:sp>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554" name=""/>
          <p:cNvSpPr/>
          <p:nvPr>
            <p:ph type="title"/>
          </p:nvPr>
        </p:nvSpPr>
        <p:spPr>
          <a:xfrm>
            <a:off x="301625" y="228600"/>
            <a:ext cx="8540750" cy="17526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a:pPr lvl="0"/>
            <a:r>
              <a:rPr sz="6000" b="1">
                <a:ea typeface="华文行楷" pitchFamily="2" charset="-122"/>
              </a:rPr>
              <a:t>内容提要</a:t>
            </a:r>
            <a:endParaRPr sz="6000" b="1">
              <a:ea typeface="华文行楷" pitchFamily="2" charset="-122"/>
            </a:endParaRPr>
          </a:p>
        </p:txBody>
      </p:sp>
      <p:sp>
        <p:nvSpPr>
          <p:cNvPr id="23555" name=""/>
          <p:cNvSpPr/>
          <p:nvPr>
            <p:ph type="body" idx="4294967295"/>
          </p:nvPr>
        </p:nvSpPr>
        <p:spPr>
          <a:xfrm>
            <a:off x="2133600" y="2209800"/>
            <a:ext cx="6708775" cy="38893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85000"/>
              <a:buFont typeface="Wingdings 2" pitchFamily="18" charset="2"/>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2" pitchFamily="18" charset="2"/>
              <a:buChar char=""/>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2" pitchFamily="18" charset="2"/>
              <a:buChar char=""/>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000" b="0" i="0" u="none" baseline="0">
                <a:solidFill>
                  <a:schemeClr val="tx1"/>
                </a:solidFill>
                <a:latin typeface="Arial"/>
                <a:ea typeface="宋体" pitchFamily="2" charset="-122"/>
              </a:defRPr>
            </a:lvl5pPr>
          </a:lstStyle>
          <a:p>
            <a:pPr lvl="0"/>
            <a:r>
              <a:rPr sz="4400" b="1"/>
              <a:t>一、案例探讨</a:t>
            </a:r>
            <a:endParaRPr sz="4400" b="1"/>
          </a:p>
          <a:p>
            <a:pPr lvl="0"/>
            <a:r>
              <a:rPr sz="4400" b="1"/>
              <a:t>二、冲突解析</a:t>
            </a:r>
            <a:endParaRPr sz="4400" b="1"/>
          </a:p>
          <a:p>
            <a:pPr lvl="0"/>
            <a:r>
              <a:rPr sz="4400" b="1"/>
              <a:t>三、制度选择</a:t>
            </a:r>
            <a:endParaRPr sz="4400" b="1"/>
          </a:p>
          <a:p>
            <a:pPr lvl="0"/>
            <a:r>
              <a:rPr sz="4400" b="1"/>
              <a:t>四、不动产的无权处分</a:t>
            </a:r>
            <a:endParaRPr sz="4400" b="1"/>
          </a:p>
        </p:txBody>
      </p:sp>
      <p:sp>
        <p:nvSpPr>
          <p:cNvPr id="23556" name="Date Placeholder 3"/>
          <p:cNvSpPr>
            <a:spLocks noGrp="1"/>
          </p:cNvSpPr>
          <p:nvPr>
            <p:ph type="dt" sz="half" idx="2"/>
          </p:nvPr>
        </p:nvSpPr>
        <p:spPr/>
        <p:txBody>
          <a:bodyPr/>
          <a:lstStyle/>
          <a:p>
            <a:pPr lvl="0"/>
            <a:endParaRPr sz="1400"/>
          </a:p>
        </p:txBody>
      </p:sp>
      <p:sp>
        <p:nvSpPr>
          <p:cNvPr id="23557" name="Footer Placeholder 4"/>
          <p:cNvSpPr>
            <a:spLocks noGrp="1"/>
          </p:cNvSpPr>
          <p:nvPr>
            <p:ph type="ftr" sz="quarter" idx="3"/>
          </p:nvPr>
        </p:nvSpPr>
        <p:spPr/>
        <p:txBody>
          <a:bodyPr/>
          <a:lstStyle/>
          <a:p>
            <a:pPr lvl="0" algn="ctr"/>
            <a:fld id="{25DA915E-D2B5-4ECE-9CDC-0790EB39337B}" type="footer">
              <a:rPr sz="1400"/>
              <a:t/>
            </a:fld>
            <a:endParaRPr sz="1400"/>
          </a:p>
        </p:txBody>
      </p:sp>
      <p:sp>
        <p:nvSpPr>
          <p:cNvPr id="23558" name="TextBox 23557"/>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无权处分合同效力与善意取得构成立法冲突之选择共42页，您现在浏览的是第2页!</a:t>
            </a:r>
          </a:p>
        </p:txBody>
      </p:sp>
    </p:spTree>
  </p:cSld>
  <p:clrMapOvr>
    <a:masterClrMapping/>
  </p:clrMapOvr>
  <p:transition spd="slow">
    <p:plus/>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578" name=""/>
          <p:cNvSpPr/>
          <p:nvPr>
            <p:ph type="title"/>
          </p:nvPr>
        </p:nvSpPr>
        <p:spPr>
          <a:xfrm>
            <a:off x="301625" y="228600"/>
            <a:ext cx="8540750" cy="8382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a:pPr lvl="0"/>
            <a:r>
              <a:rPr sz="4800" b="1">
                <a:ea typeface="隶书" pitchFamily="49" charset="-122"/>
              </a:rPr>
              <a:t>一、案例探讨</a:t>
            </a:r>
            <a:endParaRPr sz="4800" b="1">
              <a:ea typeface="隶书" pitchFamily="49" charset="-122"/>
            </a:endParaRPr>
          </a:p>
        </p:txBody>
      </p:sp>
      <p:sp>
        <p:nvSpPr>
          <p:cNvPr id="24579" name=""/>
          <p:cNvSpPr/>
          <p:nvPr>
            <p:ph type="body" idx="4294967295"/>
          </p:nvPr>
        </p:nvSpPr>
        <p:spPr>
          <a:xfrm>
            <a:off x="301625" y="1295400"/>
            <a:ext cx="8540750" cy="5257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85000"/>
              <a:buFont typeface="Wingdings 2" pitchFamily="18" charset="2"/>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2" pitchFamily="18" charset="2"/>
              <a:buChar char=""/>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2" pitchFamily="18" charset="2"/>
              <a:buChar char=""/>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000" b="0" i="0" u="none" baseline="0">
                <a:solidFill>
                  <a:schemeClr val="tx1"/>
                </a:solidFill>
                <a:latin typeface="Arial"/>
                <a:ea typeface="宋体" pitchFamily="2" charset="-122"/>
              </a:defRPr>
            </a:lvl5pPr>
          </a:lstStyle>
          <a:p>
            <a:pPr lvl="0">
              <a:lnSpc>
                <a:spcPct val="90000"/>
              </a:lnSpc>
            </a:pPr>
            <a:r>
              <a:rPr sz="4000" b="1">
                <a:solidFill>
                  <a:schemeClr val="tx2"/>
                </a:solidFill>
                <a:ea typeface="隶书" pitchFamily="49" charset="-122"/>
              </a:rPr>
              <a:t>之一——动产之无权处分</a:t>
            </a:r>
            <a:endParaRPr sz="4000" b="1">
              <a:solidFill>
                <a:schemeClr val="tx2"/>
              </a:solidFill>
              <a:ea typeface="隶书" pitchFamily="49" charset="-122"/>
            </a:endParaRPr>
          </a:p>
          <a:p>
            <a:pPr lvl="0">
              <a:lnSpc>
                <a:spcPct val="90000"/>
              </a:lnSpc>
            </a:pPr>
            <a:r>
              <a:rPr b="1">
                <a:ea typeface="楷体_GB2312" pitchFamily="49" charset="-122"/>
              </a:rPr>
              <a:t>农民甲去外地打工，将其所有的一头驴交给乙使用,双方口头约定，乙如果使用照顾不当造成驴死亡，赔偿甲60元。乙使用之后，见驴已派不上用场，且多病需要饲养照料，试图卖掉。邻村丙不知道此驴多病，愿意以80元购买。乙想甲回来后就告知驴已死亡，赔给他60元，自己还赚20元，于是将驴卖给丙。丙交付乙50元，约定余款1个月后一次性给付，将驴牵走。在丙问及驴的所有权人时，乙告知是自己花钱买来的。</a:t>
            </a:r>
            <a:r>
              <a:rPr sz="2400"/>
              <a:t> </a:t>
            </a:r>
            <a:endParaRPr sz="2400"/>
          </a:p>
        </p:txBody>
      </p:sp>
      <p:sp>
        <p:nvSpPr>
          <p:cNvPr id="24580" name="Date Placeholder 3"/>
          <p:cNvSpPr>
            <a:spLocks noGrp="1"/>
          </p:cNvSpPr>
          <p:nvPr>
            <p:ph type="dt" sz="half" idx="2"/>
          </p:nvPr>
        </p:nvSpPr>
        <p:spPr/>
        <p:txBody>
          <a:bodyPr/>
          <a:lstStyle/>
          <a:p>
            <a:pPr lvl="0"/>
            <a:endParaRPr sz="1400"/>
          </a:p>
        </p:txBody>
      </p:sp>
      <p:sp>
        <p:nvSpPr>
          <p:cNvPr id="24581" name="Footer Placeholder 4"/>
          <p:cNvSpPr>
            <a:spLocks noGrp="1"/>
          </p:cNvSpPr>
          <p:nvPr>
            <p:ph type="ftr" sz="quarter" idx="3"/>
          </p:nvPr>
        </p:nvSpPr>
        <p:spPr/>
        <p:txBody>
          <a:bodyPr/>
          <a:lstStyle/>
          <a:p>
            <a:pPr lvl="0" algn="ctr"/>
            <a:fld id="{A9019D8B-FD56-40D2-AA14-A1C73CD93042}" type="footer">
              <a:rPr sz="1400"/>
              <a:t/>
            </a:fld>
            <a:endParaRPr sz="1400"/>
          </a:p>
        </p:txBody>
      </p:sp>
      <p:sp>
        <p:nvSpPr>
          <p:cNvPr id="24582" name="TextBox 24581"/>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无权处分合同效力与善意取得构成立法冲突之选择共42页，您现在浏览的是第3页!</a:t>
            </a:r>
          </a:p>
        </p:txBody>
      </p:sp>
    </p:spTree>
  </p:cSld>
  <p:clrMapOvr>
    <a:masterClrMapping/>
  </p:clrMapOvr>
  <p:transition spd="slow">
    <p:plus/>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7042" name=""/>
          <p:cNvSpPr/>
          <p:nvPr>
            <p:ph type="title"/>
          </p:nvPr>
        </p:nvSpPr>
        <p:spPr>
          <a:xfrm>
            <a:off x="301625" y="228600"/>
            <a:ext cx="8540750" cy="1524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a:pPr lvl="0"/>
            <a:endParaRPr sz="4000"/>
          </a:p>
        </p:txBody>
      </p:sp>
      <p:sp>
        <p:nvSpPr>
          <p:cNvPr id="87043" name=""/>
          <p:cNvSpPr/>
          <p:nvPr>
            <p:ph type="body" idx="4294967295"/>
          </p:nvPr>
        </p:nvSpPr>
        <p:spPr>
          <a:xfrm>
            <a:off x="301625" y="609600"/>
            <a:ext cx="8540750" cy="54895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85000"/>
              <a:buFont typeface="Wingdings 2" pitchFamily="18" charset="2"/>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2" pitchFamily="18" charset="2"/>
              <a:buChar char=""/>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2" pitchFamily="18" charset="2"/>
              <a:buChar char=""/>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000" b="0" i="0" u="none" baseline="0">
                <a:solidFill>
                  <a:schemeClr val="tx1"/>
                </a:solidFill>
                <a:latin typeface="Arial"/>
                <a:ea typeface="宋体" pitchFamily="2" charset="-122"/>
              </a:defRPr>
            </a:lvl5pPr>
          </a:lstStyle>
          <a:p>
            <a:pPr lvl="0"/>
            <a:r>
              <a:rPr sz="4000" b="1">
                <a:ea typeface="楷体_GB2312" pitchFamily="49" charset="-122"/>
              </a:rPr>
              <a:t>4、如果甲知道后追认，但是丙在使用驴的过程中发现此驴多病，能否以乙欺诈为由主张合同无效？</a:t>
            </a:r>
            <a:endParaRPr sz="4000" b="1">
              <a:ea typeface="楷体_GB2312" pitchFamily="49" charset="-122"/>
            </a:endParaRPr>
          </a:p>
          <a:p>
            <a:pPr lvl="0"/>
            <a:r>
              <a:rPr sz="4000" b="1">
                <a:ea typeface="楷体_GB2312" pitchFamily="49" charset="-122"/>
              </a:rPr>
              <a:t>5、如果乙丙合同约定全部付款后，丙才可以将驴牵走，而丙在货款未全部付清之前，趁乙外出乙妻不知情的情况下将驴牵回，乙能否主张善意取得？</a:t>
            </a:r>
            <a:endParaRPr sz="4000" b="1">
              <a:ea typeface="楷体_GB2312" pitchFamily="49" charset="-122"/>
            </a:endParaRPr>
          </a:p>
        </p:txBody>
      </p:sp>
      <p:sp>
        <p:nvSpPr>
          <p:cNvPr id="87044" name="Date Placeholder 3"/>
          <p:cNvSpPr>
            <a:spLocks noGrp="1"/>
          </p:cNvSpPr>
          <p:nvPr>
            <p:ph type="dt" sz="half" idx="2"/>
          </p:nvPr>
        </p:nvSpPr>
        <p:spPr/>
        <p:txBody>
          <a:bodyPr/>
          <a:lstStyle/>
          <a:p>
            <a:pPr lvl="0"/>
            <a:endParaRPr sz="1400"/>
          </a:p>
        </p:txBody>
      </p:sp>
      <p:sp>
        <p:nvSpPr>
          <p:cNvPr id="87045" name="Footer Placeholder 4"/>
          <p:cNvSpPr>
            <a:spLocks noGrp="1"/>
          </p:cNvSpPr>
          <p:nvPr>
            <p:ph type="ftr" sz="quarter" idx="3"/>
          </p:nvPr>
        </p:nvSpPr>
        <p:spPr/>
        <p:txBody>
          <a:bodyPr/>
          <a:lstStyle/>
          <a:p>
            <a:pPr lvl="0" algn="ctr"/>
            <a:fld id="{698C74BE-3DF2-4E6F-B017-87BA953CF573}" type="footer">
              <a:rPr sz="1400"/>
              <a:t/>
            </a:fld>
            <a:endParaRPr sz="1400"/>
          </a:p>
        </p:txBody>
      </p:sp>
      <p:sp>
        <p:nvSpPr>
          <p:cNvPr id="87046" name="TextBox 87045"/>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无权处分合同效力与善意取得构成立法冲突之选择共42页，您现在浏览的是第4页!</a:t>
            </a:r>
          </a:p>
        </p:txBody>
      </p:sp>
    </p:spTree>
  </p:cSld>
  <p:clrMapOvr>
    <a:masterClrMapping/>
  </p:clrMapOvr>
  <p:transition spd="slow">
    <p:plus/>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4514" name=""/>
          <p:cNvSpPr/>
          <p:nvPr>
            <p:ph type="title"/>
          </p:nvPr>
        </p:nvSpPr>
        <p:spPr>
          <a:xfrm>
            <a:off x="301625" y="228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a:pPr lvl="0"/>
            <a:r>
              <a:rPr sz="4800" b="1"/>
              <a:t>法律规定之二——善意取得</a:t>
            </a:r>
            <a:endParaRPr sz="4800" b="1"/>
          </a:p>
        </p:txBody>
      </p:sp>
      <p:sp>
        <p:nvSpPr>
          <p:cNvPr id="64515" name=""/>
          <p:cNvSpPr/>
          <p:nvPr>
            <p:ph type="body" idx="4294967295"/>
          </p:nvPr>
        </p:nvSpPr>
        <p:spPr>
          <a:xfrm>
            <a:off x="381000" y="1524000"/>
            <a:ext cx="8458200" cy="45751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85000"/>
              <a:buFont typeface="Wingdings 2" pitchFamily="18" charset="2"/>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2" pitchFamily="18" charset="2"/>
              <a:buChar char=""/>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2" pitchFamily="18" charset="2"/>
              <a:buChar char=""/>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000" b="0" i="0" u="none" baseline="0">
                <a:solidFill>
                  <a:schemeClr val="tx1"/>
                </a:solidFill>
                <a:latin typeface="Arial"/>
                <a:ea typeface="宋体" pitchFamily="2" charset="-122"/>
              </a:defRPr>
            </a:lvl5pPr>
          </a:lstStyle>
          <a:p>
            <a:pPr lvl="0">
              <a:lnSpc>
                <a:spcPct val="90000"/>
              </a:lnSpc>
            </a:pPr>
            <a:r>
              <a:rPr sz="4400" b="1">
                <a:ea typeface="楷体_GB2312" pitchFamily="49" charset="-122"/>
              </a:rPr>
              <a:t>《物权法》第</a:t>
            </a:r>
            <a:r>
              <a:rPr sz="4800" b="1">
                <a:ea typeface="楷体_GB2312" pitchFamily="49" charset="-122"/>
              </a:rPr>
              <a:t>106条：无处分权人将不动产或者动产转让给受让人的，所有权人有权追回；除法律另有规定外，符合下列情形的，受让人取得该不动产或者动产的所有权：</a:t>
            </a:r>
            <a:endParaRPr sz="4000" b="1"/>
          </a:p>
        </p:txBody>
      </p:sp>
      <p:sp>
        <p:nvSpPr>
          <p:cNvPr id="64516" name="Date Placeholder 3"/>
          <p:cNvSpPr>
            <a:spLocks noGrp="1"/>
          </p:cNvSpPr>
          <p:nvPr>
            <p:ph type="dt" sz="half" idx="2"/>
          </p:nvPr>
        </p:nvSpPr>
        <p:spPr/>
        <p:txBody>
          <a:bodyPr/>
          <a:lstStyle/>
          <a:p>
            <a:pPr lvl="0"/>
            <a:endParaRPr sz="1400"/>
          </a:p>
        </p:txBody>
      </p:sp>
      <p:sp>
        <p:nvSpPr>
          <p:cNvPr id="64517" name="Footer Placeholder 4"/>
          <p:cNvSpPr>
            <a:spLocks noGrp="1"/>
          </p:cNvSpPr>
          <p:nvPr>
            <p:ph type="ftr" sz="quarter" idx="3"/>
          </p:nvPr>
        </p:nvSpPr>
        <p:spPr/>
        <p:txBody>
          <a:bodyPr/>
          <a:lstStyle/>
          <a:p>
            <a:pPr lvl="0" algn="ctr"/>
            <a:fld id="{1BF904A7-4DB9-4124-8D91-864F88FF46C6}" type="footer">
              <a:rPr sz="1400"/>
              <a:t/>
            </a:fld>
            <a:endParaRPr sz="1400"/>
          </a:p>
        </p:txBody>
      </p:sp>
      <p:sp>
        <p:nvSpPr>
          <p:cNvPr id="64518" name="TextBox 64517"/>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无权处分合同效力与善意取得构成立法冲突之选择共42页，您现在浏览的是第5页!</a:t>
            </a:r>
          </a:p>
        </p:txBody>
      </p:sp>
    </p:spTree>
  </p:cSld>
  <p:clrMapOvr>
    <a:masterClrMapping/>
  </p:clrMapOvr>
  <p:transition spd="slow">
    <p:plus/>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7586" name=""/>
          <p:cNvSpPr/>
          <p:nvPr>
            <p:ph type="title"/>
          </p:nvPr>
        </p:nvSpPr>
        <p:spPr>
          <a:xfrm>
            <a:off x="301625" y="228600"/>
            <a:ext cx="8540750" cy="762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a:pPr lvl="0"/>
            <a:endParaRPr sz="4000"/>
          </a:p>
        </p:txBody>
      </p:sp>
      <p:sp>
        <p:nvSpPr>
          <p:cNvPr id="67587" name=""/>
          <p:cNvSpPr/>
          <p:nvPr>
            <p:ph type="body" idx="4294967295"/>
          </p:nvPr>
        </p:nvSpPr>
        <p:spPr>
          <a:xfrm>
            <a:off x="301625" y="381000"/>
            <a:ext cx="8842375" cy="58674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85000"/>
              <a:buFont typeface="Wingdings 2" pitchFamily="18" charset="2"/>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2" pitchFamily="18" charset="2"/>
              <a:buChar char=""/>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2" pitchFamily="18" charset="2"/>
              <a:buChar char=""/>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000" b="0" i="0" u="none" baseline="0">
                <a:solidFill>
                  <a:schemeClr val="tx1"/>
                </a:solidFill>
                <a:latin typeface="Arial"/>
                <a:ea typeface="宋体" pitchFamily="2" charset="-122"/>
              </a:defRPr>
            </a:lvl5pPr>
          </a:lstStyle>
          <a:p>
            <a:pPr lvl="0">
              <a:buNone/>
            </a:pPr>
          </a:p>
        </p:txBody>
      </p:sp>
      <p:sp>
        <p:nvSpPr>
          <p:cNvPr id="67589" name=""/>
          <p:cNvSpPr/>
          <p:nvPr/>
        </p:nvSpPr>
        <p:spPr>
          <a:xfrm>
            <a:off x="762000" y="609600"/>
            <a:ext cx="1752600" cy="1311275"/>
          </a:xfrm>
          <a:prstGeom prst="rect">
            <a:avLst/>
          </a:prstGeom>
          <a:solidFill>
            <a:schemeClr val="folHlink"/>
          </a:solid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spcBef>
                <a:spcPct val="50000"/>
              </a:spcBef>
            </a:pPr>
            <a:r>
              <a:rPr sz="4000" b="1">
                <a:solidFill>
                  <a:srgbClr val="000000"/>
                </a:solidFill>
                <a:ea typeface="楷体_GB2312" pitchFamily="49" charset="-122"/>
              </a:rPr>
              <a:t>权利人追认</a:t>
            </a:r>
            <a:endParaRPr sz="4000" b="1">
              <a:solidFill>
                <a:srgbClr val="000000"/>
              </a:solidFill>
              <a:ea typeface="楷体_GB2312" pitchFamily="49" charset="-122"/>
            </a:endParaRPr>
          </a:p>
        </p:txBody>
      </p:sp>
      <p:sp>
        <p:nvSpPr>
          <p:cNvPr id="67590" name=""/>
          <p:cNvSpPr/>
          <p:nvPr/>
        </p:nvSpPr>
        <p:spPr>
          <a:xfrm>
            <a:off x="2590800" y="1143000"/>
            <a:ext cx="1295400" cy="304800"/>
          </a:xfrm>
          <a:prstGeom prst="rightArrow">
            <a:avLst>
              <a:gd name="adj1" fmla="val 50000"/>
              <a:gd name="adj2" fmla="val 106250"/>
            </a:avLst>
          </a:prstGeom>
          <a:solidFill>
            <a:schemeClr val="accent1"/>
          </a:solidFill>
          <a:ln>
            <a:solidFill>
              <a:schemeClr val="tx1"/>
            </a:solid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67591" name=""/>
          <p:cNvSpPr/>
          <p:nvPr/>
        </p:nvSpPr>
        <p:spPr>
          <a:xfrm>
            <a:off x="4114800" y="685800"/>
            <a:ext cx="1371600" cy="1311275"/>
          </a:xfrm>
          <a:prstGeom prst="rect">
            <a:avLst/>
          </a:prstGeom>
          <a:solidFill>
            <a:schemeClr val="folHlink"/>
          </a:solid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spcBef>
                <a:spcPct val="50000"/>
              </a:spcBef>
            </a:pPr>
            <a:r>
              <a:rPr sz="4000" b="1">
                <a:solidFill>
                  <a:srgbClr val="000000"/>
                </a:solidFill>
                <a:ea typeface="楷体_GB2312" pitchFamily="49" charset="-122"/>
              </a:rPr>
              <a:t>合同有效</a:t>
            </a:r>
            <a:endParaRPr sz="4000" b="1">
              <a:solidFill>
                <a:srgbClr val="000000"/>
              </a:solidFill>
              <a:ea typeface="楷体_GB2312" pitchFamily="49" charset="-122"/>
            </a:endParaRPr>
          </a:p>
        </p:txBody>
      </p:sp>
      <p:sp>
        <p:nvSpPr>
          <p:cNvPr id="67592" name=""/>
          <p:cNvSpPr/>
          <p:nvPr/>
        </p:nvSpPr>
        <p:spPr>
          <a:xfrm>
            <a:off x="762000" y="2743200"/>
            <a:ext cx="1752600" cy="1311275"/>
          </a:xfrm>
          <a:prstGeom prst="rect">
            <a:avLst/>
          </a:prstGeom>
          <a:solidFill>
            <a:schemeClr val="folHlink"/>
          </a:solid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r>
              <a:rPr sz="4000" b="1">
                <a:solidFill>
                  <a:srgbClr val="000000"/>
                </a:solidFill>
                <a:ea typeface="楷体_GB2312" pitchFamily="49" charset="-122"/>
              </a:rPr>
              <a:t>权利人不追认</a:t>
            </a:r>
            <a:endParaRPr sz="4000" b="1">
              <a:solidFill>
                <a:srgbClr val="000000"/>
              </a:solidFill>
              <a:ea typeface="楷体_GB2312" pitchFamily="49" charset="-122"/>
            </a:endParaRPr>
          </a:p>
        </p:txBody>
      </p:sp>
      <p:sp>
        <p:nvSpPr>
          <p:cNvPr id="67593" name=""/>
          <p:cNvSpPr/>
          <p:nvPr/>
        </p:nvSpPr>
        <p:spPr>
          <a:xfrm>
            <a:off x="2667000" y="3276600"/>
            <a:ext cx="1143000" cy="228600"/>
          </a:xfrm>
          <a:prstGeom prst="rightArrow">
            <a:avLst>
              <a:gd name="adj1" fmla="val 50000"/>
              <a:gd name="adj2" fmla="val 125000"/>
            </a:avLst>
          </a:prstGeom>
          <a:solidFill>
            <a:schemeClr val="accent1"/>
          </a:solidFill>
          <a:ln>
            <a:solidFill>
              <a:schemeClr val="tx1"/>
            </a:solid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67594" name=""/>
          <p:cNvSpPr/>
          <p:nvPr/>
        </p:nvSpPr>
        <p:spPr>
          <a:xfrm>
            <a:off x="4038600" y="2819400"/>
            <a:ext cx="1371600" cy="1311275"/>
          </a:xfrm>
          <a:prstGeom prst="rect">
            <a:avLst/>
          </a:prstGeom>
          <a:solidFill>
            <a:schemeClr val="folHlink"/>
          </a:solid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spcBef>
                <a:spcPct val="50000"/>
              </a:spcBef>
            </a:pPr>
            <a:r>
              <a:rPr sz="4000" b="1">
                <a:solidFill>
                  <a:srgbClr val="000000"/>
                </a:solidFill>
                <a:ea typeface="楷体_GB2312" pitchFamily="49" charset="-122"/>
              </a:rPr>
              <a:t>合同无效</a:t>
            </a:r>
            <a:endParaRPr sz="4000" b="1">
              <a:solidFill>
                <a:srgbClr val="000000"/>
              </a:solidFill>
              <a:ea typeface="楷体_GB2312" pitchFamily="49" charset="-122"/>
            </a:endParaRPr>
          </a:p>
        </p:txBody>
      </p:sp>
      <p:sp>
        <p:nvSpPr>
          <p:cNvPr id="67595" name=""/>
          <p:cNvSpPr/>
          <p:nvPr/>
        </p:nvSpPr>
        <p:spPr>
          <a:xfrm>
            <a:off x="5791200" y="1219200"/>
            <a:ext cx="1143000" cy="228600"/>
          </a:xfrm>
          <a:prstGeom prst="rightArrow">
            <a:avLst>
              <a:gd name="adj1" fmla="val 50000"/>
              <a:gd name="adj2" fmla="val 125000"/>
            </a:avLst>
          </a:prstGeom>
          <a:solidFill>
            <a:schemeClr val="accent1"/>
          </a:solidFill>
          <a:ln>
            <a:solidFill>
              <a:schemeClr val="tx1"/>
            </a:solid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67596" name=""/>
          <p:cNvSpPr/>
          <p:nvPr/>
        </p:nvSpPr>
        <p:spPr>
          <a:xfrm>
            <a:off x="7162800" y="685800"/>
            <a:ext cx="1371600" cy="1311275"/>
          </a:xfrm>
          <a:prstGeom prst="rect">
            <a:avLst/>
          </a:prstGeom>
          <a:solidFill>
            <a:schemeClr val="folHlink"/>
          </a:solid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spcBef>
                <a:spcPct val="50000"/>
              </a:spcBef>
            </a:pPr>
            <a:r>
              <a:rPr sz="4000" b="1">
                <a:solidFill>
                  <a:srgbClr val="000000"/>
                </a:solidFill>
                <a:ea typeface="楷体_GB2312" pitchFamily="49" charset="-122"/>
              </a:rPr>
              <a:t>物权变动</a:t>
            </a:r>
            <a:endParaRPr sz="4000" b="1">
              <a:solidFill>
                <a:srgbClr val="000000"/>
              </a:solidFill>
              <a:ea typeface="楷体_GB2312" pitchFamily="49" charset="-122"/>
            </a:endParaRPr>
          </a:p>
        </p:txBody>
      </p:sp>
      <p:sp>
        <p:nvSpPr>
          <p:cNvPr id="67599" name=""/>
          <p:cNvSpPr/>
          <p:nvPr/>
        </p:nvSpPr>
        <p:spPr>
          <a:xfrm>
            <a:off x="7162800" y="2895600"/>
            <a:ext cx="1371600" cy="1311275"/>
          </a:xfrm>
          <a:prstGeom prst="rect">
            <a:avLst/>
          </a:prstGeom>
          <a:solidFill>
            <a:schemeClr val="folHlink"/>
          </a:solid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spcBef>
                <a:spcPct val="50000"/>
              </a:spcBef>
            </a:pPr>
            <a:r>
              <a:rPr sz="4000" b="1">
                <a:solidFill>
                  <a:srgbClr val="000000"/>
                </a:solidFill>
                <a:ea typeface="楷体_GB2312" pitchFamily="49" charset="-122"/>
              </a:rPr>
              <a:t>物权变动</a:t>
            </a:r>
            <a:endParaRPr sz="4000" b="1">
              <a:solidFill>
                <a:srgbClr val="000000"/>
              </a:solidFill>
              <a:ea typeface="楷体_GB2312" pitchFamily="49" charset="-122"/>
            </a:endParaRPr>
          </a:p>
        </p:txBody>
      </p:sp>
      <p:sp>
        <p:nvSpPr>
          <p:cNvPr id="67601" name=""/>
          <p:cNvSpPr/>
          <p:nvPr/>
        </p:nvSpPr>
        <p:spPr>
          <a:xfrm>
            <a:off x="2514600" y="4648200"/>
            <a:ext cx="1676400" cy="1431925"/>
          </a:xfrm>
          <a:prstGeom prst="rect">
            <a:avLst/>
          </a:prstGeom>
          <a:solidFill>
            <a:schemeClr val="folHlink"/>
          </a:solid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spcBef>
                <a:spcPct val="50000"/>
              </a:spcBef>
            </a:pPr>
            <a:r>
              <a:rPr sz="4400" b="1">
                <a:solidFill>
                  <a:srgbClr val="000000"/>
                </a:solidFill>
                <a:ea typeface="楷体_GB2312" pitchFamily="49" charset="-122"/>
              </a:rPr>
              <a:t>善意取得</a:t>
            </a:r>
            <a:endParaRPr sz="4400" b="1">
              <a:solidFill>
                <a:srgbClr val="000000"/>
              </a:solidFill>
              <a:ea typeface="楷体_GB2312" pitchFamily="49" charset="-122"/>
            </a:endParaRPr>
          </a:p>
        </p:txBody>
      </p:sp>
      <p:sp>
        <p:nvSpPr>
          <p:cNvPr id="67606" name=""/>
          <p:cNvSpPr/>
          <p:nvPr/>
        </p:nvSpPr>
        <p:spPr>
          <a:xfrm>
            <a:off x="4343400" y="4800600"/>
            <a:ext cx="4800600" cy="762000"/>
          </a:xfrm>
          <a:custGeom>
            <a:avLst>
              <a:gd name="adj0" fmla="val 43241"/>
              <a:gd name="adj1" fmla="val 85648"/>
              <a:gd name="adj2" fmla="val 33333"/>
            </a:avLst>
            <a:gdLst>
              <a:gd name="GT12" fmla="*/ adj0 21600 100000"/>
              <a:gd name="GT13" fmla="*/ adj1 21600 100000"/>
              <a:gd name="GT14" fmla="*/ adj2 21600 100000"/>
              <a:gd name="G0" fmla="+- GT12 0 0"/>
              <a:gd name="G1" fmla="+- GT13 0 0"/>
              <a:gd name="G2" fmla="+- GT14 0 0"/>
              <a:gd name="G3" fmla="+- 21600 0 GT12"/>
              <a:gd name="G4" fmla="*/ G3 1 2"/>
              <a:gd name="G5" fmla="+- GT12 G4 0"/>
              <a:gd name="G6" fmla="+- 21600 0 GT13"/>
              <a:gd name="G7" fmla="+- GT12 G6 0"/>
              <a:gd name="G8" fmla="+- G7 G6 0"/>
              <a:gd name="G9" fmla="+/ G8 21600 2"/>
              <a:gd name="G10" fmla="*/ GT13 1 2"/>
              <a:gd name="G11" fmla="+/ GT14 21600 2"/>
              <a:gd name="GT15" fmla="*/ G2 w 21600"/>
              <a:gd name="GT16" fmla="+- l GT15 0"/>
              <a:gd name="GT17" fmla="*/ G7 h 21600"/>
              <a:gd name="GT18" fmla="+- t GT17 0"/>
              <a:gd name="GT19" fmla="*/ G1 w 21600"/>
              <a:gd name="GT20" fmla="+- l GT19 0"/>
              <a:gd name="GT21" fmla="*/ G1 h 21600"/>
              <a:gd name="GT22" fmla="+- t GT21 0"/>
              <a:gd name="GT23" fmla="*/ G7 w 21600"/>
              <a:gd name="GT24" fmla="+- l GT23 0"/>
              <a:gd name="GT25" fmla="*/ G2 h 21600"/>
              <a:gd name="GT26" fmla="+- t GT25 0"/>
            </a:gdLst>
            <a:cxnLst>
              <a:cxn ang="0">
                <a:pos x="G5" y="0"/>
              </a:cxn>
              <a:cxn ang="0">
                <a:pos x="G0" y="G2"/>
              </a:cxn>
              <a:cxn ang="0">
                <a:pos x="0" y="G9"/>
              </a:cxn>
              <a:cxn ang="0">
                <a:pos x="G10" y="21600"/>
              </a:cxn>
              <a:cxn ang="0">
                <a:pos x="G1" y="G11"/>
              </a:cxn>
              <a:cxn ang="0">
                <a:pos x="21600" y="G2"/>
              </a:cxn>
            </a:cxnLst>
            <a:rect l="GT16" t="GT18" r="GT20" b="GT22"/>
            <a:pathLst>
              <a:path w="21600" h="21600">
                <a:moveTo>
                  <a:pt x="0" y="G8"/>
                </a:moveTo>
                <a:lnTo>
                  <a:pt x="G7" y="G8"/>
                </a:lnTo>
                <a:lnTo>
                  <a:pt x="G7" y="G2"/>
                </a:lnTo>
                <a:lnTo>
                  <a:pt x="G0" y="G2"/>
                </a:lnTo>
                <a:lnTo>
                  <a:pt x="G5" y="0"/>
                </a:lnTo>
                <a:lnTo>
                  <a:pt x="21600" y="G2"/>
                </a:lnTo>
                <a:lnTo>
                  <a:pt x="G1" y="G2"/>
                </a:lnTo>
                <a:lnTo>
                  <a:pt x="G1" y="21600"/>
                </a:lnTo>
                <a:lnTo>
                  <a:pt x="0" y="21600"/>
                </a:lnTo>
                <a:close/>
              </a:path>
            </a:pathLst>
          </a:custGeom>
          <a:solidFill>
            <a:schemeClr val="accent1"/>
          </a:solidFill>
          <a:ln>
            <a:solidFill>
              <a:schemeClr val="tx1"/>
            </a:solid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67607" name=""/>
          <p:cNvSpPr/>
          <p:nvPr/>
        </p:nvSpPr>
        <p:spPr>
          <a:xfrm>
            <a:off x="5791200" y="3200400"/>
            <a:ext cx="1143000" cy="304800"/>
          </a:xfrm>
          <a:prstGeom prst="rightArrow">
            <a:avLst>
              <a:gd name="adj1" fmla="val 50000"/>
              <a:gd name="adj2" fmla="val 93750"/>
            </a:avLst>
          </a:prstGeom>
          <a:solidFill>
            <a:schemeClr val="accent1"/>
          </a:solidFill>
          <a:ln>
            <a:solidFill>
              <a:schemeClr val="tx1"/>
            </a:solidFill>
            <a:miter lim="800000"/>
          </a:ln>
        </p:spPr>
        <p:txBody>
          <a:bodyPr wrap="none" anchor="ctr" anchorCtr="0"/>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ctr">
              <a:spcBef>
                <a:spcPct val="20000"/>
              </a:spcBef>
              <a:buClr>
                <a:schemeClr val="folHlink"/>
              </a:buClr>
              <a:buSzPct val="85000"/>
              <a:buFont typeface="Wingdings 2" pitchFamily="18" charset="2"/>
            </a:pPr>
            <a:r>
              <a:rPr sz="7200" b="1">
                <a:solidFill>
                  <a:srgbClr val="FF0066"/>
                </a:solidFill>
              </a:rPr>
              <a:t>×</a:t>
            </a:r>
            <a:endParaRPr sz="7200" b="1">
              <a:solidFill>
                <a:srgbClr val="FF0066"/>
              </a:solidFill>
            </a:endParaRPr>
          </a:p>
          <a:p>
            <a:pPr lvl="0" algn="ctr"/>
            <a:endParaRPr sz="7200" b="1">
              <a:solidFill>
                <a:srgbClr val="FF0066"/>
              </a:solidFill>
            </a:endParaRPr>
          </a:p>
        </p:txBody>
      </p:sp>
      <p:sp>
        <p:nvSpPr>
          <p:cNvPr id="67608" name="Date Placeholder 3"/>
          <p:cNvSpPr>
            <a:spLocks noGrp="1"/>
          </p:cNvSpPr>
          <p:nvPr>
            <p:ph type="dt" sz="half" idx="2"/>
          </p:nvPr>
        </p:nvSpPr>
        <p:spPr/>
        <p:txBody>
          <a:bodyPr/>
          <a:lstStyle/>
          <a:p>
            <a:pPr lvl="0"/>
            <a:endParaRPr sz="1400"/>
          </a:p>
        </p:txBody>
      </p:sp>
      <p:sp>
        <p:nvSpPr>
          <p:cNvPr id="67609" name="Footer Placeholder 4"/>
          <p:cNvSpPr>
            <a:spLocks noGrp="1"/>
          </p:cNvSpPr>
          <p:nvPr>
            <p:ph type="ftr" sz="quarter" idx="3"/>
          </p:nvPr>
        </p:nvSpPr>
        <p:spPr/>
        <p:txBody>
          <a:bodyPr/>
          <a:lstStyle/>
          <a:p>
            <a:pPr lvl="0" algn="ctr"/>
            <a:fld id="{B4D04DA0-6CD1-4D3F-8884-3ACDD821BB03}" type="footer">
              <a:rPr sz="1400"/>
              <a:t/>
            </a:fld>
            <a:endParaRPr sz="1400"/>
          </a:p>
        </p:txBody>
      </p:sp>
      <p:sp>
        <p:nvSpPr>
          <p:cNvPr id="67610" name="TextBox 67609"/>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无权处分合同效力与善意取得构成立法冲突之选择共42页，您现在浏览的是第6页!</a:t>
            </a:r>
          </a:p>
        </p:txBody>
      </p:sp>
    </p:spTree>
  </p:cSld>
  <p:clrMapOvr>
    <a:masterClrMapping/>
  </p:clrMapOvr>
  <p:transition spd="slow">
    <p:plus/>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674" name=""/>
          <p:cNvSpPr/>
          <p:nvPr>
            <p:ph type="title"/>
          </p:nvPr>
        </p:nvSpPr>
        <p:spPr>
          <a:xfrm>
            <a:off x="301625" y="228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a:pPr lvl="0"/>
            <a:r>
              <a:rPr sz="5400" b="1">
                <a:ea typeface="华文行楷" pitchFamily="2" charset="-122"/>
              </a:rPr>
              <a:t>结果冲突</a:t>
            </a:r>
            <a:endParaRPr sz="5400" b="1">
              <a:ea typeface="华文行楷" pitchFamily="2" charset="-122"/>
            </a:endParaRPr>
          </a:p>
        </p:txBody>
      </p:sp>
      <p:sp>
        <p:nvSpPr>
          <p:cNvPr id="28675" name=""/>
          <p:cNvSpPr/>
          <p:nvPr>
            <p:ph type="body" idx="4294967295"/>
          </p:nvPr>
        </p:nvSpPr>
        <p:spPr>
          <a:xfrm>
            <a:off x="304800" y="1371600"/>
            <a:ext cx="8839200" cy="51054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85000"/>
              <a:buFont typeface="Wingdings 2" pitchFamily="18" charset="2"/>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2" pitchFamily="18" charset="2"/>
              <a:buChar char=""/>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2" pitchFamily="18" charset="2"/>
              <a:buChar char=""/>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000" b="0" i="0" u="none" baseline="0">
                <a:solidFill>
                  <a:schemeClr val="tx1"/>
                </a:solidFill>
                <a:latin typeface="Arial"/>
                <a:ea typeface="宋体" pitchFamily="2" charset="-122"/>
              </a:defRPr>
            </a:lvl5pPr>
          </a:lstStyle>
          <a:p>
            <a:pPr lvl="0">
              <a:buNone/>
            </a:pPr>
          </a:p>
        </p:txBody>
      </p:sp>
      <p:sp>
        <p:nvSpPr>
          <p:cNvPr id="28676" name=""/>
          <p:cNvSpPr/>
          <p:nvPr/>
        </p:nvSpPr>
        <p:spPr>
          <a:xfrm>
            <a:off x="669925" y="2460625"/>
            <a:ext cx="1463675" cy="36671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p:txBody>
      </p:sp>
      <p:sp>
        <p:nvSpPr>
          <p:cNvPr id="28677" name=""/>
          <p:cNvSpPr/>
          <p:nvPr/>
        </p:nvSpPr>
        <p:spPr>
          <a:xfrm>
            <a:off x="533400" y="2057400"/>
            <a:ext cx="1600200" cy="1200150"/>
          </a:xfrm>
          <a:prstGeom prst="rect">
            <a:avLst/>
          </a:prstGeom>
          <a:solidFill>
            <a:srgbClr val="CCFFCC"/>
          </a:solidFill>
          <a:ln>
            <a:solidFill>
              <a:prstClr val="black"/>
            </a:solid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r>
              <a:rPr sz="3600" b="1">
                <a:solidFill>
                  <a:srgbClr val="000000"/>
                </a:solidFill>
                <a:ea typeface="楷体_GB2312" pitchFamily="49" charset="-122"/>
              </a:rPr>
              <a:t>权利人追认</a:t>
            </a:r>
            <a:endParaRPr sz="3600" b="1">
              <a:solidFill>
                <a:srgbClr val="000000"/>
              </a:solidFill>
              <a:ea typeface="楷体_GB2312" pitchFamily="49" charset="-122"/>
            </a:endParaRPr>
          </a:p>
        </p:txBody>
      </p:sp>
      <p:sp>
        <p:nvSpPr>
          <p:cNvPr id="28678" name=""/>
          <p:cNvSpPr/>
          <p:nvPr/>
        </p:nvSpPr>
        <p:spPr>
          <a:xfrm>
            <a:off x="3352800" y="2057400"/>
            <a:ext cx="1219200" cy="1320800"/>
          </a:xfrm>
          <a:prstGeom prst="rect">
            <a:avLst/>
          </a:prstGeom>
          <a:solidFill>
            <a:schemeClr val="folHlink"/>
          </a:solidFill>
          <a:ln>
            <a:solidFill>
              <a:prstClr val="black"/>
            </a:solid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r>
              <a:rPr sz="4000" b="1">
                <a:solidFill>
                  <a:srgbClr val="000000"/>
                </a:solidFill>
                <a:ea typeface="楷体_GB2312" pitchFamily="49" charset="-122"/>
              </a:rPr>
              <a:t>合同有效</a:t>
            </a:r>
            <a:endParaRPr sz="4000" b="1">
              <a:solidFill>
                <a:srgbClr val="000000"/>
              </a:solidFill>
              <a:ea typeface="楷体_GB2312" pitchFamily="49" charset="-122"/>
            </a:endParaRPr>
          </a:p>
        </p:txBody>
      </p:sp>
      <p:sp>
        <p:nvSpPr>
          <p:cNvPr id="28680" name=""/>
          <p:cNvSpPr/>
          <p:nvPr/>
        </p:nvSpPr>
        <p:spPr>
          <a:xfrm>
            <a:off x="2362200" y="2514600"/>
            <a:ext cx="914400" cy="228600"/>
          </a:xfrm>
          <a:prstGeom prst="rightArrow">
            <a:avLst>
              <a:gd name="adj1" fmla="val 50000"/>
              <a:gd name="adj2" fmla="val 100000"/>
            </a:avLst>
          </a:prstGeom>
          <a:solidFill>
            <a:schemeClr val="accent1"/>
          </a:solidFill>
          <a:ln>
            <a:solidFill>
              <a:schemeClr val="tx1"/>
            </a:solid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28681" name=""/>
          <p:cNvSpPr/>
          <p:nvPr/>
        </p:nvSpPr>
        <p:spPr>
          <a:xfrm flipV="1">
            <a:off x="4648200" y="3048000"/>
            <a:ext cx="990600" cy="228600"/>
          </a:xfrm>
          <a:prstGeom prst="rightArrow">
            <a:avLst>
              <a:gd name="adj1" fmla="val 50000"/>
              <a:gd name="adj2" fmla="val 108333"/>
            </a:avLst>
          </a:prstGeom>
          <a:solidFill>
            <a:schemeClr val="accent1"/>
          </a:solidFill>
          <a:ln>
            <a:solidFill>
              <a:schemeClr val="tx1"/>
            </a:solid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28708" name=""/>
          <p:cNvSpPr/>
          <p:nvPr/>
        </p:nvSpPr>
        <p:spPr>
          <a:xfrm>
            <a:off x="457200" y="4648200"/>
            <a:ext cx="1600200" cy="1200150"/>
          </a:xfrm>
          <a:prstGeom prst="rect">
            <a:avLst/>
          </a:prstGeom>
          <a:solidFill>
            <a:schemeClr val="folHlink"/>
          </a:solidFill>
          <a:ln>
            <a:solidFill>
              <a:prstClr val="black"/>
            </a:solid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spcBef>
                <a:spcPct val="50000"/>
              </a:spcBef>
            </a:pPr>
            <a:r>
              <a:rPr sz="3600" b="1">
                <a:solidFill>
                  <a:srgbClr val="000000"/>
                </a:solidFill>
                <a:ea typeface="楷体_GB2312" pitchFamily="49" charset="-122"/>
              </a:rPr>
              <a:t>权利人不追认</a:t>
            </a:r>
            <a:endParaRPr sz="3600" b="1">
              <a:solidFill>
                <a:srgbClr val="000000"/>
              </a:solidFill>
              <a:ea typeface="楷体_GB2312" pitchFamily="49" charset="-122"/>
            </a:endParaRPr>
          </a:p>
        </p:txBody>
      </p:sp>
      <p:sp>
        <p:nvSpPr>
          <p:cNvPr id="28709" name=""/>
          <p:cNvSpPr/>
          <p:nvPr/>
        </p:nvSpPr>
        <p:spPr>
          <a:xfrm>
            <a:off x="3581400" y="4724400"/>
            <a:ext cx="1371600" cy="1200150"/>
          </a:xfrm>
          <a:prstGeom prst="rect">
            <a:avLst/>
          </a:prstGeom>
          <a:solidFill>
            <a:schemeClr val="folHlink"/>
          </a:solidFill>
          <a:ln>
            <a:solidFill>
              <a:prstClr val="black"/>
            </a:solid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r>
              <a:rPr sz="3600" b="1">
                <a:solidFill>
                  <a:srgbClr val="000000"/>
                </a:solidFill>
                <a:ea typeface="楷体_GB2312" pitchFamily="49" charset="-122"/>
              </a:rPr>
              <a:t>合同无效</a:t>
            </a:r>
            <a:endParaRPr sz="3600" b="1">
              <a:solidFill>
                <a:srgbClr val="000000"/>
              </a:solidFill>
              <a:ea typeface="楷体_GB2312" pitchFamily="49" charset="-122"/>
            </a:endParaRPr>
          </a:p>
        </p:txBody>
      </p:sp>
      <p:sp>
        <p:nvSpPr>
          <p:cNvPr id="28710" name=""/>
          <p:cNvSpPr/>
          <p:nvPr/>
        </p:nvSpPr>
        <p:spPr>
          <a:xfrm flipV="1">
            <a:off x="2438400" y="5105400"/>
            <a:ext cx="990600" cy="304800"/>
          </a:xfrm>
          <a:prstGeom prst="rightArrow">
            <a:avLst>
              <a:gd name="adj1" fmla="val 50000"/>
              <a:gd name="adj2" fmla="val 81250"/>
            </a:avLst>
          </a:prstGeom>
          <a:solidFill>
            <a:schemeClr val="accent1"/>
          </a:solidFill>
          <a:ln>
            <a:solidFill>
              <a:schemeClr val="tx1"/>
            </a:solid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28711" name=""/>
          <p:cNvSpPr/>
          <p:nvPr/>
        </p:nvSpPr>
        <p:spPr>
          <a:xfrm>
            <a:off x="5181600" y="4648200"/>
            <a:ext cx="2895600" cy="762000"/>
          </a:xfrm>
          <a:custGeom>
            <a:avLst>
              <a:gd name="adj0" fmla="val 43241"/>
              <a:gd name="adj1" fmla="val 85648"/>
              <a:gd name="adj2" fmla="val 33333"/>
            </a:avLst>
            <a:gdLst>
              <a:gd name="GT12" fmla="*/ adj0 21600 100000"/>
              <a:gd name="GT13" fmla="*/ adj1 21600 100000"/>
              <a:gd name="GT14" fmla="*/ adj2 21600 100000"/>
              <a:gd name="G0" fmla="+- GT12 0 0"/>
              <a:gd name="G1" fmla="+- GT13 0 0"/>
              <a:gd name="G2" fmla="+- GT14 0 0"/>
              <a:gd name="G3" fmla="+- 21600 0 GT12"/>
              <a:gd name="G4" fmla="*/ G3 1 2"/>
              <a:gd name="G5" fmla="+- GT12 G4 0"/>
              <a:gd name="G6" fmla="+- 21600 0 GT13"/>
              <a:gd name="G7" fmla="+- GT12 G6 0"/>
              <a:gd name="G8" fmla="+- G7 G6 0"/>
              <a:gd name="G9" fmla="+/ G8 21600 2"/>
              <a:gd name="G10" fmla="*/ GT13 1 2"/>
              <a:gd name="G11" fmla="+/ GT14 21600 2"/>
              <a:gd name="GT15" fmla="*/ G2 w 21600"/>
              <a:gd name="GT16" fmla="+- l GT15 0"/>
              <a:gd name="GT17" fmla="*/ G7 h 21600"/>
              <a:gd name="GT18" fmla="+- t GT17 0"/>
              <a:gd name="GT19" fmla="*/ G1 w 21600"/>
              <a:gd name="GT20" fmla="+- l GT19 0"/>
              <a:gd name="GT21" fmla="*/ G1 h 21600"/>
              <a:gd name="GT22" fmla="+- t GT21 0"/>
              <a:gd name="GT23" fmla="*/ G7 w 21600"/>
              <a:gd name="GT24" fmla="+- l GT23 0"/>
              <a:gd name="GT25" fmla="*/ G2 h 21600"/>
              <a:gd name="GT26" fmla="+- t GT25 0"/>
            </a:gdLst>
            <a:cxnLst>
              <a:cxn ang="0">
                <a:pos x="G5" y="0"/>
              </a:cxn>
              <a:cxn ang="0">
                <a:pos x="G0" y="G2"/>
              </a:cxn>
              <a:cxn ang="0">
                <a:pos x="0" y="G9"/>
              </a:cxn>
              <a:cxn ang="0">
                <a:pos x="G10" y="21600"/>
              </a:cxn>
              <a:cxn ang="0">
                <a:pos x="G1" y="G11"/>
              </a:cxn>
              <a:cxn ang="0">
                <a:pos x="21600" y="G2"/>
              </a:cxn>
            </a:cxnLst>
            <a:rect l="GT16" t="GT18" r="GT20" b="GT22"/>
            <a:pathLst>
              <a:path w="21600" h="21600">
                <a:moveTo>
                  <a:pt x="0" y="G8"/>
                </a:moveTo>
                <a:lnTo>
                  <a:pt x="G7" y="G8"/>
                </a:lnTo>
                <a:lnTo>
                  <a:pt x="G7" y="G2"/>
                </a:lnTo>
                <a:lnTo>
                  <a:pt x="G0" y="G2"/>
                </a:lnTo>
                <a:lnTo>
                  <a:pt x="G5" y="0"/>
                </a:lnTo>
                <a:lnTo>
                  <a:pt x="21600" y="G2"/>
                </a:lnTo>
                <a:lnTo>
                  <a:pt x="G1" y="G2"/>
                </a:lnTo>
                <a:lnTo>
                  <a:pt x="G1" y="21600"/>
                </a:lnTo>
                <a:lnTo>
                  <a:pt x="0" y="21600"/>
                </a:lnTo>
                <a:close/>
              </a:path>
            </a:pathLst>
          </a:custGeom>
          <a:solidFill>
            <a:schemeClr val="accent1"/>
          </a:solidFill>
          <a:ln>
            <a:solidFill>
              <a:schemeClr val="tx1"/>
            </a:solidFill>
            <a:miter lim="800000"/>
          </a:ln>
        </p:spPr>
        <p:txBody>
          <a:bodyPr wrap="none" anchor="ctr" anchorCtr="0"/>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ctr"/>
            <a:r>
              <a:rPr sz="8800" b="1">
                <a:solidFill>
                  <a:srgbClr val="FF0066"/>
                </a:solidFill>
              </a:rPr>
              <a:t>×</a:t>
            </a:r>
            <a:endParaRPr sz="8800" b="1">
              <a:solidFill>
                <a:srgbClr val="FF0066"/>
              </a:solidFill>
            </a:endParaRPr>
          </a:p>
        </p:txBody>
      </p:sp>
      <p:sp>
        <p:nvSpPr>
          <p:cNvPr id="28712" name=""/>
          <p:cNvSpPr/>
          <p:nvPr/>
        </p:nvSpPr>
        <p:spPr>
          <a:xfrm>
            <a:off x="4648200" y="2286000"/>
            <a:ext cx="1066800" cy="228600"/>
          </a:xfrm>
          <a:prstGeom prst="rightArrow">
            <a:avLst>
              <a:gd name="adj1" fmla="val 50000"/>
              <a:gd name="adj2" fmla="val 116667"/>
            </a:avLst>
          </a:prstGeom>
          <a:solidFill>
            <a:schemeClr val="accent1"/>
          </a:solidFill>
          <a:ln>
            <a:solidFill>
              <a:schemeClr val="tx1"/>
            </a:solid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28713" name=""/>
          <p:cNvSpPr/>
          <p:nvPr/>
        </p:nvSpPr>
        <p:spPr>
          <a:xfrm>
            <a:off x="5867400" y="1828800"/>
            <a:ext cx="2819400" cy="701675"/>
          </a:xfrm>
          <a:prstGeom prst="rect">
            <a:avLst/>
          </a:prstGeom>
          <a:solidFill>
            <a:schemeClr val="folHlink"/>
          </a:solid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spcBef>
                <a:spcPct val="50000"/>
              </a:spcBef>
            </a:pPr>
            <a:r>
              <a:rPr sz="4000" b="1">
                <a:solidFill>
                  <a:srgbClr val="000000"/>
                </a:solidFill>
                <a:ea typeface="楷体_GB2312" pitchFamily="49" charset="-122"/>
              </a:rPr>
              <a:t>物权变动</a:t>
            </a:r>
            <a:endParaRPr sz="4000" b="1">
              <a:solidFill>
                <a:srgbClr val="000000"/>
              </a:solidFill>
              <a:ea typeface="楷体_GB2312" pitchFamily="49" charset="-122"/>
            </a:endParaRPr>
          </a:p>
        </p:txBody>
      </p:sp>
      <p:sp>
        <p:nvSpPr>
          <p:cNvPr id="28714" name=""/>
          <p:cNvSpPr/>
          <p:nvPr/>
        </p:nvSpPr>
        <p:spPr>
          <a:xfrm>
            <a:off x="5791200" y="2895600"/>
            <a:ext cx="1981200" cy="1524000"/>
          </a:xfrm>
          <a:prstGeom prst="cloudCallout">
            <a:avLst>
              <a:gd name="adj1" fmla="val 2884"/>
              <a:gd name="adj2" fmla="val 18023"/>
            </a:avLst>
          </a:prstGeom>
          <a:solidFill>
            <a:schemeClr val="folHlink"/>
          </a:solidFill>
          <a:ln>
            <a:solidFill>
              <a:schemeClr val="tx1"/>
            </a:solidFill>
            <a:miter lim="800000"/>
          </a:ln>
        </p:spPr>
        <p:txBody>
          <a:bodyPr>
            <a:no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ctr"/>
            <a:r>
              <a:rPr sz="4000" b="1">
                <a:solidFill>
                  <a:srgbClr val="000000"/>
                </a:solidFill>
                <a:ea typeface="楷体_GB2312" pitchFamily="49" charset="-122"/>
              </a:rPr>
              <a:t>善意取得</a:t>
            </a:r>
            <a:endParaRPr sz="4000" b="1">
              <a:solidFill>
                <a:srgbClr val="000000"/>
              </a:solidFill>
              <a:ea typeface="楷体_GB2312" pitchFamily="49" charset="-122"/>
            </a:endParaRPr>
          </a:p>
        </p:txBody>
      </p:sp>
      <p:sp>
        <p:nvSpPr>
          <p:cNvPr id="28719" name=""/>
          <p:cNvSpPr/>
          <p:nvPr/>
        </p:nvSpPr>
        <p:spPr>
          <a:xfrm>
            <a:off x="7848600" y="2590800"/>
            <a:ext cx="685800" cy="1219200"/>
          </a:xfrm>
          <a:custGeom>
            <a:avLst>
              <a:gd name="adj0" fmla="val 43241"/>
              <a:gd name="adj1" fmla="val 85648"/>
              <a:gd name="adj2" fmla="val 28704"/>
            </a:avLst>
            <a:gdLst>
              <a:gd name="GT9" fmla="*/ adj0 21600 100000"/>
              <a:gd name="GT10" fmla="*/ adj1 21600 100000"/>
              <a:gd name="GT11" fmla="*/ adj2 21600 100000"/>
              <a:gd name="G0" fmla="+- GT9 0 0"/>
              <a:gd name="G1" fmla="+- GT10 0 0"/>
              <a:gd name="G2" fmla="+- GT11 0 0"/>
              <a:gd name="G3" fmla="+- 21600 0 GT9"/>
              <a:gd name="G4" fmla="*/ G3 1 2"/>
              <a:gd name="G5" fmla="+- GT9 G4 0"/>
              <a:gd name="G6" fmla="+- 21600 0 GT10"/>
              <a:gd name="G7" fmla="+- GT9 G6 0"/>
              <a:gd name="G8" fmla="+/ G1 G2 2"/>
              <a:gd name="GT12" fmla="*/ G2 w 21600"/>
              <a:gd name="GT13" fmla="+- l GT12 0"/>
              <a:gd name="GT14" fmla="*/ G7 h 21600"/>
              <a:gd name="GT15" fmla="+- t GT14 0"/>
              <a:gd name="GT16" fmla="*/ G1 w 21600"/>
              <a:gd name="GT17" fmla="+- l GT16 0"/>
              <a:gd name="GT18" fmla="*/ G1 h 21600"/>
              <a:gd name="GT19" fmla="+- t GT18 0"/>
              <a:gd name="GT20" fmla="*/ G7 w 21600"/>
              <a:gd name="GT21" fmla="+- l GT20 0"/>
              <a:gd name="GT22" fmla="*/ G2 h 21600"/>
              <a:gd name="GT23" fmla="+- t GT22 0"/>
            </a:gdLst>
            <a:cxnLst>
              <a:cxn ang="0">
                <a:pos x="G5" y="0"/>
              </a:cxn>
              <a:cxn ang="0">
                <a:pos x="G0" y="G2"/>
              </a:cxn>
              <a:cxn ang="0">
                <a:pos x="G2" y="G0"/>
              </a:cxn>
              <a:cxn ang="0">
                <a:pos x="0" y="G5"/>
              </a:cxn>
              <a:cxn ang="0">
                <a:pos x="G2" y="21600"/>
              </a:cxn>
              <a:cxn ang="0">
                <a:pos x="G8" y="G1"/>
              </a:cxn>
              <a:cxn ang="0">
                <a:pos x="G1" y="G8"/>
              </a:cxn>
              <a:cxn ang="0">
                <a:pos x="21600" y="G2"/>
              </a:cxn>
            </a:cxnLst>
            <a:rect l="GT13" t="GT15" r="GT17" b="GT19"/>
            <a:pathLst>
              <a:path w="21600" h="21600">
                <a:moveTo>
                  <a:pt x="0" y="G5"/>
                </a:moveTo>
                <a:lnTo>
                  <a:pt x="G2" y="G0"/>
                </a:lnTo>
                <a:lnTo>
                  <a:pt x="G2" y="G7"/>
                </a:lnTo>
                <a:lnTo>
                  <a:pt x="G7" y="G7"/>
                </a:lnTo>
                <a:lnTo>
                  <a:pt x="G7" y="G2"/>
                </a:lnTo>
                <a:lnTo>
                  <a:pt x="G0" y="G2"/>
                </a:lnTo>
                <a:lnTo>
                  <a:pt x="G5" y="0"/>
                </a:lnTo>
                <a:lnTo>
                  <a:pt x="21600" y="G2"/>
                </a:lnTo>
                <a:lnTo>
                  <a:pt x="G1" y="G2"/>
                </a:lnTo>
                <a:lnTo>
                  <a:pt x="G1" y="G1"/>
                </a:lnTo>
                <a:lnTo>
                  <a:pt x="G2" y="G1"/>
                </a:lnTo>
                <a:lnTo>
                  <a:pt x="G2" y="21600"/>
                </a:lnTo>
                <a:close/>
              </a:path>
            </a:pathLst>
          </a:custGeom>
          <a:solidFill>
            <a:srgbClr val="FF0000"/>
          </a:solidFill>
          <a:ln>
            <a:solidFill>
              <a:schemeClr val="tx1"/>
            </a:solid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28720" name="Date Placeholder 3"/>
          <p:cNvSpPr>
            <a:spLocks noGrp="1"/>
          </p:cNvSpPr>
          <p:nvPr>
            <p:ph type="dt" sz="half" idx="2"/>
          </p:nvPr>
        </p:nvSpPr>
        <p:spPr/>
        <p:txBody>
          <a:bodyPr/>
          <a:lstStyle/>
          <a:p>
            <a:pPr lvl="0"/>
            <a:endParaRPr sz="1400"/>
          </a:p>
        </p:txBody>
      </p:sp>
      <p:sp>
        <p:nvSpPr>
          <p:cNvPr id="28721" name="Footer Placeholder 4"/>
          <p:cNvSpPr>
            <a:spLocks noGrp="1"/>
          </p:cNvSpPr>
          <p:nvPr>
            <p:ph type="ftr" sz="quarter" idx="3"/>
          </p:nvPr>
        </p:nvSpPr>
        <p:spPr/>
        <p:txBody>
          <a:bodyPr/>
          <a:lstStyle/>
          <a:p>
            <a:pPr lvl="0" algn="ctr"/>
            <a:fld id="{F055FCFF-81AF-4984-A8DD-7E5489F263F5}" type="footer">
              <a:rPr sz="1400"/>
              <a:t/>
            </a:fld>
            <a:endParaRPr sz="1400"/>
          </a:p>
        </p:txBody>
      </p:sp>
      <p:sp>
        <p:nvSpPr>
          <p:cNvPr id="28722" name="TextBox 28721"/>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无权处分合同效力与善意取得构成立法冲突之选择共42页，您现在浏览的是第7页!</a:t>
            </a:r>
          </a:p>
        </p:txBody>
      </p:sp>
    </p:spTree>
  </p:cSld>
  <p:clrMapOvr>
    <a:masterClrMapping/>
  </p:clrMapOvr>
  <p:transition spd="slow">
    <p:plus/>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22" name=""/>
          <p:cNvSpPr/>
          <p:nvPr>
            <p:ph type="title"/>
          </p:nvPr>
        </p:nvSpPr>
        <p:spPr>
          <a:xfrm>
            <a:off x="301625" y="228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a:pPr lvl="0"/>
            <a:r>
              <a:rPr sz="5400" b="1">
                <a:ea typeface="隶书" pitchFamily="49" charset="-122"/>
              </a:rPr>
              <a:t>二、冲突解析</a:t>
            </a:r>
            <a:endParaRPr sz="5400" b="1">
              <a:ea typeface="隶书" pitchFamily="49" charset="-122"/>
            </a:endParaRPr>
          </a:p>
        </p:txBody>
      </p:sp>
      <p:sp>
        <p:nvSpPr>
          <p:cNvPr id="30723" name=""/>
          <p:cNvSpPr/>
          <p:nvPr>
            <p:ph type="body" idx="4294967295"/>
          </p:nvPr>
        </p:nvSpPr>
        <p:spPr>
          <a:xfrm>
            <a:off x="301625" y="1447800"/>
            <a:ext cx="8540750" cy="46513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85000"/>
              <a:buFont typeface="Wingdings 2" pitchFamily="18" charset="2"/>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2" pitchFamily="18" charset="2"/>
              <a:buChar char=""/>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2" pitchFamily="18" charset="2"/>
              <a:buChar char=""/>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000" b="0" i="0" u="none" baseline="0">
                <a:solidFill>
                  <a:schemeClr val="tx1"/>
                </a:solidFill>
                <a:latin typeface="Arial"/>
                <a:ea typeface="宋体" pitchFamily="2" charset="-122"/>
              </a:defRPr>
            </a:lvl5pPr>
          </a:lstStyle>
          <a:p>
            <a:pPr lvl="0"/>
            <a:r>
              <a:rPr sz="4800" b="1">
                <a:solidFill>
                  <a:schemeClr val="tx2"/>
                </a:solidFill>
                <a:ea typeface="隶书" pitchFamily="49" charset="-122"/>
              </a:rPr>
              <a:t>之一——无权处分合同效力《合同法》51条</a:t>
            </a:r>
            <a:r>
              <a:rPr b="1"/>
              <a:t>   </a:t>
            </a:r>
            <a:endParaRPr b="1"/>
          </a:p>
          <a:p>
            <a:pPr lvl="0">
              <a:buNone/>
            </a:pPr>
            <a:r>
              <a:rPr sz="4000" b="1"/>
              <a:t>  “无处分权的人处分他人财产，经权利人追认或者无处分权的人订立合同后取得处分权的，该合同有效。”</a:t>
            </a:r>
            <a:endParaRPr sz="4000" b="1"/>
          </a:p>
        </p:txBody>
      </p:sp>
      <p:sp>
        <p:nvSpPr>
          <p:cNvPr id="30724" name="Date Placeholder 3"/>
          <p:cNvSpPr>
            <a:spLocks noGrp="1"/>
          </p:cNvSpPr>
          <p:nvPr>
            <p:ph type="dt" sz="half" idx="2"/>
          </p:nvPr>
        </p:nvSpPr>
        <p:spPr/>
        <p:txBody>
          <a:bodyPr/>
          <a:lstStyle/>
          <a:p>
            <a:pPr lvl="0"/>
            <a:endParaRPr sz="1400"/>
          </a:p>
        </p:txBody>
      </p:sp>
      <p:sp>
        <p:nvSpPr>
          <p:cNvPr id="30725" name="Footer Placeholder 4"/>
          <p:cNvSpPr>
            <a:spLocks noGrp="1"/>
          </p:cNvSpPr>
          <p:nvPr>
            <p:ph type="ftr" sz="quarter" idx="3"/>
          </p:nvPr>
        </p:nvSpPr>
        <p:spPr/>
        <p:txBody>
          <a:bodyPr/>
          <a:lstStyle/>
          <a:p>
            <a:pPr lvl="0" algn="ctr"/>
            <a:fld id="{7ADE739A-4B05-4CF9-B6AC-EBAA5256551E}" type="footer">
              <a:rPr sz="1400"/>
              <a:t/>
            </a:fld>
            <a:endParaRPr sz="1400"/>
          </a:p>
        </p:txBody>
      </p:sp>
      <p:sp>
        <p:nvSpPr>
          <p:cNvPr id="30726" name="TextBox 30725"/>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无权处分合同效力与善意取得构成立法冲突之选择共42页，您现在浏览的是第8页!</a:t>
            </a:r>
          </a:p>
        </p:txBody>
      </p:sp>
    </p:spTree>
  </p:cSld>
  <p:clrMapOvr>
    <a:masterClrMapping/>
  </p:clrMapOvr>
  <p:transition spd="slow">
    <p:plus/>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746" name=""/>
          <p:cNvSpPr/>
          <p:nvPr>
            <p:ph type="title"/>
          </p:nvPr>
        </p:nvSpPr>
        <p:spPr>
          <a:xfrm>
            <a:off x="301625" y="228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a:pPr lvl="0"/>
            <a:r>
              <a:rPr sz="5400" b="1"/>
              <a:t>（二）缺陷</a:t>
            </a:r>
            <a:endParaRPr sz="5400" b="1"/>
          </a:p>
        </p:txBody>
      </p:sp>
      <p:sp>
        <p:nvSpPr>
          <p:cNvPr id="31747" name=""/>
          <p:cNvSpPr/>
          <p:nvPr>
            <p:ph type="body" idx="4294967295"/>
          </p:nvPr>
        </p:nvSpPr>
        <p:spPr>
          <a:xfrm>
            <a:off x="301625" y="1600200"/>
            <a:ext cx="8540750" cy="43434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85000"/>
              <a:buFont typeface="Wingdings 2" pitchFamily="18" charset="2"/>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2" pitchFamily="18" charset="2"/>
              <a:buChar char=""/>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2" pitchFamily="18" charset="2"/>
              <a:buChar char=""/>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000" b="0" i="0" u="none" baseline="0">
                <a:solidFill>
                  <a:schemeClr val="tx1"/>
                </a:solidFill>
                <a:latin typeface="Arial"/>
                <a:ea typeface="宋体" pitchFamily="2" charset="-122"/>
              </a:defRPr>
            </a:lvl5pPr>
          </a:lstStyle>
          <a:p>
            <a:pPr lvl="0"/>
            <a:r>
              <a:rPr sz="4000" b="1">
                <a:ea typeface="楷体_GB2312" pitchFamily="49" charset="-122"/>
              </a:rPr>
              <a:t>1、给予权利人极大地确认合同效力的权利，即凡是未经权利人追认，无权处分合同一概无效，这显然不妥。</a:t>
            </a:r>
            <a:endParaRPr sz="4000" b="1">
              <a:ea typeface="楷体_GB2312" pitchFamily="49" charset="-122"/>
            </a:endParaRPr>
          </a:p>
          <a:p>
            <a:pPr lvl="0"/>
            <a:r>
              <a:rPr sz="4000" b="1">
                <a:ea typeface="楷体_GB2312" pitchFamily="49" charset="-122"/>
              </a:rPr>
              <a:t>2、与《合同法》150条权利瑕疵条款产生冲突。</a:t>
            </a:r>
            <a:r>
              <a:rPr sz="3600" b="1">
                <a:ea typeface="楷体_GB2312" pitchFamily="49" charset="-122"/>
              </a:rPr>
              <a:t> </a:t>
            </a:r>
            <a:endParaRPr sz="3600" b="1">
              <a:ea typeface="楷体_GB2312" pitchFamily="49" charset="-122"/>
            </a:endParaRPr>
          </a:p>
        </p:txBody>
      </p:sp>
      <p:sp>
        <p:nvSpPr>
          <p:cNvPr id="31748" name="Date Placeholder 3"/>
          <p:cNvSpPr>
            <a:spLocks noGrp="1"/>
          </p:cNvSpPr>
          <p:nvPr>
            <p:ph type="dt" sz="half" idx="2"/>
          </p:nvPr>
        </p:nvSpPr>
        <p:spPr/>
        <p:txBody>
          <a:bodyPr/>
          <a:lstStyle/>
          <a:p>
            <a:pPr lvl="0"/>
            <a:endParaRPr sz="1400"/>
          </a:p>
        </p:txBody>
      </p:sp>
      <p:sp>
        <p:nvSpPr>
          <p:cNvPr id="31749" name="Footer Placeholder 4"/>
          <p:cNvSpPr>
            <a:spLocks noGrp="1"/>
          </p:cNvSpPr>
          <p:nvPr>
            <p:ph type="ftr" sz="quarter" idx="3"/>
          </p:nvPr>
        </p:nvSpPr>
        <p:spPr/>
        <p:txBody>
          <a:bodyPr/>
          <a:lstStyle/>
          <a:p>
            <a:pPr lvl="0" algn="ctr"/>
            <a:fld id="{D654A1B0-1719-474A-A00B-2EDD98C8A85B}" type="footer">
              <a:rPr sz="1400"/>
              <a:t/>
            </a:fld>
            <a:endParaRPr sz="1400"/>
          </a:p>
        </p:txBody>
      </p:sp>
      <p:sp>
        <p:nvSpPr>
          <p:cNvPr id="31750" name="TextBox 31749"/>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无权处分合同效力与善意取得构成立法冲突之选择共42页，您现在浏览的是第9页!</a:t>
            </a:r>
          </a:p>
        </p:txBody>
      </p:sp>
    </p:spTree>
  </p:cSld>
  <p:clrMapOvr>
    <a:masterClrMapping/>
  </p:clrMapOvr>
  <p:transition spd="slow">
    <p:plus/>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818" name=""/>
          <p:cNvSpPr/>
          <p:nvPr>
            <p:ph type="title"/>
          </p:nvPr>
        </p:nvSpPr>
        <p:spPr>
          <a:xfrm>
            <a:off x="301625" y="228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a:pPr lvl="0"/>
            <a:r>
              <a:rPr b="1"/>
              <a:t>瑕疵担保责任的构成要件</a:t>
            </a:r>
            <a:endParaRPr b="1"/>
          </a:p>
        </p:txBody>
      </p:sp>
      <p:sp>
        <p:nvSpPr>
          <p:cNvPr id="34819" name=""/>
          <p:cNvSpPr/>
          <p:nvPr>
            <p:ph type="body" idx="4294967295"/>
          </p:nvPr>
        </p:nvSpPr>
        <p:spPr>
          <a:xfrm>
            <a:off x="301625" y="1600200"/>
            <a:ext cx="8540750" cy="44989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85000"/>
              <a:buFont typeface="Wingdings 2" pitchFamily="18" charset="2"/>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2" pitchFamily="18" charset="2"/>
              <a:buChar char=""/>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2" pitchFamily="18" charset="2"/>
              <a:buChar char=""/>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000" b="0" i="0" u="none" baseline="0">
                <a:solidFill>
                  <a:schemeClr val="tx1"/>
                </a:solidFill>
                <a:latin typeface="Arial"/>
                <a:ea typeface="宋体" pitchFamily="2" charset="-122"/>
              </a:defRPr>
            </a:lvl5pPr>
          </a:lstStyle>
          <a:p>
            <a:pPr lvl="0">
              <a:lnSpc>
                <a:spcPct val="90000"/>
              </a:lnSpc>
            </a:pPr>
            <a:r>
              <a:rPr sz="4000" b="1">
                <a:ea typeface="楷体_GB2312" pitchFamily="49" charset="-122"/>
              </a:rPr>
              <a:t>，权利瑕疵在交付时已经存在。 </a:t>
            </a:r>
            <a:endParaRPr sz="4000" b="1">
              <a:ea typeface="楷体_GB2312" pitchFamily="49" charset="-122"/>
            </a:endParaRPr>
          </a:p>
          <a:p>
            <a:pPr lvl="0">
              <a:lnSpc>
                <a:spcPct val="90000"/>
              </a:lnSpc>
            </a:pPr>
            <a:r>
              <a:rPr sz="4000" b="1">
                <a:ea typeface="楷体_GB2312" pitchFamily="49" charset="-122"/>
              </a:rPr>
              <a:t>第二，买受人在订立合同时不知标的物上存在瑕疵。 </a:t>
            </a:r>
            <a:endParaRPr sz="4000" b="1">
              <a:ea typeface="楷体_GB2312" pitchFamily="49" charset="-122"/>
            </a:endParaRPr>
          </a:p>
          <a:p>
            <a:pPr lvl="0">
              <a:lnSpc>
                <a:spcPct val="90000"/>
              </a:lnSpc>
            </a:pPr>
            <a:r>
              <a:rPr sz="4000" b="1">
                <a:ea typeface="楷体_GB2312" pitchFamily="49" charset="-122"/>
              </a:rPr>
              <a:t>第三，合同有效。 </a:t>
            </a:r>
            <a:endParaRPr sz="4000" b="1">
              <a:ea typeface="楷体_GB2312" pitchFamily="49" charset="-122"/>
            </a:endParaRPr>
          </a:p>
          <a:p>
            <a:pPr lvl="0">
              <a:lnSpc>
                <a:spcPct val="90000"/>
              </a:lnSpc>
              <a:buNone/>
            </a:pPr>
            <a:r>
              <a:rPr sz="4000" b="1">
                <a:ea typeface="楷体_GB2312" pitchFamily="49" charset="-122"/>
              </a:rPr>
              <a:t>          如果合同无效， 则无所谓履行义务，当然也没有了适用瑕疵担保责任的余地。</a:t>
            </a:r>
            <a:r>
              <a:t> </a:t>
            </a:r>
          </a:p>
        </p:txBody>
      </p:sp>
      <p:sp>
        <p:nvSpPr>
          <p:cNvPr id="34820" name="Date Placeholder 3"/>
          <p:cNvSpPr>
            <a:spLocks noGrp="1"/>
          </p:cNvSpPr>
          <p:nvPr>
            <p:ph type="dt" sz="half" idx="2"/>
          </p:nvPr>
        </p:nvSpPr>
        <p:spPr/>
        <p:txBody>
          <a:bodyPr/>
          <a:lstStyle/>
          <a:p>
            <a:pPr lvl="0"/>
            <a:endParaRPr sz="1400"/>
          </a:p>
        </p:txBody>
      </p:sp>
      <p:sp>
        <p:nvSpPr>
          <p:cNvPr id="34821" name="Footer Placeholder 4"/>
          <p:cNvSpPr>
            <a:spLocks noGrp="1"/>
          </p:cNvSpPr>
          <p:nvPr>
            <p:ph type="ftr" sz="quarter" idx="3"/>
          </p:nvPr>
        </p:nvSpPr>
        <p:spPr/>
        <p:txBody>
          <a:bodyPr/>
          <a:lstStyle/>
          <a:p>
            <a:pPr lvl="0" algn="ctr"/>
            <a:fld id="{C476C863-779F-4A9B-8236-FE53680F586C}" type="footer">
              <a:rPr sz="1400"/>
              <a:t/>
            </a:fld>
            <a:endParaRPr sz="1400"/>
          </a:p>
        </p:txBody>
      </p:sp>
      <p:sp>
        <p:nvSpPr>
          <p:cNvPr id="34822" name="TextBox 34821"/>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无权处分合同效力与善意取得构成立法冲突之选择共42页，您现在浏览的是第10页!</a:t>
            </a:r>
          </a:p>
        </p:txBody>
      </p:sp>
    </p:spTree>
  </p:cSld>
  <p:clrMapOvr>
    <a:masterClrMapping/>
  </p:clrMapOvr>
  <p:transition spd="slow">
    <p:plus/>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8130" name=""/>
          <p:cNvSpPr/>
          <p:nvPr>
            <p:ph type="title"/>
          </p:nvPr>
        </p:nvSpPr>
        <p:spPr>
          <a:xfrm>
            <a:off x="301625" y="228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p:txBody>
      </p:sp>
      <p:sp>
        <p:nvSpPr>
          <p:cNvPr id="48131" name=""/>
          <p:cNvSpPr/>
          <p:nvPr>
            <p:ph type="body" idx="4294967295"/>
          </p:nvPr>
        </p:nvSpPr>
        <p:spPr>
          <a:xfrm>
            <a:off x="301625" y="1600200"/>
            <a:ext cx="8540750" cy="44989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85000"/>
              <a:buFont typeface="Wingdings 2" pitchFamily="18" charset="2"/>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2" pitchFamily="18" charset="2"/>
              <a:buChar char=""/>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2" pitchFamily="18" charset="2"/>
              <a:buChar char=""/>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000" b="0" i="0" u="none" baseline="0">
                <a:solidFill>
                  <a:schemeClr val="tx1"/>
                </a:solidFill>
                <a:latin typeface="Arial"/>
                <a:ea typeface="宋体" pitchFamily="2" charset="-122"/>
              </a:defRPr>
            </a:lvl5pPr>
          </a:lstStyle>
          <a:p>
            <a:pPr lvl="0"/>
            <a:r>
              <a:rPr sz="4000" b="1">
                <a:ea typeface="楷体_GB2312" pitchFamily="49" charset="-122"/>
              </a:rPr>
              <a:t>3、买卖合同的成立和生效不以出卖人具有处分权为必要 </a:t>
            </a:r>
            <a:endParaRPr sz="4000" b="1">
              <a:ea typeface="楷体_GB2312" pitchFamily="49" charset="-122"/>
            </a:endParaRPr>
          </a:p>
          <a:p>
            <a:pPr lvl="0"/>
            <a:r>
              <a:rPr sz="4000" b="1">
                <a:ea typeface="楷体_GB2312" pitchFamily="49" charset="-122"/>
              </a:rPr>
              <a:t>4、由于债权行为的相对性，不能主张债权合同因侵犯第三人权利而归于无效</a:t>
            </a:r>
            <a:endParaRPr sz="4000" b="1">
              <a:ea typeface="楷体_GB2312" pitchFamily="49" charset="-122"/>
            </a:endParaRPr>
          </a:p>
        </p:txBody>
      </p:sp>
      <p:sp>
        <p:nvSpPr>
          <p:cNvPr id="48132" name="Date Placeholder 3"/>
          <p:cNvSpPr>
            <a:spLocks noGrp="1"/>
          </p:cNvSpPr>
          <p:nvPr>
            <p:ph type="dt" sz="half" idx="2"/>
          </p:nvPr>
        </p:nvSpPr>
        <p:spPr/>
        <p:txBody>
          <a:bodyPr/>
          <a:lstStyle/>
          <a:p>
            <a:pPr lvl="0"/>
            <a:endParaRPr sz="1400"/>
          </a:p>
        </p:txBody>
      </p:sp>
      <p:sp>
        <p:nvSpPr>
          <p:cNvPr id="48133" name="Footer Placeholder 4"/>
          <p:cNvSpPr>
            <a:spLocks noGrp="1"/>
          </p:cNvSpPr>
          <p:nvPr>
            <p:ph type="ftr" sz="quarter" idx="3"/>
          </p:nvPr>
        </p:nvSpPr>
        <p:spPr/>
        <p:txBody>
          <a:bodyPr/>
          <a:lstStyle/>
          <a:p>
            <a:pPr lvl="0" algn="ctr"/>
            <a:fld id="{174000B6-5DC4-4C59-8F23-C57D84AE491E}" type="footer">
              <a:rPr sz="1400"/>
              <a:t/>
            </a:fld>
            <a:endParaRPr sz="1400"/>
          </a:p>
        </p:txBody>
      </p:sp>
      <p:sp>
        <p:nvSpPr>
          <p:cNvPr id="48134" name="TextBox 48133"/>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无权处分合同效力与善意取得构成立法冲突之选择共42页，您现在浏览的是第11页!</a:t>
            </a:r>
          </a:p>
        </p:txBody>
      </p:sp>
    </p:spTree>
  </p:cSld>
  <p:clrMapOvr>
    <a:masterClrMapping/>
  </p:clrMapOvr>
  <p:transition spd="slow">
    <p:plus/>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4754" name=""/>
          <p:cNvSpPr/>
          <p:nvPr>
            <p:ph type="title"/>
          </p:nvPr>
        </p:nvSpPr>
        <p:spPr>
          <a:xfrm>
            <a:off x="301625" y="228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a:pPr lvl="0"/>
            <a:r>
              <a:rPr sz="4800" b="1"/>
              <a:t>（一）解读106条</a:t>
            </a:r>
            <a:endParaRPr sz="4800" b="1"/>
          </a:p>
        </p:txBody>
      </p:sp>
      <p:sp>
        <p:nvSpPr>
          <p:cNvPr id="74755" name=""/>
          <p:cNvSpPr/>
          <p:nvPr>
            <p:ph type="body" idx="4294967295"/>
          </p:nvPr>
        </p:nvSpPr>
        <p:spPr>
          <a:xfrm>
            <a:off x="301625" y="1447800"/>
            <a:ext cx="8540750" cy="46513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85000"/>
              <a:buFont typeface="Wingdings 2" pitchFamily="18" charset="2"/>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2" pitchFamily="18" charset="2"/>
              <a:buChar char=""/>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2" pitchFamily="18" charset="2"/>
              <a:buChar char=""/>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000" b="0" i="0" u="none" baseline="0">
                <a:solidFill>
                  <a:schemeClr val="tx1"/>
                </a:solidFill>
                <a:latin typeface="Arial"/>
                <a:ea typeface="宋体" pitchFamily="2" charset="-122"/>
              </a:defRPr>
            </a:lvl5pPr>
          </a:lstStyle>
          <a:p>
            <a:pPr lvl="0"/>
            <a:r>
              <a:rPr sz="4000" b="1">
                <a:solidFill>
                  <a:srgbClr val="66FF33"/>
                </a:solidFill>
              </a:rPr>
              <a:t>1、善意取得构成要件</a:t>
            </a:r>
            <a:endParaRPr sz="4000" b="1">
              <a:solidFill>
                <a:srgbClr val="66FF33"/>
              </a:solidFill>
            </a:endParaRPr>
          </a:p>
          <a:p>
            <a:pPr lvl="0">
              <a:buNone/>
            </a:pPr>
            <a:r>
              <a:rPr sz="3600" b="1"/>
              <a:t>（1）</a:t>
            </a:r>
            <a:r>
              <a:rPr sz="4000" b="1">
                <a:solidFill>
                  <a:srgbClr val="FFFF00"/>
                </a:solidFill>
              </a:rPr>
              <a:t>善意</a:t>
            </a:r>
            <a:r>
              <a:rPr sz="3600" b="1"/>
              <a:t>——在受让时不知道或者不应当知道转让人无处分权；</a:t>
            </a:r>
            <a:endParaRPr sz="3600" b="1"/>
          </a:p>
          <a:p>
            <a:pPr lvl="0">
              <a:buNone/>
            </a:pPr>
            <a:r>
              <a:rPr sz="3600" b="1"/>
              <a:t>（2）</a:t>
            </a:r>
            <a:r>
              <a:rPr sz="4000" b="1">
                <a:solidFill>
                  <a:srgbClr val="FFFF00"/>
                </a:solidFill>
              </a:rPr>
              <a:t>有偿</a:t>
            </a:r>
            <a:r>
              <a:rPr sz="3600" b="1"/>
              <a:t>——以合理的价格有偿转让；</a:t>
            </a:r>
            <a:endParaRPr sz="3600" b="1"/>
          </a:p>
          <a:p>
            <a:pPr lvl="0">
              <a:buNone/>
            </a:pPr>
            <a:r>
              <a:rPr sz="3600" b="1"/>
              <a:t>（3）</a:t>
            </a:r>
            <a:r>
              <a:rPr sz="4000" b="1">
                <a:solidFill>
                  <a:srgbClr val="FFFF00"/>
                </a:solidFill>
              </a:rPr>
              <a:t>取得（物权已变动）</a:t>
            </a:r>
            <a:r>
              <a:rPr sz="3600" b="1"/>
              <a:t>——转让的财产依照法律规定应当登记的已经登记，不需要登记的已经交付给受让人。</a:t>
            </a:r>
            <a:endParaRPr sz="3600" b="1"/>
          </a:p>
        </p:txBody>
      </p:sp>
      <p:sp>
        <p:nvSpPr>
          <p:cNvPr id="74756" name="Date Placeholder 3"/>
          <p:cNvSpPr>
            <a:spLocks noGrp="1"/>
          </p:cNvSpPr>
          <p:nvPr>
            <p:ph type="dt" sz="half" idx="2"/>
          </p:nvPr>
        </p:nvSpPr>
        <p:spPr/>
        <p:txBody>
          <a:bodyPr/>
          <a:lstStyle/>
          <a:p>
            <a:pPr lvl="0"/>
            <a:endParaRPr sz="1400"/>
          </a:p>
        </p:txBody>
      </p:sp>
      <p:sp>
        <p:nvSpPr>
          <p:cNvPr id="74757" name="Footer Placeholder 4"/>
          <p:cNvSpPr>
            <a:spLocks noGrp="1"/>
          </p:cNvSpPr>
          <p:nvPr>
            <p:ph type="ftr" sz="quarter" idx="3"/>
          </p:nvPr>
        </p:nvSpPr>
        <p:spPr/>
        <p:txBody>
          <a:bodyPr/>
          <a:lstStyle/>
          <a:p>
            <a:pPr lvl="0" algn="ctr"/>
            <a:fld id="{87A845DD-93B7-4A51-A253-C036DBA59E2C}" type="footer">
              <a:rPr sz="1400"/>
              <a:t/>
            </a:fld>
            <a:endParaRPr sz="1400"/>
          </a:p>
        </p:txBody>
      </p:sp>
      <p:sp>
        <p:nvSpPr>
          <p:cNvPr id="74758" name="TextBox 74757"/>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无权处分合同效力与善意取得构成立法冲突之选择共42页，您现在浏览的是第12页!</a:t>
            </a:r>
          </a:p>
        </p:txBody>
      </p:sp>
    </p:spTree>
  </p:cSld>
  <p:clrMapOvr>
    <a:masterClrMapping/>
  </p:clrMapOvr>
  <p:transition spd="slow">
    <p:plus/>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8066" name=""/>
          <p:cNvSpPr/>
          <p:nvPr>
            <p:ph type="title"/>
          </p:nvPr>
        </p:nvSpPr>
        <p:spPr>
          <a:xfrm>
            <a:off x="301625" y="228600"/>
            <a:ext cx="8540750" cy="762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a:pPr lvl="0"/>
            <a:endParaRPr sz="4000"/>
          </a:p>
        </p:txBody>
      </p:sp>
      <p:sp>
        <p:nvSpPr>
          <p:cNvPr id="88067" name=""/>
          <p:cNvSpPr/>
          <p:nvPr>
            <p:ph type="body" idx="4294967295"/>
          </p:nvPr>
        </p:nvSpPr>
        <p:spPr>
          <a:xfrm>
            <a:off x="301625" y="685800"/>
            <a:ext cx="8540750" cy="54133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85000"/>
              <a:buFont typeface="Wingdings 2" pitchFamily="18" charset="2"/>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2" pitchFamily="18" charset="2"/>
              <a:buChar char=""/>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2" pitchFamily="18" charset="2"/>
              <a:buChar char=""/>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000" b="0" i="0" u="none" baseline="0">
                <a:solidFill>
                  <a:schemeClr val="tx1"/>
                </a:solidFill>
                <a:latin typeface="Arial"/>
                <a:ea typeface="宋体" pitchFamily="2" charset="-122"/>
              </a:defRPr>
            </a:lvl5pPr>
          </a:lstStyle>
          <a:p>
            <a:pPr lvl="0"/>
            <a:r>
              <a:rPr sz="4400" b="1">
                <a:solidFill>
                  <a:srgbClr val="FFFF00"/>
                </a:solidFill>
                <a:ea typeface="楷体_GB2312" pitchFamily="49" charset="-122"/>
              </a:rPr>
              <a:t>交付或登记是法律行为还是事实行为？</a:t>
            </a:r>
            <a:endParaRPr sz="4400" b="1">
              <a:solidFill>
                <a:srgbClr val="FFFF00"/>
              </a:solidFill>
              <a:ea typeface="楷体_GB2312" pitchFamily="49" charset="-122"/>
            </a:endParaRPr>
          </a:p>
          <a:p>
            <a:pPr lvl="0"/>
            <a:r>
              <a:rPr sz="4000" b="1">
                <a:ea typeface="楷体_GB2312" pitchFamily="49" charset="-122"/>
              </a:rPr>
              <a:t>如果是事实行为，意思表示不真实不影响交付的效力，即交付就生效，不交付就不生效。</a:t>
            </a:r>
            <a:endParaRPr sz="4000" b="1">
              <a:ea typeface="楷体_GB2312" pitchFamily="49" charset="-122"/>
            </a:endParaRPr>
          </a:p>
          <a:p>
            <a:pPr lvl="0"/>
            <a:r>
              <a:rPr sz="4000" b="1">
                <a:ea typeface="楷体_GB2312" pitchFamily="49" charset="-122"/>
              </a:rPr>
              <a:t>如果是法律行为，意思表示因素必将左右交付的效力。</a:t>
            </a:r>
            <a:endParaRPr sz="4000" b="1">
              <a:ea typeface="楷体_GB2312" pitchFamily="49" charset="-122"/>
            </a:endParaRPr>
          </a:p>
        </p:txBody>
      </p:sp>
      <p:sp>
        <p:nvSpPr>
          <p:cNvPr id="88068" name="Date Placeholder 3"/>
          <p:cNvSpPr>
            <a:spLocks noGrp="1"/>
          </p:cNvSpPr>
          <p:nvPr>
            <p:ph type="dt" sz="half" idx="2"/>
          </p:nvPr>
        </p:nvSpPr>
        <p:spPr/>
        <p:txBody>
          <a:bodyPr/>
          <a:lstStyle/>
          <a:p>
            <a:pPr lvl="0"/>
            <a:endParaRPr sz="1400"/>
          </a:p>
        </p:txBody>
      </p:sp>
      <p:sp>
        <p:nvSpPr>
          <p:cNvPr id="88069" name="Footer Placeholder 4"/>
          <p:cNvSpPr>
            <a:spLocks noGrp="1"/>
          </p:cNvSpPr>
          <p:nvPr>
            <p:ph type="ftr" sz="quarter" idx="3"/>
          </p:nvPr>
        </p:nvSpPr>
        <p:spPr/>
        <p:txBody>
          <a:bodyPr/>
          <a:lstStyle/>
          <a:p>
            <a:pPr lvl="0" algn="ctr"/>
            <a:fld id="{E2B6AAA2-0D49-4637-9E8F-73D15867C9DE}" type="footer">
              <a:rPr sz="1400"/>
              <a:t/>
            </a:fld>
            <a:endParaRPr sz="1400"/>
          </a:p>
        </p:txBody>
      </p:sp>
      <p:sp>
        <p:nvSpPr>
          <p:cNvPr id="88070" name="TextBox 88069"/>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无权处分合同效力与善意取得构成立法冲突之选择共42页，您现在浏览的是第13页!</a:t>
            </a:r>
          </a:p>
        </p:txBody>
      </p:sp>
    </p:spTree>
  </p:cSld>
  <p:clrMapOvr>
    <a:masterClrMapping/>
  </p:clrMapOvr>
  <p:transition spd="slow">
    <p:plus/>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3000" fill="hold" grpId="1" nodeType="clickEffect">
                                  <p:stCondLst>
                                    <p:cond delay="0"/>
                                  </p:stCondLst>
                                  <p:childTnLst>
                                    <p:set>
                                      <p:cBhvr additive="base">
                                        <p:cTn id="6" dur="1" fill="hold">
                                          <p:stCondLst>
                                            <p:cond delay="0"/>
                                          </p:stCondLst>
                                        </p:cTn>
                                        <p:tgtEl>
                                          <p:spTgt spid="88067">
                                            <p:txEl>
                                              <p:pRg st="0" end="0"/>
                                            </p:txEl>
                                          </p:spTgt>
                                        </p:tgtEl>
                                        <p:attrNameLst>
                                          <p:attrName>style.visibility</p:attrName>
                                        </p:attrNameLst>
                                      </p:cBhvr>
                                      <p:to>
                                        <p:strVal val="visible"/>
                                      </p:to>
                                    </p:set>
                                    <p:anim calcmode="lin" valueType="num">
                                      <p:cBhvr additive="base">
                                        <p:cTn id="7" dur="3000" fill="hold"/>
                                        <p:tgtEl>
                                          <p:spTgt spid="88067">
                                            <p:txEl>
                                              <p:pRg st="0" end="0"/>
                                            </p:txEl>
                                          </p:spTgt>
                                        </p:tgtEl>
                                        <p:attrNameLst>
                                          <p:attrName>ppt_x</p:attrName>
                                        </p:attrNameLst>
                                      </p:cBhvr>
                                      <p:tavLst>
                                        <p:tav tm="0">
                                          <p:val>
                                            <p:strVal val="#ppt_x"/>
                                          </p:val>
                                        </p:tav>
                                        <p:tav tm="100000">
                                          <p:val>
                                            <p:strVal val="#ppt_x"/>
                                          </p:val>
                                        </p:tav>
                                      </p:tavLst>
                                    </p:anim>
                                    <p:anim calcmode="lin" valueType="num">
                                      <p:cBhvr additive="base">
                                        <p:cTn id="8" dur="3000" fill="hold"/>
                                        <p:tgtEl>
                                          <p:spTgt spid="8806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3000" fill="hold" grpId="1" nodeType="clickEffect">
                                  <p:stCondLst>
                                    <p:cond delay="0"/>
                                  </p:stCondLst>
                                  <p:childTnLst>
                                    <p:set>
                                      <p:cBhvr additive="base">
                                        <p:cTn id="12" dur="1" fill="hold">
                                          <p:stCondLst>
                                            <p:cond delay="0"/>
                                          </p:stCondLst>
                                        </p:cTn>
                                        <p:tgtEl>
                                          <p:spTgt spid="88067">
                                            <p:txEl>
                                              <p:pRg st="1" end="1"/>
                                            </p:txEl>
                                          </p:spTgt>
                                        </p:tgtEl>
                                        <p:attrNameLst>
                                          <p:attrName>style.visibility</p:attrName>
                                        </p:attrNameLst>
                                      </p:cBhvr>
                                      <p:to>
                                        <p:strVal val="visible"/>
                                      </p:to>
                                    </p:set>
                                    <p:anim calcmode="lin" valueType="num">
                                      <p:cBhvr additive="base">
                                        <p:cTn id="13" dur="3000" fill="hold"/>
                                        <p:tgtEl>
                                          <p:spTgt spid="88067">
                                            <p:txEl>
                                              <p:pRg st="1" end="1"/>
                                            </p:txEl>
                                          </p:spTgt>
                                        </p:tgtEl>
                                        <p:attrNameLst>
                                          <p:attrName>ppt_x</p:attrName>
                                        </p:attrNameLst>
                                      </p:cBhvr>
                                      <p:tavLst>
                                        <p:tav tm="0">
                                          <p:val>
                                            <p:strVal val="#ppt_x"/>
                                          </p:val>
                                        </p:tav>
                                        <p:tav tm="100000">
                                          <p:val>
                                            <p:strVal val="#ppt_x"/>
                                          </p:val>
                                        </p:tav>
                                      </p:tavLst>
                                    </p:anim>
                                    <p:anim calcmode="lin" valueType="num">
                                      <p:cBhvr additive="base">
                                        <p:cTn id="14" dur="3000" fill="hold"/>
                                        <p:tgtEl>
                                          <p:spTgt spid="8806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4" dur="3000" fill="hold" grpId="1" nodeType="clickEffect">
                                  <p:stCondLst>
                                    <p:cond delay="0"/>
                                  </p:stCondLst>
                                  <p:childTnLst>
                                    <p:set>
                                      <p:cBhvr additive="base">
                                        <p:cTn id="18" dur="1" fill="hold">
                                          <p:stCondLst>
                                            <p:cond delay="0"/>
                                          </p:stCondLst>
                                        </p:cTn>
                                        <p:tgtEl>
                                          <p:spTgt spid="88067">
                                            <p:txEl>
                                              <p:pRg st="2" end="2"/>
                                            </p:txEl>
                                          </p:spTgt>
                                        </p:tgtEl>
                                        <p:attrNameLst>
                                          <p:attrName>style.visibility</p:attrName>
                                        </p:attrNameLst>
                                      </p:cBhvr>
                                      <p:to>
                                        <p:strVal val="visible"/>
                                      </p:to>
                                    </p:set>
                                    <p:anim calcmode="lin" valueType="num">
                                      <p:cBhvr additive="base">
                                        <p:cTn id="19" dur="3000" fill="hold"/>
                                        <p:tgtEl>
                                          <p:spTgt spid="88067">
                                            <p:txEl>
                                              <p:pRg st="2" end="2"/>
                                            </p:txEl>
                                          </p:spTgt>
                                        </p:tgtEl>
                                        <p:attrNameLst>
                                          <p:attrName>ppt_x</p:attrName>
                                        </p:attrNameLst>
                                      </p:cBhvr>
                                      <p:tavLst>
                                        <p:tav tm="0">
                                          <p:val>
                                            <p:strVal val="#ppt_x"/>
                                          </p:val>
                                        </p:tav>
                                        <p:tav tm="100000">
                                          <p:val>
                                            <p:strVal val="#ppt_x"/>
                                          </p:val>
                                        </p:tav>
                                      </p:tavLst>
                                    </p:anim>
                                    <p:anim calcmode="lin" valueType="num">
                                      <p:cBhvr additive="base">
                                        <p:cTn id="20" dur="3000" fill="hold"/>
                                        <p:tgtEl>
                                          <p:spTgt spid="8806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afterGroup">
                            <p:stCondLst>
                              <p:cond delay="0"/>
                            </p:stCondLst>
                            <p:childTnLst>
                              <p:par>
                                <p:cTn id="23" presetID="34" presetClass="entr" presetSubtype="0" dur="600" fill="hold" grpId="1" nodeType="clickEffect">
                                  <p:stCondLst>
                                    <p:cond delay="0"/>
                                  </p:stCondLst>
                                  <p:childTnLst>
                                    <p:set>
                                      <p:cBhvr additive="base">
                                        <p:cTn id="24" dur="1" fill="hold">
                                          <p:stCondLst>
                                            <p:cond delay="0"/>
                                          </p:stCondLst>
                                        </p:cTn>
                                        <p:tgtEl>
                                          <p:spTgt spid="88067"/>
                                        </p:tgtEl>
                                        <p:attrNameLst>
                                          <p:attrName>style.visibility</p:attrName>
                                        </p:attrNameLst>
                                      </p:cBhvr>
                                      <p:to>
                                        <p:strVal val="visible"/>
                                      </p:to>
                                    </p:set>
                                    <p:anim from="(-#ppt_w/2)" to="(#ppt_x)" calcmode="lin" valueType="num">
                                      <p:cBhvr additive="base">
                                        <p:cTn id="25" dur="1800" fill="hold">
                                          <p:stCondLst>
                                            <p:cond delay="0"/>
                                          </p:stCondLst>
                                        </p:cTn>
                                        <p:tgtEl>
                                          <p:spTgt spid="88067"/>
                                        </p:tgtEl>
                                        <p:attrNameLst>
                                          <p:attrName>ppt_x</p:attrName>
                                        </p:attrNameLst>
                                      </p:cBhvr>
                                    </p:anim>
                                    <p:anim from="0" to="-1.0" calcmode="lin" valueType="num">
                                      <p:cBhvr additive="base">
                                        <p:cTn id="26" dur="600" decel="50000" autoRev="1" fill="hold">
                                          <p:stCondLst>
                                            <p:cond delay="1800"/>
                                          </p:stCondLst>
                                        </p:cTn>
                                        <p:tgtEl>
                                          <p:spTgt spid="88067"/>
                                        </p:tgtEl>
                                        <p:attrNameLst>
                                          <p:attrName>xshear</p:attrName>
                                        </p:attrNameLst>
                                      </p:cBhvr>
                                    </p:anim>
                                    <p:animScale>
                                      <p:cBhvr additive="base">
                                        <p:cTn id="27" dur="600" decel="100000" autoRev="1" fill="hold">
                                          <p:stCondLst>
                                            <p:cond delay="1800"/>
                                          </p:stCondLst>
                                        </p:cTn>
                                        <p:tgtEl>
                                          <p:spTgt spid="88067"/>
                                        </p:tgtEl>
                                      </p:cBhvr>
                                      <p:from x="100000" y="100000"/>
                                      <p:to x="80000" y="100000"/>
                                    </p:animScale>
                                    <p:anim by="(#ppt_h/3+#ppt_w*0.1)" calcmode="lin" valueType="num">
                                      <p:cBhvr additive="sum">
                                        <p:cTn id="28" dur="600" decel="100000" autoRev="1" fill="hold">
                                          <p:stCondLst>
                                            <p:cond delay="1800"/>
                                          </p:stCondLst>
                                        </p:cTn>
                                        <p:tgtEl>
                                          <p:spTgt spid="88067"/>
                                        </p:tgtEl>
                                        <p:attrNameLst>
                                          <p:attrName>ppt_x</p:attrName>
                                        </p:attrNameLst>
                                      </p:cBhvr>
                                    </p:anim>
                                  </p:childTnLst>
                                </p:cTn>
                              </p:par>
                            </p:childTnLst>
                          </p:cTn>
                        </p:par>
                      </p:childTnLst>
                    </p:cTn>
                  </p:par>
                  <p:par>
                    <p:cTn id="29" fill="hold" nodeType="clickPar">
                      <p:stCondLst>
                        <p:cond delay="indefinite"/>
                      </p:stCondLst>
                      <p:childTnLst>
                        <p:par>
                          <p:cTn id="30" fill="hold" nodeType="afterGroup">
                            <p:stCondLst>
                              <p:cond delay="0"/>
                            </p:stCondLst>
                            <p:childTnLst>
                              <p:par>
                                <p:cTn id="31" presetID="34" presetClass="entr" presetSubtype="0" dur="600" fill="hold" grpId="1" nodeType="clickEffect">
                                  <p:stCondLst>
                                    <p:cond delay="0"/>
                                  </p:stCondLst>
                                  <p:childTnLst>
                                    <p:set>
                                      <p:cBhvr additive="base">
                                        <p:cTn id="32" dur="1" fill="hold">
                                          <p:stCondLst>
                                            <p:cond delay="0"/>
                                          </p:stCondLst>
                                        </p:cTn>
                                        <p:tgtEl>
                                          <p:spTgt spid="88067"/>
                                        </p:tgtEl>
                                        <p:attrNameLst>
                                          <p:attrName>style.visibility</p:attrName>
                                        </p:attrNameLst>
                                      </p:cBhvr>
                                      <p:to>
                                        <p:strVal val="visible"/>
                                      </p:to>
                                    </p:set>
                                    <p:anim from="(-#ppt_w/2)" to="(#ppt_x)" calcmode="lin" valueType="num">
                                      <p:cBhvr additive="base">
                                        <p:cTn id="33" dur="1800" fill="hold">
                                          <p:stCondLst>
                                            <p:cond delay="0"/>
                                          </p:stCondLst>
                                        </p:cTn>
                                        <p:tgtEl>
                                          <p:spTgt spid="88067"/>
                                        </p:tgtEl>
                                        <p:attrNameLst>
                                          <p:attrName>ppt_x</p:attrName>
                                        </p:attrNameLst>
                                      </p:cBhvr>
                                    </p:anim>
                                    <p:anim from="0" to="-1.0" calcmode="lin" valueType="num">
                                      <p:cBhvr additive="base">
                                        <p:cTn id="34" dur="600" decel="50000" autoRev="1" fill="hold">
                                          <p:stCondLst>
                                            <p:cond delay="1800"/>
                                          </p:stCondLst>
                                        </p:cTn>
                                        <p:tgtEl>
                                          <p:spTgt spid="88067"/>
                                        </p:tgtEl>
                                        <p:attrNameLst>
                                          <p:attrName>xshear</p:attrName>
                                        </p:attrNameLst>
                                      </p:cBhvr>
                                    </p:anim>
                                    <p:animScale>
                                      <p:cBhvr additive="base">
                                        <p:cTn id="35" dur="600" decel="100000" autoRev="1" fill="hold">
                                          <p:stCondLst>
                                            <p:cond delay="1800"/>
                                          </p:stCondLst>
                                        </p:cTn>
                                        <p:tgtEl>
                                          <p:spTgt spid="88067"/>
                                        </p:tgtEl>
                                      </p:cBhvr>
                                      <p:from x="100000" y="100000"/>
                                      <p:to x="80000" y="100000"/>
                                    </p:animScale>
                                    <p:anim by="(#ppt_h/3+#ppt_w*0.1)" calcmode="lin" valueType="num">
                                      <p:cBhvr additive="sum">
                                        <p:cTn id="36" dur="600" decel="100000" autoRev="1" fill="hold">
                                          <p:stCondLst>
                                            <p:cond delay="1800"/>
                                          </p:stCondLst>
                                        </p:cTn>
                                        <p:tgtEl>
                                          <p:spTgt spid="88067"/>
                                        </p:tgtEl>
                                        <p:attrNameLst>
                                          <p:attrName>ppt_x</p:attrName>
                                        </p:attrNameLst>
                                      </p:cBhvr>
                                    </p:anim>
                                  </p:childTnLst>
                                </p:cTn>
                              </p:par>
                            </p:childTnLst>
                          </p:cTn>
                        </p:par>
                      </p:childTnLst>
                    </p:cTn>
                  </p:par>
                  <p:par>
                    <p:cTn id="37" fill="hold" nodeType="clickPar">
                      <p:stCondLst>
                        <p:cond delay="indefinite"/>
                      </p:stCondLst>
                      <p:childTnLst>
                        <p:par>
                          <p:cTn id="38" fill="hold" nodeType="afterGroup">
                            <p:stCondLst>
                              <p:cond delay="0"/>
                            </p:stCondLst>
                            <p:childTnLst>
                              <p:par>
                                <p:cTn id="39" presetID="34" presetClass="entr" presetSubtype="0" dur="600" fill="hold" grpId="1" nodeType="clickEffect">
                                  <p:stCondLst>
                                    <p:cond delay="0"/>
                                  </p:stCondLst>
                                  <p:childTnLst>
                                    <p:set>
                                      <p:cBhvr additive="base">
                                        <p:cTn id="40" dur="1" fill="hold">
                                          <p:stCondLst>
                                            <p:cond delay="0"/>
                                          </p:stCondLst>
                                        </p:cTn>
                                        <p:tgtEl>
                                          <p:spTgt spid="88067"/>
                                        </p:tgtEl>
                                        <p:attrNameLst>
                                          <p:attrName>style.visibility</p:attrName>
                                        </p:attrNameLst>
                                      </p:cBhvr>
                                      <p:to>
                                        <p:strVal val="visible"/>
                                      </p:to>
                                    </p:set>
                                    <p:anim from="(-#ppt_w/2)" to="(#ppt_x)" calcmode="lin" valueType="num">
                                      <p:cBhvr additive="base">
                                        <p:cTn id="41" dur="1800" fill="hold">
                                          <p:stCondLst>
                                            <p:cond delay="0"/>
                                          </p:stCondLst>
                                        </p:cTn>
                                        <p:tgtEl>
                                          <p:spTgt spid="88067"/>
                                        </p:tgtEl>
                                        <p:attrNameLst>
                                          <p:attrName>ppt_x</p:attrName>
                                        </p:attrNameLst>
                                      </p:cBhvr>
                                    </p:anim>
                                    <p:anim from="0" to="-1.0" calcmode="lin" valueType="num">
                                      <p:cBhvr additive="base">
                                        <p:cTn id="42" dur="600" decel="50000" autoRev="1" fill="hold">
                                          <p:stCondLst>
                                            <p:cond delay="1800"/>
                                          </p:stCondLst>
                                        </p:cTn>
                                        <p:tgtEl>
                                          <p:spTgt spid="88067"/>
                                        </p:tgtEl>
                                        <p:attrNameLst>
                                          <p:attrName>xshear</p:attrName>
                                        </p:attrNameLst>
                                      </p:cBhvr>
                                    </p:anim>
                                    <p:animScale>
                                      <p:cBhvr additive="base">
                                        <p:cTn id="43" dur="600" decel="100000" autoRev="1" fill="hold">
                                          <p:stCondLst>
                                            <p:cond delay="1800"/>
                                          </p:stCondLst>
                                        </p:cTn>
                                        <p:tgtEl>
                                          <p:spTgt spid="88067"/>
                                        </p:tgtEl>
                                      </p:cBhvr>
                                      <p:from x="100000" y="100000"/>
                                      <p:to x="80000" y="100000"/>
                                    </p:animScale>
                                    <p:anim by="(#ppt_h/3+#ppt_w*0.1)" calcmode="lin" valueType="num">
                                      <p:cBhvr additive="sum">
                                        <p:cTn id="44" dur="600" decel="100000" autoRev="1" fill="hold">
                                          <p:stCondLst>
                                            <p:cond delay="1800"/>
                                          </p:stCondLst>
                                        </p:cTn>
                                        <p:tgtEl>
                                          <p:spTgt spid="88067"/>
                                        </p:tgtEl>
                                        <p:attrNameLst>
                                          <p:attrName>ppt_x</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8067" grpId="1" uiExpand="1" build="p"/>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8850" name=""/>
          <p:cNvSpPr/>
          <p:nvPr>
            <p:ph type="title"/>
          </p:nvPr>
        </p:nvSpPr>
        <p:spPr>
          <a:xfrm>
            <a:off x="301625" y="228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a:pPr lvl="0"/>
            <a:r>
              <a:rPr sz="4800" b="1"/>
              <a:t>德国的做法</a:t>
            </a:r>
            <a:endParaRPr sz="4800" b="1"/>
          </a:p>
        </p:txBody>
      </p:sp>
      <p:sp>
        <p:nvSpPr>
          <p:cNvPr id="78851" name=""/>
          <p:cNvSpPr/>
          <p:nvPr>
            <p:ph type="body" idx="4294967295"/>
          </p:nvPr>
        </p:nvSpPr>
        <p:spPr>
          <a:xfrm>
            <a:off x="301625" y="1371600"/>
            <a:ext cx="8461375" cy="47275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85000"/>
              <a:buFont typeface="Wingdings 2" pitchFamily="18" charset="2"/>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2" pitchFamily="18" charset="2"/>
              <a:buChar char=""/>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2" pitchFamily="18" charset="2"/>
              <a:buChar char=""/>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000" b="0" i="0" u="none" baseline="0">
                <a:solidFill>
                  <a:schemeClr val="tx1"/>
                </a:solidFill>
                <a:latin typeface="Arial"/>
                <a:ea typeface="宋体" pitchFamily="2" charset="-122"/>
              </a:defRPr>
            </a:lvl5pPr>
          </a:lstStyle>
          <a:p>
            <a:pPr lvl="0"/>
            <a:r>
              <a:rPr sz="4000" b="1">
                <a:ea typeface="楷体_GB2312" pitchFamily="49" charset="-122"/>
              </a:rPr>
              <a:t>买卖合同（债权行为）的效力与物权行为相分离，物权行为不以债权行为效力而受影响。即：在买卖合同无效时，物权可因物权行为而发生变动。</a:t>
            </a:r>
            <a:endParaRPr sz="4000" b="1">
              <a:ea typeface="楷体_GB2312" pitchFamily="49" charset="-122"/>
            </a:endParaRPr>
          </a:p>
          <a:p>
            <a:pPr lvl="0"/>
            <a:r>
              <a:rPr sz="4000" b="1">
                <a:ea typeface="楷体_GB2312" pitchFamily="49" charset="-122"/>
              </a:rPr>
              <a:t>因此：在受让人善意取得所有权时，其与出卖人之间的关系仍然可根据买卖合同予以解决。</a:t>
            </a:r>
            <a:endParaRPr sz="4000" b="1">
              <a:ea typeface="楷体_GB2312" pitchFamily="49" charset="-122"/>
            </a:endParaRPr>
          </a:p>
        </p:txBody>
      </p:sp>
      <p:sp>
        <p:nvSpPr>
          <p:cNvPr id="78852" name="Date Placeholder 3"/>
          <p:cNvSpPr>
            <a:spLocks noGrp="1"/>
          </p:cNvSpPr>
          <p:nvPr>
            <p:ph type="dt" sz="half" idx="2"/>
          </p:nvPr>
        </p:nvSpPr>
        <p:spPr/>
        <p:txBody>
          <a:bodyPr/>
          <a:lstStyle/>
          <a:p>
            <a:pPr lvl="0"/>
            <a:endParaRPr sz="1400"/>
          </a:p>
        </p:txBody>
      </p:sp>
      <p:sp>
        <p:nvSpPr>
          <p:cNvPr id="78853" name="Footer Placeholder 4"/>
          <p:cNvSpPr>
            <a:spLocks noGrp="1"/>
          </p:cNvSpPr>
          <p:nvPr>
            <p:ph type="ftr" sz="quarter" idx="3"/>
          </p:nvPr>
        </p:nvSpPr>
        <p:spPr/>
        <p:txBody>
          <a:bodyPr/>
          <a:lstStyle/>
          <a:p>
            <a:pPr lvl="0" algn="ctr"/>
            <a:fld id="{9167FC85-8A4B-4AA6-8FB4-12159E828C10}" type="footer">
              <a:rPr sz="1400"/>
              <a:t/>
            </a:fld>
            <a:endParaRPr sz="1400"/>
          </a:p>
        </p:txBody>
      </p:sp>
      <p:sp>
        <p:nvSpPr>
          <p:cNvPr id="78854" name="TextBox 78853"/>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无权处分合同效力与善意取得构成立法冲突之选择共42页，您现在浏览的是第14页!</a:t>
            </a:r>
          </a:p>
        </p:txBody>
      </p:sp>
    </p:spTree>
  </p:cSld>
  <p:clrMapOvr>
    <a:masterClrMapping/>
  </p:clrMapOvr>
  <p:transition spd="slow">
    <p:plus/>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8914" name=""/>
          <p:cNvSpPr/>
          <p:nvPr>
            <p:ph type="title"/>
          </p:nvPr>
        </p:nvSpPr>
        <p:spPr>
          <a:xfrm>
            <a:off x="301625" y="228600"/>
            <a:ext cx="8540750" cy="762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a:pPr lvl="0"/>
            <a:endParaRPr sz="4000"/>
          </a:p>
        </p:txBody>
      </p:sp>
      <p:sp>
        <p:nvSpPr>
          <p:cNvPr id="38915" name=""/>
          <p:cNvSpPr/>
          <p:nvPr>
            <p:ph type="body" idx="4294967295"/>
          </p:nvPr>
        </p:nvSpPr>
        <p:spPr>
          <a:xfrm>
            <a:off x="301625" y="533400"/>
            <a:ext cx="8540750" cy="55657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85000"/>
              <a:buFont typeface="Wingdings 2" pitchFamily="18" charset="2"/>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2" pitchFamily="18" charset="2"/>
              <a:buChar char=""/>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2" pitchFamily="18" charset="2"/>
              <a:buChar char=""/>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000" b="0" i="0" u="none" baseline="0">
                <a:solidFill>
                  <a:schemeClr val="tx1"/>
                </a:solidFill>
                <a:latin typeface="Arial"/>
                <a:ea typeface="宋体" pitchFamily="2" charset="-122"/>
              </a:defRPr>
            </a:lvl5pPr>
          </a:lstStyle>
          <a:p>
            <a:pPr lvl="0"/>
            <a:r>
              <a:rPr sz="3600" b="1">
                <a:solidFill>
                  <a:schemeClr val="tx2"/>
                </a:solidFill>
                <a:ea typeface="楷体_GB2312" pitchFamily="49" charset="-122"/>
              </a:rPr>
              <a:t>梁慧星：“买卖合同不仅产生出卖人交付标的物的义务，还产生转移标的物所有权的义务。”</a:t>
            </a:r>
            <a:r>
              <a:rPr sz="3600" b="1">
                <a:ea typeface="楷体_GB2312" pitchFamily="49" charset="-122"/>
              </a:rPr>
              <a:t>（“如何理解合同法第51条”，《人民法院报》2000年1月8日）</a:t>
            </a:r>
            <a:endParaRPr sz="3600" b="1">
              <a:ea typeface="楷体_GB2312" pitchFamily="49" charset="-122"/>
            </a:endParaRPr>
          </a:p>
          <a:p>
            <a:pPr lvl="0"/>
            <a:r>
              <a:rPr sz="3600" b="1">
                <a:solidFill>
                  <a:schemeClr val="tx2"/>
                </a:solidFill>
                <a:ea typeface="楷体_GB2312" pitchFamily="49" charset="-122"/>
              </a:rPr>
              <a:t>孙宪忠：“买卖合同生效后，双方当事人之间只发生了请求权的关系……合同生效后并没有发生所有权的当然转移，而是在交付标的物时才发生所有权的转移</a:t>
            </a:r>
            <a:r>
              <a:rPr sz="3600" b="1">
                <a:ea typeface="楷体_GB2312" pitchFamily="49" charset="-122"/>
              </a:rPr>
              <a:t>。”（《论物权法》，法律出版社2001年10月版，第3页）</a:t>
            </a:r>
            <a:endParaRPr sz="3600" b="1">
              <a:ea typeface="楷体_GB2312" pitchFamily="49" charset="-122"/>
            </a:endParaRPr>
          </a:p>
        </p:txBody>
      </p:sp>
      <p:sp>
        <p:nvSpPr>
          <p:cNvPr id="38916" name="Date Placeholder 3"/>
          <p:cNvSpPr>
            <a:spLocks noGrp="1"/>
          </p:cNvSpPr>
          <p:nvPr>
            <p:ph type="dt" sz="half" idx="2"/>
          </p:nvPr>
        </p:nvSpPr>
        <p:spPr/>
        <p:txBody>
          <a:bodyPr/>
          <a:lstStyle/>
          <a:p>
            <a:pPr lvl="0"/>
            <a:endParaRPr sz="1400"/>
          </a:p>
        </p:txBody>
      </p:sp>
      <p:sp>
        <p:nvSpPr>
          <p:cNvPr id="38917" name="Footer Placeholder 4"/>
          <p:cNvSpPr>
            <a:spLocks noGrp="1"/>
          </p:cNvSpPr>
          <p:nvPr>
            <p:ph type="ftr" sz="quarter" idx="3"/>
          </p:nvPr>
        </p:nvSpPr>
        <p:spPr/>
        <p:txBody>
          <a:bodyPr/>
          <a:lstStyle/>
          <a:p>
            <a:pPr lvl="0" algn="ctr"/>
            <a:fld id="{CFA64AF4-181F-49F7-BB36-882861120246}" type="footer">
              <a:rPr sz="1400"/>
              <a:t/>
            </a:fld>
            <a:endParaRPr sz="1400"/>
          </a:p>
        </p:txBody>
      </p:sp>
      <p:sp>
        <p:nvSpPr>
          <p:cNvPr id="38918" name="TextBox 38917"/>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无权处分合同效力与善意取得构成立法冲突之选择共42页，您现在浏览的是第15页!</a:t>
            </a:r>
          </a:p>
        </p:txBody>
      </p:sp>
    </p:spTree>
  </p:cSld>
  <p:clrMapOvr>
    <a:masterClrMapping/>
  </p:clrMapOvr>
  <p:transition spd="slow">
    <p:plus/>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7826" name=""/>
          <p:cNvSpPr/>
          <p:nvPr>
            <p:ph type="title"/>
          </p:nvPr>
        </p:nvSpPr>
        <p:spPr>
          <a:xfrm>
            <a:off x="381000" y="-11430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p:txBody>
      </p:sp>
      <p:sp>
        <p:nvSpPr>
          <p:cNvPr id="77827" name=""/>
          <p:cNvSpPr/>
          <p:nvPr>
            <p:ph type="body" idx="4294967295"/>
          </p:nvPr>
        </p:nvSpPr>
        <p:spPr>
          <a:xfrm>
            <a:off x="301625" y="990600"/>
            <a:ext cx="8540750" cy="51085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85000"/>
              <a:buFont typeface="Wingdings 2" pitchFamily="18" charset="2"/>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2" pitchFamily="18" charset="2"/>
              <a:buChar char=""/>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2" pitchFamily="18" charset="2"/>
              <a:buChar char=""/>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000" b="0" i="0" u="none" baseline="0">
                <a:solidFill>
                  <a:schemeClr val="tx1"/>
                </a:solidFill>
                <a:latin typeface="Arial"/>
                <a:ea typeface="宋体" pitchFamily="2" charset="-122"/>
              </a:defRPr>
            </a:lvl5pPr>
          </a:lstStyle>
          <a:p>
            <a:pPr lvl="0"/>
            <a:r>
              <a:rPr sz="4000" b="1">
                <a:ea typeface="楷体_GB2312" pitchFamily="49" charset="-122"/>
              </a:rPr>
              <a:t>2、在权利人不追认合同无效买受人善意取得后，如果取得物有瑕疵，买受人向谁主张？</a:t>
            </a:r>
            <a:endParaRPr sz="4000" b="1">
              <a:ea typeface="楷体_GB2312" pitchFamily="49" charset="-122"/>
            </a:endParaRPr>
          </a:p>
          <a:p>
            <a:pPr lvl="0">
              <a:buNone/>
            </a:pPr>
            <a:r>
              <a:rPr sz="4000" b="1">
                <a:ea typeface="楷体_GB2312" pitchFamily="49" charset="-122"/>
              </a:rPr>
              <a:t>     向出卖人——合同无效，出卖人无瑕疵担保责任</a:t>
            </a:r>
            <a:endParaRPr sz="4000" b="1">
              <a:ea typeface="楷体_GB2312" pitchFamily="49" charset="-122"/>
            </a:endParaRPr>
          </a:p>
          <a:p>
            <a:pPr lvl="0">
              <a:buNone/>
            </a:pPr>
            <a:r>
              <a:rPr sz="4000" b="1">
                <a:ea typeface="楷体_GB2312" pitchFamily="49" charset="-122"/>
              </a:rPr>
              <a:t>     向原所有权人——显示公平</a:t>
            </a:r>
          </a:p>
        </p:txBody>
      </p:sp>
      <p:sp>
        <p:nvSpPr>
          <p:cNvPr id="77828" name="Date Placeholder 3"/>
          <p:cNvSpPr>
            <a:spLocks noGrp="1"/>
          </p:cNvSpPr>
          <p:nvPr>
            <p:ph type="dt" sz="half" idx="2"/>
          </p:nvPr>
        </p:nvSpPr>
        <p:spPr/>
        <p:txBody>
          <a:bodyPr/>
          <a:lstStyle/>
          <a:p>
            <a:pPr lvl="0"/>
            <a:endParaRPr sz="1400"/>
          </a:p>
        </p:txBody>
      </p:sp>
      <p:sp>
        <p:nvSpPr>
          <p:cNvPr id="77829" name="Footer Placeholder 4"/>
          <p:cNvSpPr>
            <a:spLocks noGrp="1"/>
          </p:cNvSpPr>
          <p:nvPr>
            <p:ph type="ftr" sz="quarter" idx="3"/>
          </p:nvPr>
        </p:nvSpPr>
        <p:spPr/>
        <p:txBody>
          <a:bodyPr/>
          <a:lstStyle/>
          <a:p>
            <a:pPr lvl="0" algn="ctr"/>
            <a:fld id="{59009342-D80B-4C69-8942-56D2ED4D1B5F}" type="footer">
              <a:rPr sz="1400"/>
              <a:t/>
            </a:fld>
            <a:endParaRPr sz="1400"/>
          </a:p>
        </p:txBody>
      </p:sp>
      <p:sp>
        <p:nvSpPr>
          <p:cNvPr id="77830" name="TextBox 77829"/>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无权处分合同效力与善意取得构成立法冲突之选择共42页，您现在浏览的是第16页!</a:t>
            </a:r>
          </a:p>
        </p:txBody>
      </p:sp>
    </p:spTree>
  </p:cSld>
  <p:clrMapOvr>
    <a:masterClrMapping/>
  </p:clrMapOvr>
  <p:transition spd="slow">
    <p:plus/>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4034" name=""/>
          <p:cNvSpPr/>
          <p:nvPr>
            <p:ph type="title"/>
          </p:nvPr>
        </p:nvSpPr>
        <p:spPr>
          <a:xfrm>
            <a:off x="0" y="228600"/>
            <a:ext cx="9144000" cy="14478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a:pPr lvl="0"/>
            <a:r>
              <a:rPr sz="3600" b="1">
                <a:ea typeface="楷体_GB2312" pitchFamily="49" charset="-122"/>
              </a:rPr>
              <a:t>1、第三人为恶意：第三人知道或者应当知道无权处分人无处分权而与之进行交易行为</a:t>
            </a:r>
            <a:endParaRPr sz="3600" b="1">
              <a:ea typeface="楷体_GB2312" pitchFamily="49" charset="-122"/>
            </a:endParaRPr>
          </a:p>
        </p:txBody>
      </p:sp>
      <p:sp>
        <p:nvSpPr>
          <p:cNvPr id="44035" name=""/>
          <p:cNvSpPr/>
          <p:nvPr>
            <p:ph type="body" idx="4294967295"/>
          </p:nvPr>
        </p:nvSpPr>
        <p:spPr>
          <a:xfrm>
            <a:off x="0" y="1981200"/>
            <a:ext cx="8842375" cy="41179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85000"/>
              <a:buFont typeface="Wingdings 2" pitchFamily="18" charset="2"/>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2" pitchFamily="18" charset="2"/>
              <a:buChar char=""/>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2" pitchFamily="18" charset="2"/>
              <a:buChar char=""/>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000" b="0" i="0" u="none" baseline="0">
                <a:solidFill>
                  <a:schemeClr val="tx1"/>
                </a:solidFill>
                <a:latin typeface="Arial"/>
                <a:ea typeface="宋体" pitchFamily="2" charset="-122"/>
              </a:defRPr>
            </a:lvl5pPr>
          </a:lstStyle>
          <a:p>
            <a:pPr lvl="0"/>
            <a:r>
              <a:rPr sz="3600" b="1">
                <a:ea typeface="楷体_GB2312" pitchFamily="49" charset="-122"/>
              </a:rPr>
              <a:t>（1）第三人知道或者应当知道无权处分人的处分行为会损害权利人的利益，仍与之进行交易</a:t>
            </a:r>
            <a:endParaRPr sz="3600" b="1">
              <a:ea typeface="楷体_GB2312" pitchFamily="49" charset="-122"/>
            </a:endParaRPr>
          </a:p>
          <a:p>
            <a:pPr lvl="0"/>
            <a:r>
              <a:rPr sz="3600" b="1">
                <a:ea typeface="楷体_GB2312" pitchFamily="49" charset="-122"/>
              </a:rPr>
              <a:t>（2）第三人虽然知道或者应当知道无权处分人无处分权，但并没有恶意损害权利人权益的主观意图</a:t>
            </a:r>
            <a:endParaRPr sz="3600" b="1">
              <a:ea typeface="楷体_GB2312" pitchFamily="49" charset="-122"/>
            </a:endParaRPr>
          </a:p>
        </p:txBody>
      </p:sp>
      <p:sp>
        <p:nvSpPr>
          <p:cNvPr id="44036" name="Date Placeholder 3"/>
          <p:cNvSpPr>
            <a:spLocks noGrp="1"/>
          </p:cNvSpPr>
          <p:nvPr>
            <p:ph type="dt" sz="half" idx="2"/>
          </p:nvPr>
        </p:nvSpPr>
        <p:spPr/>
        <p:txBody>
          <a:bodyPr/>
          <a:lstStyle/>
          <a:p>
            <a:pPr lvl="0"/>
            <a:endParaRPr sz="1400"/>
          </a:p>
        </p:txBody>
      </p:sp>
      <p:sp>
        <p:nvSpPr>
          <p:cNvPr id="44037" name="Footer Placeholder 4"/>
          <p:cNvSpPr>
            <a:spLocks noGrp="1"/>
          </p:cNvSpPr>
          <p:nvPr>
            <p:ph type="ftr" sz="quarter" idx="3"/>
          </p:nvPr>
        </p:nvSpPr>
        <p:spPr/>
        <p:txBody>
          <a:bodyPr/>
          <a:lstStyle/>
          <a:p>
            <a:pPr lvl="0" algn="ctr"/>
            <a:fld id="{07BE9E85-D282-4B0E-92D4-CD912D9596F5}" type="footer">
              <a:rPr sz="1400"/>
              <a:t/>
            </a:fld>
            <a:endParaRPr sz="1400"/>
          </a:p>
        </p:txBody>
      </p:sp>
      <p:sp>
        <p:nvSpPr>
          <p:cNvPr id="44038" name="TextBox 44037"/>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无权处分合同效力与善意取得构成立法冲突之选择共42页，您现在浏览的是第17页!</a:t>
            </a:r>
          </a:p>
        </p:txBody>
      </p:sp>
    </p:spTree>
  </p:cSld>
  <p:clrMapOvr>
    <a:masterClrMapping/>
  </p:clrMapOvr>
  <p:transition spd="slow">
    <p:plus/>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6082" name=""/>
          <p:cNvSpPr/>
          <p:nvPr>
            <p:ph type="title"/>
          </p:nvPr>
        </p:nvSpPr>
        <p:spPr>
          <a:xfrm>
            <a:off x="301625" y="228600"/>
            <a:ext cx="8540750" cy="1524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a:pPr lvl="0"/>
            <a:endParaRPr sz="4000"/>
          </a:p>
        </p:txBody>
      </p:sp>
      <p:sp>
        <p:nvSpPr>
          <p:cNvPr id="46083" name=""/>
          <p:cNvSpPr/>
          <p:nvPr>
            <p:ph type="body" idx="4294967295"/>
          </p:nvPr>
        </p:nvSpPr>
        <p:spPr>
          <a:xfrm>
            <a:off x="301625" y="533400"/>
            <a:ext cx="8540750" cy="59436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85000"/>
              <a:buFont typeface="Wingdings 2" pitchFamily="18" charset="2"/>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2" pitchFamily="18" charset="2"/>
              <a:buChar char=""/>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2" pitchFamily="18" charset="2"/>
              <a:buChar char=""/>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000" b="0" i="0" u="none" baseline="0">
                <a:solidFill>
                  <a:schemeClr val="tx1"/>
                </a:solidFill>
                <a:latin typeface="Arial"/>
                <a:ea typeface="宋体" pitchFamily="2" charset="-122"/>
              </a:defRPr>
            </a:lvl5pPr>
          </a:lstStyle>
          <a:p>
            <a:pPr lvl="0"/>
            <a:r>
              <a:rPr sz="4000" b="1">
                <a:ea typeface="楷体_GB2312" pitchFamily="49" charset="-122"/>
              </a:rPr>
              <a:t>（2）无权处分人本身就不知道没有处分权而没有告知第三人 </a:t>
            </a:r>
            <a:endParaRPr sz="4000" b="1">
              <a:ea typeface="楷体_GB2312" pitchFamily="49" charset="-122"/>
            </a:endParaRPr>
          </a:p>
          <a:p>
            <a:pPr lvl="0">
              <a:buNone/>
            </a:pPr>
            <a:r>
              <a:rPr sz="4000" b="1">
                <a:ea typeface="楷体_GB2312" pitchFamily="49" charset="-122"/>
              </a:rPr>
              <a:t>《合同法》第54条，因重大误解订立的合同，当事人一方有权请求变更或撤销</a:t>
            </a:r>
            <a:endParaRPr sz="4000" b="1">
              <a:ea typeface="楷体_GB2312" pitchFamily="49" charset="-122"/>
            </a:endParaRPr>
          </a:p>
          <a:p>
            <a:pPr lvl="0">
              <a:buNone/>
            </a:pPr>
            <a:r>
              <a:rPr sz="3600" b="1">
                <a:solidFill>
                  <a:schemeClr val="tx2"/>
                </a:solidFill>
              </a:rPr>
              <a:t>综上，无权处分订立的合同无论是在当事人恶意或者善意的各种情况下，完全可以依照合同法的相应法律条文的规定来认定合同的效力</a:t>
            </a:r>
            <a:r>
              <a:t> 。</a:t>
            </a:r>
          </a:p>
        </p:txBody>
      </p:sp>
      <p:sp>
        <p:nvSpPr>
          <p:cNvPr id="46084" name="Date Placeholder 3"/>
          <p:cNvSpPr>
            <a:spLocks noGrp="1"/>
          </p:cNvSpPr>
          <p:nvPr>
            <p:ph type="dt" sz="half" idx="2"/>
          </p:nvPr>
        </p:nvSpPr>
        <p:spPr/>
        <p:txBody>
          <a:bodyPr/>
          <a:lstStyle/>
          <a:p>
            <a:pPr lvl="0"/>
            <a:endParaRPr sz="1400"/>
          </a:p>
        </p:txBody>
      </p:sp>
      <p:sp>
        <p:nvSpPr>
          <p:cNvPr id="46085" name="Footer Placeholder 4"/>
          <p:cNvSpPr>
            <a:spLocks noGrp="1"/>
          </p:cNvSpPr>
          <p:nvPr>
            <p:ph type="ftr" sz="quarter" idx="3"/>
          </p:nvPr>
        </p:nvSpPr>
        <p:spPr/>
        <p:txBody>
          <a:bodyPr/>
          <a:lstStyle/>
          <a:p>
            <a:pPr lvl="0" algn="ctr"/>
            <a:fld id="{66A194CB-C550-4159-8506-2E72BDF39D83}" type="footer">
              <a:rPr sz="1400"/>
              <a:t/>
            </a:fld>
            <a:endParaRPr sz="1400"/>
          </a:p>
        </p:txBody>
      </p:sp>
      <p:sp>
        <p:nvSpPr>
          <p:cNvPr id="46086" name="TextBox 46085"/>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无权处分合同效力与善意取得构成立法冲突之选择共42页，您现在浏览的是第18页!</a:t>
            </a:r>
          </a:p>
        </p:txBody>
      </p:sp>
    </p:spTree>
  </p:cSld>
  <p:clrMapOvr>
    <a:masterClrMapping/>
  </p:clrMapOvr>
  <p:transition spd="slow">
    <p:plus/>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0178" name=""/>
          <p:cNvSpPr/>
          <p:nvPr>
            <p:ph type="title"/>
          </p:nvPr>
        </p:nvSpPr>
        <p:spPr>
          <a:xfrm>
            <a:off x="301625" y="228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a:pPr lvl="0"/>
            <a:r>
              <a:rPr sz="4800" b="1">
                <a:ea typeface="楷体_GB2312" pitchFamily="49" charset="-122"/>
              </a:rPr>
              <a:t>之二——善意取得</a:t>
            </a:r>
            <a:endParaRPr sz="4800" b="1">
              <a:ea typeface="楷体_GB2312" pitchFamily="49" charset="-122"/>
            </a:endParaRPr>
          </a:p>
        </p:txBody>
      </p:sp>
      <p:sp>
        <p:nvSpPr>
          <p:cNvPr id="50179" name=""/>
          <p:cNvSpPr/>
          <p:nvPr>
            <p:ph type="body" idx="4294967295"/>
          </p:nvPr>
        </p:nvSpPr>
        <p:spPr>
          <a:xfrm>
            <a:off x="0" y="1600200"/>
            <a:ext cx="8842375" cy="5257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85000"/>
              <a:buFont typeface="Wingdings 2" pitchFamily="18" charset="2"/>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2" pitchFamily="18" charset="2"/>
              <a:buChar char=""/>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2" pitchFamily="18" charset="2"/>
              <a:buChar char=""/>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000" b="0" i="0" u="none" baseline="0">
                <a:solidFill>
                  <a:schemeClr val="tx1"/>
                </a:solidFill>
                <a:latin typeface="Arial"/>
                <a:ea typeface="宋体" pitchFamily="2" charset="-122"/>
              </a:defRPr>
            </a:lvl5pPr>
          </a:lstStyle>
          <a:p>
            <a:pPr lvl="0"/>
            <a:r>
              <a:rPr sz="3600" b="1">
                <a:ea typeface="楷体_GB2312" pitchFamily="49" charset="-122"/>
              </a:rPr>
              <a:t>1、善意取得时，无权处分转让合同有效。</a:t>
            </a:r>
            <a:endParaRPr sz="3600" b="1">
              <a:ea typeface="楷体_GB2312" pitchFamily="49" charset="-122"/>
            </a:endParaRPr>
          </a:p>
          <a:p>
            <a:pPr lvl="0"/>
            <a:r>
              <a:rPr sz="3600" b="1">
                <a:ea typeface="楷体_GB2312" pitchFamily="49" charset="-122"/>
              </a:rPr>
              <a:t>2、在善意取得合同有效、权利人不追认的情况下，第三人可以向处分人主张违约责任和权利瑕疵担保责任。如果第三人主张了善意取得，合同就得以履行，处分人不用向第三人承担违约责任，但要向权利人承担侵权或者违约责任。</a:t>
            </a:r>
            <a:endParaRPr sz="3600" b="1">
              <a:ea typeface="楷体_GB2312" pitchFamily="49" charset="-122"/>
            </a:endParaRPr>
          </a:p>
        </p:txBody>
      </p:sp>
      <p:sp>
        <p:nvSpPr>
          <p:cNvPr id="50180" name="Date Placeholder 3"/>
          <p:cNvSpPr>
            <a:spLocks noGrp="1"/>
          </p:cNvSpPr>
          <p:nvPr>
            <p:ph type="dt" sz="half" idx="2"/>
          </p:nvPr>
        </p:nvSpPr>
        <p:spPr/>
        <p:txBody>
          <a:bodyPr/>
          <a:lstStyle/>
          <a:p>
            <a:pPr lvl="0"/>
            <a:endParaRPr sz="1400"/>
          </a:p>
        </p:txBody>
      </p:sp>
      <p:sp>
        <p:nvSpPr>
          <p:cNvPr id="50181" name="Footer Placeholder 4"/>
          <p:cNvSpPr>
            <a:spLocks noGrp="1"/>
          </p:cNvSpPr>
          <p:nvPr>
            <p:ph type="ftr" sz="quarter" idx="3"/>
          </p:nvPr>
        </p:nvSpPr>
        <p:spPr/>
        <p:txBody>
          <a:bodyPr/>
          <a:lstStyle/>
          <a:p>
            <a:pPr lvl="0" algn="ctr"/>
            <a:fld id="{D7014262-C74F-4E48-9FDA-53B7EE5B0B15}" type="footer">
              <a:rPr sz="1400"/>
              <a:t/>
            </a:fld>
            <a:endParaRPr sz="1400"/>
          </a:p>
        </p:txBody>
      </p:sp>
      <p:sp>
        <p:nvSpPr>
          <p:cNvPr id="50182" name="TextBox 50181"/>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无权处分合同效力与善意取得构成立法冲突之选择共42页，您现在浏览的是第19页!</a:t>
            </a:r>
          </a:p>
        </p:txBody>
      </p:sp>
    </p:spTree>
  </p:cSld>
  <p:clrMapOvr>
    <a:masterClrMapping/>
  </p:clrMapOvr>
  <p:transition spd="slow">
    <p:plus/>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9394" name=""/>
          <p:cNvSpPr/>
          <p:nvPr>
            <p:ph type="title"/>
          </p:nvPr>
        </p:nvSpPr>
        <p:spPr>
          <a:xfrm>
            <a:off x="301625" y="228600"/>
            <a:ext cx="3584575"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a:pPr lvl="0"/>
            <a:r>
              <a:rPr sz="5400" b="1">
                <a:ea typeface="华文行楷" pitchFamily="2" charset="-122"/>
              </a:rPr>
              <a:t>思考：</a:t>
            </a:r>
            <a:endParaRPr sz="5400" b="1">
              <a:ea typeface="华文行楷" pitchFamily="2" charset="-122"/>
            </a:endParaRPr>
          </a:p>
        </p:txBody>
      </p:sp>
      <p:sp>
        <p:nvSpPr>
          <p:cNvPr id="59395" name=""/>
          <p:cNvSpPr/>
          <p:nvPr>
            <p:ph type="body" idx="4294967295"/>
          </p:nvPr>
        </p:nvSpPr>
        <p:spPr>
          <a:xfrm>
            <a:off x="301625" y="1600200"/>
            <a:ext cx="8540750" cy="44989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85000"/>
              <a:buFont typeface="Wingdings 2" pitchFamily="18" charset="2"/>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2" pitchFamily="18" charset="2"/>
              <a:buChar char=""/>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2" pitchFamily="18" charset="2"/>
              <a:buChar char=""/>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000" b="0" i="0" u="none" baseline="0">
                <a:solidFill>
                  <a:schemeClr val="tx1"/>
                </a:solidFill>
                <a:latin typeface="Arial"/>
                <a:ea typeface="宋体" pitchFamily="2" charset="-122"/>
              </a:defRPr>
            </a:lvl5pPr>
          </a:lstStyle>
          <a:p>
            <a:pPr lvl="0"/>
            <a:r>
              <a:rPr sz="4000" b="1">
                <a:ea typeface="楷体_GB2312" pitchFamily="49" charset="-122"/>
              </a:rPr>
              <a:t>1、吴中与何某签订的房屋买卖合同的效力？</a:t>
            </a:r>
            <a:endParaRPr sz="4000" b="1">
              <a:ea typeface="楷体_GB2312" pitchFamily="49" charset="-122"/>
            </a:endParaRPr>
          </a:p>
          <a:p>
            <a:pPr lvl="0"/>
            <a:r>
              <a:rPr sz="4000" b="1">
                <a:ea typeface="楷体_GB2312" pitchFamily="49" charset="-122"/>
              </a:rPr>
              <a:t>2、房屋的所有权归谁？</a:t>
            </a:r>
            <a:endParaRPr sz="4000" b="1">
              <a:ea typeface="楷体_GB2312" pitchFamily="49" charset="-122"/>
            </a:endParaRPr>
          </a:p>
          <a:p>
            <a:pPr lvl="0"/>
            <a:r>
              <a:rPr sz="4000" b="1">
                <a:ea typeface="楷体_GB2312" pitchFamily="49" charset="-122"/>
              </a:rPr>
              <a:t>3、如果房屋还没有进行产权过户登记，合同效力如何？房屋所有权归谁？</a:t>
            </a:r>
            <a:endParaRPr sz="4000" b="1">
              <a:ea typeface="楷体_GB2312" pitchFamily="49" charset="-122"/>
            </a:endParaRPr>
          </a:p>
        </p:txBody>
      </p:sp>
      <p:sp>
        <p:nvSpPr>
          <p:cNvPr id="59396" name="Date Placeholder 3"/>
          <p:cNvSpPr>
            <a:spLocks noGrp="1"/>
          </p:cNvSpPr>
          <p:nvPr>
            <p:ph type="dt" sz="half" idx="2"/>
          </p:nvPr>
        </p:nvSpPr>
        <p:spPr/>
        <p:txBody>
          <a:bodyPr/>
          <a:lstStyle/>
          <a:p>
            <a:pPr lvl="0"/>
            <a:endParaRPr sz="1400"/>
          </a:p>
        </p:txBody>
      </p:sp>
      <p:sp>
        <p:nvSpPr>
          <p:cNvPr id="59397" name="Footer Placeholder 4"/>
          <p:cNvSpPr>
            <a:spLocks noGrp="1"/>
          </p:cNvSpPr>
          <p:nvPr>
            <p:ph type="ftr" sz="quarter" idx="3"/>
          </p:nvPr>
        </p:nvSpPr>
        <p:spPr/>
        <p:txBody>
          <a:bodyPr/>
          <a:lstStyle/>
          <a:p>
            <a:pPr lvl="0" algn="ctr"/>
            <a:fld id="{505964EE-966A-447E-8E94-CBE09401CC95}" type="footer">
              <a:rPr sz="1400"/>
              <a:t/>
            </a:fld>
            <a:endParaRPr sz="1400"/>
          </a:p>
        </p:txBody>
      </p:sp>
      <p:sp>
        <p:nvSpPr>
          <p:cNvPr id="59398" name="TextBox 59397"/>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无权处分合同效力与善意取得构成立法冲突之选择共42页，您现在浏览的是第20页!</a:t>
            </a:r>
          </a:p>
        </p:txBody>
      </p:sp>
    </p:spTree>
  </p:cSld>
  <p:clrMapOvr>
    <a:masterClrMapping/>
  </p:clrMapOvr>
  <p:transition spd="slow">
    <p:plus/>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42" name=""/>
          <p:cNvSpPr/>
          <p:nvPr>
            <p:ph type="title"/>
          </p:nvPr>
        </p:nvSpPr>
        <p:spPr>
          <a:xfrm>
            <a:off x="301625" y="228600"/>
            <a:ext cx="8540750" cy="2286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a:pPr lvl="0"/>
            <a:endParaRPr sz="4000"/>
          </a:p>
        </p:txBody>
      </p:sp>
      <p:sp>
        <p:nvSpPr>
          <p:cNvPr id="61443" name=""/>
          <p:cNvSpPr/>
          <p:nvPr>
            <p:ph type="body" idx="4294967295"/>
          </p:nvPr>
        </p:nvSpPr>
        <p:spPr>
          <a:xfrm>
            <a:off x="301625" y="609600"/>
            <a:ext cx="8540750" cy="54895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85000"/>
              <a:buFont typeface="Wingdings 2" pitchFamily="18" charset="2"/>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2" pitchFamily="18" charset="2"/>
              <a:buChar char=""/>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2" pitchFamily="18" charset="2"/>
              <a:buChar char=""/>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000" b="0" i="0" u="none" baseline="0">
                <a:solidFill>
                  <a:schemeClr val="tx1"/>
                </a:solidFill>
                <a:latin typeface="Arial"/>
                <a:ea typeface="宋体" pitchFamily="2" charset="-122"/>
              </a:defRPr>
            </a:lvl5pPr>
          </a:lstStyle>
          <a:p>
            <a:pPr lvl="0"/>
            <a:r>
              <a:rPr sz="4000" b="1">
                <a:ea typeface="楷体_GB2312" pitchFamily="49" charset="-122"/>
              </a:rPr>
              <a:t>《合同法》第44条：“依法成立的合同，自成立时生效。法律、行政法规规定应当办理批准、登记等手续生效的，依照其规定。”</a:t>
            </a:r>
            <a:endParaRPr sz="4000" b="1">
              <a:ea typeface="楷体_GB2312" pitchFamily="49" charset="-122"/>
            </a:endParaRPr>
          </a:p>
          <a:p>
            <a:pPr lvl="0"/>
            <a:r>
              <a:rPr sz="4000" b="1">
                <a:ea typeface="楷体_GB2312" pitchFamily="49" charset="-122"/>
              </a:rPr>
              <a:t>1999年12月1日最高法院发布《关于适用〈中华人民共和国合同法〉若干问题的解释》（一）第9条规定：“依照合同法第44条第2款的规</a:t>
            </a:r>
            <a:r>
              <a:rPr sz="3600" b="1">
                <a:ea typeface="楷体_GB2312" pitchFamily="49" charset="-122"/>
              </a:rPr>
              <a:t>定，</a:t>
            </a:r>
            <a:endParaRPr sz="3600" b="1">
              <a:ea typeface="楷体_GB2312" pitchFamily="49" charset="-122"/>
            </a:endParaRPr>
          </a:p>
        </p:txBody>
      </p:sp>
      <p:sp>
        <p:nvSpPr>
          <p:cNvPr id="61444" name="Date Placeholder 3"/>
          <p:cNvSpPr>
            <a:spLocks noGrp="1"/>
          </p:cNvSpPr>
          <p:nvPr>
            <p:ph type="dt" sz="half" idx="2"/>
          </p:nvPr>
        </p:nvSpPr>
        <p:spPr/>
        <p:txBody>
          <a:bodyPr/>
          <a:lstStyle/>
          <a:p>
            <a:pPr lvl="0"/>
            <a:endParaRPr sz="1400"/>
          </a:p>
        </p:txBody>
      </p:sp>
      <p:sp>
        <p:nvSpPr>
          <p:cNvPr id="61445" name="Footer Placeholder 4"/>
          <p:cNvSpPr>
            <a:spLocks noGrp="1"/>
          </p:cNvSpPr>
          <p:nvPr>
            <p:ph type="ftr" sz="quarter" idx="3"/>
          </p:nvPr>
        </p:nvSpPr>
        <p:spPr/>
        <p:txBody>
          <a:bodyPr/>
          <a:lstStyle/>
          <a:p>
            <a:pPr lvl="0" algn="ctr"/>
            <a:fld id="{5ED741E9-3DD9-4773-81D1-951138F78ACB}" type="footer">
              <a:rPr sz="1400"/>
              <a:t/>
            </a:fld>
            <a:endParaRPr sz="1400"/>
          </a:p>
        </p:txBody>
      </p:sp>
      <p:sp>
        <p:nvSpPr>
          <p:cNvPr id="61446" name="TextBox 61445"/>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无权处分合同效力与善意取得构成立法冲突之选择共42页，您现在浏览的是第21页!</a:t>
            </a:r>
          </a:p>
        </p:txBody>
      </p:sp>
    </p:spTree>
  </p:cSld>
  <p:clrMapOvr>
    <a:masterClrMapping/>
  </p:clrMapOvr>
  <p:transition spd="slow">
    <p:plus/>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https://d.book118.com/076115210210010040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天坛月色">
  <a:themeElements>
    <a:clrScheme name="">
      <a:dk1>
        <a:srgbClr val="3366CC"/>
      </a:dk1>
      <a:lt1>
        <a:srgbClr val="FFFFFF"/>
      </a:lt1>
      <a:dk2>
        <a:srgbClr val="DDDDDD"/>
      </a:dk2>
      <a:lt2>
        <a:srgbClr val="FFFF66"/>
      </a:lt2>
      <a:accent1>
        <a:srgbClr val="879CC8"/>
      </a:accent1>
      <a:accent2>
        <a:srgbClr val="C0C0C0"/>
      </a:accent2>
      <a:accent3>
        <a:srgbClr val="9BBB59"/>
      </a:accent3>
      <a:accent4>
        <a:srgbClr val="8064A2"/>
      </a:accent4>
      <a:accent5>
        <a:srgbClr val="4BACC6"/>
      </a:accent5>
      <a:accent6>
        <a:srgbClr val="F79646"/>
      </a:accent6>
      <a:hlink>
        <a:srgbClr val="66FFFF"/>
      </a:hlink>
      <a:folHlink>
        <a:srgbClr val="CCFFCC"/>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3366CC"/>
        </a:dk1>
        <a:lt1>
          <a:srgbClr val="FFFFFF"/>
        </a:lt1>
        <a:dk2>
          <a:srgbClr val="DDDDDD"/>
        </a:dk2>
        <a:lt2>
          <a:srgbClr val="FFFF66"/>
        </a:lt2>
        <a:accent1>
          <a:srgbClr val="879CC8"/>
        </a:accent1>
        <a:accent2>
          <a:srgbClr val="C0C0C0"/>
        </a:accent2>
        <a:accent3>
          <a:srgbClr val="9BBB59"/>
        </a:accent3>
        <a:accent4>
          <a:srgbClr val="8064A2"/>
        </a:accent4>
        <a:accent5>
          <a:srgbClr val="4BACC6"/>
        </a:accent5>
        <a:accent6>
          <a:srgbClr val="F79646"/>
        </a:accent6>
        <a:hlink>
          <a:srgbClr val="66FFFF"/>
        </a:hlink>
        <a:folHlink>
          <a:srgbClr val="CCFFCC"/>
        </a:folHlink>
      </a:clrScheme>
    </a:extraClrScheme>
    <a:extraClrScheme>
      <a:clrScheme name="">
        <a:dk1>
          <a:srgbClr val="006699"/>
        </a:dk1>
        <a:lt1>
          <a:srgbClr val="FFFFFF"/>
        </a:lt1>
        <a:dk2>
          <a:srgbClr val="C0C0C0"/>
        </a:dk2>
        <a:lt2>
          <a:srgbClr val="FFFFFF"/>
        </a:lt2>
        <a:accent1>
          <a:srgbClr val="93B090"/>
        </a:accent1>
        <a:accent2>
          <a:srgbClr val="CCECFF"/>
        </a:accent2>
        <a:accent3>
          <a:srgbClr val="9BBB59"/>
        </a:accent3>
        <a:accent4>
          <a:srgbClr val="8064A2"/>
        </a:accent4>
        <a:accent5>
          <a:srgbClr val="4BACC6"/>
        </a:accent5>
        <a:accent6>
          <a:srgbClr val="F79646"/>
        </a:accent6>
        <a:hlink>
          <a:srgbClr val="FFFF66"/>
        </a:hlink>
        <a:folHlink>
          <a:srgbClr val="66FFFF"/>
        </a:folHlink>
      </a:clrScheme>
    </a:extraClrScheme>
    <a:extraClrScheme>
      <a:clrScheme name="">
        <a:dk1>
          <a:srgbClr val="7B7BA7"/>
        </a:dk1>
        <a:lt1>
          <a:srgbClr val="FFFFFF"/>
        </a:lt1>
        <a:dk2>
          <a:srgbClr val="DDDDDD"/>
        </a:dk2>
        <a:lt2>
          <a:srgbClr val="FFFF66"/>
        </a:lt2>
        <a:accent1>
          <a:srgbClr val="78AE90"/>
        </a:accent1>
        <a:accent2>
          <a:srgbClr val="B8B8D0"/>
        </a:accent2>
        <a:accent3>
          <a:srgbClr val="9BBB59"/>
        </a:accent3>
        <a:accent4>
          <a:srgbClr val="8064A2"/>
        </a:accent4>
        <a:accent5>
          <a:srgbClr val="4BACC6"/>
        </a:accent5>
        <a:accent6>
          <a:srgbClr val="F79646"/>
        </a:accent6>
        <a:hlink>
          <a:srgbClr val="66FFCC"/>
        </a:hlink>
        <a:folHlink>
          <a:srgbClr val="CCFF99"/>
        </a:folHlink>
      </a:clrScheme>
    </a:extraClrScheme>
    <a:extraClrScheme>
      <a:clrScheme name="">
        <a:dk1>
          <a:srgbClr val="6600CC"/>
        </a:dk1>
        <a:lt1>
          <a:srgbClr val="FFFF00"/>
        </a:lt1>
        <a:dk2>
          <a:srgbClr val="DDDDDD"/>
        </a:dk2>
        <a:lt2>
          <a:srgbClr val="FFFFFF"/>
        </a:lt2>
        <a:accent1>
          <a:srgbClr val="7296B6"/>
        </a:accent1>
        <a:accent2>
          <a:srgbClr val="FF6600"/>
        </a:accent2>
        <a:accent3>
          <a:srgbClr val="9BBB59"/>
        </a:accent3>
        <a:accent4>
          <a:srgbClr val="8064A2"/>
        </a:accent4>
        <a:accent5>
          <a:srgbClr val="4BACC6"/>
        </a:accent5>
        <a:accent6>
          <a:srgbClr val="F79646"/>
        </a:accent6>
        <a:hlink>
          <a:srgbClr val="99FFCC"/>
        </a:hlink>
        <a:folHlink>
          <a:srgbClr val="FFFFFF"/>
        </a:folHlink>
      </a:clrScheme>
    </a:extraClrScheme>
    <a:extraClrScheme>
      <a:clrScheme name="">
        <a:dk1>
          <a:srgbClr val="0099CC"/>
        </a:dk1>
        <a:lt1>
          <a:srgbClr val="FFFFFF"/>
        </a:lt1>
        <a:dk2>
          <a:srgbClr val="DDDDDD"/>
        </a:dk2>
        <a:lt2>
          <a:srgbClr val="CCECFF"/>
        </a:lt2>
        <a:accent1>
          <a:srgbClr val="DD8A79"/>
        </a:accent1>
        <a:accent2>
          <a:srgbClr val="339966"/>
        </a:accent2>
        <a:accent3>
          <a:srgbClr val="9BBB59"/>
        </a:accent3>
        <a:accent4>
          <a:srgbClr val="8064A2"/>
        </a:accent4>
        <a:accent5>
          <a:srgbClr val="4BACC6"/>
        </a:accent5>
        <a:accent6>
          <a:srgbClr val="F79646"/>
        </a:accent6>
        <a:hlink>
          <a:srgbClr val="FFFF66"/>
        </a:hlink>
        <a:folHlink>
          <a:srgbClr val="CCFF99"/>
        </a:folHlink>
      </a:clrScheme>
    </a:extraClrScheme>
    <a:extraClrScheme>
      <a:clrScheme name="">
        <a:dk1>
          <a:srgbClr val="536DAD"/>
        </a:dk1>
        <a:lt1>
          <a:srgbClr val="FFFFFF"/>
        </a:lt1>
        <a:dk2>
          <a:srgbClr val="C0C0C0"/>
        </a:dk2>
        <a:lt2>
          <a:srgbClr val="66FF66"/>
        </a:lt2>
        <a:accent1>
          <a:srgbClr val="C48AB6"/>
        </a:accent1>
        <a:accent2>
          <a:srgbClr val="FFCCFF"/>
        </a:accent2>
        <a:accent3>
          <a:srgbClr val="9BBB59"/>
        </a:accent3>
        <a:accent4>
          <a:srgbClr val="8064A2"/>
        </a:accent4>
        <a:accent5>
          <a:srgbClr val="4BACC6"/>
        </a:accent5>
        <a:accent6>
          <a:srgbClr val="F79646"/>
        </a:accent6>
        <a:hlink>
          <a:srgbClr val="00FFFF"/>
        </a:hlink>
        <a:folHlink>
          <a:srgbClr val="FFFF66"/>
        </a:folHlink>
      </a:clrScheme>
    </a:extraClrScheme>
    <a:extraClrScheme>
      <a:clrScheme name="">
        <a:dk1>
          <a:srgbClr val="996633"/>
        </a:dk1>
        <a:lt1>
          <a:srgbClr val="FFFF00"/>
        </a:lt1>
        <a:dk2>
          <a:srgbClr val="C0C0C0"/>
        </a:dk2>
        <a:lt2>
          <a:srgbClr val="66FFFF"/>
        </a:lt2>
        <a:accent1>
          <a:srgbClr val="CD7C73"/>
        </a:accent1>
        <a:accent2>
          <a:srgbClr val="B6B6CE"/>
        </a:accent2>
        <a:accent3>
          <a:srgbClr val="9BBB59"/>
        </a:accent3>
        <a:accent4>
          <a:srgbClr val="8064A2"/>
        </a:accent4>
        <a:accent5>
          <a:srgbClr val="4BACC6"/>
        </a:accent5>
        <a:accent6>
          <a:srgbClr val="F79646"/>
        </a:accent6>
        <a:hlink>
          <a:srgbClr val="000000"/>
        </a:hlink>
        <a:folHlink>
          <a:srgbClr val="CCECFF"/>
        </a:folHlink>
      </a:clrScheme>
    </a:extraClrScheme>
    <a:extraClrScheme>
      <a:clrScheme name="">
        <a:dk1>
          <a:srgbClr val="008080"/>
        </a:dk1>
        <a:lt1>
          <a:srgbClr val="FFFF66"/>
        </a:lt1>
        <a:dk2>
          <a:srgbClr val="C0C0C0"/>
        </a:dk2>
        <a:lt2>
          <a:srgbClr val="FFFF00"/>
        </a:lt2>
        <a:accent1>
          <a:srgbClr val="859CC9"/>
        </a:accent1>
        <a:accent2>
          <a:srgbClr val="FFCCFF"/>
        </a:accent2>
        <a:accent3>
          <a:srgbClr val="9BBB59"/>
        </a:accent3>
        <a:accent4>
          <a:srgbClr val="8064A2"/>
        </a:accent4>
        <a:accent5>
          <a:srgbClr val="4BACC6"/>
        </a:accent5>
        <a:accent6>
          <a:srgbClr val="F79646"/>
        </a:accent6>
        <a:hlink>
          <a:srgbClr val="99FFCC"/>
        </a:hlink>
        <a:folHlink>
          <a:srgbClr val="CCECFF"/>
        </a:folHlink>
      </a:clrScheme>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118</Paragraphs>
  <Slides>22</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宋体</vt:lpstr>
      <vt:lpstr>Wingdings 2</vt:lpstr>
      <vt:lpstr>隶书</vt:lpstr>
      <vt:lpstr>楷体_GB2312</vt:lpstr>
      <vt:lpstr>华文行楷</vt:lpstr>
      <vt:lpstr>Office Theme</vt:lpstr>
      <vt:lpstr>无权处分合同效力与善意取得构成立法冲突之选择</vt:lpstr>
      <vt:lpstr>内容提要</vt:lpstr>
      <vt:lpstr>一、案例探讨</vt:lpstr>
      <vt:lpstr>PowerPoint Presentation</vt:lpstr>
      <vt:lpstr>法律规定之二——善意取得</vt:lpstr>
      <vt:lpstr>PowerPoint Presentation</vt:lpstr>
      <vt:lpstr>结果冲突</vt:lpstr>
      <vt:lpstr>二、冲突解析</vt:lpstr>
      <vt:lpstr>（二）缺陷</vt:lpstr>
      <vt:lpstr>瑕疵担保责任的构成要件</vt:lpstr>
      <vt:lpstr>PowerPoint Presentation</vt:lpstr>
      <vt:lpstr>（一）解读106条</vt:lpstr>
      <vt:lpstr>PowerPoint Presentation</vt:lpstr>
      <vt:lpstr>德国的做法</vt:lpstr>
      <vt:lpstr>PowerPoint Presentation</vt:lpstr>
      <vt:lpstr>PowerPoint Presentation</vt:lpstr>
      <vt:lpstr>1、第三人为恶意：第三人知道或者应当知道无权处分人无处分权而与之进行交易行为</vt:lpstr>
      <vt:lpstr>PowerPoint Presentation</vt:lpstr>
      <vt:lpstr>之二——善意取得</vt:lpstr>
      <vt:lpstr>思考：</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2024-09-07T08:15:43.624</cp:lastPrinted>
  <dcterms:created xsi:type="dcterms:W3CDTF">2024-09-07T00:15:43Z</dcterms:created>
  <dcterms:modified xsi:type="dcterms:W3CDTF">2024-09-07T00:15:45Z</dcterms:modified>
</cp:coreProperties>
</file>