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4FB42DED-AC8B-4930-A266-19A351D6C6D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21D22EF-1710-479F-8DF4-CD6BCB6ED6D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A8B82A3-5EEC-4F57-BBCA-7E8CB75AAB6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53384FC-BD21-45C0-8B17-A3C7F8F730C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C089348-B2C0-4E9E-9C03-428BDD44440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E34E031-134F-4FEE-AE6D-C7B17791673E}"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896E6638-B3D1-45EE-AA1A-1E6D3983E937}"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7CC7B73-AF06-4109-9B49-3028E7708DC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F04372A-D15F-48C6-A773-822DB529D79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F6A773E-B047-4988-B9BA-3ECAE7962B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31F0B4A-1C25-417B-9E62-246BC2B4AE3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9.jpeg" /><Relationship Id="rId6"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 Id="rId5"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9.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0.jpeg" /><Relationship Id="rId3"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image" Target="../media/image23.jpeg" /><Relationship Id="rId5"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76133011030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911708" y="1595439"/>
            <a:ext cx="5772150" cy="20002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dk1">
                    <a:alpha val="100000"/>
                  </a:schemeClr>
                </a:solidFill>
                <a:latin typeface="Microsoft Yahei"/>
                <a:ea typeface="Microsoft Yahei"/>
                <a:cs typeface="Microsoft Yahei"/>
              </a:rPr>
              <a:t>弘扬中国精神，挺起中国脊梁</a:t>
            </a:r>
          </a:p>
        </p:txBody>
      </p:sp>
      <p:sp>
        <p:nvSpPr>
          <p:cNvPr id="3" name="TextBox 3"/>
          <p:cNvSpPr txBox="1"/>
          <p:nvPr/>
        </p:nvSpPr>
        <p:spPr>
          <a:xfrm>
            <a:off x="1245134" y="4864418"/>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汇报人：AA</a:t>
            </a:r>
          </a:p>
        </p:txBody>
      </p:sp>
      <p:sp>
        <p:nvSpPr>
          <p:cNvPr id="4" name="AutoShape 4"/>
          <p:cNvSpPr/>
          <p:nvPr/>
        </p:nvSpPr>
        <p:spPr>
          <a:xfrm>
            <a:off x="1105622"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3575937" y="4864418"/>
            <a:ext cx="2749581"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rgbClr val="000000">
                    <a:alpha val="100000"/>
                  </a:srgbClr>
                </a:solidFill>
                <a:latin typeface="Microsoft Yahei"/>
                <a:ea typeface="Microsoft Yahei"/>
                <a:cs typeface="Microsoft Yahei"/>
              </a:rPr>
              <a:t>2024-01-28</a:t>
            </a:r>
          </a:p>
        </p:txBody>
      </p:sp>
      <p:sp>
        <p:nvSpPr>
          <p:cNvPr id="6" name="AutoShape 6"/>
          <p:cNvSpPr/>
          <p:nvPr/>
        </p:nvSpPr>
        <p:spPr>
          <a:xfrm>
            <a:off x="3436425" y="5032878"/>
            <a:ext cx="149037" cy="149037"/>
          </a:xfrm>
          <a:prstGeom prst="ellipse">
            <a:avLst/>
          </a:prstGeom>
          <a:solidFill>
            <a:schemeClr val="dk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cxnSp>
        <p:nvCxnSpPr>
          <p:cNvPr id="7" name="Connector 7"/>
          <p:cNvCxnSpPr/>
          <p:nvPr/>
        </p:nvCxnSpPr>
        <p:spPr>
          <a:xfrm>
            <a:off x="1054506" y="5422868"/>
            <a:ext cx="4785198" cy="0"/>
          </a:xfrm>
          <a:prstGeom prst="line">
            <a:avLst/>
          </a:prstGeom>
          <a:ln w="9525">
            <a:solidFill>
              <a:srgbClr val="000000">
                <a:alpha val="100000"/>
              </a:srgbClr>
            </a:solidFill>
            <a:prstDash val="solid"/>
            <a:headEnd type="none"/>
            <a:tailEnd type="none"/>
          </a:ln>
        </p:spPr>
      </p:cxn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4807827" y="1373505"/>
            <a:ext cx="4792980" cy="411099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中国精神概述</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中国脊梁的象征意义</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弘扬中国精神的途径与方法</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挺起中国脊梁的实践举措</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案例分析：典型人物与事迹展示</a:t>
            </a:r>
          </a:p>
          <a:p>
            <a:pPr marL="203200" lvl="0" indent="-203200">
              <a:lnSpc>
                <a:spcPct val="120000"/>
              </a:lnSpc>
              <a:spcBef>
                <a:spcPts val="375"/>
              </a:spcBef>
              <a:buFont typeface="Arial"/>
              <a:buChar char="•"/>
            </a:pPr>
            <a:r>
              <a:rPr lang="en-US" sz="2400">
                <a:solidFill>
                  <a:schemeClr val="dk2">
                    <a:alpha val="100000"/>
                  </a:schemeClr>
                </a:solidFill>
                <a:latin typeface="Microsoft Yahei"/>
                <a:ea typeface="Microsoft Yahei"/>
                <a:cs typeface="Microsoft Yahei"/>
              </a:rPr>
              <a:t>总结与展望</a:t>
            </a:r>
          </a:p>
        </p:txBody>
      </p:sp>
      <p:sp>
        <p:nvSpPr>
          <p:cNvPr id="4" name="TextBox 4"/>
          <p:cNvSpPr txBox="1"/>
          <p:nvPr/>
        </p:nvSpPr>
        <p:spPr>
          <a:xfrm>
            <a:off x="1110775" y="2073592"/>
            <a:ext cx="1835690" cy="27108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025" b="1">
                <a:solidFill>
                  <a:schemeClr val="dk1">
                    <a:alpha val="100000"/>
                  </a:schemeClr>
                </a:solidFill>
                <a:latin typeface="Microsoft Yahei"/>
                <a:ea typeface="Microsoft Yahei"/>
                <a:cs typeface="Microsoft Yahei"/>
              </a:rPr>
              <a:t>目录</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8400" b="1">
                <a:solidFill>
                  <a:schemeClr val="accent1">
                    <a:alpha val="100000"/>
                  </a:schemeClr>
                </a:solidFill>
                <a:latin typeface="Microsoft Yahei"/>
                <a:ea typeface="Microsoft Yahei"/>
                <a:cs typeface="Microsoft Yahei"/>
              </a:rPr>
              <a:t>01</a:t>
            </a:r>
          </a:p>
        </p:txBody>
      </p:sp>
      <p:sp>
        <p:nvSpPr>
          <p:cNvPr id="3" name="TextBox 3"/>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中国精神概述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srcRect l="1647" r="1647"/>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定义与内涵</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中国精神是中华民族在长期历史发展中形成的独特精神追求和文化基因，是中华民族生生不息、发展壮大的精神支柱和灵魂。</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中国精神包括以爱国主义为核心的民族精神和以改革创新为核心的时代精神，具有深厚的历史底蕴、鲜明的时代特色和广泛的群众基础。</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a:effectLst/>
      </p:bgPr>
    </p:bg>
    <p:spTree>
      <p:nvGrpSpPr>
        <p:cNvPr id="1" name=""/>
        <p:cNvGrpSpPr/>
        <p:nvPr/>
      </p:nvGrpSpPr>
      <p:grpSpPr>
        <a:xfrm>
          <a:off x="0" y="0"/>
          <a:ext cx="0" cy="0"/>
        </a:xfrm>
      </p:grpSpPr>
      <p:sp>
        <p:nvSpPr>
          <p:cNvPr id="2" name="AutoShape 2"/>
          <p:cNvSpPr/>
          <p:nvPr/>
        </p:nvSpPr>
        <p:spPr>
          <a:xfrm rot="2700000">
            <a:off x="4679004" y="2401236"/>
            <a:ext cx="2799547" cy="2789959"/>
          </a:xfrm>
          <a:prstGeom prst="rect">
            <a:avLst/>
          </a:prstGeom>
          <a:solidFill>
            <a:schemeClr val="lt1">
              <a:alpha val="51000"/>
            </a:schemeClr>
          </a:solidFill>
          <a:ln w="28575">
            <a:solidFill>
              <a:schemeClr val="accent2">
                <a:alpha val="51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3" name="TextBox 3"/>
          <p:cNvSpPr txBox="1"/>
          <p:nvPr/>
        </p:nvSpPr>
        <p:spPr>
          <a:xfrm>
            <a:off x="575049" y="2110528"/>
            <a:ext cx="3324353"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中国精神源于中华民族五千多年的文明史，经历了古代、近代和现代三个时期的发展演变。</a:t>
            </a:r>
          </a:p>
        </p:txBody>
      </p:sp>
      <p:pic>
        <p:nvPicPr>
          <p:cNvPr id="4" name="Picture 4"/>
          <p:cNvPicPr>
            <a:picLocks noChangeAspect="1"/>
          </p:cNvPicPr>
          <p:nvPr/>
        </p:nvPicPr>
        <p:blipFill>
          <a:blip r:embed="rId2"/>
          <a:srcRect l="12500" r="12500"/>
          <a:stretch>
            <a:fillRect/>
          </a:stretch>
        </p:blipFill>
        <p:spPr>
          <a:xfrm>
            <a:off x="4284507" y="2196060"/>
            <a:ext cx="1219200" cy="1219200"/>
          </a:xfrm>
          <a:prstGeom prst="roundRect">
            <a:avLst/>
          </a:prstGeom>
          <a:ln w="19050">
            <a:solidFill>
              <a:schemeClr val="accent1"/>
            </a:solidFill>
            <a:prstDash val="solid"/>
          </a:ln>
        </p:spPr>
      </p:pic>
      <p:pic>
        <p:nvPicPr>
          <p:cNvPr id="5" name="Picture 5"/>
          <p:cNvPicPr>
            <a:picLocks noChangeAspect="1"/>
          </p:cNvPicPr>
          <p:nvPr/>
        </p:nvPicPr>
        <p:blipFill>
          <a:blip r:embed="rId3"/>
          <a:srcRect l="12500" r="12500"/>
          <a:stretch>
            <a:fillRect/>
          </a:stretch>
        </p:blipFill>
        <p:spPr>
          <a:xfrm>
            <a:off x="6641641" y="2196060"/>
            <a:ext cx="1219200" cy="1219200"/>
          </a:xfrm>
          <a:prstGeom prst="roundRect">
            <a:avLst/>
          </a:prstGeom>
          <a:ln w="19050">
            <a:solidFill>
              <a:schemeClr val="accent1"/>
            </a:solidFill>
            <a:prstDash val="solid"/>
          </a:ln>
        </p:spPr>
      </p:pic>
      <p:pic>
        <p:nvPicPr>
          <p:cNvPr id="6" name="Picture 6"/>
          <p:cNvPicPr>
            <a:picLocks noChangeAspect="1"/>
          </p:cNvPicPr>
          <p:nvPr/>
        </p:nvPicPr>
        <p:blipFill>
          <a:blip r:embed="rId4"/>
          <a:srcRect l="16667" r="16667"/>
          <a:stretch>
            <a:fillRect/>
          </a:stretch>
        </p:blipFill>
        <p:spPr>
          <a:xfrm>
            <a:off x="4284507" y="4288263"/>
            <a:ext cx="1219200" cy="1219200"/>
          </a:xfrm>
          <a:prstGeom prst="roundRect">
            <a:avLst/>
          </a:prstGeom>
          <a:ln w="19050">
            <a:solidFill>
              <a:schemeClr val="accent1"/>
            </a:solidFill>
            <a:prstDash val="solid"/>
          </a:ln>
        </p:spPr>
      </p:pic>
      <p:pic>
        <p:nvPicPr>
          <p:cNvPr id="7" name="Picture 7"/>
          <p:cNvPicPr>
            <a:picLocks noChangeAspect="1"/>
          </p:cNvPicPr>
          <p:nvPr/>
        </p:nvPicPr>
        <p:blipFill>
          <a:blip r:embed="rId5"/>
          <a:srcRect l="16708" r="16708"/>
          <a:stretch>
            <a:fillRect/>
          </a:stretch>
        </p:blipFill>
        <p:spPr>
          <a:xfrm>
            <a:off x="6641641" y="4288263"/>
            <a:ext cx="1219200" cy="1219200"/>
          </a:xfrm>
          <a:prstGeom prst="roundRect">
            <a:avLst/>
          </a:prstGeom>
          <a:ln w="19050">
            <a:solidFill>
              <a:schemeClr val="accent1"/>
            </a:solidFill>
            <a:prstDash val="solid"/>
          </a:ln>
        </p:spPr>
      </p:pic>
      <p:sp>
        <p:nvSpPr>
          <p:cNvPr id="8" name="TextBox 8"/>
          <p:cNvSpPr txBox="1"/>
          <p:nvPr/>
        </p:nvSpPr>
        <p:spPr>
          <a:xfrm>
            <a:off x="653186" y="4288263"/>
            <a:ext cx="3324353"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在近代，中国精神在救亡图存、振兴中华的历程中，形成了强烈的爱国主义精神和民族自尊心。</a:t>
            </a:r>
          </a:p>
        </p:txBody>
      </p:sp>
      <p:sp>
        <p:nvSpPr>
          <p:cNvPr id="9" name="TextBox 9"/>
          <p:cNvSpPr txBox="1"/>
          <p:nvPr/>
        </p:nvSpPr>
        <p:spPr>
          <a:xfrm>
            <a:off x="8123483" y="2110528"/>
            <a:ext cx="333791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在古代，中国精神体现为“天下为公”、“协和万邦”等思想，强调和谐、包容和仁爱。</a:t>
            </a:r>
          </a:p>
        </p:txBody>
      </p:sp>
      <p:sp>
        <p:nvSpPr>
          <p:cNvPr id="10" name="TextBox 10"/>
          <p:cNvSpPr txBox="1"/>
          <p:nvPr/>
        </p:nvSpPr>
        <p:spPr>
          <a:xfrm>
            <a:off x="8191168" y="4288263"/>
            <a:ext cx="3337912"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在现代，中国精神在改革开放和社会主义现代化建设中，不断与时俱进，注入了改革创新、开放包容等新的时代内涵。</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历史渊源及发展</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rot="10800000">
            <a:off x="5310197" y="3360"/>
            <a:ext cx="6881803" cy="1578837"/>
          </a:xfrm>
          <a:prstGeom prst="rtTriangl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TextBox 3"/>
          <p:cNvSpPr txBox="1"/>
          <p:nvPr/>
        </p:nvSpPr>
        <p:spPr>
          <a:xfrm>
            <a:off x="865044" y="1413187"/>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中国精神的核心价值观包括爱国主义、集体主义、社会主义等，体现了中华民族的根本利益和共同追求。</a:t>
            </a:r>
          </a:p>
        </p:txBody>
      </p:sp>
      <p:sp>
        <p:nvSpPr>
          <p:cNvPr id="4" name="TextBox 4"/>
          <p:cNvSpPr txBox="1"/>
          <p:nvPr/>
        </p:nvSpPr>
        <p:spPr>
          <a:xfrm>
            <a:off x="829105" y="2538726"/>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集体主义是中国精神的重要原则，强调个人与集体的辩证统一，倡导团结互助、无私奉献的精神。</a:t>
            </a:r>
          </a:p>
        </p:txBody>
      </p:sp>
      <p:sp>
        <p:nvSpPr>
          <p:cNvPr id="5" name="AutoShape 5"/>
          <p:cNvSpPr/>
          <p:nvPr/>
        </p:nvSpPr>
        <p:spPr>
          <a:xfrm>
            <a:off x="726223" y="1564498"/>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AutoShape 6"/>
          <p:cNvSpPr/>
          <p:nvPr/>
        </p:nvSpPr>
        <p:spPr>
          <a:xfrm>
            <a:off x="690284" y="2690037"/>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TextBox 7"/>
          <p:cNvSpPr txBox="1"/>
          <p:nvPr/>
        </p:nvSpPr>
        <p:spPr>
          <a:xfrm>
            <a:off x="6654250" y="1413187"/>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爱国主义是中国精神的核心，表现为对祖国的深厚感情和为民族独立、人民幸福而奋斗的精神。</a:t>
            </a:r>
          </a:p>
        </p:txBody>
      </p:sp>
      <p:sp>
        <p:nvSpPr>
          <p:cNvPr id="8" name="AutoShape 8"/>
          <p:cNvSpPr/>
          <p:nvPr/>
        </p:nvSpPr>
        <p:spPr>
          <a:xfrm>
            <a:off x="6515429" y="1564498"/>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6633797" y="2538726"/>
            <a:ext cx="48474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社会主义是中国精神的最高追求，体现了对公平正义、共同富裕等社会主义价值的追求和实践。</a:t>
            </a:r>
          </a:p>
        </p:txBody>
      </p:sp>
      <p:sp>
        <p:nvSpPr>
          <p:cNvPr id="10" name="AutoShape 10"/>
          <p:cNvSpPr/>
          <p:nvPr/>
        </p:nvSpPr>
        <p:spPr>
          <a:xfrm>
            <a:off x="6494977" y="2690037"/>
            <a:ext cx="138821" cy="13882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11" name="Picture 11"/>
          <p:cNvPicPr>
            <a:picLocks noChangeAspect="1"/>
          </p:cNvPicPr>
          <p:nvPr/>
        </p:nvPicPr>
        <p:blipFill>
          <a:blip r:embed="rId2"/>
          <a:srcRect t="12839" b="12839"/>
          <a:stretch>
            <a:fillRect/>
          </a:stretch>
        </p:blipFill>
        <p:spPr>
          <a:xfrm>
            <a:off x="454963" y="3801273"/>
            <a:ext cx="3547872" cy="2267712"/>
          </a:xfrm>
          <a:prstGeom prst="rect">
            <a:avLst/>
          </a:prstGeom>
        </p:spPr>
      </p:pic>
      <p:pic>
        <p:nvPicPr>
          <p:cNvPr id="12" name="Picture 12"/>
          <p:cNvPicPr>
            <a:picLocks noChangeAspect="1"/>
          </p:cNvPicPr>
          <p:nvPr/>
        </p:nvPicPr>
        <p:blipFill>
          <a:blip r:embed="rId3"/>
          <a:srcRect t="2062" b="2062"/>
          <a:stretch>
            <a:fillRect/>
          </a:stretch>
        </p:blipFill>
        <p:spPr>
          <a:xfrm>
            <a:off x="4281896" y="3801273"/>
            <a:ext cx="3547872" cy="2267712"/>
          </a:xfrm>
          <a:prstGeom prst="rect">
            <a:avLst/>
          </a:prstGeom>
        </p:spPr>
      </p:pic>
      <p:pic>
        <p:nvPicPr>
          <p:cNvPr id="13" name="Picture 13"/>
          <p:cNvPicPr>
            <a:picLocks noChangeAspect="1"/>
          </p:cNvPicPr>
          <p:nvPr/>
        </p:nvPicPr>
        <p:blipFill>
          <a:blip r:embed="rId4"/>
          <a:srcRect t="7388" b="7388"/>
          <a:stretch>
            <a:fillRect/>
          </a:stretch>
        </p:blipFill>
        <p:spPr>
          <a:xfrm>
            <a:off x="8108829" y="3801273"/>
            <a:ext cx="3547872" cy="2267712"/>
          </a:xfrm>
          <a:prstGeom prst="rect">
            <a:avLst/>
          </a:prstGeom>
        </p:spPr>
      </p:pic>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核心价值观体现</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8400" b="1">
                <a:solidFill>
                  <a:schemeClr val="accent1">
                    <a:alpha val="100000"/>
                  </a:schemeClr>
                </a:solidFill>
                <a:latin typeface="Microsoft Yahei"/>
                <a:ea typeface="Microsoft Yahei"/>
                <a:cs typeface="Microsoft Yahei"/>
              </a:rPr>
              <a:t>02</a:t>
            </a:r>
          </a:p>
        </p:txBody>
      </p:sp>
      <p:sp>
        <p:nvSpPr>
          <p:cNvPr id="3" name="TextBox 3"/>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中国脊梁的象征意义</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中国脊梁代表着中华民族的精神支柱，能够凝聚全民族的力量，共同致力于民族复兴的伟大事业。</a:t>
            </a:r>
          </a:p>
        </p:txBody>
      </p:sp>
      <p:pic>
        <p:nvPicPr>
          <p:cNvPr id="6" name="Picture 6"/>
          <p:cNvPicPr>
            <a:picLocks noChangeAspect="1"/>
          </p:cNvPicPr>
          <p:nvPr/>
        </p:nvPicPr>
        <p:blipFill>
          <a:blip r:embed="rId2"/>
          <a:srcRect l="16542" r="16542"/>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凝聚民族力量</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中国脊梁象征着国家的核心价值和民族精神，为国家的发展提供正确的方向指引。</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引领发展方向</a:t>
            </a:r>
          </a:p>
        </p:txBody>
      </p:sp>
      <p:pic>
        <p:nvPicPr>
          <p:cNvPr id="10" name="Picture 10"/>
          <p:cNvPicPr>
            <a:picLocks noChangeAspect="1"/>
          </p:cNvPicPr>
          <p:nvPr/>
        </p:nvPicPr>
        <p:blipFill>
          <a:blip r:embed="rId3"/>
          <a:srcRect l="21875" r="21875"/>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7083" r="17083"/>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中国脊梁所蕴含的民族精神和奋斗精神，能够激发全体人民的爱国热情和奋斗意志，为实现民族复兴不懈奋斗。</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激发奋斗精神</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民族复兴支柱</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5" name="Picture 5"/>
          <p:cNvPicPr>
            <a:picLocks noChangeAspect="1"/>
          </p:cNvPicPr>
          <p:nvPr/>
        </p:nvPicPr>
        <p:blipFill>
          <a:blip r:embed="rId2"/>
          <a:srcRect t="2460" b="2460"/>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l="8234" r="8234"/>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l="5066" r="5066"/>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文化传承载体</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承载历史文化</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中国脊梁作为文化传承的重要载体，承载着中华民族五千年的悠久历史和灿烂文化。</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彰显民族精神</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中国脊梁体现了中华民族的民族精神，包括爱国主义、团结统一、勤劳勇敢、自强不息等。</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传承优秀传统</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中国脊梁代表着中华民族优秀的传统文化和道德观念，对于弘扬中华文化、培育民族精神具有重要意义。</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3" name="Picture 3"/>
          <p:cNvPicPr>
            <a:picLocks noChangeAspect="1"/>
          </p:cNvPicPr>
          <p:nvPr/>
        </p:nvPicPr>
        <p:blipFill>
          <a:blip r:embed="rId2">
            <a:alphaModFix/>
          </a:blip>
          <a:srcRect l="17458" r="17458"/>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促进国际交流与合作</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中国脊梁作为国际交流与合作的桥梁和纽带，能够促进不同文明之间的交流互鉴和共同发展。</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展示国家形象</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中国脊梁作为国家形象的代表，能够向国际社会展示中国的文化软实力和综合国力。</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增强国际影响力</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中国脊梁所蕴含的文化内涵和精神价值，能够增强中国的国际影响力和话语权。</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国际地位提升</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a:effectLst/>
      </p:bgPr>
    </p:bg>
    <p:spTree>
      <p:nvGrpSpPr>
        <p:cNvPr id="1" name=""/>
        <p:cNvGrpSpPr/>
        <p:nvPr/>
      </p:nvGrpSpPr>
      <p:grpSpPr>
        <a:xfrm>
          <a:off x="0" y="0"/>
          <a:ext cx="0" cy="0"/>
        </a:xfrm>
      </p:grpSpPr>
      <p:sp>
        <p:nvSpPr>
          <p:cNvPr id="2" name="TextBox 2"/>
          <p:cNvSpPr txBox="1"/>
          <p:nvPr/>
        </p:nvSpPr>
        <p:spPr>
          <a:xfrm>
            <a:off x="2395340" y="2000511"/>
            <a:ext cx="7405389" cy="1138956"/>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8400" b="1">
                <a:solidFill>
                  <a:schemeClr val="accent1">
                    <a:alpha val="100000"/>
                  </a:schemeClr>
                </a:solidFill>
                <a:latin typeface="Microsoft Yahei"/>
                <a:ea typeface="Microsoft Yahei"/>
                <a:cs typeface="Microsoft Yahei"/>
              </a:rPr>
              <a:t>03</a:t>
            </a:r>
          </a:p>
        </p:txBody>
      </p:sp>
      <p:sp>
        <p:nvSpPr>
          <p:cNvPr id="3" name="TextBox 3"/>
          <p:cNvSpPr txBox="1"/>
          <p:nvPr/>
        </p:nvSpPr>
        <p:spPr>
          <a:xfrm>
            <a:off x="2830007" y="3041231"/>
            <a:ext cx="6536055" cy="180594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chemeClr val="dk1">
                    <a:alpha val="100000"/>
                  </a:schemeClr>
                </a:solidFill>
                <a:latin typeface="Microsoft Yahei"/>
                <a:ea typeface="Microsoft Yahei"/>
                <a:cs typeface="Microsoft Yahei"/>
              </a:rPr>
              <a:t>弘扬中国精神的途径与方法</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a:effectLst/>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2500" r="12500"/>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通过课堂教学、校园文化活动等形式，加强对青少年的爱国主义教育，引导他们树立正确的国家观、民族观和历史观。</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深化爱国主义教育</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将社会主义核心价值观融入教育教学全过程，引导青少年树立正确的世界观、人生观和价值观。</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培育社会主义核心价值观</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注重培养青少年的社会公德、职业道德、家庭美德和个人品德，提高他们的思想道德素质。</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加强思想道德教育</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教育引导青少年树立正确价值观</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a:effectLst/>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FF6F0"/>
                </a:solidFill>
                <a:latin typeface="Calibri"/>
                <a:ea typeface="+mn-ea"/>
                <a:cs typeface="+mn-cs"/>
              </a:defRPr>
            </a:lvl1pPr>
            <a:lvl2pPr marL="457200" algn="l" defTabSz="914400" rtl="0" eaLnBrk="1" latinLnBrk="0" hangingPunct="1">
              <a:defRPr sz="1800" kern="1200">
                <a:solidFill>
                  <a:srgbClr val="FFF6F0"/>
                </a:solidFill>
                <a:latin typeface="Calibri"/>
                <a:ea typeface="+mn-ea"/>
                <a:cs typeface="+mn-cs"/>
              </a:defRPr>
            </a:lvl2pPr>
            <a:lvl3pPr marL="914400" algn="l" defTabSz="914400" rtl="0" eaLnBrk="1" latinLnBrk="0" hangingPunct="1">
              <a:defRPr sz="1800" kern="1200">
                <a:solidFill>
                  <a:srgbClr val="FFF6F0"/>
                </a:solidFill>
                <a:latin typeface="Calibri"/>
                <a:ea typeface="+mn-ea"/>
                <a:cs typeface="+mn-cs"/>
              </a:defRPr>
            </a:lvl3pPr>
            <a:lvl4pPr marL="1371600" algn="l" defTabSz="914400" rtl="0" eaLnBrk="1" latinLnBrk="0" hangingPunct="1">
              <a:defRPr sz="1800" kern="1200">
                <a:solidFill>
                  <a:srgbClr val="FFF6F0"/>
                </a:solidFill>
                <a:latin typeface="Calibri"/>
                <a:ea typeface="+mn-ea"/>
                <a:cs typeface="+mn-cs"/>
              </a:defRPr>
            </a:lvl4pPr>
            <a:lvl5pPr marL="1828800" algn="l" defTabSz="914400" rtl="0" eaLnBrk="1" latinLnBrk="0" hangingPunct="1">
              <a:defRPr sz="1800" kern="1200">
                <a:solidFill>
                  <a:srgbClr val="FFF6F0"/>
                </a:solidFill>
                <a:latin typeface="Calibri"/>
                <a:ea typeface="+mn-ea"/>
                <a:cs typeface="+mn-cs"/>
              </a:defRPr>
            </a:lvl5pPr>
            <a:lvl6pPr marL="2286000" algn="l" defTabSz="914400" rtl="0" eaLnBrk="1" latinLnBrk="0" hangingPunct="1">
              <a:defRPr sz="1800" kern="1200">
                <a:solidFill>
                  <a:srgbClr val="FFF6F0"/>
                </a:solidFill>
                <a:latin typeface="Calibri"/>
                <a:ea typeface="+mn-ea"/>
                <a:cs typeface="+mn-cs"/>
              </a:defRPr>
            </a:lvl6pPr>
            <a:lvl7pPr marL="2743200" algn="l" defTabSz="914400" rtl="0" eaLnBrk="1" latinLnBrk="0" hangingPunct="1">
              <a:defRPr sz="1800" kern="1200">
                <a:solidFill>
                  <a:srgbClr val="FFF6F0"/>
                </a:solidFill>
                <a:latin typeface="Calibri"/>
                <a:ea typeface="+mn-ea"/>
                <a:cs typeface="+mn-cs"/>
              </a:defRPr>
            </a:lvl7pPr>
            <a:lvl8pPr marL="3200400" algn="l" defTabSz="914400" rtl="0" eaLnBrk="1" latinLnBrk="0" hangingPunct="1">
              <a:defRPr sz="1800" kern="1200">
                <a:solidFill>
                  <a:srgbClr val="FFF6F0"/>
                </a:solidFill>
                <a:latin typeface="Calibri"/>
                <a:ea typeface="+mn-ea"/>
                <a:cs typeface="+mn-cs"/>
              </a:defRPr>
            </a:lvl8pPr>
            <a:lvl9pPr marL="3657600" algn="l" defTabSz="914400" rtl="0" eaLnBrk="1" latinLnBrk="0" hangingPunct="1">
              <a:defRPr sz="1800" kern="1200">
                <a:solidFill>
                  <a:srgbClr val="FFF6F0"/>
                </a:solidFill>
                <a:latin typeface="Calibri"/>
                <a:ea typeface="+mn-ea"/>
                <a:cs typeface="+mn-cs"/>
              </a:defRPr>
            </a:lvl9pPr>
          </a:lstStyle>
          <a:p>
            <a:endParaRPr/>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创新文化传承方式</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运用现代科技手段，创新文化传承方式，让传统文化以更加生动、形象的方式呈现给青少年。</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挖掘传统文化资源</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加强对中华优秀传统文化的挖掘和研究，让青少年了解和传承中华文化的精髓和特色。</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推动文化创新发展</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鼓励青少年在传承传统文化的基础上，结合时代特点进行创新和发展，打造具有中国特色的文化品牌。</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17" name="Picture 17"/>
          <p:cNvPicPr>
            <a:picLocks noChangeAspect="1"/>
          </p:cNvPicPr>
          <p:nvPr/>
        </p:nvPicPr>
        <p:blipFill>
          <a:blip r:embed="rId2">
            <a:alphaModFix/>
          </a:blip>
          <a:srcRect l="16667" r="16667"/>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22333" r="22333"/>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25042" r="25042"/>
          <a:stretch>
            <a:fillRect/>
          </a:stretch>
        </p:blipFill>
        <p:spPr>
          <a:xfrm>
            <a:off x="9121094"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传承优秀传统文化，创新时代特色</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https://d.book118.com/076133011030010044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2024-09-12T09:27:48.423</cp:lastPrinted>
  <dcterms:created xsi:type="dcterms:W3CDTF">2024-09-12T01:27:48Z</dcterms:created>
  <dcterms:modified xsi:type="dcterms:W3CDTF">2024-09-12T01:27:50Z</dcterms:modified>
</cp:coreProperties>
</file>