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4.png" /><Relationship Id="rId5" Type="http://schemas.openxmlformats.org/officeDocument/2006/relationships/tags" Target="../tags/tag24.xml" /><Relationship Id="rId6" Type="http://schemas.openxmlformats.org/officeDocument/2006/relationships/image" Target="../media/image5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image" Target="../media/image2.png" /><Relationship Id="rId6" Type="http://schemas.openxmlformats.org/officeDocument/2006/relationships/tags" Target="../tags/tag65.xml" /><Relationship Id="rId7" Type="http://schemas.openxmlformats.org/officeDocument/2006/relationships/image" Target="../media/image3.png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92225-998E-439B-8BC8-F6A52B19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FA9CD-0D57-4A22-8895-16055BF8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309CA-A152-4B6B-A732-9CE44D7D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44D97-A7A6-48A4-AF41-2DC33EFCC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9CA2E-E4DE-46E2-B0FE-1AD3864DA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5D431C-204F-46C1-8A69-CC18A6C3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7E2C8-736E-4E1C-87F7-C2A4BB34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2AF37-AD00-4F16-AC0E-7B3613BB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8542E-DC80-47A3-9C75-3F23135E5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1B2CB-139A-4822-8A98-638CE9D1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1F752-4FDE-48CF-A328-41FB8FA4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svg_00_封面" descr="C:/Users/kingsoft/AppData/Local/Temp/fig2wpp/@svg_00_封面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7165" y="95884"/>
            <a:ext cx="12014835" cy="6684010"/>
          </a:xfrm>
          <a:prstGeom prst="rect">
            <a:avLst/>
          </a:prstGeom>
        </p:spPr>
      </p:pic>
      <p:sp>
        <p:nvSpPr>
          <p:cNvPr id="1048670" name="矩形: 圆角 14"/>
          <p:cNvSpPr/>
          <p:nvPr userDrawn="1">
            <p:custDataLst>
              <p:tags r:id="rId3"/>
            </p:custDataLst>
          </p:nvPr>
        </p:nvSpPr>
        <p:spPr>
          <a:xfrm>
            <a:off x="886460" y="726757"/>
            <a:ext cx="4535170" cy="5422265"/>
          </a:xfrm>
          <a:prstGeom prst="roundRect">
            <a:avLst>
              <a:gd name="adj" fmla="val 564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048672" name="矩形: 圆角 15"/>
          <p:cNvSpPr/>
          <p:nvPr userDrawn="1">
            <p:custDataLst>
              <p:tags r:id="rId4"/>
            </p:custDataLst>
          </p:nvPr>
        </p:nvSpPr>
        <p:spPr>
          <a:xfrm>
            <a:off x="3114676" y="1317466"/>
            <a:ext cx="8186420" cy="4223067"/>
          </a:xfrm>
          <a:prstGeom prst="roundRect">
            <a:avLst>
              <a:gd name="adj" fmla="val 600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6460" y="732155"/>
            <a:ext cx="4535170" cy="5422265"/>
          </a:xfrm>
          <a:prstGeom prst="rect">
            <a:avLst/>
          </a:prstGeom>
        </p:spPr>
      </p:pic>
      <p:pic>
        <p:nvPicPr>
          <p:cNvPr id="2097159" name="@svg_03_封面" descr="C:/Users/kingsoft/AppData/Local/Temp/fig2wpp/@svg_03_封面.svg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30955" y="2669540"/>
            <a:ext cx="429260" cy="484505"/>
          </a:xfrm>
          <a:prstGeom prst="rect">
            <a:avLst/>
          </a:prstGeom>
        </p:spPr>
      </p:pic>
      <p:sp>
        <p:nvSpPr>
          <p:cNvPr id="1048674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5084064" y="1792224"/>
            <a:ext cx="5586984" cy="1929384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 b="0">
                <a:solidFill>
                  <a:schemeClr val="tx1"/>
                </a:solidFill>
                <a:latin typeface="+mj-lt"/>
                <a:ea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 hasCustomPrompt="1"/>
            <p:custDataLst>
              <p:tags r:id="rId10"/>
            </p:custDataLst>
          </p:nvPr>
        </p:nvSpPr>
        <p:spPr>
          <a:xfrm>
            <a:off x="5084064" y="3849624"/>
            <a:ext cx="5586984" cy="658368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084064" y="4727448"/>
            <a:ext cx="5586984" cy="365760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000" b="0">
                <a:solidFill>
                  <a:schemeClr val="tx1"/>
                </a:solidFill>
                <a:latin typeface="+mj-lt"/>
                <a:ea typeface="+mj-lt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svg_00_目录" descr="C:/Users/kingsoft/AppData/Local/Temp/fig2wpp/@svg_00_目录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3355" y="86995"/>
            <a:ext cx="12014835" cy="668401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2063" y="493776"/>
            <a:ext cx="906189" cy="5870448"/>
          </a:xfrm>
          <a:noFill/>
        </p:spPr>
        <p:txBody>
          <a:bodyPr vert="eaVert" wrap="square" anchor="ctr">
            <a:normAutofit/>
          </a:bodyPr>
          <a:lstStyle>
            <a:lvl1pPr algn="ctr">
              <a:defRPr sz="4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svg_00_章节" descr="C:/Users/kingsoft/AppData/Local/Temp/fig2wpp/@svg_00_章节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7165" y="173355"/>
            <a:ext cx="12014835" cy="668401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351905" y="4268400"/>
            <a:ext cx="4937760" cy="1823395"/>
          </a:xfrm>
          <a:noFill/>
        </p:spPr>
        <p:txBody>
          <a:bodyPr wrap="square" anchor="t">
            <a:normAutofit/>
          </a:bodyPr>
          <a:lstStyle>
            <a:lvl1pPr algn="r">
              <a:defRPr sz="5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2097165" name="@png2x_01_章节" descr="C:/Users/kingsoft/AppData/Local/Temp/fig2wpp/@png2x_01_章节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890" y="950595"/>
            <a:ext cx="5440680" cy="5906770"/>
          </a:xfrm>
          <a:prstGeom prst="rect">
            <a:avLst/>
          </a:prstGeom>
        </p:spPr>
      </p:pic>
      <p:pic>
        <p:nvPicPr>
          <p:cNvPr id="2097167" name="@svg_03_章节" descr="C:/Users/kingsoft/AppData/Local/Temp/fig2wpp/@svg_03_章节.sv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556635" y="3273425"/>
            <a:ext cx="520700" cy="575945"/>
          </a:xfrm>
          <a:prstGeom prst="rect">
            <a:avLst/>
          </a:prstGeom>
        </p:spPr>
      </p:pic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6351905" y="2963163"/>
            <a:ext cx="4937760" cy="1250373"/>
          </a:xfrm>
          <a:noFill/>
        </p:spPr>
        <p:txBody>
          <a:bodyPr wrap="square" anchor="b">
            <a:normAutofit/>
          </a:bodyPr>
          <a:lstStyle>
            <a:lvl1pPr marL="0" indent="0" algn="r">
              <a:buNone/>
              <a:defRPr sz="5000" b="0">
                <a:solidFill>
                  <a:schemeClr val="accent1"/>
                </a:solidFill>
                <a:latin typeface="MiSans Demibold"/>
                <a:ea typeface="MiSans Demibold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4" name="矩形: 圆角 13"/>
          <p:cNvSpPr/>
          <p:nvPr userDrawn="1">
            <p:custDataLst>
              <p:tags r:id="rId12"/>
            </p:custDataLst>
          </p:nvPr>
        </p:nvSpPr>
        <p:spPr>
          <a:xfrm>
            <a:off x="10381932" y="2199132"/>
            <a:ext cx="749300" cy="749300"/>
          </a:xfrm>
          <a:prstGeom prst="roundRect">
            <a:avLst>
              <a:gd name="adj" fmla="val 904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048716" name="矩形: 圆角 14"/>
          <p:cNvSpPr/>
          <p:nvPr userDrawn="1">
            <p:custDataLst>
              <p:tags r:id="rId13"/>
            </p:custDataLst>
          </p:nvPr>
        </p:nvSpPr>
        <p:spPr>
          <a:xfrm>
            <a:off x="9272269" y="1054608"/>
            <a:ext cx="1115060" cy="1129792"/>
          </a:xfrm>
          <a:prstGeom prst="roundRect">
            <a:avLst>
              <a:gd name="adj" fmla="val 6416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714500"/>
            <a:ext cx="4824984" cy="444881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714500"/>
            <a:ext cx="4824984" cy="444881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93734"/>
            <a:ext cx="4802061" cy="52876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389185"/>
            <a:ext cx="4802061" cy="3774125"/>
          </a:xfrm>
        </p:spPr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93734"/>
            <a:ext cx="4825710" cy="52876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389185"/>
            <a:ext cx="4825710" cy="3774125"/>
          </a:xfrm>
        </p:spPr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4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14375"/>
            <a:ext cx="10515600" cy="5463224"/>
          </a:xfrm>
        </p:spPr>
        <p:txBody>
          <a:bodyPr wrap="square">
            <a:normAutofit/>
          </a:bodyPr>
          <a:lstStyle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35312"/>
            <a:ext cx="10158984" cy="4699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单击此处编辑副标题样式</a:t>
            </a:r>
            <a:endParaRPr lang="zh-CN" altLang="en-US"/>
          </a:p>
        </p:txBody>
      </p:sp>
      <p:sp>
        <p:nvSpPr>
          <p:cNvPr id="1048772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76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00_结束" descr="C:/Users/kingsoft/AppData/Local/Temp/fig2wpp/@svg_00_结束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7165" y="173355"/>
            <a:ext cx="12014835" cy="6684010"/>
          </a:xfrm>
          <a:prstGeom prst="rect">
            <a:avLst/>
          </a:prstGeom>
        </p:spPr>
      </p:pic>
      <p:sp>
        <p:nvSpPr>
          <p:cNvPr id="1048778" name="矩形: 圆角 14"/>
          <p:cNvSpPr/>
          <p:nvPr userDrawn="1">
            <p:custDataLst>
              <p:tags r:id="rId3"/>
            </p:custDataLst>
          </p:nvPr>
        </p:nvSpPr>
        <p:spPr>
          <a:xfrm>
            <a:off x="886460" y="726757"/>
            <a:ext cx="4535170" cy="5422265"/>
          </a:xfrm>
          <a:prstGeom prst="roundRect">
            <a:avLst>
              <a:gd name="adj" fmla="val 564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048780" name="矩形: 圆角 21"/>
          <p:cNvSpPr/>
          <p:nvPr userDrawn="1">
            <p:custDataLst>
              <p:tags r:id="rId4"/>
            </p:custDataLst>
          </p:nvPr>
        </p:nvSpPr>
        <p:spPr>
          <a:xfrm>
            <a:off x="3114676" y="1317466"/>
            <a:ext cx="8186420" cy="4223067"/>
          </a:xfrm>
          <a:prstGeom prst="roundRect">
            <a:avLst>
              <a:gd name="adj" fmla="val 600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tral" panose="03090702030407020403" charset="0"/>
            </a:endParaRPr>
          </a:p>
        </p:txBody>
      </p:sp>
      <p:pic>
        <p:nvPicPr>
          <p:cNvPr id="2097171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6460" y="740410"/>
            <a:ext cx="4535170" cy="5422265"/>
          </a:xfrm>
          <a:prstGeom prst="rect">
            <a:avLst/>
          </a:prstGeom>
        </p:spPr>
      </p:pic>
      <p:pic>
        <p:nvPicPr>
          <p:cNvPr id="2097173" name="@svg_03_结束" descr="C:/Users/kingsoft/AppData/Local/Temp/fig2wpp/@svg_03_结束.svg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30955" y="2669540"/>
            <a:ext cx="429260" cy="484505"/>
          </a:xfrm>
          <a:prstGeom prst="rect">
            <a:avLst/>
          </a:prstGeom>
        </p:spPr>
      </p:pic>
      <p:sp>
        <p:nvSpPr>
          <p:cNvPr id="10487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5063356" y="1925171"/>
            <a:ext cx="5586984" cy="1926336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0" name="文本占位符 23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5063356" y="4107539"/>
            <a:ext cx="5586984" cy="1022514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image" Target="../media/image1.png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3"/>
          <p:cNvSpPr/>
          <p:nvPr userDrawn="1">
            <p:custDataLst>
              <p:tags r:id="rId12"/>
            </p:custDataLst>
          </p:nvPr>
        </p:nvSpPr>
        <p:spPr>
          <a:xfrm>
            <a:off x="1133473" y="0"/>
            <a:ext cx="1133474" cy="668785"/>
          </a:xfrm>
          <a:custGeom>
            <a:gdLst>
              <a:gd name="connsiteX0" fmla="*/ 0 w 1133474"/>
              <a:gd name="connsiteY0" fmla="*/ 0 h 694690"/>
              <a:gd name="connsiteX1" fmla="*/ 1133474 w 1133474"/>
              <a:gd name="connsiteY1" fmla="*/ 0 h 694690"/>
              <a:gd name="connsiteX2" fmla="*/ 1133474 w 1133474"/>
              <a:gd name="connsiteY2" fmla="*/ 647119 h 694690"/>
              <a:gd name="connsiteX3" fmla="*/ 1128654 w 1133474"/>
              <a:gd name="connsiteY3" fmla="*/ 670996 h 694690"/>
              <a:gd name="connsiteX4" fmla="*/ 1115505 w 1133474"/>
              <a:gd name="connsiteY4" fmla="*/ 690498 h 694690"/>
              <a:gd name="connsiteX5" fmla="*/ 1109288 w 1133474"/>
              <a:gd name="connsiteY5" fmla="*/ 694690 h 694690"/>
              <a:gd name="connsiteX6" fmla="*/ 24188 w 1133474"/>
              <a:gd name="connsiteY6" fmla="*/ 694690 h 694690"/>
              <a:gd name="connsiteX7" fmla="*/ 17971 w 1133474"/>
              <a:gd name="connsiteY7" fmla="*/ 690498 h 694690"/>
              <a:gd name="connsiteX8" fmla="*/ 0 w 1133474"/>
              <a:gd name="connsiteY8" fmla="*/ 647114 h 6946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3474" h="694690">
                <a:moveTo>
                  <a:pt x="0" y="0"/>
                </a:moveTo>
                <a:lnTo>
                  <a:pt x="1133474" y="0"/>
                </a:lnTo>
                <a:lnTo>
                  <a:pt x="1133474" y="647119"/>
                </a:lnTo>
                <a:lnTo>
                  <a:pt x="1128654" y="670996"/>
                </a:lnTo>
                <a:cubicBezTo>
                  <a:pt x="1125549" y="678336"/>
                  <a:pt x="1121056" y="684947"/>
                  <a:pt x="1115505" y="690498"/>
                </a:cubicBezTo>
                <a:lnTo>
                  <a:pt x="1109288" y="694690"/>
                </a:lnTo>
                <a:lnTo>
                  <a:pt x="24188" y="694690"/>
                </a:lnTo>
                <a:lnTo>
                  <a:pt x="17971" y="690498"/>
                </a:lnTo>
                <a:cubicBezTo>
                  <a:pt x="6868" y="679395"/>
                  <a:pt x="0" y="664057"/>
                  <a:pt x="0" y="6471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tral" panose="03090702030407020403" charset="0"/>
              <a:ea typeface="Mistral" panose="03090702030407020403" charset="0"/>
              <a:cs typeface="Mistral" panose="03090702030407020403" charset="0"/>
            </a:endParaRPr>
          </a:p>
        </p:txBody>
      </p:sp>
      <p:pic>
        <p:nvPicPr>
          <p:cNvPr id="2097153" name="@svg_00_正文" descr="C:/Users/kingsoft/AppData/Local/Temp/fig2wpp/@svg_00_正文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7058" y="86995"/>
            <a:ext cx="12014835" cy="6684010"/>
          </a:xfrm>
          <a:prstGeom prst="rect">
            <a:avLst/>
          </a:prstGeom>
        </p:spPr>
      </p:pic>
      <p:sp>
        <p:nvSpPr>
          <p:cNvPr id="1048656" name="矩形: 圆角 14"/>
          <p:cNvSpPr/>
          <p:nvPr userDrawn="1">
            <p:custDataLst>
              <p:tags r:id="rId15"/>
            </p:custDataLst>
          </p:nvPr>
        </p:nvSpPr>
        <p:spPr>
          <a:xfrm>
            <a:off x="2266947" y="668785"/>
            <a:ext cx="749300" cy="749300"/>
          </a:xfrm>
          <a:prstGeom prst="roundRect">
            <a:avLst>
              <a:gd name="adj" fmla="val 904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tral" panose="03090702030407020403" charset="0"/>
              <a:ea typeface="Mistral" panose="03090702030407020403" charset="0"/>
              <a:cs typeface="Mistral" panose="03090702030407020403" charset="0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1014984" y="694690"/>
            <a:ext cx="10158984" cy="83235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4000" b="0" kern="1200">
          <a:solidFill>
            <a:schemeClr val="tx1"/>
          </a:solidFill>
          <a:latin typeface="+mj-ea"/>
          <a:ea typeface="+mj-ea"/>
          <a:cs typeface="Mistral" panose="03090702030407020403" charset="0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image" Target="../media/image6.png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114020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084064" y="1792224"/>
            <a:ext cx="5586984" cy="1929384"/>
          </a:xfrm>
        </p:spPr>
        <p:txBody>
          <a:bodyPr wrap="square">
            <a:normAutofit/>
          </a:bodyPr>
          <a:lstStyle/>
          <a:p>
            <a:r>
              <a:rPr lang="zh-CN" altLang="en-US"/>
              <a:t>幼儿如何学会与他人友好相处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084064" y="3849624"/>
            <a:ext cx="5586984" cy="658368"/>
          </a:xfrm>
        </p:spPr>
        <p:txBody>
          <a:bodyPr wrap="square">
            <a:normAutofit lnSpcReduction="10000"/>
          </a:bodyPr>
          <a:lstStyle/>
          <a:p>
            <a:r>
              <a:rPr lang="zh-CN" altLang="en-US"/>
              <a:t>XX, A CLICK TO UNLIMITED POSSIBILITIES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084064" y="4727448"/>
            <a:ext cx="5586984" cy="36576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2063" y="493776"/>
            <a:ext cx="906189" cy="587044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0" name="序号11"/>
          <p:cNvSpPr txBox="1"/>
          <p:nvPr>
            <p:custDataLst>
              <p:tags r:id="rId3"/>
            </p:custDataLst>
          </p:nvPr>
        </p:nvSpPr>
        <p:spPr>
          <a:xfrm>
            <a:off x="7740015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04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1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57795" y="3255010"/>
            <a:ext cx="383540" cy="383540"/>
          </a:xfrm>
          <a:prstGeom prst="rect">
            <a:avLst/>
          </a:prstGeom>
        </p:spPr>
      </p:pic>
      <p:sp>
        <p:nvSpPr>
          <p:cNvPr id="1048812" name="项标题14"/>
          <p:cNvSpPr txBox="1"/>
          <p:nvPr>
            <p:custDataLst>
              <p:tags r:id="rId6"/>
            </p:custDataLst>
          </p:nvPr>
        </p:nvSpPr>
        <p:spPr>
          <a:xfrm>
            <a:off x="7748905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14" name="序号10"/>
          <p:cNvSpPr txBox="1"/>
          <p:nvPr>
            <p:custDataLst>
              <p:tags r:id="rId7"/>
            </p:custDataLst>
          </p:nvPr>
        </p:nvSpPr>
        <p:spPr>
          <a:xfrm>
            <a:off x="5741035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03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3" name="@svg!m0_03_项图片" descr="C:/Users/kingsoft/AppData/Local/Temp/fig2wpp/@svg!m0_03_项图片.sv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758815" y="3255010"/>
            <a:ext cx="383540" cy="383540"/>
          </a:xfrm>
          <a:prstGeom prst="rect">
            <a:avLst/>
          </a:prstGeom>
        </p:spPr>
      </p:pic>
      <p:sp>
        <p:nvSpPr>
          <p:cNvPr id="1048816" name="项标题13"/>
          <p:cNvSpPr txBox="1"/>
          <p:nvPr>
            <p:custDataLst>
              <p:tags r:id="rId9"/>
            </p:custDataLst>
          </p:nvPr>
        </p:nvSpPr>
        <p:spPr>
          <a:xfrm>
            <a:off x="5740400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18" name="序号9"/>
          <p:cNvSpPr txBox="1"/>
          <p:nvPr>
            <p:custDataLst>
              <p:tags r:id="rId10"/>
            </p:custDataLst>
          </p:nvPr>
        </p:nvSpPr>
        <p:spPr>
          <a:xfrm>
            <a:off x="3741420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02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5" name="@svg!m0_02_项图片" descr="C:/Users/kingsoft/AppData/Local/Temp/fig2wpp/@svg!m0_02_项图片.svg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768090" y="3255010"/>
            <a:ext cx="383540" cy="383540"/>
          </a:xfrm>
          <a:prstGeom prst="rect">
            <a:avLst/>
          </a:prstGeom>
        </p:spPr>
      </p:pic>
      <p:sp>
        <p:nvSpPr>
          <p:cNvPr id="1048820" name="项标题12"/>
          <p:cNvSpPr txBox="1"/>
          <p:nvPr>
            <p:custDataLst>
              <p:tags r:id="rId12"/>
            </p:custDataLst>
          </p:nvPr>
        </p:nvSpPr>
        <p:spPr>
          <a:xfrm>
            <a:off x="3741420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1741805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01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1741805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pic>
        <p:nvPicPr>
          <p:cNvPr id="2097187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50695" y="3255010"/>
            <a:ext cx="383540" cy="383540"/>
          </a:xfrm>
          <a:prstGeom prst="rect">
            <a:avLst/>
          </a:prstGeom>
        </p:spPr>
      </p:pic>
      <p:sp>
        <p:nvSpPr>
          <p:cNvPr id="1048826" name="序号11"/>
          <p:cNvSpPr txBox="1"/>
          <p:nvPr>
            <p:custDataLst>
              <p:tags r:id="rId16"/>
            </p:custDataLst>
          </p:nvPr>
        </p:nvSpPr>
        <p:spPr>
          <a:xfrm>
            <a:off x="9748520" y="1409991"/>
            <a:ext cx="1865630" cy="1747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05</a:t>
            </a:r>
            <a:endParaRPr lang="en-US" sz="2400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9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766300" y="3255010"/>
            <a:ext cx="383540" cy="383540"/>
          </a:xfrm>
          <a:prstGeom prst="rect">
            <a:avLst/>
          </a:prstGeom>
        </p:spPr>
      </p:pic>
      <p:sp>
        <p:nvSpPr>
          <p:cNvPr id="1048828" name="项标题14"/>
          <p:cNvSpPr txBox="1"/>
          <p:nvPr>
            <p:custDataLst>
              <p:tags r:id="rId18"/>
            </p:custDataLst>
          </p:nvPr>
        </p:nvSpPr>
        <p:spPr>
          <a:xfrm>
            <a:off x="9757410" y="4060190"/>
            <a:ext cx="1909445" cy="160909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z="2400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幼儿社交能力的发展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幼儿社交能力的重要性</a:t>
            </a:r>
            <a:endParaRPr lang="zh-CN" altLang="en-US"/>
          </a:p>
        </p:txBody>
      </p:sp>
      <p:sp>
        <p:nvSpPr>
          <p:cNvPr id="104891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提高幼儿认知能力：社交过程中，幼儿需要理解和处理各种信息，这有助于提高他们的认知能力。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促进幼儿心理健康：社交能力有助于幼儿建立良好的人际关系，减少孤独感和焦虑感。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培养幼儿良好的行为习惯：社交能力有助于幼儿学会分享、合作、尊重他人等良好的行为习惯。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为幼儿未来的社会生活打下基础：幼儿时期的社交能力发展将为他们未来的社会生活打下良好的基础。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幼儿社交能力发展的阶段</a:t>
            </a:r>
            <a:endParaRPr lang="zh-CN" altLang="en-US"/>
          </a:p>
        </p:txBody>
      </p:sp>
      <p:sp>
        <p:nvSpPr>
          <p:cNvPr id="1048966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0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婴儿期（0-1岁）：开始建立信任和安全感，对周围的人和事物产生兴趣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幼儿期（1-3岁）：开始发展语言和社交技能，学会分享和合作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2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学前期（3-6岁）：开始建立友谊，学会解决冲突和问题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8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学龄期（6-12岁）：开始发展更复杂的社交技能，如同理心和领导力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促进幼儿社交能力发展的因素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社会环境：社区活动、公共场所的社交机会等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幼儿自身特点：性格、兴趣、能力、自信心等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家庭环境：父母的教育方式、家庭氛围、亲子关系等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幼儿园教育：教师的教育理念、教学方法、同伴关系等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培养幼儿的社交技巧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分享与轮流</a:t>
            </a:r>
            <a:endParaRPr lang="zh-CN" altLang="en-US"/>
          </a:p>
        </p:txBody>
      </p:sp>
      <p:sp>
        <p:nvSpPr>
          <p:cNvPr id="1049138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学会分享：鼓励幼儿与他人分享玩具、食物等，培养他们的分享精神。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轮流玩耍：教导幼儿在玩耍时轮流参与，培养他们的耐心和等待能力。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合作游戏：让幼儿参与合作游戏，如堆积木、拼图等，培养他们的合作意识和团队精神。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社交故事：通过讲述社交故事，让幼儿了解社交技巧，如打招呼、说谢谢等。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等待与排队</a:t>
            </a:r>
            <a:endParaRPr lang="zh-CN" altLang="en-US"/>
          </a:p>
        </p:txBody>
      </p:sp>
      <p:sp>
        <p:nvSpPr>
          <p:cNvPr id="1049200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学会等待：在轮到自己之前，耐心等待，不插队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遵守秩序：在排队时，遵守秩序，不推搡、不吵闹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尊重他人：在等待和排队时，尊重他人，不侵犯他人的权益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学会分享：在等待和排队时，学会分享，与他人共同度过等待的时间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沟通与表达</a:t>
            </a:r>
            <a:endParaRPr lang="zh-CN" altLang="en-US"/>
          </a:p>
        </p:txBody>
      </p:sp>
      <p:sp>
        <p:nvSpPr>
          <p:cNvPr id="1049262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学会倾听：耐心听别人说话，不要打断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情绪管理：学会控制自己的情绪，避免情绪激动时说出伤人的话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非语言沟通：通过肢体语言、面部表情等非语言方式传达信息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清晰表达：用简单、准确的语言表达自己的想法和感受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解决冲突的方法</a:t>
            </a:r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2"/>
            </p:custDataLst>
          </p:nvPr>
        </p:nvSpPr>
        <p:spPr>
          <a:xfrm rot="16200000">
            <a:off x="5750900" y="-1596786"/>
            <a:ext cx="687152" cy="9179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3"/>
            </p:custDataLst>
          </p:nvPr>
        </p:nvSpPr>
        <p:spPr>
          <a:xfrm rot="16200000">
            <a:off x="1222482" y="2932197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750900" y="-2471703"/>
            <a:ext cx="687152" cy="91786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1222482" y="2056715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11"/>
          <p:cNvSpPr/>
          <p:nvPr>
            <p:custDataLst>
              <p:tags r:id="rId6"/>
            </p:custDataLst>
          </p:nvPr>
        </p:nvSpPr>
        <p:spPr>
          <a:xfrm rot="16200000">
            <a:off x="5750900" y="153614"/>
            <a:ext cx="687152" cy="9179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2"/>
          <p:cNvSpPr/>
          <p:nvPr>
            <p:custDataLst>
              <p:tags r:id="rId7"/>
            </p:custDataLst>
          </p:nvPr>
        </p:nvSpPr>
        <p:spPr>
          <a:xfrm rot="16200000">
            <a:off x="1222482" y="4682597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8"/>
            </p:custDataLst>
          </p:nvPr>
        </p:nvSpPr>
        <p:spPr>
          <a:xfrm rot="16200000">
            <a:off x="5750900" y="-721303"/>
            <a:ext cx="687152" cy="91786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0"/>
          <p:cNvSpPr/>
          <p:nvPr>
            <p:custDataLst>
              <p:tags r:id="rId9"/>
            </p:custDataLst>
          </p:nvPr>
        </p:nvSpPr>
        <p:spPr>
          <a:xfrm rot="16200000">
            <a:off x="1222482" y="3807115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7"/>
          <p:cNvSpPr/>
          <p:nvPr>
            <p:custDataLst>
              <p:tags r:id="rId10"/>
            </p:custDataLst>
          </p:nvPr>
        </p:nvSpPr>
        <p:spPr>
          <a:xfrm rot="16200000">
            <a:off x="5750900" y="1027966"/>
            <a:ext cx="687152" cy="9179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8"/>
          <p:cNvSpPr/>
          <p:nvPr>
            <p:custDataLst>
              <p:tags r:id="rId11"/>
            </p:custDataLst>
          </p:nvPr>
        </p:nvSpPr>
        <p:spPr>
          <a:xfrm rot="16200000">
            <a:off x="1222482" y="5556949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14"/>
          <p:cNvSpPr txBox="1"/>
          <p:nvPr>
            <p:custDataLst>
              <p:tags r:id="rId12"/>
            </p:custDataLst>
          </p:nvPr>
        </p:nvSpPr>
        <p:spPr>
          <a:xfrm>
            <a:off x="1890405" y="5275301"/>
            <a:ext cx="8793219" cy="68658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寻求帮助：在无法解决冲突时，寻求家长、老师或其他成年人的帮助和指导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6" name="文本框 15"/>
          <p:cNvSpPr txBox="1"/>
          <p:nvPr>
            <p:custDataLst>
              <p:tags r:id="rId13"/>
            </p:custDataLst>
          </p:nvPr>
        </p:nvSpPr>
        <p:spPr>
          <a:xfrm>
            <a:off x="1890971" y="3524336"/>
            <a:ext cx="8793219" cy="68715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沟通协调：表达自己的观点和感受，寻求共同点和解决方案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68" name="文本框 16"/>
          <p:cNvSpPr txBox="1"/>
          <p:nvPr>
            <p:custDataLst>
              <p:tags r:id="rId14"/>
            </p:custDataLst>
          </p:nvPr>
        </p:nvSpPr>
        <p:spPr>
          <a:xfrm>
            <a:off x="1890405" y="4400384"/>
            <a:ext cx="8793219" cy="68658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尊重差异：尊重对方的差异和独特性，接受对方的不同观点和做法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70" name="文本框 17"/>
          <p:cNvSpPr txBox="1"/>
          <p:nvPr>
            <p:custDataLst>
              <p:tags r:id="rId15"/>
            </p:custDataLst>
          </p:nvPr>
        </p:nvSpPr>
        <p:spPr>
          <a:xfrm>
            <a:off x="1890971" y="1773936"/>
            <a:ext cx="8793219" cy="68715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冷静对待：在冲突发生时，保持冷静，避免情绪激动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72" name="文本框 18"/>
          <p:cNvSpPr txBox="1"/>
          <p:nvPr>
            <p:custDataLst>
              <p:tags r:id="rId16"/>
            </p:custDataLst>
          </p:nvPr>
        </p:nvSpPr>
        <p:spPr>
          <a:xfrm>
            <a:off x="1890405" y="2649984"/>
            <a:ext cx="8793219" cy="68658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倾听理解：倾听对方的观点和感受，理解对方的需求和期望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家庭在培养幼儿社交能力中的作用</a:t>
            </a:r>
            <a:endParaRPr lang="zh-CN" altLang="en-US"/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https://d.book118.com/076201140204010032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14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5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8">
      <a:dk1>
        <a:sysClr val="windowText" lastClr="000000"/>
      </a:dk1>
      <a:lt1>
        <a:sysClr val="window" lastClr="FFFFFF"/>
      </a:lt1>
      <a:dk2>
        <a:srgbClr val="242934"/>
      </a:dk2>
      <a:lt2>
        <a:srgbClr val="EEEDF9"/>
      </a:lt2>
      <a:accent1>
        <a:srgbClr val="FFB254"/>
      </a:accent1>
      <a:accent2>
        <a:srgbClr val="4872BF"/>
      </a:accent2>
      <a:accent3>
        <a:srgbClr val="2EC1D6"/>
      </a:accent3>
      <a:accent4>
        <a:srgbClr val="48BF9C"/>
      </a:accent4>
      <a:accent5>
        <a:srgbClr val="FF8514"/>
      </a:accent5>
      <a:accent6>
        <a:srgbClr val="958AD6"/>
      </a:accent6>
      <a:hlink>
        <a:srgbClr val="658BD5"/>
      </a:hlink>
      <a:folHlink>
        <a:srgbClr val="A16AA5"/>
      </a:folHlink>
    </a:clrScheme>
    <a:fontScheme name="自定义 78">
      <a:majorFont>
        <a:latin typeface="MiSans Demibold"/>
        <a:ea typeface="MiSans Demi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Demibold</vt:lpstr>
      <vt:lpstr>MiSans</vt:lpstr>
      <vt:lpstr>Mistral</vt:lpstr>
      <vt:lpstr>微软雅黑</vt:lpstr>
      <vt:lpstr>Office Theme</vt:lpstr>
      <vt:lpstr>幼儿如何学会与他人友好相处</vt:lpstr>
      <vt:lpstr>目录</vt:lpstr>
      <vt:lpstr>幼儿社交能力的发展</vt:lpstr>
      <vt:lpstr>幼儿社交能力的重要性</vt:lpstr>
      <vt:lpstr>幼儿社交能力发展的阶段</vt:lpstr>
      <vt:lpstr>促进幼儿社交能力发展的因素</vt:lpstr>
      <vt:lpstr>培养幼儿的社交技巧</vt:lpstr>
      <vt:lpstr>分享与轮流</vt:lpstr>
      <vt:lpstr>等待与排队</vt:lpstr>
      <vt:lpstr>沟通与表达</vt:lpstr>
      <vt:lpstr>解决冲突的方法</vt:lpstr>
      <vt:lpstr>家庭在培养幼儿社交能力中的作用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2024-09-01T00:33:16.849</cp:lastPrinted>
  <dcterms:created xsi:type="dcterms:W3CDTF">2024-08-31T16:33:16Z</dcterms:created>
  <dcterms:modified xsi:type="dcterms:W3CDTF">2024-08-31T16:33:22Z</dcterms:modified>
</cp:coreProperties>
</file>