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3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fontAlgn="auto">
              <a:spcBef>
                <a:spcPct val="0"/>
              </a:spcBef>
              <a:spcAft>
                <a:spcPct val="0"/>
              </a:spcAft>
              <a:defRPr sz="1200" noProof="1">
                <a:latin typeface="+mn-lt"/>
                <a:ea typeface="+mn-ea"/>
              </a:defRPr>
            </a:lvl1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solidFill>
              <a:effectLst/>
              <a:uLnTx/>
              <a:uFillTx/>
              <a:latin typeface="+mn-lt"/>
              <a:ea typeface="+mn-ea"/>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fontAlgn="auto">
              <a:spcBef>
                <a:spcPct val="0"/>
              </a:spcBef>
              <a:spcAft>
                <a:spcPct val="0"/>
              </a:spcAft>
              <a:defRPr sz="1200" noProof="1">
                <a:latin typeface="+mn-lt"/>
                <a:ea typeface="+mn-ea"/>
              </a:defRPr>
            </a:lvl1pPr>
          </a:lstStyle>
          <a:p>
            <a:pPr marL="0" marR="0" lvl="0" indent="0" algn="r" defTabSz="914400" rtl="0" eaLnBrk="1" fontAlgn="auto" latinLnBrk="0" hangingPunct="1">
              <a:lnSpc>
                <a:spcPct val="100000"/>
              </a:lnSpc>
              <a:spcBef>
                <a:spcPct val="0"/>
              </a:spcBef>
              <a:spcAft>
                <a:spcPct val="0"/>
              </a:spcAft>
              <a:buClrTx/>
              <a:buSzTx/>
              <a:buFont typeface="Arial" pitchFamily="34" charset="0"/>
              <a:buNone/>
              <a:defRPr/>
            </a:pPr>
            <a:fld id="{A3EED1ED-7AA9-4C71-8D86-4848B6176C1D}" type="datetimeFigureOut">
              <a:rPr kumimoji="0" lang="zh-CN" altLang="en-US" sz="1200" b="0" i="0" u="none" strike="noStrike" kern="1200" cap="none" spc="0" normalizeH="0" baseline="0" noProof="1">
                <a:ln>
                  <a:noFill/>
                </a:ln>
                <a:solidFill>
                  <a:schemeClr val="tx1"/>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solidFill>
              <a:effectLst/>
              <a:uLnTx/>
              <a:uFillTx/>
              <a:latin typeface="+mn-lt"/>
              <a:ea typeface="+mn-ea"/>
              <a:cs typeface="+mn-cs"/>
            </a:endParaRPr>
          </a:p>
        </p:txBody>
      </p:sp>
      <p:sp>
        <p:nvSpPr>
          <p:cNvPr id="2052" name="幻灯片图像占位符 3"/>
          <p:cNvSpPr>
            <a:spLocks noGrp="1" noRot="1" noChangeAspect="1"/>
          </p:cNvSpPr>
          <p:nvPr>
            <p:ph type="sldImg" idx="6"/>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2053" name="备注占位符 4"/>
          <p:cNvSpPr>
            <a:spLocks noGrp="1" noChangeArrowheads="1"/>
          </p:cNvSpPr>
          <p:nvPr>
            <p:ph type="body" sz="quarter" idx="4294967295"/>
          </p:nvPr>
        </p:nvSpPr>
        <p:spPr bwMode="auto">
          <a:xfrm>
            <a:off x="685800" y="4400550"/>
            <a:ext cx="5486400" cy="3600450"/>
          </a:xfrm>
          <a:prstGeom prst="rect">
            <a:avLst/>
          </a:prstGeom>
          <a:noFill/>
          <a:ln>
            <a:noFill/>
          </a:ln>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457200" marR="0" lvl="1"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914400" marR="0" lvl="2"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1371600" marR="0" lvl="3"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1828800" marR="0" lvl="4" indent="0" algn="l" defTabSz="914400" rtl="0" eaLnBrk="1" fontAlgn="base" latinLnBrk="0" hangingPunct="1">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fontAlgn="auto">
              <a:spcBef>
                <a:spcPct val="0"/>
              </a:spcBef>
              <a:spcAft>
                <a:spcPct val="0"/>
              </a:spcAft>
              <a:defRPr sz="1200" noProof="1">
                <a:latin typeface="+mn-lt"/>
                <a:ea typeface="+mn-ea"/>
              </a:defRPr>
            </a:lvl1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wrap="square" lIns="91440" tIns="45720" rIns="91440" bIns="45720" numCol="1" anchor="b" anchorCtr="0" compatLnSpc="1"/>
          <a:lstStyle/>
          <a:p>
            <a:pPr lvl="0" algn="r" eaLnBrk="1" hangingPunct="1"/>
            <a:fld id="{9A0DB2DC-4C9A-4742-B13C-FB6460FD3503}" type="slidenum">
              <a:rPr lang="zh-CN" altLang="en-US" sz="1200">
                <a:latin typeface="Calibri" panose="020f0502020204030204" pitchFamily="34" charset="0"/>
              </a:rPr>
              <a:t/>
            </a:fld>
            <a:endParaRPr lang="zh-CN" altLang="en-US" sz="1200">
              <a:latin typeface="Calibri" panose="020f0502020204030204" pitchFamily="34" charset="0"/>
            </a:endParaRPr>
          </a:p>
        </p:txBody>
      </p:sp>
    </p:spTree>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290" name="幻灯片图像占位符 1"/>
          <p:cNvSpPr>
            <a:spLocks noGrp="1" noRot="1" noChangeAspect="1" noTextEdit="1"/>
          </p:cNvSpPr>
          <p:nvPr>
            <p:ph type="sldImg"/>
          </p:nvPr>
        </p:nvSpPr>
        <p:spPr>
          <a:ln>
            <a:miter lim="800000"/>
          </a:ln>
        </p:spPr>
      </p:sp>
      <p:sp>
        <p:nvSpPr>
          <p:cNvPr id="12291" name="备注占位符 2"/>
          <p:cNvSpPr>
            <a:spLocks noGrp="1"/>
          </p:cNvSpPr>
          <p:nvPr>
            <p:ph type="body" idx="1"/>
          </p:nvPr>
        </p:nvSpPr>
        <p:spPr/>
        <p:txBody>
          <a:bodyPr wrap="square" lIns="91440" tIns="45720" rIns="91440" bIns="45720" anchor="t" anchorCtr="0"/>
          <a:lstStyle/>
          <a:p>
            <a:pPr lvl="0" eaLnBrk="1" hangingPunct="1">
              <a:spcBef>
                <a:spcPct val="0"/>
              </a:spcBef>
            </a:pPr>
            <a:r>
              <a:rPr lang="zh-CN" altLang="en-US"/>
              <a:t>模板来自于 </a:t>
            </a:r>
            <a:r>
              <a:rPr lang="en-US" altLang="zh-CN"/>
              <a:t>http://docer.wps.cn</a:t>
            </a:r>
            <a:endParaRPr lang="en-US" altLang="zh-CN"/>
          </a:p>
        </p:txBody>
      </p:sp>
      <p:sp>
        <p:nvSpPr>
          <p:cNvPr id="12292" name="灯片编号占位符 3"/>
          <p:cNvSpPr txBox="1">
            <a:spLocks noGrp="1"/>
          </p:cNvSpPr>
          <p:nvPr>
            <p:ph type="sldNum" sz="quarter" idx="10"/>
          </p:nvPr>
        </p:nvSpPr>
        <p:spPr>
          <a:xfrm>
            <a:off x="3884613" y="8685213"/>
            <a:ext cx="2971800" cy="458787"/>
          </a:xfrm>
          <a:prstGeom prst="rect">
            <a:avLst/>
          </a:prstGeom>
          <a:noFill/>
          <a:ln w="9525">
            <a:noFill/>
          </a:ln>
        </p:spPr>
        <p:txBody>
          <a:bodyPr anchor="b" anchorCtr="0"/>
          <a:lstStyle/>
          <a:p>
            <a:pPr lvl="0" algn="r" eaLnBrk="1" hangingPunct="1"/>
            <a:fld id="{9A0DB2DC-4C9A-4742-B13C-FB6460FD3503}" type="slidenum">
              <a:rPr lang="zh-CN" altLang="en-US" sz="1200">
                <a:latin typeface="Calibri" panose="020f0502020204030204" pitchFamily="34" charset="0"/>
              </a:rPr>
              <a:t>9</a:t>
            </a:fld>
            <a:endParaRPr lang="zh-CN" altLang="en-US" sz="1200">
              <a:latin typeface="Calibri" panose="020f0502020204030204" pitchFamily="34" charse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255B4D-1D50-4619-B718-629E3933A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A8A4BD-966B-4EEF-B023-BE0D24EE5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A78B22-FA4E-41C4-9A04-BCB5C283A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95DA80-16FF-4476-B927-ABE79B740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0F3A4E-A72F-4D46-BF54-7133CFCFC6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874AC5-743A-4BC8-920C-2A0BA7351F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A43AAC-C344-41F2-BF40-7F8D7C5892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15705C-B9AA-4E8F-87F5-8B135771BD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C9065-02F5-4171-AE79-98CA3254B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1BBE8-7A03-4C28-9DAE-109B2A243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00E4C-B816-4FFA-BFC0-3A52C6927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endParaRPr lang="zh-CN" altLang="en-US" noProof="1"/>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sz="half" idx="1"/>
          </p:nvPr>
        </p:nvSpPr>
        <p:spPr>
          <a:xfrm>
            <a:off x="838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6172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endParaRPr lang="zh-CN" altLang="en-US" noProof="1"/>
          </a:p>
        </p:txBody>
      </p:sp>
      <p:sp>
        <p:nvSpPr>
          <p:cNvPr id="4" name="内容占位符 3"/>
          <p:cNvSpPr>
            <a:spLocks noGrp="1"/>
          </p:cNvSpPr>
          <p:nvPr>
            <p:ph sz="half" idx="2"/>
          </p:nvPr>
        </p:nvSpPr>
        <p:spPr>
          <a:xfrm>
            <a:off x="839788" y="2505075"/>
            <a:ext cx="5157787" cy="368458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endParaRPr lang="zh-CN" altLang="en-US" noProof="1"/>
          </a:p>
        </p:txBody>
      </p:sp>
      <p:sp>
        <p:nvSpPr>
          <p:cNvPr id="6" name="内容占位符 5"/>
          <p:cNvSpPr>
            <a:spLocks noGrp="1"/>
          </p:cNvSpPr>
          <p:nvPr>
            <p:ph sz="quarter" idx="4"/>
          </p:nvPr>
        </p:nvSpPr>
        <p:spPr>
          <a:xfrm>
            <a:off x="6172200" y="2505075"/>
            <a:ext cx="5183188" cy="368458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zh-CN" altLang="en-US" noProof="1"/>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endParaRPr lang="zh-CN" altLang="en-US" noProof="1"/>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zh-CN" altLang="en-US" noProof="1"/>
          </a:p>
        </p:txBody>
      </p:sp>
      <p:sp>
        <p:nvSpPr>
          <p:cNvPr id="3" name="图片占位符 2"/>
          <p:cNvSpPr>
            <a:spLocks noGrp="1"/>
          </p:cNvSpPr>
          <p:nvPr>
            <p:ph type="pic" idx="1"/>
          </p:nvPr>
        </p:nvSpPr>
        <p:spPr>
          <a:xfrm>
            <a:off x="5183188" y="987425"/>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90000"/>
              </a:lnSpc>
              <a:spcBef>
                <a:spcPts val="1000"/>
              </a:spcBef>
              <a:spcAft>
                <a:spcPct val="0"/>
              </a:spcAft>
              <a:buClrTx/>
              <a:buSzTx/>
              <a:buFont typeface="Arial" pitchFamily="34" charset="0"/>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endParaRPr lang="zh-CN" altLang="en-US" noProof="1"/>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占位符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2"/>
          <p:cNvSpPr>
            <a:spLocks noGrp="1"/>
          </p:cNvSpPr>
          <p:nvPr>
            <p:ph type="body" idx="5"/>
          </p:nvPr>
        </p:nvSpPr>
        <p:spPr>
          <a:xfrm>
            <a:off x="838200" y="1825625"/>
            <a:ext cx="10515600" cy="4351338"/>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0" fontAlgn="auto" latinLnBrk="0" hangingPunct="0">
              <a:lnSpc>
                <a:spcPct val="100000"/>
              </a:lnSpc>
              <a:spcBef>
                <a:spcPct val="0"/>
              </a:spcBef>
              <a:spcAft>
                <a:spcPct val="0"/>
              </a:spcAft>
              <a:buFont typeface="Arial" pitchFamily="34" charset="0"/>
              <a:buNone/>
              <a:defRPr sz="1200" b="0" i="0" u="none" kern="1200" baseline="0" noProof="1">
                <a:solidFill>
                  <a:schemeClr val="tx1">
                    <a:tint val="75000"/>
                  </a:schemeClr>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fld id="{48638C10-0061-44F5-B1C5-217661E68204}"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0" fontAlgn="auto" latinLnBrk="0" hangingPunct="0">
              <a:lnSpc>
                <a:spcPct val="100000"/>
              </a:lnSpc>
              <a:spcBef>
                <a:spcPct val="0"/>
              </a:spcBef>
              <a:spcAft>
                <a:spcPct val="0"/>
              </a:spcAft>
              <a:buFont typeface="Arial" pitchFamily="34" charset="0"/>
              <a:buNone/>
              <a:defRPr sz="1200" b="0" i="0" u="none" kern="1200" baseline="0" noProof="1">
                <a:solidFill>
                  <a:schemeClr val="tx1">
                    <a:tint val="75000"/>
                  </a:schemeClr>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0" fontAlgn="base" latinLnBrk="0" hangingPunct="0">
              <a:lnSpc>
                <a:spcPct val="100000"/>
              </a:lnSpc>
              <a:spcBef>
                <a:spcPct val="0"/>
              </a:spcBef>
              <a:spcAft>
                <a:spcPct val="0"/>
              </a:spcAft>
              <a:buFont typeface="Arial" pitchFamily="34" charset="0"/>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fontAlgn="base">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5.xml" /><Relationship Id="rId3" Type="http://schemas.openxmlformats.org/officeDocument/2006/relationships/tags" Target="../tags/tag6.xml" /><Relationship Id="rId4" Type="http://schemas.openxmlformats.org/officeDocument/2006/relationships/tags" Target="../tags/tag7.xml" /><Relationship Id="rId5" Type="http://schemas.openxmlformats.org/officeDocument/2006/relationships/tags" Target="../tags/tag8.xml" /><Relationship Id="rId6" Type="http://schemas.openxmlformats.org/officeDocument/2006/relationships/tags" Target="../tags/tag9.xml" /><Relationship Id="rId7" Type="http://schemas.openxmlformats.org/officeDocument/2006/relationships/tags" Target="../tags/tag10.xml" /><Relationship Id="rId8" Type="http://schemas.openxmlformats.org/officeDocument/2006/relationships/tags" Target="../tags/tag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image" Target="../media/image4.png" /><Relationship Id="rId8" Type="http://schemas.openxmlformats.org/officeDocument/2006/relationships/tags" Target="../tags/tag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2" Type="http://schemas.openxmlformats.org/officeDocument/2006/relationships/notesSlide" Target="../notesSlides/notesSlide1.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20311514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74" name="组合 8"/>
          <p:cNvGrpSpPr/>
          <p:nvPr/>
        </p:nvGrpSpPr>
        <p:grpSpPr>
          <a:xfrm>
            <a:off x="0" y="0"/>
            <a:ext cx="12192000" cy="106363"/>
            <a:chExt cx="12192000" cy="106680"/>
          </a:xfrm>
        </p:grpSpPr>
        <p:sp>
          <p:nvSpPr>
            <p:cNvPr id="5" name="矩形 4"/>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6" name="矩形 5"/>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7" name="矩形 6"/>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 name="矩形 7"/>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3075" name="组合 9"/>
          <p:cNvGrpSpPr/>
          <p:nvPr/>
        </p:nvGrpSpPr>
        <p:grpSpPr>
          <a:xfrm>
            <a:off x="0" y="6751638"/>
            <a:ext cx="12192000" cy="106362"/>
            <a:chExt cx="12192000" cy="106680"/>
          </a:xfrm>
        </p:grpSpPr>
        <p:sp>
          <p:nvSpPr>
            <p:cNvPr id="11" name="矩形 10"/>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2" name="矩形 11"/>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3" name="矩形 12"/>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3076" name="组合 50"/>
          <p:cNvGrpSpPr/>
          <p:nvPr/>
        </p:nvGrpSpPr>
        <p:grpSpPr>
          <a:xfrm>
            <a:off x="4521200" y="92075"/>
            <a:ext cx="3182938" cy="2282825"/>
            <a:chOff x="4521176" y="91436"/>
            <a:chExt cx="3182195" cy="2283909"/>
          </a:xfrm>
        </p:grpSpPr>
        <p:grpSp>
          <p:nvGrpSpPr>
            <p:cNvPr id="3087" name="组合 27"/>
            <p:cNvGrpSpPr/>
            <p:nvPr/>
          </p:nvGrpSpPr>
          <p:grpSpPr>
            <a:xfrm>
              <a:off x="6106981" y="91436"/>
              <a:ext cx="1596390" cy="2283909"/>
              <a:chOff x="6819900" y="59904"/>
              <a:chExt cx="1596390" cy="2283909"/>
            </a:xfrm>
          </p:grpSpPr>
          <p:sp>
            <p:nvSpPr>
              <p:cNvPr id="20" name="流程图: 手动输入 19"/>
              <p:cNvSpPr/>
              <p:nvPr/>
            </p:nvSpPr>
            <p:spPr>
              <a:xfrm rot="10800000">
                <a:off x="7624312" y="59904"/>
                <a:ext cx="791978" cy="1829668"/>
              </a:xfrm>
              <a:prstGeom prst="flowChartManualInput">
                <a:avLst/>
              </a:prstGeom>
              <a:solidFill>
                <a:srgbClr val="81C5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7" name="流程图: 手动输入 26"/>
              <p:cNvSpPr/>
              <p:nvPr/>
            </p:nvSpPr>
            <p:spPr>
              <a:xfrm rot="10800000">
                <a:off x="6819900" y="60441"/>
                <a:ext cx="803910" cy="2283372"/>
              </a:xfrm>
              <a:prstGeom prst="flowChartManualInput">
                <a:avLst/>
              </a:prstGeom>
              <a:solidFill>
                <a:srgbClr val="39B44C"/>
              </a:solidFill>
              <a:ln>
                <a:noFill/>
              </a:ln>
              <a:scene3d>
                <a:camera prst="orthographicFront">
                  <a:rot lat="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25" name="流程图: 手动输入 24"/>
            <p:cNvSpPr/>
            <p:nvPr/>
          </p:nvSpPr>
          <p:spPr>
            <a:xfrm rot="10800000">
              <a:off x="4521176" y="91436"/>
              <a:ext cx="792480" cy="1844036"/>
            </a:xfrm>
            <a:prstGeom prst="flowChartManualInput">
              <a:avLst/>
            </a:prstGeom>
            <a:solidFill>
              <a:srgbClr val="15673A"/>
            </a:solidFill>
            <a:ln>
              <a:noFill/>
            </a:ln>
            <a:scene3d>
              <a:camera prst="orthographicFront">
                <a:rot lat="0" lon="108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6" name="流程图: 手动输入 25"/>
            <p:cNvSpPr/>
            <p:nvPr/>
          </p:nvSpPr>
          <p:spPr>
            <a:xfrm rot="10800000">
              <a:off x="5294606" y="91437"/>
              <a:ext cx="803910" cy="2283372"/>
            </a:xfrm>
            <a:prstGeom prst="flowChartManualInput">
              <a:avLst/>
            </a:prstGeom>
            <a:solidFill>
              <a:srgbClr val="118942"/>
            </a:solidFill>
            <a:ln>
              <a:noFill/>
            </a:ln>
            <a:scene3d>
              <a:camera prst="orthographicFront">
                <a:rot lat="0" lon="108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nvGrpSpPr>
            <p:cNvPr id="3090" name="组合 31"/>
            <p:cNvGrpSpPr/>
            <p:nvPr/>
          </p:nvGrpSpPr>
          <p:grpSpPr>
            <a:xfrm>
              <a:off x="5487693" y="198116"/>
              <a:ext cx="1134086" cy="1134086"/>
              <a:chOff x="5322121" y="325755"/>
              <a:chExt cx="1490158" cy="1490158"/>
            </a:xfrm>
          </p:grpSpPr>
          <p:sp>
            <p:nvSpPr>
              <p:cNvPr id="29" name="椭圆 28"/>
              <p:cNvSpPr/>
              <p:nvPr/>
            </p:nvSpPr>
            <p:spPr>
              <a:xfrm>
                <a:off x="5322180" y="325405"/>
                <a:ext cx="1491092" cy="14900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30" name="椭圆 29"/>
              <p:cNvSpPr/>
              <p:nvPr/>
            </p:nvSpPr>
            <p:spPr>
              <a:xfrm>
                <a:off x="5457733" y="452707"/>
                <a:ext cx="1232498" cy="1233371"/>
              </a:xfrm>
              <a:prstGeom prst="ellipse">
                <a:avLst/>
              </a:prstGeom>
              <a:solidFill>
                <a:schemeClr val="bg1"/>
              </a:solidFill>
              <a:ln w="28575">
                <a:solidFill>
                  <a:srgbClr val="11894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sp>
        <p:nvSpPr>
          <p:cNvPr id="3077" name="文本框 34"/>
          <p:cNvSpPr txBox="1"/>
          <p:nvPr/>
        </p:nvSpPr>
        <p:spPr>
          <a:xfrm>
            <a:off x="1177925" y="2930525"/>
            <a:ext cx="9836150" cy="706438"/>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4000" b="1">
                <a:solidFill>
                  <a:srgbClr val="3AB24F"/>
                </a:solidFill>
                <a:latin typeface="微软雅黑" panose="020b0503020204020204" pitchFamily="34" charset="-122"/>
                <a:ea typeface="微软雅黑" panose="020b0503020204020204" pitchFamily="34" charset="-122"/>
              </a:rPr>
              <a:t>亚太实业财务舞弊案例分析</a:t>
            </a:r>
            <a:endParaRPr lang="zh-CN" altLang="en-US" sz="4000" b="1">
              <a:solidFill>
                <a:srgbClr val="3AB24F"/>
              </a:solidFill>
              <a:latin typeface="微软雅黑" panose="020b0503020204020204" pitchFamily="34" charset="-122"/>
              <a:ea typeface="微软雅黑" panose="020b0503020204020204" pitchFamily="34" charset="-122"/>
            </a:endParaRPr>
          </a:p>
        </p:txBody>
      </p:sp>
      <p:sp>
        <p:nvSpPr>
          <p:cNvPr id="36" name="椭圆 35"/>
          <p:cNvSpPr/>
          <p:nvPr/>
        </p:nvSpPr>
        <p:spPr>
          <a:xfrm>
            <a:off x="698500" y="3454400"/>
            <a:ext cx="233363" cy="233363"/>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37" name="椭圆 36"/>
          <p:cNvSpPr/>
          <p:nvPr/>
        </p:nvSpPr>
        <p:spPr>
          <a:xfrm>
            <a:off x="11260138" y="3454400"/>
            <a:ext cx="233363" cy="233363"/>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39" name="直接连接符 38"/>
          <p:cNvCxnSpPr>
            <a:stCxn id="36" idx="6"/>
            <a:endCxn id="37" idx="2"/>
          </p:cNvCxnSpPr>
          <p:nvPr/>
        </p:nvCxnSpPr>
        <p:spPr>
          <a:xfrm>
            <a:off x="931863" y="3570288"/>
            <a:ext cx="10328275" cy="0"/>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nvGrpSpPr>
          <p:cNvPr id="3081" name="组合 49"/>
          <p:cNvGrpSpPr/>
          <p:nvPr/>
        </p:nvGrpSpPr>
        <p:grpSpPr>
          <a:xfrm>
            <a:off x="3810000" y="4810125"/>
            <a:ext cx="4600575" cy="233363"/>
            <a:chOff x="3810535" y="4810313"/>
            <a:chExt cx="4599831" cy="233855"/>
          </a:xfrm>
        </p:grpSpPr>
        <p:sp>
          <p:nvSpPr>
            <p:cNvPr id="42" name="椭圆 41"/>
            <p:cNvSpPr/>
            <p:nvPr/>
          </p:nvSpPr>
          <p:spPr>
            <a:xfrm>
              <a:off x="3810535" y="4810313"/>
              <a:ext cx="233325"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43" name="椭圆 42"/>
            <p:cNvSpPr/>
            <p:nvPr/>
          </p:nvSpPr>
          <p:spPr>
            <a:xfrm>
              <a:off x="8177042" y="4810313"/>
              <a:ext cx="233324"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45" name="直接连接符 44"/>
            <p:cNvCxnSpPr>
              <a:stCxn id="36" idx="6"/>
              <a:endCxn id="37" idx="2"/>
            </p:cNvCxnSpPr>
            <p:nvPr/>
          </p:nvCxnSpPr>
          <p:spPr>
            <a:xfrm flipV="1">
              <a:off x="4043860" y="4907355"/>
              <a:ext cx="4206195" cy="4772"/>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pic>
        <p:nvPicPr>
          <p:cNvPr id="3082" name="图片 2"/>
          <p:cNvPicPr>
            <a:picLocks noChangeAspect="1"/>
          </p:cNvPicPr>
          <p:nvPr/>
        </p:nvPicPr>
        <p:blipFill>
          <a:blip r:embed="rId2"/>
          <a:stretch>
            <a:fillRect/>
          </a:stretch>
        </p:blipFill>
        <p:spPr>
          <a:xfrm>
            <a:off x="5461000" y="184150"/>
            <a:ext cx="1273175" cy="1163638"/>
          </a:xfrm>
          <a:prstGeom prst="rect">
            <a:avLst/>
          </a:prstGeom>
          <a:noFill/>
          <a:ln w="9525">
            <a:noFill/>
          </a:ln>
        </p:spPr>
      </p:pic>
      <p:sp>
        <p:nvSpPr>
          <p:cNvPr id="3083" name="文本框 43"/>
          <p:cNvSpPr txBox="1"/>
          <p:nvPr/>
        </p:nvSpPr>
        <p:spPr>
          <a:xfrm>
            <a:off x="5405438" y="4384675"/>
            <a:ext cx="1685925" cy="5207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800" b="1">
                <a:solidFill>
                  <a:srgbClr val="515353"/>
                </a:solidFill>
                <a:latin typeface="微软雅黑" panose="020b0503020204020204" pitchFamily="34" charset="-122"/>
                <a:ea typeface="微软雅黑" panose="020b0503020204020204" pitchFamily="34" charset="-122"/>
              </a:rPr>
              <a:t>报告人</a:t>
            </a:r>
            <a:endParaRPr lang="zh-CN" altLang="en-US" sz="2800" b="1">
              <a:solidFill>
                <a:srgbClr val="515353"/>
              </a:solidFill>
              <a:latin typeface="微软雅黑" panose="020b0503020204020204" pitchFamily="34" charset="-122"/>
              <a:ea typeface="微软雅黑" panose="020b0503020204020204" pitchFamily="34" charset="-122"/>
            </a:endParaRPr>
          </a:p>
        </p:txBody>
      </p:sp>
      <p:sp>
        <p:nvSpPr>
          <p:cNvPr id="3091" name="TextBox 3090"/>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098" name="组合 1"/>
          <p:cNvGrpSpPr/>
          <p:nvPr/>
        </p:nvGrpSpPr>
        <p:grpSpPr>
          <a:xfrm>
            <a:off x="0" y="0"/>
            <a:ext cx="12192000" cy="106363"/>
            <a:chExt cx="12192000" cy="106680"/>
          </a:xfrm>
        </p:grpSpPr>
        <p:sp>
          <p:nvSpPr>
            <p:cNvPr id="3" name="矩形 2"/>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4" name="矩形 3"/>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5" name="矩形 4"/>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6" name="矩形 5"/>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4099" name="组合 6"/>
          <p:cNvGrpSpPr/>
          <p:nvPr/>
        </p:nvGrpSpPr>
        <p:grpSpPr>
          <a:xfrm rot="5400000">
            <a:off x="-3375025" y="3395663"/>
            <a:ext cx="6842125" cy="77787"/>
            <a:chExt cx="12192000" cy="106680"/>
          </a:xfrm>
        </p:grpSpPr>
        <p:sp>
          <p:nvSpPr>
            <p:cNvPr id="8" name="矩形 7"/>
            <p:cNvSpPr/>
            <p:nvPr/>
          </p:nvSpPr>
          <p:spPr>
            <a:xfrm>
              <a:off x="-1" y="2177"/>
              <a:ext cx="3275716" cy="106679"/>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 name="矩形 8"/>
            <p:cNvSpPr/>
            <p:nvPr/>
          </p:nvSpPr>
          <p:spPr>
            <a:xfrm>
              <a:off x="3275714" y="2176"/>
              <a:ext cx="3278544" cy="106679"/>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 name="矩形 9"/>
            <p:cNvSpPr/>
            <p:nvPr/>
          </p:nvSpPr>
          <p:spPr>
            <a:xfrm>
              <a:off x="5637738" y="0"/>
              <a:ext cx="3278546"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1" name="矩形 10"/>
            <p:cNvSpPr/>
            <p:nvPr/>
          </p:nvSpPr>
          <p:spPr>
            <a:xfrm>
              <a:off x="8916284" y="0"/>
              <a:ext cx="3275716"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4100" name="组合 11"/>
          <p:cNvGrpSpPr/>
          <p:nvPr/>
        </p:nvGrpSpPr>
        <p:grpSpPr>
          <a:xfrm rot="5400000">
            <a:off x="8699500" y="3367088"/>
            <a:ext cx="6865938" cy="114300"/>
            <a:chExt cx="12192000" cy="106680"/>
          </a:xfrm>
        </p:grpSpPr>
        <p:sp>
          <p:nvSpPr>
            <p:cNvPr id="13" name="矩形 12"/>
            <p:cNvSpPr/>
            <p:nvPr/>
          </p:nvSpPr>
          <p:spPr>
            <a:xfrm>
              <a:off x="0" y="0"/>
              <a:ext cx="3275633"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3275633" y="0"/>
              <a:ext cx="3278449"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5" name="矩形 14"/>
            <p:cNvSpPr/>
            <p:nvPr/>
          </p:nvSpPr>
          <p:spPr>
            <a:xfrm>
              <a:off x="5637920" y="0"/>
              <a:ext cx="3278449"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6" name="矩形 15"/>
            <p:cNvSpPr/>
            <p:nvPr/>
          </p:nvSpPr>
          <p:spPr>
            <a:xfrm>
              <a:off x="8916370" y="0"/>
              <a:ext cx="3275631"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4101" name="文本框 20"/>
          <p:cNvSpPr txBox="1"/>
          <p:nvPr/>
        </p:nvSpPr>
        <p:spPr>
          <a:xfrm>
            <a:off x="5348288" y="741363"/>
            <a:ext cx="1417637" cy="8318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4800" b="1">
                <a:solidFill>
                  <a:srgbClr val="515353"/>
                </a:solidFill>
                <a:latin typeface="微软雅黑" panose="020b0503020204020204" pitchFamily="34" charset="-122"/>
                <a:ea typeface="微软雅黑" panose="020b0503020204020204" pitchFamily="34" charset="-122"/>
              </a:rPr>
              <a:t>目录</a:t>
            </a:r>
            <a:endParaRPr lang="zh-CN" altLang="en-US" sz="4800" b="1">
              <a:solidFill>
                <a:srgbClr val="515353"/>
              </a:solidFill>
              <a:latin typeface="微软雅黑" panose="020b0503020204020204" pitchFamily="34" charset="-122"/>
              <a:ea typeface="微软雅黑" panose="020b0503020204020204" pitchFamily="34" charset="-122"/>
            </a:endParaRPr>
          </a:p>
        </p:txBody>
      </p:sp>
      <p:sp>
        <p:nvSpPr>
          <p:cNvPr id="4102" name="文本框 21"/>
          <p:cNvSpPr txBox="1"/>
          <p:nvPr/>
        </p:nvSpPr>
        <p:spPr>
          <a:xfrm>
            <a:off x="5348288" y="1484313"/>
            <a:ext cx="2179637" cy="46196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400">
                <a:solidFill>
                  <a:srgbClr val="515353"/>
                </a:solidFill>
                <a:latin typeface="微软雅黑" panose="020b0503020204020204" pitchFamily="34" charset="-122"/>
                <a:ea typeface="微软雅黑" panose="020b0503020204020204" pitchFamily="34" charset="-122"/>
              </a:rPr>
              <a:t>contents</a:t>
            </a:r>
            <a:endParaRPr lang="zh-CN" altLang="en-US" sz="2400">
              <a:solidFill>
                <a:srgbClr val="515353"/>
              </a:solidFill>
              <a:latin typeface="微软雅黑" panose="020b0503020204020204" pitchFamily="34" charset="-122"/>
              <a:ea typeface="微软雅黑" panose="020b0503020204020204" pitchFamily="34" charset="-122"/>
            </a:endParaRPr>
          </a:p>
        </p:txBody>
      </p:sp>
      <p:grpSp>
        <p:nvGrpSpPr>
          <p:cNvPr id="4103" name="组合 39"/>
          <p:cNvGrpSpPr/>
          <p:nvPr/>
        </p:nvGrpSpPr>
        <p:grpSpPr>
          <a:xfrm>
            <a:off x="2165350" y="1957388"/>
            <a:ext cx="6148388" cy="1552575"/>
            <a:chOff x="3092856" y="2714303"/>
            <a:chExt cx="4546600" cy="1147762"/>
          </a:xfrm>
        </p:grpSpPr>
        <p:sp>
          <p:nvSpPr>
            <p:cNvPr id="35" name="五边形 1"/>
            <p:cNvSpPr/>
            <p:nvPr>
              <p:custDataLst>
                <p:tags r:id="rId2"/>
              </p:custDataLst>
            </p:nvPr>
          </p:nvSpPr>
          <p:spPr>
            <a:xfrm>
              <a:off x="3092856" y="3221290"/>
              <a:ext cx="4546600" cy="640775"/>
            </a:xfrm>
            <a:custGeom>
              <a:rect l="l" t="t" r="r" b="b"/>
              <a:pathLst>
                <a:path w="6408712" h="1143744">
                  <a:moveTo>
                    <a:pt x="403479" y="0"/>
                  </a:moveTo>
                  <a:lnTo>
                    <a:pt x="2808312" y="0"/>
                  </a:lnTo>
                  <a:lnTo>
                    <a:pt x="3600400" y="0"/>
                  </a:lnTo>
                  <a:lnTo>
                    <a:pt x="6005233" y="0"/>
                  </a:lnTo>
                  <a:lnTo>
                    <a:pt x="6408712" y="571872"/>
                  </a:lnTo>
                  <a:lnTo>
                    <a:pt x="6005233" y="1143744"/>
                  </a:lnTo>
                  <a:lnTo>
                    <a:pt x="3600400" y="1143744"/>
                  </a:lnTo>
                  <a:lnTo>
                    <a:pt x="2808312" y="1143744"/>
                  </a:lnTo>
                  <a:lnTo>
                    <a:pt x="403479" y="1143744"/>
                  </a:lnTo>
                  <a:lnTo>
                    <a:pt x="0" y="571872"/>
                  </a:lnTo>
                  <a:close/>
                </a:path>
              </a:pathLst>
            </a:custGeom>
            <a:solidFill>
              <a:srgbClr val="FFFFFF"/>
            </a:solidFill>
            <a:ln w="28575" cap="flat" cmpd="sng" algn="ctr">
              <a:solidFill>
                <a:srgbClr val="39B44C"/>
              </a:solidFill>
              <a:prstDash val="solid"/>
            </a:ln>
            <a:effectLst/>
          </p:spPr>
          <p:txBody>
            <a:bodyPr lIns="468000" tIns="0" rIns="468000" bIns="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en-US" altLang="zh-CN" sz="28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 </a:t>
              </a:r>
              <a:r>
                <a:rPr kumimoji="0" lang="zh-CN" altLang="en-US" sz="28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财务舞弊概述</a:t>
              </a:r>
              <a:endParaRPr kumimoji="0" lang="zh-CN" altLang="en-US" sz="2800" b="1" i="0" u="none" strike="noStrike" kern="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Arial" pitchFamily="34" charset="0"/>
              </a:endParaRPr>
            </a:p>
          </p:txBody>
        </p:sp>
        <p:sp>
          <p:nvSpPr>
            <p:cNvPr id="4111" name="剪去同侧角的矩形 35"/>
            <p:cNvSpPr/>
            <p:nvPr>
              <p:custDataLst>
                <p:tags r:id="rId3"/>
              </p:custDataLst>
            </p:nvPr>
          </p:nvSpPr>
          <p:spPr>
            <a:xfrm>
              <a:off x="3645774" y="2714303"/>
              <a:ext cx="941485" cy="560972"/>
            </a:xfrm>
            <a:custGeom>
              <a:gdLst>
                <a:gd name="txL" fmla="*/ 0 w 941485"/>
                <a:gd name="txT" fmla="*/ 0 h 560972"/>
                <a:gd name="txR" fmla="*/ 941485 w 941485"/>
                <a:gd name="txB" fmla="*/ 560972 h 560972"/>
              </a:gdLst>
              <a:cxnLst>
                <a:cxn ang="0">
                  <a:pos x="941485" y="280486"/>
                </a:cxn>
                <a:cxn ang="5898240">
                  <a:pos x="470742" y="560972"/>
                </a:cxn>
                <a:cxn ang="11796480">
                  <a:pos x="0" y="280486"/>
                </a:cxn>
                <a:cxn ang="17694720">
                  <a:pos x="470742" y="0"/>
                </a:cxn>
              </a:cxnLst>
              <a:rect l="txL" t="txT" r="txR" b="txB"/>
              <a:pathLst>
                <a:path w="941485" h="560972">
                  <a:moveTo>
                    <a:pt x="144326" y="0"/>
                  </a:moveTo>
                  <a:lnTo>
                    <a:pt x="797158" y="0"/>
                  </a:lnTo>
                  <a:lnTo>
                    <a:pt x="941485" y="144326"/>
                  </a:lnTo>
                  <a:lnTo>
                    <a:pt x="941485" y="560972"/>
                  </a:lnTo>
                  <a:lnTo>
                    <a:pt x="0" y="560972"/>
                  </a:lnTo>
                  <a:lnTo>
                    <a:pt x="0" y="144326"/>
                  </a:lnTo>
                  <a:lnTo>
                    <a:pt x="144326" y="0"/>
                  </a:lnTo>
                  <a:close/>
                </a:path>
              </a:pathLst>
            </a:custGeom>
            <a:solidFill>
              <a:srgbClr val="39B44C"/>
            </a:solidFill>
            <a:ln w="76200" cap="flat" cmpd="sng">
              <a:solidFill>
                <a:srgbClr val="FFFFFF"/>
              </a:solidFill>
              <a:prstDash val="solid"/>
              <a:round/>
              <a:headEnd type="none" w="med" len="med"/>
              <a:tailEnd type="none" w="med" len="med"/>
            </a:ln>
          </p:spPr>
          <p:txBody>
            <a:bodyPr tIns="0"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3200">
                  <a:solidFill>
                    <a:srgbClr val="333535"/>
                  </a:solidFill>
                  <a:latin typeface="Arial Rounded MT Bold" panose="020f0704030504030204" pitchFamily="34" charset="0"/>
                  <a:ea typeface="微软雅黑" panose="020b0503020204020204" pitchFamily="34" charset="-122"/>
                </a:rPr>
                <a:t>01</a:t>
              </a:r>
              <a:endParaRPr lang="en-US" altLang="zh-CN" sz="3200">
                <a:solidFill>
                  <a:srgbClr val="333535"/>
                </a:solidFill>
                <a:latin typeface="Arial Rounded MT Bold" panose="020f0704030504030204" pitchFamily="34" charset="0"/>
                <a:ea typeface="微软雅黑" panose="020b0503020204020204" pitchFamily="34" charset="-122"/>
              </a:endParaRPr>
            </a:p>
          </p:txBody>
        </p:sp>
      </p:grpSp>
      <p:grpSp>
        <p:nvGrpSpPr>
          <p:cNvPr id="4104" name="组合 44"/>
          <p:cNvGrpSpPr/>
          <p:nvPr/>
        </p:nvGrpSpPr>
        <p:grpSpPr>
          <a:xfrm>
            <a:off x="3478213" y="3898900"/>
            <a:ext cx="6335712" cy="1492250"/>
            <a:chOff x="3092856" y="2727797"/>
            <a:chExt cx="4684896" cy="1360316"/>
          </a:xfrm>
        </p:grpSpPr>
        <p:sp>
          <p:nvSpPr>
            <p:cNvPr id="46" name="五边形 1"/>
            <p:cNvSpPr/>
            <p:nvPr>
              <p:custDataLst>
                <p:tags r:id="rId4"/>
              </p:custDataLst>
            </p:nvPr>
          </p:nvSpPr>
          <p:spPr>
            <a:xfrm>
              <a:off x="3092856" y="3254558"/>
              <a:ext cx="4684896" cy="833555"/>
            </a:xfrm>
            <a:custGeom>
              <a:rect l="l" t="t" r="r" b="b"/>
              <a:pathLst>
                <a:path w="6408712" h="1143744">
                  <a:moveTo>
                    <a:pt x="403479" y="0"/>
                  </a:moveTo>
                  <a:lnTo>
                    <a:pt x="2808312" y="0"/>
                  </a:lnTo>
                  <a:lnTo>
                    <a:pt x="3600400" y="0"/>
                  </a:lnTo>
                  <a:lnTo>
                    <a:pt x="6005233" y="0"/>
                  </a:lnTo>
                  <a:lnTo>
                    <a:pt x="6408712" y="571872"/>
                  </a:lnTo>
                  <a:lnTo>
                    <a:pt x="6005233" y="1143744"/>
                  </a:lnTo>
                  <a:lnTo>
                    <a:pt x="3600400" y="1143744"/>
                  </a:lnTo>
                  <a:lnTo>
                    <a:pt x="2808312" y="1143744"/>
                  </a:lnTo>
                  <a:lnTo>
                    <a:pt x="403479" y="1143744"/>
                  </a:lnTo>
                  <a:lnTo>
                    <a:pt x="0" y="571872"/>
                  </a:lnTo>
                  <a:close/>
                </a:path>
              </a:pathLst>
            </a:custGeom>
            <a:noFill/>
            <a:ln w="28575" cap="flat" cmpd="sng" algn="ctr">
              <a:solidFill>
                <a:srgbClr val="39B44C"/>
              </a:solidFill>
              <a:prstDash val="solid"/>
            </a:ln>
            <a:effectLst/>
          </p:spPr>
          <p:txBody>
            <a:bodyPr lIns="468000" tIns="0" rIns="468000" bIns="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en-US" altLang="zh-CN" sz="24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 </a:t>
              </a:r>
              <a:r>
                <a:rPr kumimoji="0" lang="zh-CN" altLang="en-US" sz="28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亚太实业造假分析</a:t>
              </a:r>
              <a:endParaRPr kumimoji="0" lang="zh-CN" altLang="en-US" sz="2800" b="1" i="0" u="none" strike="noStrike" kern="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Arial" pitchFamily="34" charset="0"/>
              </a:endParaRPr>
            </a:p>
          </p:txBody>
        </p:sp>
        <p:sp>
          <p:nvSpPr>
            <p:cNvPr id="4109" name="剪去同侧角的矩形 46"/>
            <p:cNvSpPr/>
            <p:nvPr>
              <p:custDataLst>
                <p:tags r:id="rId5"/>
              </p:custDataLst>
            </p:nvPr>
          </p:nvSpPr>
          <p:spPr>
            <a:xfrm>
              <a:off x="6200077" y="2727797"/>
              <a:ext cx="941440" cy="560045"/>
            </a:xfrm>
            <a:custGeom>
              <a:gdLst>
                <a:gd name="txL" fmla="*/ 0 w 941440"/>
                <a:gd name="txT" fmla="*/ 0 h 560045"/>
                <a:gd name="txR" fmla="*/ 941440 w 941440"/>
                <a:gd name="txB" fmla="*/ 560045 h 560045"/>
              </a:gdLst>
              <a:cxnLst>
                <a:cxn ang="0">
                  <a:pos x="941440" y="280022"/>
                </a:cxn>
                <a:cxn ang="5898240">
                  <a:pos x="470720" y="560045"/>
                </a:cxn>
                <a:cxn ang="11796480">
                  <a:pos x="0" y="280022"/>
                </a:cxn>
                <a:cxn ang="17694720">
                  <a:pos x="470720" y="0"/>
                </a:cxn>
              </a:cxnLst>
              <a:rect l="txL" t="txT" r="txR" b="txB"/>
              <a:pathLst>
                <a:path w="941440" h="560045">
                  <a:moveTo>
                    <a:pt x="144088" y="0"/>
                  </a:moveTo>
                  <a:lnTo>
                    <a:pt x="797351" y="0"/>
                  </a:lnTo>
                  <a:lnTo>
                    <a:pt x="941440" y="144088"/>
                  </a:lnTo>
                  <a:lnTo>
                    <a:pt x="941440" y="560045"/>
                  </a:lnTo>
                  <a:lnTo>
                    <a:pt x="0" y="560045"/>
                  </a:lnTo>
                  <a:lnTo>
                    <a:pt x="0" y="144088"/>
                  </a:lnTo>
                  <a:lnTo>
                    <a:pt x="144088" y="0"/>
                  </a:lnTo>
                  <a:close/>
                </a:path>
              </a:pathLst>
            </a:custGeom>
            <a:solidFill>
              <a:srgbClr val="39B44C"/>
            </a:solidFill>
            <a:ln w="76200" cap="flat" cmpd="sng">
              <a:solidFill>
                <a:srgbClr val="FFFFFF"/>
              </a:solidFill>
              <a:prstDash val="solid"/>
              <a:round/>
              <a:headEnd type="none" w="med" len="med"/>
              <a:tailEnd type="none" w="med" len="med"/>
            </a:ln>
          </p:spPr>
          <p:txBody>
            <a:bodyPr tIns="0"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3200">
                  <a:solidFill>
                    <a:srgbClr val="333535"/>
                  </a:solidFill>
                  <a:latin typeface="Arial Rounded MT Bold" panose="020f0704030504030204" pitchFamily="34" charset="0"/>
                  <a:ea typeface="微软雅黑" panose="020b0503020204020204" pitchFamily="34" charset="-122"/>
                </a:rPr>
                <a:t>02</a:t>
              </a:r>
              <a:endParaRPr lang="en-US" altLang="zh-CN" sz="3200">
                <a:solidFill>
                  <a:srgbClr val="333535"/>
                </a:solidFill>
                <a:latin typeface="Arial Rounded MT Bold" panose="020f0704030504030204" pitchFamily="34" charset="0"/>
                <a:ea typeface="微软雅黑" panose="020b0503020204020204" pitchFamily="34" charset="-122"/>
              </a:endParaRPr>
            </a:p>
          </p:txBody>
        </p:sp>
      </p:grpSp>
      <p:grpSp>
        <p:nvGrpSpPr>
          <p:cNvPr id="4105" name="组合 27"/>
          <p:cNvGrpSpPr/>
          <p:nvPr/>
        </p:nvGrpSpPr>
        <p:grpSpPr>
          <a:xfrm>
            <a:off x="279400" y="158750"/>
            <a:ext cx="1719263" cy="1109663"/>
            <a:chOff x="492863" y="204498"/>
            <a:chExt cx="1718471" cy="1109017"/>
          </a:xfrm>
        </p:grpSpPr>
        <p:pic>
          <p:nvPicPr>
            <p:cNvPr id="4106" name="图片 28"/>
            <p:cNvPicPr>
              <a:picLocks noChangeAspect="1"/>
            </p:cNvPicPr>
            <p:nvPr/>
          </p:nvPicPr>
          <p:blipFill>
            <a:blip r:embed="rId6"/>
            <a:stretch>
              <a:fillRect/>
            </a:stretch>
          </p:blipFill>
          <p:spPr>
            <a:xfrm>
              <a:off x="716452" y="204498"/>
              <a:ext cx="807548" cy="802683"/>
            </a:xfrm>
            <a:prstGeom prst="rect">
              <a:avLst/>
            </a:prstGeom>
            <a:noFill/>
            <a:ln w="9525">
              <a:noFill/>
            </a:ln>
          </p:spPr>
        </p:pic>
        <p:sp>
          <p:nvSpPr>
            <p:cNvPr id="4107" name="文本框 29"/>
            <p:cNvSpPr txBox="1"/>
            <p:nvPr/>
          </p:nvSpPr>
          <p:spPr>
            <a:xfrm>
              <a:off x="492863" y="1036516"/>
              <a:ext cx="1718471" cy="276999"/>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1200" b="1">
                  <a:solidFill>
                    <a:srgbClr val="515353"/>
                  </a:solidFill>
                  <a:latin typeface="Arial" pitchFamily="34" charset="0"/>
                  <a:ea typeface="微软雅黑" panose="020b0503020204020204" pitchFamily="34" charset="-122"/>
                </a:rPr>
                <a:t>插入</a:t>
              </a:r>
              <a:r>
                <a:rPr lang="en-US" altLang="zh-CN" sz="1200" b="1">
                  <a:solidFill>
                    <a:srgbClr val="515353"/>
                  </a:solidFill>
                  <a:latin typeface="Arial" pitchFamily="34" charset="0"/>
                  <a:ea typeface="微软雅黑" panose="020b0503020204020204" pitchFamily="34" charset="-122"/>
                </a:rPr>
                <a:t>LOGO</a:t>
              </a:r>
              <a:r>
                <a:rPr lang="zh-CN" altLang="en-US" sz="1200" b="1">
                  <a:solidFill>
                    <a:srgbClr val="515353"/>
                  </a:solidFill>
                  <a:latin typeface="Arial" pitchFamily="34" charset="0"/>
                  <a:ea typeface="微软雅黑" panose="020b0503020204020204" pitchFamily="34" charset="-122"/>
                </a:rPr>
                <a:t>图片</a:t>
              </a:r>
              <a:endParaRPr lang="zh-CN" altLang="en-US" sz="1200" b="1">
                <a:solidFill>
                  <a:srgbClr val="515353"/>
                </a:solidFill>
                <a:latin typeface="Arial" pitchFamily="34" charset="0"/>
                <a:ea typeface="微软雅黑" panose="020b0503020204020204" pitchFamily="34" charset="-122"/>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等腰三角形 2"/>
          <p:cNvSpPr/>
          <p:nvPr/>
        </p:nvSpPr>
        <p:spPr>
          <a:xfrm rot="5400000">
            <a:off x="-1500187" y="1500188"/>
            <a:ext cx="6858000" cy="3857625"/>
          </a:xfrm>
          <a:prstGeom prst="triangle">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5" name="直接连接符 4"/>
          <p:cNvCxnSpPr>
            <a:stCxn id="3" idx="0"/>
          </p:cNvCxnSpPr>
          <p:nvPr/>
        </p:nvCxnSpPr>
        <p:spPr>
          <a:xfrm>
            <a:off x="3857625" y="3429000"/>
            <a:ext cx="7291388" cy="28575"/>
          </a:xfrm>
          <a:prstGeom prst="line">
            <a:avLst/>
          </a:prstGeom>
          <a:ln w="28575">
            <a:solidFill>
              <a:srgbClr val="39B44C"/>
            </a:solidFill>
          </a:ln>
        </p:spPr>
        <p:style>
          <a:lnRef idx="1">
            <a:schemeClr val="accent1"/>
          </a:lnRef>
          <a:fillRef idx="0">
            <a:schemeClr val="accent1"/>
          </a:fillRef>
          <a:effectRef idx="0">
            <a:schemeClr val="accent1"/>
          </a:effectRef>
          <a:fontRef idx="minor">
            <a:schemeClr val="tx1"/>
          </a:fontRef>
        </p:style>
      </p:cxnSp>
      <p:sp>
        <p:nvSpPr>
          <p:cNvPr id="6" name="矩形 5"/>
          <p:cNvSpPr/>
          <p:nvPr/>
        </p:nvSpPr>
        <p:spPr>
          <a:xfrm>
            <a:off x="3857625" y="3900488"/>
            <a:ext cx="914400" cy="914400"/>
          </a:xfrm>
          <a:prstGeom prst="rect">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7" name="矩形 6"/>
          <p:cNvSpPr/>
          <p:nvPr/>
        </p:nvSpPr>
        <p:spPr>
          <a:xfrm>
            <a:off x="4772025" y="4814888"/>
            <a:ext cx="914400" cy="91440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 name="矩形 7"/>
          <p:cNvSpPr/>
          <p:nvPr/>
        </p:nvSpPr>
        <p:spPr>
          <a:xfrm>
            <a:off x="5686425" y="3900488"/>
            <a:ext cx="914400" cy="91440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 name="矩形 8"/>
          <p:cNvSpPr/>
          <p:nvPr/>
        </p:nvSpPr>
        <p:spPr>
          <a:xfrm>
            <a:off x="6600825" y="3900488"/>
            <a:ext cx="914400" cy="914400"/>
          </a:xfrm>
          <a:prstGeom prst="rect">
            <a:avLst/>
          </a:prstGeom>
          <a:solidFill>
            <a:srgbClr val="7579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 name="矩形 9"/>
          <p:cNvSpPr/>
          <p:nvPr/>
        </p:nvSpPr>
        <p:spPr>
          <a:xfrm>
            <a:off x="6600825" y="4829175"/>
            <a:ext cx="914400" cy="914400"/>
          </a:xfrm>
          <a:prstGeom prst="rect">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1" name="矩形 10"/>
          <p:cNvSpPr/>
          <p:nvPr/>
        </p:nvSpPr>
        <p:spPr>
          <a:xfrm>
            <a:off x="7515225" y="4843463"/>
            <a:ext cx="914400" cy="914400"/>
          </a:xfrm>
          <a:prstGeom prst="rect">
            <a:avLst/>
          </a:prstGeom>
          <a:solidFill>
            <a:srgbClr val="33353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2" name="矩形 11"/>
          <p:cNvSpPr/>
          <p:nvPr/>
        </p:nvSpPr>
        <p:spPr>
          <a:xfrm>
            <a:off x="8429625" y="3929063"/>
            <a:ext cx="914400" cy="914400"/>
          </a:xfrm>
          <a:prstGeom prst="rect">
            <a:avLst/>
          </a:prstGeom>
          <a:solidFill>
            <a:srgbClr val="39B4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5131" name="文本框 13"/>
          <p:cNvSpPr txBox="1"/>
          <p:nvPr/>
        </p:nvSpPr>
        <p:spPr>
          <a:xfrm>
            <a:off x="366713" y="2755900"/>
            <a:ext cx="2462212" cy="8318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4800" b="1">
                <a:solidFill>
                  <a:schemeClr val="bg1"/>
                </a:solidFill>
                <a:latin typeface="微软雅黑" panose="020b0503020204020204" pitchFamily="34" charset="-122"/>
                <a:ea typeface="微软雅黑" panose="020b0503020204020204" pitchFamily="34" charset="-122"/>
              </a:rPr>
              <a:t>Part 1</a:t>
            </a:r>
            <a:endParaRPr lang="zh-CN" altLang="en-US" sz="4800" b="1">
              <a:solidFill>
                <a:schemeClr val="bg1"/>
              </a:solidFill>
              <a:latin typeface="微软雅黑" panose="020b0503020204020204" pitchFamily="34" charset="-122"/>
              <a:ea typeface="微软雅黑" panose="020b0503020204020204" pitchFamily="34" charset="-122"/>
            </a:endParaRPr>
          </a:p>
        </p:txBody>
      </p:sp>
      <p:sp>
        <p:nvSpPr>
          <p:cNvPr id="15" name="矩形 14"/>
          <p:cNvSpPr/>
          <p:nvPr/>
        </p:nvSpPr>
        <p:spPr>
          <a:xfrm>
            <a:off x="4737100" y="2281238"/>
            <a:ext cx="5070475" cy="1292225"/>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en-US" altLang="zh-CN" sz="60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 </a:t>
            </a:r>
            <a:r>
              <a:rPr kumimoji="0" lang="zh-CN" altLang="en-US" sz="60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财务舞弊概述</a:t>
            </a:r>
            <a:endParaRPr kumimoji="0" lang="zh-CN" altLang="en-US" sz="6000" b="1" i="0" u="none" strike="noStrike" kern="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Arial"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146" name="组合 9"/>
          <p:cNvGrpSpPr/>
          <p:nvPr/>
        </p:nvGrpSpPr>
        <p:grpSpPr>
          <a:xfrm>
            <a:off x="0" y="0"/>
            <a:ext cx="12192000" cy="106363"/>
            <a:chExt cx="12192000" cy="106680"/>
          </a:xfrm>
        </p:grpSpPr>
        <p:sp>
          <p:nvSpPr>
            <p:cNvPr id="11" name="矩形 10"/>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2" name="矩形 11"/>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3" name="矩形 12"/>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6147" name="组合 14"/>
          <p:cNvGrpSpPr/>
          <p:nvPr/>
        </p:nvGrpSpPr>
        <p:grpSpPr>
          <a:xfrm rot="5400000">
            <a:off x="-3375025" y="3395663"/>
            <a:ext cx="6842125" cy="77787"/>
            <a:chExt cx="12192000" cy="106680"/>
          </a:xfrm>
        </p:grpSpPr>
        <p:sp>
          <p:nvSpPr>
            <p:cNvPr id="16" name="矩形 15"/>
            <p:cNvSpPr/>
            <p:nvPr/>
          </p:nvSpPr>
          <p:spPr>
            <a:xfrm>
              <a:off x="-1" y="2177"/>
              <a:ext cx="3275716" cy="106679"/>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7" name="矩形 16"/>
            <p:cNvSpPr/>
            <p:nvPr/>
          </p:nvSpPr>
          <p:spPr>
            <a:xfrm>
              <a:off x="3275714" y="2176"/>
              <a:ext cx="3278544" cy="106679"/>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8" name="矩形 17"/>
            <p:cNvSpPr/>
            <p:nvPr/>
          </p:nvSpPr>
          <p:spPr>
            <a:xfrm>
              <a:off x="5637738" y="0"/>
              <a:ext cx="3278546"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9" name="矩形 18"/>
            <p:cNvSpPr/>
            <p:nvPr/>
          </p:nvSpPr>
          <p:spPr>
            <a:xfrm>
              <a:off x="8916284" y="0"/>
              <a:ext cx="3275716"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6148" name="组合 19"/>
          <p:cNvGrpSpPr/>
          <p:nvPr/>
        </p:nvGrpSpPr>
        <p:grpSpPr>
          <a:xfrm rot="5400000">
            <a:off x="8699500" y="3367088"/>
            <a:ext cx="6865938" cy="114300"/>
            <a:chExt cx="12192000" cy="106680"/>
          </a:xfrm>
        </p:grpSpPr>
        <p:sp>
          <p:nvSpPr>
            <p:cNvPr id="21" name="矩形 20"/>
            <p:cNvSpPr/>
            <p:nvPr/>
          </p:nvSpPr>
          <p:spPr>
            <a:xfrm>
              <a:off x="0" y="0"/>
              <a:ext cx="3275633"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2" name="矩形 21"/>
            <p:cNvSpPr/>
            <p:nvPr/>
          </p:nvSpPr>
          <p:spPr>
            <a:xfrm>
              <a:off x="3275633" y="0"/>
              <a:ext cx="3278449"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3" name="矩形 22"/>
            <p:cNvSpPr/>
            <p:nvPr/>
          </p:nvSpPr>
          <p:spPr>
            <a:xfrm>
              <a:off x="5637920" y="0"/>
              <a:ext cx="3278449"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4" name="矩形 23"/>
            <p:cNvSpPr/>
            <p:nvPr/>
          </p:nvSpPr>
          <p:spPr>
            <a:xfrm>
              <a:off x="8916370" y="0"/>
              <a:ext cx="3275631"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6149" name="组合 24"/>
          <p:cNvGrpSpPr/>
          <p:nvPr/>
        </p:nvGrpSpPr>
        <p:grpSpPr>
          <a:xfrm>
            <a:off x="4521200" y="92075"/>
            <a:ext cx="3182938" cy="1422400"/>
            <a:chOff x="4521176" y="91436"/>
            <a:chExt cx="3182195" cy="2283909"/>
          </a:xfrm>
        </p:grpSpPr>
        <p:grpSp>
          <p:nvGrpSpPr>
            <p:cNvPr id="6152" name="组合 25"/>
            <p:cNvGrpSpPr/>
            <p:nvPr/>
          </p:nvGrpSpPr>
          <p:grpSpPr>
            <a:xfrm>
              <a:off x="6106981" y="91436"/>
              <a:ext cx="1596390" cy="2283909"/>
              <a:chOff x="6819900" y="59904"/>
              <a:chExt cx="1596390" cy="2283909"/>
            </a:xfrm>
          </p:grpSpPr>
          <p:sp>
            <p:nvSpPr>
              <p:cNvPr id="34" name="流程图: 手动输入 33"/>
              <p:cNvSpPr/>
              <p:nvPr/>
            </p:nvSpPr>
            <p:spPr>
              <a:xfrm rot="10800000">
                <a:off x="7624312" y="59904"/>
                <a:ext cx="791978" cy="1830186"/>
              </a:xfrm>
              <a:prstGeom prst="flowChartManualInput">
                <a:avLst/>
              </a:prstGeom>
              <a:solidFill>
                <a:srgbClr val="81C5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35" name="流程图: 手动输入 34"/>
              <p:cNvSpPr/>
              <p:nvPr/>
            </p:nvSpPr>
            <p:spPr>
              <a:xfrm rot="10800000">
                <a:off x="6819900" y="60441"/>
                <a:ext cx="803910" cy="2283372"/>
              </a:xfrm>
              <a:prstGeom prst="flowChartManualInput">
                <a:avLst/>
              </a:prstGeom>
              <a:solidFill>
                <a:srgbClr val="39B44C"/>
              </a:solidFill>
              <a:ln>
                <a:noFill/>
              </a:ln>
              <a:scene3d>
                <a:camera prst="orthographicFront">
                  <a:rot lat="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27" name="流程图: 手动输入 26"/>
            <p:cNvSpPr/>
            <p:nvPr/>
          </p:nvSpPr>
          <p:spPr>
            <a:xfrm rot="10800000">
              <a:off x="4521176" y="91436"/>
              <a:ext cx="792480" cy="1844036"/>
            </a:xfrm>
            <a:prstGeom prst="flowChartManualInput">
              <a:avLst/>
            </a:prstGeom>
            <a:solidFill>
              <a:srgbClr val="15673A"/>
            </a:solidFill>
            <a:ln>
              <a:noFill/>
            </a:ln>
            <a:scene3d>
              <a:camera prst="orthographicFront">
                <a:rot lat="0" lon="108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8" name="流程图: 手动输入 27"/>
            <p:cNvSpPr/>
            <p:nvPr/>
          </p:nvSpPr>
          <p:spPr>
            <a:xfrm rot="10800000">
              <a:off x="5294606" y="91437"/>
              <a:ext cx="803910" cy="2283372"/>
            </a:xfrm>
            <a:prstGeom prst="flowChartManualInput">
              <a:avLst/>
            </a:prstGeom>
            <a:solidFill>
              <a:srgbClr val="118942"/>
            </a:solidFill>
            <a:ln>
              <a:noFill/>
            </a:ln>
            <a:scene3d>
              <a:camera prst="orthographicFront">
                <a:rot lat="0" lon="108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31" name="文本框 30"/>
            <p:cNvSpPr txBox="1"/>
            <p:nvPr/>
          </p:nvSpPr>
          <p:spPr>
            <a:xfrm>
              <a:off x="4722742" y="616531"/>
              <a:ext cx="2745734" cy="917642"/>
            </a:xfrm>
            <a:prstGeom prst="rect">
              <a:avLst/>
            </a:prstGeom>
            <a:noFill/>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algn="ctr" defTabSz="914400" eaLnBrk="1" fontAlgn="auto" hangingPunct="1">
                <a:lnSpc>
                  <a:spcPct val="130000"/>
                </a:lnSpc>
                <a:spcBef>
                  <a:spcPct val="0"/>
                </a:spcBef>
                <a:spcAft>
                  <a:spcPct val="0"/>
                </a:spcAft>
                <a:buClrTx/>
                <a:buSzTx/>
                <a:buFont typeface="Arial" pitchFamily="34" charset="0"/>
                <a:buNone/>
                <a:defRPr/>
              </a:pPr>
              <a:r>
                <a:rPr kumimoji="0" lang="zh-CN" altLang="en-US" sz="2400" b="1" kern="1200" cap="none" spc="100" normalizeH="0" baseline="0" noProof="1">
                  <a:solidFill>
                    <a:schemeClr val="bg1"/>
                  </a:solidFill>
                  <a:latin typeface="微软雅黑" panose="020b0503020204020204" pitchFamily="34" charset="-122"/>
                  <a:ea typeface="微软雅黑" panose="020b0503020204020204" pitchFamily="34" charset="-122"/>
                  <a:cs typeface="+mn-cs"/>
                </a:rPr>
                <a:t>财务舞弊概念</a:t>
              </a:r>
              <a:endParaRPr kumimoji="0" lang="zh-CN" altLang="en-US" sz="2400" b="1" kern="0" cap="none" spc="0" normalizeH="0" baseline="0" noProof="1">
                <a:solidFill>
                  <a:schemeClr val="bg1"/>
                </a:solidFill>
                <a:latin typeface="微软雅黑" panose="020b0503020204020204" pitchFamily="34" charset="-122"/>
                <a:ea typeface="微软雅黑" panose="020b0503020204020204" pitchFamily="34" charset="-122"/>
                <a:cs typeface="Arial" pitchFamily="34" charset="0"/>
              </a:endParaRPr>
            </a:p>
          </p:txBody>
        </p:sp>
      </p:grpSp>
      <p:sp>
        <p:nvSpPr>
          <p:cNvPr id="43" name="文本框 42"/>
          <p:cNvSpPr txBox="1"/>
          <p:nvPr/>
        </p:nvSpPr>
        <p:spPr>
          <a:xfrm>
            <a:off x="1325563" y="1781175"/>
            <a:ext cx="10053638" cy="3784600"/>
          </a:xfrm>
          <a:prstGeom prst="rect">
            <a:avLst/>
          </a:prstGeom>
          <a:noFill/>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defTabSz="914400" eaLnBrk="1" fontAlgn="auto" hangingPunct="1">
              <a:spcBef>
                <a:spcPct val="0"/>
              </a:spcBef>
              <a:spcAft>
                <a:spcPct val="0"/>
              </a:spcAft>
              <a:buClrTx/>
              <a:buSzTx/>
              <a:buFont typeface="Arial" pitchFamily="34" charset="0"/>
              <a:buNone/>
              <a:defRPr/>
            </a:pPr>
            <a:r>
              <a:rPr kumimoji="0" lang="zh-CN" altLang="en-US" sz="5400" b="1" kern="1200" cap="none" spc="0" normalizeH="0" baseline="0" noProof="1">
                <a:solidFill>
                  <a:srgbClr val="39B44C"/>
                </a:solidFill>
                <a:latin typeface="微软雅黑" panose="020b0503020204020204" pitchFamily="34" charset="-122"/>
                <a:ea typeface="微软雅黑" panose="020b0503020204020204" pitchFamily="34" charset="-122"/>
                <a:cs typeface="+mn-cs"/>
              </a:rPr>
              <a:t>“</a:t>
            </a:r>
            <a:r>
              <a:rPr kumimoji="0" lang="zh-CN" altLang="en-US" sz="2400" b="1" kern="1200" cap="none" spc="100" normalizeH="0" baseline="0" noProof="1">
                <a:latin typeface="微软雅黑" panose="020b0503020204020204" pitchFamily="34" charset="-122"/>
                <a:ea typeface="微软雅黑" panose="020b0503020204020204" pitchFamily="34" charset="-122"/>
                <a:cs typeface="+mn-cs"/>
              </a:rPr>
              <a:t>财务舞弊的定义，美国《审计准则公告第16号》规定，</a:t>
            </a:r>
            <a:r>
              <a:rPr kumimoji="0" lang="zh-CN" altLang="en-US" sz="2400" b="1" kern="1200" cap="none" spc="100" normalizeH="0" baseline="0" noProof="1">
                <a:solidFill>
                  <a:srgbClr val="C00000"/>
                </a:solidFill>
                <a:latin typeface="微软雅黑" panose="020b0503020204020204" pitchFamily="34" charset="-122"/>
                <a:ea typeface="微软雅黑" panose="020b0503020204020204" pitchFamily="34" charset="-122"/>
                <a:cs typeface="+mn-cs"/>
              </a:rPr>
              <a:t>舞弊</a:t>
            </a:r>
            <a:r>
              <a:rPr kumimoji="0" lang="zh-CN" altLang="en-US" sz="2400" b="1" kern="1200" cap="none" spc="100" normalizeH="0" baseline="0" noProof="1">
                <a:latin typeface="微软雅黑" panose="020b0503020204020204" pitchFamily="34" charset="-122"/>
                <a:ea typeface="微软雅黑" panose="020b0503020204020204" pitchFamily="34" charset="-122"/>
                <a:cs typeface="+mn-cs"/>
              </a:rPr>
              <a:t>就是故意编制虚假的财务报表。中国的《独立审计具体准则第8号》给出的定义为:</a:t>
            </a:r>
            <a:r>
              <a:rPr kumimoji="0" lang="zh-CN" altLang="en-US" sz="2400" b="1" kern="1200" cap="none" spc="100" normalizeH="0" baseline="0" noProof="1">
                <a:solidFill>
                  <a:srgbClr val="C00000"/>
                </a:solidFill>
                <a:latin typeface="微软雅黑" panose="020b0503020204020204" pitchFamily="34" charset="-122"/>
                <a:ea typeface="微软雅黑" panose="020b0503020204020204" pitchFamily="34" charset="-122"/>
                <a:cs typeface="+mn-cs"/>
              </a:rPr>
              <a:t>舞弊</a:t>
            </a:r>
            <a:r>
              <a:rPr kumimoji="0" lang="zh-CN" altLang="en-US" sz="2400" b="1" kern="1200" cap="none" spc="100" normalizeH="0" baseline="0" noProof="1">
                <a:latin typeface="微软雅黑" panose="020b0503020204020204" pitchFamily="34" charset="-122"/>
                <a:ea typeface="微软雅黑" panose="020b0503020204020204" pitchFamily="34" charset="-122"/>
                <a:cs typeface="+mn-cs"/>
              </a:rPr>
              <a:t>意指导致会计报表产生不实反映的故意行为。通常表</a:t>
            </a:r>
            <a:endParaRPr kumimoji="0" lang="zh-CN" altLang="en-US" sz="2400" b="1" kern="1200" cap="none" spc="100" normalizeH="0" baseline="0" noProof="1">
              <a:latin typeface="微软雅黑" panose="020b0503020204020204" pitchFamily="34" charset="-122"/>
              <a:ea typeface="微软雅黑" panose="020b0503020204020204" pitchFamily="34" charset="-122"/>
              <a:cs typeface="+mn-cs"/>
            </a:endParaRPr>
          </a:p>
          <a:p>
            <a:pPr marR="0" defTabSz="914400" eaLnBrk="1" fontAlgn="auto" hangingPunct="1">
              <a:spcBef>
                <a:spcPct val="0"/>
              </a:spcBef>
              <a:spcAft>
                <a:spcPct val="0"/>
              </a:spcAft>
              <a:buClrTx/>
              <a:buSzTx/>
              <a:buFont typeface="Arial" pitchFamily="34" charset="0"/>
              <a:buNone/>
              <a:defRPr/>
            </a:pPr>
            <a:r>
              <a:rPr kumimoji="0" lang="zh-CN" altLang="en-US" sz="2400" b="1" kern="1200" cap="none" spc="100" normalizeH="0" baseline="0" noProof="1">
                <a:latin typeface="微软雅黑" panose="020b0503020204020204" pitchFamily="34" charset="-122"/>
                <a:ea typeface="微软雅黑" panose="020b0503020204020204" pitchFamily="34" charset="-122"/>
                <a:cs typeface="+mn-cs"/>
              </a:rPr>
              <a:t>现为虚构收入、调节成本、调节费用、隐瞒关联方系和关联交易、隐瞒重大担保和重大法律诉讼、故意采用不合适的会计政策和违反会计准则的规定编制财务报告等。</a:t>
            </a:r>
            <a:r>
              <a:rPr kumimoji="0" lang="zh-CN" altLang="en-US" sz="5400" b="1" kern="1200" cap="none" spc="0" normalizeH="0" baseline="0" noProof="1">
                <a:solidFill>
                  <a:srgbClr val="39B44C"/>
                </a:solidFill>
                <a:latin typeface="微软雅黑" panose="020b0503020204020204" pitchFamily="34" charset="-122"/>
                <a:ea typeface="微软雅黑" panose="020b0503020204020204" pitchFamily="34" charset="-122"/>
                <a:cs typeface="+mn-cs"/>
              </a:rPr>
              <a:t>“</a:t>
            </a:r>
            <a:endParaRPr kumimoji="0" lang="zh-CN" altLang="zh-CN" sz="5400" b="1" kern="1200" cap="none" spc="0" normalizeH="0" baseline="0" noProof="1">
              <a:solidFill>
                <a:srgbClr val="39B44C"/>
              </a:solidFill>
              <a:latin typeface="微软雅黑" panose="020b0503020204020204" pitchFamily="34" charset="-122"/>
              <a:ea typeface="微软雅黑" panose="020b0503020204020204" pitchFamily="34" charset="-122"/>
              <a:cs typeface="+mn-cs"/>
            </a:endParaRPr>
          </a:p>
          <a:p>
            <a:pPr marR="0" algn="ctr" defTabSz="914400" eaLnBrk="1" fontAlgn="auto" hangingPunct="1">
              <a:spcBef>
                <a:spcPct val="0"/>
              </a:spcBef>
              <a:spcAft>
                <a:spcPct val="0"/>
              </a:spcAft>
              <a:buClrTx/>
              <a:buSzTx/>
              <a:buFont typeface="Arial" pitchFamily="34" charset="0"/>
              <a:buNone/>
              <a:defRPr/>
            </a:pPr>
            <a:endParaRPr kumimoji="0" lang="zh-CN" altLang="en-US" sz="3600" b="1" kern="1200" cap="none" spc="0" normalizeH="0" baseline="0" noProof="1">
              <a:latin typeface="微软雅黑" panose="020b0503020204020204" pitchFamily="34" charset="-122"/>
              <a:ea typeface="微软雅黑" panose="020b0503020204020204" pitchFamily="34" charset="-122"/>
              <a:cs typeface="+mn-cs"/>
            </a:endParaRPr>
          </a:p>
        </p:txBody>
      </p:sp>
      <p:pic>
        <p:nvPicPr>
          <p:cNvPr id="6151" name="图片 1" descr="微信图片_20171107175901"/>
          <p:cNvPicPr>
            <a:picLocks noChangeAspect="1"/>
          </p:cNvPicPr>
          <p:nvPr/>
        </p:nvPicPr>
        <p:blipFill>
          <a:blip r:embed="rId2"/>
          <a:stretch>
            <a:fillRect/>
          </a:stretch>
        </p:blipFill>
        <p:spPr>
          <a:xfrm>
            <a:off x="198438" y="106363"/>
            <a:ext cx="1096962" cy="1096962"/>
          </a:xfrm>
          <a:prstGeom prst="rect">
            <a:avLst/>
          </a:prstGeom>
          <a:noFill/>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170" name="组合 4"/>
          <p:cNvGrpSpPr/>
          <p:nvPr/>
        </p:nvGrpSpPr>
        <p:grpSpPr>
          <a:xfrm>
            <a:off x="0" y="0"/>
            <a:ext cx="12192000" cy="106363"/>
            <a:chExt cx="12192000" cy="106680"/>
          </a:xfrm>
        </p:grpSpPr>
        <p:sp>
          <p:nvSpPr>
            <p:cNvPr id="6" name="矩形 5"/>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7" name="矩形 6"/>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 name="矩形 7"/>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 name="矩形 8"/>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7171" name="组合 9"/>
          <p:cNvGrpSpPr/>
          <p:nvPr/>
        </p:nvGrpSpPr>
        <p:grpSpPr>
          <a:xfrm>
            <a:off x="0" y="6743700"/>
            <a:ext cx="12192000" cy="128588"/>
            <a:chExt cx="12192000" cy="106680"/>
          </a:xfrm>
        </p:grpSpPr>
        <p:sp>
          <p:nvSpPr>
            <p:cNvPr id="11" name="矩形 10"/>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2" name="矩形 11"/>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3" name="矩形 12"/>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7172" name="组合 14"/>
          <p:cNvGrpSpPr/>
          <p:nvPr/>
        </p:nvGrpSpPr>
        <p:grpSpPr>
          <a:xfrm>
            <a:off x="258763" y="1476375"/>
            <a:ext cx="11899900" cy="5167313"/>
            <a:chOff x="1730342" y="2219325"/>
            <a:chExt cx="8427850" cy="3661083"/>
          </a:xfrm>
        </p:grpSpPr>
        <p:sp>
          <p:nvSpPr>
            <p:cNvPr id="16" name="MH_SubTitle_1"/>
            <p:cNvSpPr/>
            <p:nvPr>
              <p:custDataLst>
                <p:tags r:id="rId2"/>
              </p:custDataLst>
            </p:nvPr>
          </p:nvSpPr>
          <p:spPr>
            <a:xfrm>
              <a:off x="5178610" y="2228323"/>
              <a:ext cx="1223253" cy="1872720"/>
            </a:xfrm>
            <a:custGeom>
              <a:gdLst>
                <a:gd name="connsiteX0" fmla="*/ 612000 w 1224000"/>
                <a:gd name="connsiteY0" fmla="*/ 0 h 1872210"/>
                <a:gd name="connsiteX1" fmla="*/ 1224000 w 1224000"/>
                <a:gd name="connsiteY1" fmla="*/ 405622 h 1872210"/>
                <a:gd name="connsiteX2" fmla="*/ 1224000 w 1224000"/>
                <a:gd name="connsiteY2" fmla="*/ 1872210 h 1872210"/>
                <a:gd name="connsiteX3" fmla="*/ 0 w 1224000"/>
                <a:gd name="connsiteY3" fmla="*/ 1872210 h 1872210"/>
                <a:gd name="connsiteX4" fmla="*/ 0 w 1224000"/>
                <a:gd name="connsiteY4" fmla="*/ 405622 h 187221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24000" h="1872210">
                  <a:moveTo>
                    <a:pt x="612000" y="0"/>
                  </a:moveTo>
                  <a:lnTo>
                    <a:pt x="1224000" y="405622"/>
                  </a:lnTo>
                  <a:lnTo>
                    <a:pt x="1224000" y="1872210"/>
                  </a:lnTo>
                  <a:lnTo>
                    <a:pt x="0" y="1872210"/>
                  </a:lnTo>
                  <a:lnTo>
                    <a:pt x="0" y="405622"/>
                  </a:lnTo>
                  <a:close/>
                </a:path>
              </a:pathLst>
            </a:custGeom>
            <a:solidFill>
              <a:srgbClr val="39B44C"/>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28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10000"/>
                </a:lnSpc>
                <a:spcBef>
                  <a:spcPct val="0"/>
                </a:spcBef>
                <a:spcAft>
                  <a:spcPct val="0"/>
                </a:spcAft>
                <a:buClrTx/>
                <a:buSzTx/>
                <a:buFont typeface="Arial" pitchFamily="34" charset="0"/>
                <a:buNone/>
                <a:defRPr/>
              </a:pPr>
              <a:endParaRPr kumimoji="0" lang="zh-CN" altLang="en-US" sz="1600" b="0" i="0" u="none" strike="noStrike" kern="1200" cap="none" spc="0" normalizeH="0" baseline="0" noProof="1">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7" name="MH_SubTitle_2"/>
            <p:cNvSpPr/>
            <p:nvPr>
              <p:custDataLst>
                <p:tags r:id="rId3"/>
              </p:custDataLst>
            </p:nvPr>
          </p:nvSpPr>
          <p:spPr>
            <a:xfrm>
              <a:off x="5587859" y="3637643"/>
              <a:ext cx="1224377" cy="1870470"/>
            </a:xfrm>
            <a:custGeom>
              <a:gdLst>
                <a:gd name="connsiteX0" fmla="*/ 0 w 1224000"/>
                <a:gd name="connsiteY0" fmla="*/ 0 h 1872209"/>
                <a:gd name="connsiteX1" fmla="*/ 1224000 w 1224000"/>
                <a:gd name="connsiteY1" fmla="*/ 0 h 1872209"/>
                <a:gd name="connsiteX2" fmla="*/ 1224000 w 1224000"/>
                <a:gd name="connsiteY2" fmla="*/ 1466588 h 1872209"/>
                <a:gd name="connsiteX3" fmla="*/ 612000 w 1224000"/>
                <a:gd name="connsiteY3" fmla="*/ 1872209 h 1872209"/>
                <a:gd name="connsiteX4" fmla="*/ 0 w 1224000"/>
                <a:gd name="connsiteY4" fmla="*/ 1466588 h 187220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24000" h="1872208">
                  <a:moveTo>
                    <a:pt x="0" y="0"/>
                  </a:moveTo>
                  <a:lnTo>
                    <a:pt x="1224000" y="0"/>
                  </a:lnTo>
                  <a:lnTo>
                    <a:pt x="1224000" y="1466588"/>
                  </a:lnTo>
                  <a:lnTo>
                    <a:pt x="612000" y="1872209"/>
                  </a:lnTo>
                  <a:lnTo>
                    <a:pt x="0" y="1466588"/>
                  </a:lnTo>
                  <a:close/>
                </a:path>
              </a:pathLst>
            </a:cu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180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10000"/>
                </a:lnSpc>
                <a:spcBef>
                  <a:spcPct val="0"/>
                </a:spcBef>
                <a:spcAft>
                  <a:spcPct val="0"/>
                </a:spcAft>
                <a:buClrTx/>
                <a:buSzTx/>
                <a:buFont typeface="Arial" pitchFamily="34" charset="0"/>
                <a:buNone/>
                <a:defRPr/>
              </a:pPr>
              <a:endParaRPr kumimoji="0" lang="zh-CN" altLang="en-US" sz="1600" b="0" i="0" u="none" strike="noStrike" kern="1200" cap="none" spc="0" normalizeH="0" baseline="0" noProof="1">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8" name="MH_Other_1"/>
            <p:cNvSpPr/>
            <p:nvPr>
              <p:custDataLst>
                <p:tags r:id="rId4"/>
              </p:custDataLst>
            </p:nvPr>
          </p:nvSpPr>
          <p:spPr>
            <a:xfrm flipH="1">
              <a:off x="5178610" y="3637643"/>
              <a:ext cx="409250" cy="463400"/>
            </a:xfrm>
            <a:prstGeom prst="rtTriangle">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9" name="MH_Text_1"/>
            <p:cNvSpPr txBox="1"/>
            <p:nvPr>
              <p:custDataLst>
                <p:tags r:id="rId5"/>
              </p:custDataLst>
            </p:nvPr>
          </p:nvSpPr>
          <p:spPr>
            <a:xfrm>
              <a:off x="1730342" y="2425156"/>
              <a:ext cx="3224530" cy="3216804"/>
            </a:xfrm>
            <a:prstGeom prst="rect">
              <a:avLst/>
            </a:prstGeom>
            <a:noFill/>
          </p:spPr>
          <p:txBody>
            <a:bodyPr lIns="90000" tIns="90000" rIns="90000" bIns="90000">
              <a:no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defTabSz="914400" eaLnBrk="1" fontAlgn="auto" hangingPunct="1">
                <a:lnSpc>
                  <a:spcPct val="130000"/>
                </a:lnSpc>
                <a:spcBef>
                  <a:spcPct val="0"/>
                </a:spcBef>
                <a:spcAft>
                  <a:spcPct val="0"/>
                </a:spcAft>
                <a:buClrTx/>
                <a:buSzTx/>
                <a:buFont typeface="Arial" pitchFamily="34" charset="0"/>
                <a:buNone/>
                <a:defRPr/>
              </a:pPr>
              <a:r>
                <a:rPr kumimoji="0" lang="zh-CN" altLang="en-US" sz="600" kern="1200" cap="none" spc="100" normalizeH="0" baseline="0" noProof="1">
                  <a:latin typeface="微软雅黑" panose="020b0503020204020204" pitchFamily="34" charset="-122"/>
                  <a:ea typeface="微软雅黑" panose="020b0503020204020204" pitchFamily="34" charset="-122"/>
                  <a:cs typeface="+mn-cs"/>
                </a:rPr>
                <a:t>           </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某些公司为了提高市场估值或融资能力，常常会采取</a:t>
              </a:r>
              <a:r>
                <a:rPr kumimoji="0" lang="zh-CN" altLang="en-US" kern="1200" cap="none" spc="100" normalizeH="0" baseline="0" noProof="1">
                  <a:solidFill>
                    <a:srgbClr val="FF0000"/>
                  </a:solidFill>
                  <a:latin typeface="微软雅黑" panose="020b0503020204020204" pitchFamily="34" charset="-122"/>
                  <a:ea typeface="微软雅黑" panose="020b0503020204020204" pitchFamily="34" charset="-122"/>
                  <a:cs typeface="+mn-cs"/>
                </a:rPr>
                <a:t>虚增资产</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的方法，从而</a:t>
              </a:r>
              <a:r>
                <a:rPr kumimoji="0" lang="zh-CN" altLang="en-US" kern="1200" cap="none" spc="100" normalizeH="0" baseline="0" noProof="1">
                  <a:latin typeface="微软雅黑" panose="020b0503020204020204" pitchFamily="34" charset="-122"/>
                  <a:ea typeface="微软雅黑" panose="020b0503020204020204" pitchFamily="34" charset="-122"/>
                  <a:cs typeface="+mn-cs"/>
                  <a:sym typeface="+mn-ea"/>
                </a:rPr>
                <a:t>使企业表现出虚假的良好财务状况，来诱导投资者或债权人。</a:t>
              </a:r>
              <a:endParaRPr kumimoji="0" lang="zh-CN" altLang="en-US" kern="1200" cap="none" spc="100" normalizeH="0" baseline="0" noProof="1">
                <a:latin typeface="微软雅黑" panose="020b0503020204020204" pitchFamily="34" charset="-122"/>
                <a:ea typeface="微软雅黑" panose="020b0503020204020204" pitchFamily="34" charset="-122"/>
                <a:cs typeface="+mn-cs"/>
                <a:sym typeface="+mn-ea"/>
              </a:endParaRPr>
            </a:p>
            <a:p>
              <a:pPr marR="0" defTabSz="914400" eaLnBrk="1" fontAlgn="auto" hangingPunct="1">
                <a:lnSpc>
                  <a:spcPct val="130000"/>
                </a:lnSpc>
                <a:spcBef>
                  <a:spcPct val="0"/>
                </a:spcBef>
                <a:spcAft>
                  <a:spcPct val="0"/>
                </a:spcAft>
                <a:buClrTx/>
                <a:buSzTx/>
                <a:buFont typeface="Arial" pitchFamily="34" charset="0"/>
                <a:buNone/>
                <a:defRPr/>
              </a:pPr>
              <a:r>
                <a:rPr kumimoji="0" lang="zh-CN" altLang="en-US" kern="1200" cap="none" spc="100" normalizeH="0" baseline="0" noProof="1">
                  <a:latin typeface="微软雅黑" panose="020b0503020204020204" pitchFamily="34" charset="-122"/>
                  <a:ea typeface="微软雅黑" panose="020b0503020204020204" pitchFamily="34" charset="-122"/>
                  <a:cs typeface="+mn-cs"/>
                  <a:sym typeface="+mn-ea"/>
                </a:rPr>
                <a:t>      </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例如，</a:t>
              </a:r>
              <a:r>
                <a:rPr kumimoji="0" lang="zh-CN" altLang="en-US" kern="1200" cap="none" spc="100" normalizeH="0" baseline="0" noProof="1">
                  <a:solidFill>
                    <a:srgbClr val="FF0000"/>
                  </a:solidFill>
                  <a:latin typeface="微软雅黑" panose="020b0503020204020204" pitchFamily="34" charset="-122"/>
                  <a:ea typeface="微软雅黑" panose="020b0503020204020204" pitchFamily="34" charset="-122"/>
                  <a:cs typeface="+mn-cs"/>
                  <a:sym typeface="+mn-ea"/>
                </a:rPr>
                <a:t>绿大地</a:t>
              </a:r>
              <a:r>
                <a:rPr kumimoji="0" lang="zh-CN" altLang="en-US" kern="1200" cap="none" spc="100" normalizeH="0" baseline="0" noProof="1">
                  <a:latin typeface="微软雅黑" panose="020b0503020204020204" pitchFamily="34" charset="-122"/>
                  <a:ea typeface="微软雅黑" panose="020b0503020204020204" pitchFamily="34" charset="-122"/>
                  <a:cs typeface="+mn-cs"/>
                  <a:sym typeface="+mn-ea"/>
                </a:rPr>
                <a:t>，</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在上市前的2004年至2007年6月间，使用虚假的合同、财务资料，虚增马龙县旧县村委会960亩荒山使用权、马龙县马鸣乡3500亩荒山使用权以及马鸣基地围墙、灌溉系统、土壤改良工程等项目的资产共计</a:t>
              </a:r>
              <a:r>
                <a:rPr kumimoji="0" lang="zh-CN" altLang="en-US" kern="1200" cap="none" spc="100" normalizeH="0" baseline="0" noProof="1">
                  <a:solidFill>
                    <a:srgbClr val="FF0000"/>
                  </a:solidFill>
                  <a:latin typeface="微软雅黑" panose="020b0503020204020204" pitchFamily="34" charset="-122"/>
                  <a:ea typeface="微软雅黑" panose="020b0503020204020204" pitchFamily="34" charset="-122"/>
                  <a:cs typeface="+mn-cs"/>
                </a:rPr>
                <a:t>7011.4万元</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。上市后</a:t>
              </a:r>
              <a:r>
                <a:rPr kumimoji="0" lang="zh-CN" altLang="en-US" kern="1200" cap="none" spc="100" normalizeH="0" baseline="0" noProof="1">
                  <a:latin typeface="微软雅黑" panose="020b0503020204020204" pitchFamily="34" charset="-122"/>
                  <a:ea typeface="微软雅黑" panose="020b0503020204020204" pitchFamily="34" charset="-122"/>
                  <a:cs typeface="+mn-cs"/>
                  <a:sym typeface="+mn-ea"/>
                </a:rPr>
                <a:t>2007年至2009年间继续</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通过伪造合同等方式来虚增业绩。虚增资产共计</a:t>
              </a:r>
              <a:r>
                <a:rPr kumimoji="0" lang="zh-CN" altLang="en-US" kern="1200" cap="none" spc="100" normalizeH="0" baseline="0" noProof="1">
                  <a:solidFill>
                    <a:srgbClr val="FF0000"/>
                  </a:solidFill>
                  <a:latin typeface="微软雅黑" panose="020b0503020204020204" pitchFamily="34" charset="-122"/>
                  <a:ea typeface="微软雅黑" panose="020b0503020204020204" pitchFamily="34" charset="-122"/>
                  <a:cs typeface="+mn-cs"/>
                </a:rPr>
                <a:t>2.88亿元</a:t>
              </a:r>
              <a:r>
                <a:rPr kumimoji="0" lang="zh-CN" altLang="en-US" kern="1200" cap="none" spc="100" normalizeH="0" baseline="0" noProof="1">
                  <a:latin typeface="微软雅黑" panose="020b0503020204020204" pitchFamily="34" charset="-122"/>
                  <a:ea typeface="微软雅黑" panose="020b0503020204020204" pitchFamily="34" charset="-122"/>
                  <a:cs typeface="+mn-cs"/>
                </a:rPr>
                <a:t>。</a:t>
              </a:r>
              <a:endParaRPr kumimoji="0" lang="zh-CN" altLang="en-US" kern="1200" cap="none" spc="100" normalizeH="0" baseline="0" noProof="1">
                <a:latin typeface="微软雅黑" panose="020b0503020204020204" pitchFamily="34" charset="-122"/>
                <a:ea typeface="微软雅黑" panose="020b0503020204020204" pitchFamily="34" charset="-122"/>
                <a:cs typeface="+mn-cs"/>
              </a:endParaRPr>
            </a:p>
          </p:txBody>
        </p:sp>
        <p:cxnSp>
          <p:nvCxnSpPr>
            <p:cNvPr id="21" name="MH_Other_2"/>
            <p:cNvCxnSpPr/>
            <p:nvPr>
              <p:custDataLst>
                <p:tags r:id="rId6"/>
              </p:custDataLst>
            </p:nvPr>
          </p:nvCxnSpPr>
          <p:spPr>
            <a:xfrm flipH="1" flipV="1">
              <a:off x="7114676" y="5514862"/>
              <a:ext cx="2861377" cy="8998"/>
            </a:xfrm>
            <a:prstGeom prst="line">
              <a:avLst/>
            </a:prstGeom>
            <a:ln w="44450">
              <a:solidFill>
                <a:srgbClr val="118942">
                  <a:alpha val="99000"/>
                </a:srgbClr>
              </a:solidFill>
            </a:ln>
          </p:spPr>
          <p:style>
            <a:lnRef idx="1">
              <a:schemeClr val="accent1"/>
            </a:lnRef>
            <a:fillRef idx="0">
              <a:schemeClr val="accent1"/>
            </a:fillRef>
            <a:effectRef idx="0">
              <a:schemeClr val="accent1"/>
            </a:effectRef>
            <a:fontRef idx="minor">
              <a:schemeClr val="tx1"/>
            </a:fontRef>
          </p:style>
        </p:cxnSp>
        <p:cxnSp>
          <p:nvCxnSpPr>
            <p:cNvPr id="22" name="MH_Other_3"/>
            <p:cNvCxnSpPr/>
            <p:nvPr>
              <p:custDataLst>
                <p:tags r:id="rId7"/>
              </p:custDataLst>
            </p:nvPr>
          </p:nvCxnSpPr>
          <p:spPr>
            <a:xfrm flipH="1">
              <a:off x="1800049" y="2219325"/>
              <a:ext cx="3092985" cy="8998"/>
            </a:xfrm>
            <a:prstGeom prst="line">
              <a:avLst/>
            </a:prstGeom>
            <a:ln w="44450">
              <a:solidFill>
                <a:srgbClr val="118942"/>
              </a:solidFill>
            </a:ln>
          </p:spPr>
          <p:style>
            <a:lnRef idx="1">
              <a:schemeClr val="accent1"/>
            </a:lnRef>
            <a:fillRef idx="0">
              <a:schemeClr val="accent1"/>
            </a:fillRef>
            <a:effectRef idx="0">
              <a:schemeClr val="accent1"/>
            </a:effectRef>
            <a:fontRef idx="minor">
              <a:schemeClr val="tx1"/>
            </a:fontRef>
          </p:style>
        </p:cxnSp>
        <p:sp>
          <p:nvSpPr>
            <p:cNvPr id="35" name="MH_Text_1"/>
            <p:cNvSpPr txBox="1"/>
            <p:nvPr>
              <p:custDataLst>
                <p:tags r:id="rId8"/>
              </p:custDataLst>
            </p:nvPr>
          </p:nvSpPr>
          <p:spPr>
            <a:xfrm>
              <a:off x="6933662" y="2498265"/>
              <a:ext cx="3224530" cy="3382143"/>
            </a:xfrm>
            <a:prstGeom prst="rect">
              <a:avLst/>
            </a:prstGeom>
            <a:noFill/>
          </p:spPr>
          <p:txBody>
            <a:bodyPr lIns="90000" tIns="90000" rIns="90000" bIns="9000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buNone/>
              </a:pPr>
              <a:r>
                <a:rPr altLang="en-US" sz="2400">
                  <a:latin typeface="微软雅黑" panose="020b0503020204020204" pitchFamily="34" charset="-122"/>
                  <a:ea typeface="微软雅黑" panose="020b0503020204020204" pitchFamily="34" charset="-122"/>
                </a:rPr>
                <a:t>  </a:t>
              </a:r>
              <a:r>
                <a:rPr altLang="en-US" sz="1700">
                  <a:latin typeface="微软雅黑" panose="020b0503020204020204" pitchFamily="34" charset="-122"/>
                  <a:ea typeface="微软雅黑" panose="020b0503020204020204" pitchFamily="34" charset="-122"/>
                </a:rPr>
                <a:t>  </a:t>
              </a:r>
              <a:r>
                <a:rPr altLang="en-US" sz="1700">
                  <a:latin typeface="微软雅黑" panose="020b0503020204020204" pitchFamily="34" charset="-122"/>
                  <a:ea typeface="微软雅黑" panose="020b0503020204020204" pitchFamily="34" charset="-122"/>
                  <a:sym typeface="+mn-ea"/>
                </a:rPr>
                <a:t>某些公司为了诱导投资者或决策者做出决策。还会采取</a:t>
              </a:r>
              <a:r>
                <a:rPr altLang="en-US" sz="1700">
                  <a:solidFill>
                    <a:srgbClr val="FF0000"/>
                  </a:solidFill>
                  <a:latin typeface="微软雅黑" panose="020b0503020204020204" pitchFamily="34" charset="-122"/>
                  <a:ea typeface="微软雅黑" panose="020b0503020204020204" pitchFamily="34" charset="-122"/>
                  <a:sym typeface="+mn-ea"/>
                </a:rPr>
                <a:t>虚增利润</a:t>
              </a:r>
              <a:r>
                <a:rPr altLang="en-US" sz="1700">
                  <a:latin typeface="微软雅黑" panose="020b0503020204020204" pitchFamily="34" charset="-122"/>
                  <a:ea typeface="微软雅黑" panose="020b0503020204020204" pitchFamily="34" charset="-122"/>
                  <a:sym typeface="+mn-ea"/>
                </a:rPr>
                <a:t>的方法来调整经营业绩。通常通过虚构业务合同、提前或延迟确认收入、转移或推迟确认费用、多提或少提资产减值准备等方式。</a:t>
              </a:r>
              <a:endParaRPr altLang="en-US" sz="1700">
                <a:latin typeface="微软雅黑" panose="020b0503020204020204" pitchFamily="34" charset="-122"/>
                <a:ea typeface="微软雅黑" panose="020b0503020204020204" pitchFamily="34" charset="-122"/>
              </a:endParaRPr>
            </a:p>
            <a:p>
              <a:pPr eaLnBrk="1" hangingPunct="1">
                <a:lnSpc>
                  <a:spcPct val="130000"/>
                </a:lnSpc>
                <a:buNone/>
              </a:pPr>
              <a:r>
                <a:rPr altLang="en-US" sz="1700">
                  <a:latin typeface="微软雅黑" panose="020b0503020204020204" pitchFamily="34" charset="-122"/>
                  <a:ea typeface="微软雅黑" panose="020b0503020204020204" pitchFamily="34" charset="-122"/>
                </a:rPr>
                <a:t>     如键桥通讯公告的深圳证监局对其的行政处罚结果显示，其通过虚增收入、成本以及虚构应收账款收回少计提坏账准备的方式，2009年-2012年分别</a:t>
              </a:r>
              <a:r>
                <a:rPr altLang="en-US" sz="1700">
                  <a:solidFill>
                    <a:srgbClr val="FF0000"/>
                  </a:solidFill>
                  <a:latin typeface="微软雅黑" panose="020b0503020204020204" pitchFamily="34" charset="-122"/>
                  <a:ea typeface="微软雅黑" panose="020b0503020204020204" pitchFamily="34" charset="-122"/>
                </a:rPr>
                <a:t>虚增利润</a:t>
              </a:r>
              <a:r>
                <a:rPr altLang="en-US" sz="1700">
                  <a:latin typeface="微软雅黑" panose="020b0503020204020204" pitchFamily="34" charset="-122"/>
                  <a:ea typeface="微软雅黑" panose="020b0503020204020204" pitchFamily="34" charset="-122"/>
                </a:rPr>
                <a:t>总额</a:t>
              </a:r>
              <a:r>
                <a:rPr altLang="en-US" sz="1700">
                  <a:solidFill>
                    <a:srgbClr val="FF0000"/>
                  </a:solidFill>
                  <a:latin typeface="微软雅黑" panose="020b0503020204020204" pitchFamily="34" charset="-122"/>
                  <a:ea typeface="微软雅黑" panose="020b0503020204020204" pitchFamily="34" charset="-122"/>
                </a:rPr>
                <a:t>1391万元、447万元、551万元、926万元</a:t>
              </a:r>
              <a:r>
                <a:rPr altLang="en-US" sz="1700">
                  <a:latin typeface="微软雅黑" panose="020b0503020204020204" pitchFamily="34" charset="-122"/>
                  <a:ea typeface="微软雅黑" panose="020b0503020204020204" pitchFamily="34" charset="-122"/>
                </a:rPr>
                <a:t>，占当期利润总额的29.35%、9.01%、12.34%和14.36%。</a:t>
              </a:r>
              <a:endParaRPr altLang="en-US" sz="1700">
                <a:latin typeface="微软雅黑" panose="020b0503020204020204" pitchFamily="34" charset="-122"/>
                <a:ea typeface="微软雅黑" panose="020b0503020204020204" pitchFamily="34" charset="-122"/>
              </a:endParaRPr>
            </a:p>
          </p:txBody>
        </p:sp>
      </p:grpSp>
      <p:grpSp>
        <p:nvGrpSpPr>
          <p:cNvPr id="7173" name="组合 22"/>
          <p:cNvGrpSpPr/>
          <p:nvPr/>
        </p:nvGrpSpPr>
        <p:grpSpPr>
          <a:xfrm rot="5400000">
            <a:off x="2135188" y="636588"/>
            <a:ext cx="722312" cy="179387"/>
            <a:chOff x="7464455" y="4810313"/>
            <a:chExt cx="945911" cy="233855"/>
          </a:xfrm>
        </p:grpSpPr>
        <p:sp>
          <p:nvSpPr>
            <p:cNvPr id="24" name="椭圆 23"/>
            <p:cNvSpPr/>
            <p:nvPr/>
          </p:nvSpPr>
          <p:spPr>
            <a:xfrm>
              <a:off x="7464454" y="4810312"/>
              <a:ext cx="232839"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5" name="椭圆 24"/>
            <p:cNvSpPr/>
            <p:nvPr/>
          </p:nvSpPr>
          <p:spPr>
            <a:xfrm>
              <a:off x="8177526" y="4810312"/>
              <a:ext cx="232839"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26" name="直接连接符 25"/>
            <p:cNvCxnSpPr>
              <a:endCxn id="25" idx="2"/>
            </p:cNvCxnSpPr>
            <p:nvPr/>
          </p:nvCxnSpPr>
          <p:spPr>
            <a:xfrm rot="16200000" flipH="1">
              <a:off x="7934306" y="4685054"/>
              <a:ext cx="6209" cy="480232"/>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sp>
        <p:nvSpPr>
          <p:cNvPr id="7174" name="文本框 26"/>
          <p:cNvSpPr txBox="1"/>
          <p:nvPr/>
        </p:nvSpPr>
        <p:spPr>
          <a:xfrm>
            <a:off x="-250825" y="331788"/>
            <a:ext cx="8769350" cy="6508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lnSpc>
                <a:spcPct val="130000"/>
              </a:lnSpc>
            </a:pPr>
            <a:r>
              <a:rPr lang="en-US" altLang="zh-CN" sz="2800" b="1">
                <a:latin typeface="微软雅黑" panose="020b0503020204020204" pitchFamily="34" charset="-122"/>
                <a:ea typeface="微软雅黑" panose="020b0503020204020204" pitchFamily="34" charset="-122"/>
              </a:rPr>
              <a:t> </a:t>
            </a:r>
            <a:r>
              <a:rPr lang="zh-CN" altLang="en-US" sz="2800" b="1">
                <a:latin typeface="微软雅黑" panose="020b0503020204020204" pitchFamily="34" charset="-122"/>
                <a:ea typeface="微软雅黑" panose="020b0503020204020204" pitchFamily="34" charset="-122"/>
              </a:rPr>
              <a:t>财务舞弊主要手段</a:t>
            </a:r>
            <a:endParaRPr lang="zh-CN" altLang="en-US" sz="2800" b="1">
              <a:latin typeface="微软雅黑" panose="020b0503020204020204" pitchFamily="34" charset="-122"/>
              <a:ea typeface="微软雅黑" panose="020b0503020204020204" pitchFamily="34" charset="-122"/>
            </a:endParaRPr>
          </a:p>
        </p:txBody>
      </p:sp>
      <p:sp>
        <p:nvSpPr>
          <p:cNvPr id="7175" name="文本框 27"/>
          <p:cNvSpPr txBox="1"/>
          <p:nvPr/>
        </p:nvSpPr>
        <p:spPr>
          <a:xfrm>
            <a:off x="5257800" y="2000250"/>
            <a:ext cx="1524000" cy="5715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lnSpc>
                <a:spcPct val="130000"/>
              </a:lnSpc>
            </a:pPr>
            <a:r>
              <a:rPr lang="zh-CN" altLang="en-US" sz="2400" b="1">
                <a:solidFill>
                  <a:schemeClr val="bg1"/>
                </a:solidFill>
                <a:latin typeface="微软雅黑" panose="020b0503020204020204" pitchFamily="34" charset="-122"/>
                <a:ea typeface="微软雅黑" panose="020b0503020204020204" pitchFamily="34" charset="-122"/>
              </a:rPr>
              <a:t>虚增资产</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7176" name="文本框 28"/>
          <p:cNvSpPr txBox="1"/>
          <p:nvPr/>
        </p:nvSpPr>
        <p:spPr>
          <a:xfrm>
            <a:off x="5748338" y="1571625"/>
            <a:ext cx="914400" cy="5238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800" b="1">
                <a:solidFill>
                  <a:srgbClr val="333535"/>
                </a:solidFill>
                <a:latin typeface="Calibri" panose="020f0502020204030204" pitchFamily="34" charset="0"/>
              </a:rPr>
              <a:t>01</a:t>
            </a:r>
            <a:endParaRPr lang="zh-CN" altLang="en-US" sz="2800" b="1">
              <a:solidFill>
                <a:srgbClr val="333535"/>
              </a:solidFill>
              <a:latin typeface="Calibri" panose="020f0502020204030204" pitchFamily="34" charset="0"/>
            </a:endParaRPr>
          </a:p>
        </p:txBody>
      </p:sp>
      <p:sp>
        <p:nvSpPr>
          <p:cNvPr id="7177" name="文本框 30"/>
          <p:cNvSpPr txBox="1"/>
          <p:nvPr/>
        </p:nvSpPr>
        <p:spPr>
          <a:xfrm>
            <a:off x="6324600" y="5429250"/>
            <a:ext cx="914400" cy="5238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800" b="1">
                <a:solidFill>
                  <a:srgbClr val="333535"/>
                </a:solidFill>
                <a:latin typeface="Calibri" panose="020f0502020204030204" pitchFamily="34" charset="0"/>
              </a:rPr>
              <a:t>02</a:t>
            </a:r>
            <a:endParaRPr lang="zh-CN" altLang="en-US" sz="2800" b="1">
              <a:solidFill>
                <a:srgbClr val="333535"/>
              </a:solidFill>
              <a:latin typeface="Calibri" panose="020f0502020204030204" pitchFamily="34" charset="0"/>
            </a:endParaRPr>
          </a:p>
        </p:txBody>
      </p:sp>
      <p:sp>
        <p:nvSpPr>
          <p:cNvPr id="7178" name="文本框 35"/>
          <p:cNvSpPr txBox="1"/>
          <p:nvPr/>
        </p:nvSpPr>
        <p:spPr>
          <a:xfrm>
            <a:off x="5851525" y="4344988"/>
            <a:ext cx="1524000" cy="5715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lnSpc>
                <a:spcPct val="130000"/>
              </a:lnSpc>
            </a:pPr>
            <a:r>
              <a:rPr lang="zh-CN" altLang="en-US" sz="2400" b="1">
                <a:solidFill>
                  <a:schemeClr val="bg1"/>
                </a:solidFill>
                <a:latin typeface="微软雅黑" panose="020b0503020204020204" pitchFamily="34" charset="-122"/>
                <a:ea typeface="微软雅黑" panose="020b0503020204020204" pitchFamily="34" charset="-122"/>
              </a:rPr>
              <a:t>虚增利润</a:t>
            </a:r>
            <a:endParaRPr lang="zh-CN" altLang="en-US" sz="2400" b="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等腰三角形 2"/>
          <p:cNvSpPr/>
          <p:nvPr/>
        </p:nvSpPr>
        <p:spPr>
          <a:xfrm rot="5400000">
            <a:off x="-1500187" y="1500188"/>
            <a:ext cx="6858000" cy="3857625"/>
          </a:xfrm>
          <a:prstGeom prst="triangle">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5" name="直接连接符 4"/>
          <p:cNvCxnSpPr>
            <a:stCxn id="3" idx="0"/>
          </p:cNvCxnSpPr>
          <p:nvPr/>
        </p:nvCxnSpPr>
        <p:spPr>
          <a:xfrm>
            <a:off x="3857625" y="3429000"/>
            <a:ext cx="7800975" cy="15875"/>
          </a:xfrm>
          <a:prstGeom prst="line">
            <a:avLst/>
          </a:prstGeom>
          <a:ln w="28575">
            <a:solidFill>
              <a:srgbClr val="39B44C"/>
            </a:solidFill>
          </a:ln>
        </p:spPr>
        <p:style>
          <a:lnRef idx="1">
            <a:schemeClr val="accent1"/>
          </a:lnRef>
          <a:fillRef idx="0">
            <a:schemeClr val="accent1"/>
          </a:fillRef>
          <a:effectRef idx="0">
            <a:schemeClr val="accent1"/>
          </a:effectRef>
          <a:fontRef idx="minor">
            <a:schemeClr val="tx1"/>
          </a:fontRef>
        </p:style>
      </p:cxnSp>
      <p:sp>
        <p:nvSpPr>
          <p:cNvPr id="6" name="矩形 5"/>
          <p:cNvSpPr/>
          <p:nvPr/>
        </p:nvSpPr>
        <p:spPr>
          <a:xfrm>
            <a:off x="3857625" y="3900488"/>
            <a:ext cx="914400" cy="914400"/>
          </a:xfrm>
          <a:prstGeom prst="rect">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7" name="矩形 6"/>
          <p:cNvSpPr/>
          <p:nvPr/>
        </p:nvSpPr>
        <p:spPr>
          <a:xfrm>
            <a:off x="4772025" y="4814888"/>
            <a:ext cx="914400" cy="91440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 name="矩形 7"/>
          <p:cNvSpPr/>
          <p:nvPr/>
        </p:nvSpPr>
        <p:spPr>
          <a:xfrm>
            <a:off x="5686425" y="3900488"/>
            <a:ext cx="914400" cy="91440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 name="矩形 8"/>
          <p:cNvSpPr/>
          <p:nvPr/>
        </p:nvSpPr>
        <p:spPr>
          <a:xfrm>
            <a:off x="6600825" y="3900488"/>
            <a:ext cx="914400" cy="914400"/>
          </a:xfrm>
          <a:prstGeom prst="rect">
            <a:avLst/>
          </a:prstGeom>
          <a:solidFill>
            <a:srgbClr val="7579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 name="矩形 9"/>
          <p:cNvSpPr/>
          <p:nvPr/>
        </p:nvSpPr>
        <p:spPr>
          <a:xfrm>
            <a:off x="6600825" y="4829175"/>
            <a:ext cx="914400" cy="914400"/>
          </a:xfrm>
          <a:prstGeom prst="rect">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1" name="矩形 10"/>
          <p:cNvSpPr/>
          <p:nvPr/>
        </p:nvSpPr>
        <p:spPr>
          <a:xfrm>
            <a:off x="7515225" y="4843463"/>
            <a:ext cx="914400" cy="914400"/>
          </a:xfrm>
          <a:prstGeom prst="rect">
            <a:avLst/>
          </a:prstGeom>
          <a:solidFill>
            <a:srgbClr val="33353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2" name="矩形 11"/>
          <p:cNvSpPr/>
          <p:nvPr/>
        </p:nvSpPr>
        <p:spPr>
          <a:xfrm>
            <a:off x="8429625" y="3929063"/>
            <a:ext cx="914400" cy="914400"/>
          </a:xfrm>
          <a:prstGeom prst="rect">
            <a:avLst/>
          </a:prstGeom>
          <a:solidFill>
            <a:srgbClr val="39B4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203" name="文本框 13"/>
          <p:cNvSpPr txBox="1"/>
          <p:nvPr/>
        </p:nvSpPr>
        <p:spPr>
          <a:xfrm>
            <a:off x="366713" y="2755900"/>
            <a:ext cx="2462212" cy="8318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4800" b="1">
                <a:solidFill>
                  <a:schemeClr val="bg1"/>
                </a:solidFill>
                <a:latin typeface="微软雅黑" panose="020b0503020204020204" pitchFamily="34" charset="-122"/>
                <a:ea typeface="微软雅黑" panose="020b0503020204020204" pitchFamily="34" charset="-122"/>
              </a:rPr>
              <a:t>Part 2</a:t>
            </a:r>
            <a:endParaRPr lang="zh-CN" altLang="en-US" sz="4800" b="1">
              <a:solidFill>
                <a:schemeClr val="bg1"/>
              </a:solidFill>
              <a:latin typeface="微软雅黑" panose="020b0503020204020204" pitchFamily="34" charset="-122"/>
              <a:ea typeface="微软雅黑" panose="020b0503020204020204" pitchFamily="34" charset="-122"/>
            </a:endParaRPr>
          </a:p>
        </p:txBody>
      </p:sp>
      <p:sp>
        <p:nvSpPr>
          <p:cNvPr id="8204" name="矩形 14"/>
          <p:cNvSpPr/>
          <p:nvPr/>
        </p:nvSpPr>
        <p:spPr>
          <a:xfrm>
            <a:off x="5719763" y="2609850"/>
            <a:ext cx="3435350" cy="73025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lnSpc>
                <a:spcPct val="130000"/>
              </a:lnSpc>
            </a:pPr>
            <a:r>
              <a:rPr lang="zh-CN" altLang="en-US" sz="3200" b="1">
                <a:latin typeface="微软雅黑" panose="020b0503020204020204" pitchFamily="34" charset="-122"/>
                <a:ea typeface="微软雅黑" panose="020b0503020204020204" pitchFamily="34" charset="-122"/>
              </a:rPr>
              <a:t>亚太实业造假分析</a:t>
            </a:r>
            <a:endParaRPr lang="zh-CN" altLang="en-US" sz="32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MH_PageTitle"/>
          <p:cNvSpPr/>
          <p:nvPr>
            <p:custDataLst>
              <p:tags r:id="rId2"/>
            </p:custDataLst>
          </p:nvPr>
        </p:nvSpPr>
        <p:spPr>
          <a:xfrm>
            <a:off x="1430338" y="1643063"/>
            <a:ext cx="3035300" cy="3035300"/>
          </a:xfrm>
          <a:prstGeom prst="ellipse">
            <a:avLst/>
          </a:prstGeom>
          <a:noFill/>
          <a:ln w="15875">
            <a:solidFill>
              <a:srgbClr val="118942"/>
            </a:solidFill>
            <a:prstDash val="dash"/>
          </a:ln>
        </p:spPr>
        <p:style>
          <a:lnRef idx="2">
            <a:schemeClr val="accent1">
              <a:shade val="50000"/>
            </a:schemeClr>
          </a:lnRef>
          <a:fillRef idx="1">
            <a:schemeClr val="accent1"/>
          </a:fillRef>
          <a:effectRef idx="0">
            <a:schemeClr val="accent1"/>
          </a:effectRef>
          <a:fontRef idx="minor">
            <a:schemeClr val="lt1"/>
          </a:fontRef>
        </p:style>
        <p:txBody>
          <a:bodyPr tIns="864000" anchor="ctr">
            <a:norm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50000"/>
              </a:lnSpc>
              <a:spcBef>
                <a:spcPct val="0"/>
              </a:spcBef>
              <a:spcAft>
                <a:spcPct val="0"/>
              </a:spcAft>
              <a:buClrTx/>
              <a:buSzTx/>
              <a:buFont typeface="Arial" pitchFamily="34" charset="0"/>
              <a:buNone/>
              <a:defRPr/>
            </a:pPr>
            <a:r>
              <a:rPr kumimoji="0" lang="zh-CN" altLang="en-US" sz="2400" b="1" i="0" u="none" strike="noStrike" kern="1200" cap="none" spc="0" normalizeH="0" baseline="0" noProof="1">
                <a:ln>
                  <a:noFill/>
                </a:ln>
                <a:solidFill>
                  <a:schemeClr val="tx1">
                    <a:lumMod val="75000"/>
                    <a:lumOff val="25000"/>
                  </a:schemeClr>
                </a:solidFill>
                <a:effectLst/>
                <a:uLnTx/>
                <a:uFillTx/>
                <a:latin typeface="Arial" pitchFamily="34" charset="0"/>
                <a:ea typeface="微软雅黑" panose="020b0503020204020204" pitchFamily="34" charset="-122"/>
                <a:cs typeface="+mn-cs"/>
              </a:rPr>
              <a:t>亚太实业</a:t>
            </a:r>
            <a:endParaRPr kumimoji="0" lang="zh-CN" altLang="en-US" sz="2400" b="1" i="0" u="none" strike="noStrike" kern="1200" cap="none" spc="0" normalizeH="0" baseline="0" noProof="1">
              <a:ln>
                <a:noFill/>
              </a:ln>
              <a:solidFill>
                <a:schemeClr val="tx1">
                  <a:lumMod val="75000"/>
                  <a:lumOff val="25000"/>
                </a:schemeClr>
              </a:solidFill>
              <a:effectLst/>
              <a:uLnTx/>
              <a:uFillTx/>
              <a:latin typeface="Arial" pitchFamily="34" charset="0"/>
              <a:ea typeface="微软雅黑" panose="020b0503020204020204" pitchFamily="34" charset="-122"/>
              <a:cs typeface="+mn-cs"/>
            </a:endParaRPr>
          </a:p>
        </p:txBody>
      </p:sp>
      <p:sp>
        <p:nvSpPr>
          <p:cNvPr id="7" name="MH_Text_1"/>
          <p:cNvSpPr txBox="1"/>
          <p:nvPr>
            <p:custDataLst>
              <p:tags r:id="rId3"/>
            </p:custDataLst>
          </p:nvPr>
        </p:nvSpPr>
        <p:spPr>
          <a:xfrm>
            <a:off x="4752975" y="1389063"/>
            <a:ext cx="6951663" cy="4386263"/>
          </a:xfrm>
          <a:prstGeom prst="rect">
            <a:avLst/>
          </a:prstGeom>
          <a:noFill/>
        </p:spPr>
        <p:txBody>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defTabSz="914400" eaLnBrk="1" fontAlgn="auto" hangingPunct="1">
              <a:spcBef>
                <a:spcPts val="1200"/>
              </a:spcBef>
              <a:spcAft>
                <a:spcPts val="600"/>
              </a:spcAft>
              <a:buClrTx/>
              <a:buSzTx/>
              <a:buFont typeface="Arial" pitchFamily="34" charset="0"/>
              <a:buNone/>
              <a:defRPr/>
            </a:pPr>
            <a:r>
              <a:rPr kumimoji="0" lang="en-US" altLang="zh-CN" sz="2000" b="1" kern="1200" cap="none" spc="100" normalizeH="0" baseline="0" noProof="1">
                <a:latin typeface="微软雅黑" panose="020b0503020204020204" pitchFamily="34" charset="-122"/>
                <a:ea typeface="微软雅黑" panose="020b0503020204020204" pitchFamily="34" charset="-122"/>
                <a:cs typeface="+mn-cs"/>
              </a:rPr>
              <a:t>     </a:t>
            </a:r>
            <a:endParaRPr kumimoji="0" lang="en-US" altLang="zh-CN" sz="2000" b="1" kern="1200" cap="none" spc="100" normalizeH="0" baseline="0" noProof="1">
              <a:latin typeface="微软雅黑" panose="020b0503020204020204" pitchFamily="34" charset="-122"/>
              <a:ea typeface="微软雅黑" panose="020b0503020204020204" pitchFamily="34" charset="-122"/>
              <a:cs typeface="+mn-cs"/>
            </a:endParaRPr>
          </a:p>
          <a:p>
            <a:pPr marR="0" defTabSz="914400" eaLnBrk="1" fontAlgn="auto" hangingPunct="1">
              <a:lnSpc>
                <a:spcPts val="3000"/>
              </a:lnSpc>
              <a:spcBef>
                <a:spcPts val="1200"/>
              </a:spcBef>
              <a:spcAft>
                <a:spcPts val="600"/>
              </a:spcAft>
              <a:buClrTx/>
              <a:buSzTx/>
              <a:buFont typeface="Arial" pitchFamily="34" charset="0"/>
              <a:buNone/>
              <a:defRPr/>
            </a:pPr>
            <a:r>
              <a:rPr kumimoji="0" lang="en-US" altLang="zh-CN" sz="2000" b="1" kern="1200" cap="none" spc="100" normalizeH="0" baseline="0" noProof="1">
                <a:latin typeface="微软雅黑" panose="020b0503020204020204" pitchFamily="34" charset="-122"/>
                <a:ea typeface="微软雅黑" panose="020b0503020204020204" pitchFamily="34" charset="-122"/>
                <a:cs typeface="+mn-cs"/>
              </a:rPr>
              <a:t>     </a:t>
            </a:r>
            <a:r>
              <a:rPr kumimoji="0" sz="2000" b="1" kern="1200" cap="none" spc="100" normalizeH="0" baseline="0" noProof="1">
                <a:latin typeface="微软雅黑" panose="020b0503020204020204" pitchFamily="34" charset="-122"/>
                <a:ea typeface="微软雅黑" panose="020b0503020204020204" pitchFamily="34" charset="-122"/>
                <a:cs typeface="+mn-cs"/>
              </a:rPr>
              <a:t> 亚太实业原系由中国寰岛(集团)公司、中国银行海口信托咨询公司和交通银行海南分行等单位共同发起，成立时名为海南寰岛实业股份有限公司，</a:t>
            </a:r>
            <a:r>
              <a:rPr kumimoji="0" sz="2000" b="1" kern="1200" cap="none" spc="100" normalizeH="0" baseline="0" noProof="1">
                <a:solidFill>
                  <a:srgbClr val="C00000"/>
                </a:solidFill>
                <a:latin typeface="微软雅黑" panose="020b0503020204020204" pitchFamily="34" charset="-122"/>
                <a:ea typeface="微软雅黑" panose="020b0503020204020204" pitchFamily="34" charset="-122"/>
                <a:cs typeface="+mn-cs"/>
              </a:rPr>
              <a:t>主营业务为房产开发与经营</a:t>
            </a:r>
            <a:r>
              <a:rPr kumimoji="0" sz="2000" b="1" kern="1200" cap="none" spc="100" normalizeH="0" baseline="0" noProof="1">
                <a:latin typeface="微软雅黑" panose="020b0503020204020204" pitchFamily="34" charset="-122"/>
                <a:ea typeface="微软雅黑" panose="020b0503020204020204" pitchFamily="34" charset="-122"/>
                <a:cs typeface="+mn-cs"/>
              </a:rPr>
              <a:t>。2010年2月公司名称变更为海南亚太实业发展股份有限公司(以下简称“亚太实业</a:t>
            </a:r>
            <a:r>
              <a:rPr kumimoji="0" lang="en-US" sz="2000" b="1" kern="1200" cap="none" spc="100" normalizeH="0" baseline="0" noProof="1">
                <a:latin typeface="微软雅黑" panose="020b0503020204020204" pitchFamily="34" charset="-122"/>
                <a:ea typeface="微软雅黑" panose="020b0503020204020204" pitchFamily="34" charset="-122"/>
                <a:cs typeface="+mn-cs"/>
              </a:rPr>
              <a:t>“</a:t>
            </a:r>
            <a:r>
              <a:rPr kumimoji="0" sz="2000" b="1" kern="1200" cap="none" spc="100" normalizeH="0" baseline="0" noProof="1">
                <a:latin typeface="微软雅黑" panose="020b0503020204020204" pitchFamily="34" charset="-122"/>
                <a:ea typeface="微软雅黑" panose="020b0503020204020204" pitchFamily="34" charset="-122"/>
                <a:cs typeface="+mn-cs"/>
              </a:rPr>
              <a:t>)，现主营业务为房产开发与销售。1997年1月，经中国证监会批准，发行社会公众股3100万股，1997年2月28日，公司股票</a:t>
            </a:r>
            <a:r>
              <a:rPr kumimoji="0" lang="zh-CN" sz="2000" b="1" kern="1200" cap="none" spc="100" normalizeH="0" baseline="0" noProof="1">
                <a:latin typeface="微软雅黑" panose="020b0503020204020204" pitchFamily="34" charset="-122"/>
                <a:ea typeface="微软雅黑" panose="020b0503020204020204" pitchFamily="34" charset="-122"/>
                <a:cs typeface="+mn-cs"/>
              </a:rPr>
              <a:t>正</a:t>
            </a:r>
            <a:r>
              <a:rPr kumimoji="0" sz="2000" b="1" kern="1200" cap="none" spc="100" normalizeH="0" baseline="0" noProof="1">
                <a:latin typeface="微软雅黑" panose="020b0503020204020204" pitchFamily="34" charset="-122"/>
                <a:ea typeface="微软雅黑" panose="020b0503020204020204" pitchFamily="34" charset="-122"/>
                <a:cs typeface="+mn-cs"/>
              </a:rPr>
              <a:t>式在深圳证券交易所挂牌上市，股票代码000691</a:t>
            </a:r>
            <a:r>
              <a:rPr kumimoji="0" lang="zh-CN" sz="2000" b="1" kern="1200" cap="none" spc="100" normalizeH="0" baseline="0" noProof="1">
                <a:latin typeface="微软雅黑" panose="020b0503020204020204" pitchFamily="34" charset="-122"/>
                <a:ea typeface="微软雅黑" panose="020b0503020204020204" pitchFamily="34" charset="-122"/>
                <a:cs typeface="+mn-cs"/>
              </a:rPr>
              <a:t>，</a:t>
            </a:r>
            <a:r>
              <a:rPr kumimoji="0" sz="2000" b="1" kern="1200" cap="none" spc="100" normalizeH="0" baseline="0" noProof="1">
                <a:latin typeface="微软雅黑" panose="020b0503020204020204" pitchFamily="34" charset="-122"/>
                <a:ea typeface="微软雅黑" panose="020b0503020204020204" pitchFamily="34" charset="-122"/>
                <a:cs typeface="+mn-cs"/>
              </a:rPr>
              <a:t> 2015年6月下旬，亚太董事长和多名高管纷纷“因个人原因”离职</a:t>
            </a:r>
            <a:r>
              <a:rPr kumimoji="0" lang="zh-CN" sz="2000" b="1" kern="1200" cap="none" spc="100" normalizeH="0" baseline="0" noProof="1">
                <a:latin typeface="微软雅黑" panose="020b0503020204020204" pitchFamily="34" charset="-122"/>
                <a:ea typeface="微软雅黑" panose="020b0503020204020204" pitchFamily="34" charset="-122"/>
                <a:cs typeface="+mn-cs"/>
              </a:rPr>
              <a:t>。</a:t>
            </a:r>
            <a:r>
              <a:rPr kumimoji="0" sz="2000" b="1" kern="1200" cap="none" spc="100" normalizeH="0" baseline="0" noProof="1">
                <a:latin typeface="微软雅黑" panose="020b0503020204020204" pitchFamily="34" charset="-122"/>
                <a:ea typeface="微软雅黑" panose="020b0503020204020204" pitchFamily="34" charset="-122"/>
                <a:cs typeface="+mn-cs"/>
              </a:rPr>
              <a:t>2015年11月，亚太实业收到了</a:t>
            </a:r>
            <a:r>
              <a:rPr kumimoji="0" sz="2000" b="1" kern="1200" cap="none" spc="100" normalizeH="0" baseline="0" noProof="1">
                <a:solidFill>
                  <a:srgbClr val="C00000"/>
                </a:solidFill>
                <a:latin typeface="微软雅黑" panose="020b0503020204020204" pitchFamily="34" charset="-122"/>
                <a:ea typeface="微软雅黑" panose="020b0503020204020204" pitchFamily="34" charset="-122"/>
                <a:cs typeface="+mn-cs"/>
              </a:rPr>
              <a:t>行政处罚</a:t>
            </a:r>
            <a:r>
              <a:rPr kumimoji="0" sz="2000" b="1" kern="1200" cap="none" spc="100" normalizeH="0" baseline="0" noProof="1">
                <a:latin typeface="微软雅黑" panose="020b0503020204020204" pitchFamily="34" charset="-122"/>
                <a:ea typeface="微软雅黑" panose="020b0503020204020204" pitchFamily="34" charset="-122"/>
                <a:cs typeface="+mn-cs"/>
              </a:rPr>
              <a:t>告知书</a:t>
            </a:r>
            <a:r>
              <a:rPr kumimoji="0" lang="zh-CN" sz="2000" b="1" kern="1200" cap="none" spc="100" normalizeH="0" baseline="0" noProof="1">
                <a:latin typeface="微软雅黑" panose="020b0503020204020204" pitchFamily="34" charset="-122"/>
                <a:ea typeface="微软雅黑" panose="020b0503020204020204" pitchFamily="34" charset="-122"/>
                <a:cs typeface="+mn-cs"/>
              </a:rPr>
              <a:t>。</a:t>
            </a:r>
            <a:r>
              <a:rPr kumimoji="0" sz="2000" b="1" kern="1200" cap="none" spc="100" normalizeH="0" baseline="0" noProof="1">
                <a:latin typeface="微软雅黑" panose="020b0503020204020204" pitchFamily="34" charset="-122"/>
                <a:ea typeface="微软雅黑" panose="020b0503020204020204" pitchFamily="34" charset="-122"/>
                <a:cs typeface="+mn-cs"/>
              </a:rPr>
              <a:t>2016年5月4日，亚太实业更名为</a:t>
            </a:r>
            <a:r>
              <a:rPr kumimoji="0" sz="2000" b="1" kern="1200" cap="none" spc="100" normalizeH="0" baseline="0" noProof="1">
                <a:solidFill>
                  <a:srgbClr val="C00000"/>
                </a:solidFill>
                <a:latin typeface="微软雅黑" panose="020b0503020204020204" pitchFamily="34" charset="-122"/>
                <a:ea typeface="微软雅黑" panose="020b0503020204020204" pitchFamily="34" charset="-122"/>
                <a:cs typeface="+mn-cs"/>
              </a:rPr>
              <a:t>ST亚太</a:t>
            </a:r>
            <a:r>
              <a:rPr kumimoji="0" lang="zh-CN" sz="2000" b="1" kern="1200" cap="none" spc="100" normalizeH="0" baseline="0" noProof="1">
                <a:latin typeface="微软雅黑" panose="020b0503020204020204" pitchFamily="34" charset="-122"/>
                <a:ea typeface="微软雅黑" panose="020b0503020204020204" pitchFamily="34" charset="-122"/>
                <a:cs typeface="+mn-cs"/>
              </a:rPr>
              <a:t>。</a:t>
            </a:r>
            <a:endParaRPr kumimoji="0" lang="zh-CN" sz="2000" b="1" kern="1200" cap="none" spc="100" normalizeH="0" baseline="0" noProof="1">
              <a:latin typeface="微软雅黑" panose="020b0503020204020204" pitchFamily="34" charset="-122"/>
              <a:ea typeface="微软雅黑" panose="020b0503020204020204" pitchFamily="34" charset="-122"/>
              <a:cs typeface="+mn-cs"/>
            </a:endParaRPr>
          </a:p>
        </p:txBody>
      </p:sp>
      <p:grpSp>
        <p:nvGrpSpPr>
          <p:cNvPr id="9220" name="组合 1"/>
          <p:cNvGrpSpPr/>
          <p:nvPr/>
        </p:nvGrpSpPr>
        <p:grpSpPr>
          <a:xfrm>
            <a:off x="4503738" y="601663"/>
            <a:ext cx="3652837" cy="788987"/>
            <a:chOff x="6138864" y="1179514"/>
            <a:chExt cx="3652836" cy="788986"/>
          </a:xfrm>
        </p:grpSpPr>
        <p:sp>
          <p:nvSpPr>
            <p:cNvPr id="9" name="MH_Other_1"/>
            <p:cNvSpPr/>
            <p:nvPr>
              <p:custDataLst>
                <p:tags r:id="rId4"/>
              </p:custDataLst>
            </p:nvPr>
          </p:nvSpPr>
          <p:spPr>
            <a:xfrm>
              <a:off x="6170614" y="1239839"/>
              <a:ext cx="296862" cy="296862"/>
            </a:xfrm>
            <a:prstGeom prst="ellipse">
              <a:avLst/>
            </a:prstGeom>
            <a:solidFill>
              <a:srgbClr val="118942">
                <a:alpha val="4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 name="MH_Other_2"/>
            <p:cNvSpPr/>
            <p:nvPr>
              <p:custDataLst>
                <p:tags r:id="rId5"/>
              </p:custDataLst>
            </p:nvPr>
          </p:nvSpPr>
          <p:spPr>
            <a:xfrm>
              <a:off x="6138864" y="1179514"/>
              <a:ext cx="179387" cy="179387"/>
            </a:xfrm>
            <a:prstGeom prst="ellipse">
              <a:avLst/>
            </a:prstGeom>
            <a:solidFill>
              <a:srgbClr val="39B44C">
                <a:alpha val="4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229" name="MH_SubTitle_1"/>
            <p:cNvSpPr txBox="1"/>
            <p:nvPr>
              <p:custDataLst>
                <p:tags r:id="rId6"/>
              </p:custDataLst>
            </p:nvPr>
          </p:nvSpPr>
          <p:spPr>
            <a:xfrm>
              <a:off x="6388101" y="1333501"/>
              <a:ext cx="3403599" cy="634999"/>
            </a:xfrm>
            <a:prstGeom prst="rect">
              <a:avLst/>
            </a:prstGeom>
            <a:noFill/>
            <a:ln w="9525">
              <a:noFill/>
            </a:ln>
          </p:spPr>
          <p:txBody>
            <a:bodyPr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ts val="1075"/>
                </a:spcBef>
                <a:spcAft>
                  <a:spcPts val="540"/>
                </a:spcAft>
              </a:pPr>
              <a:r>
                <a:rPr lang="zh-CN" altLang="en-US" sz="3200" b="1">
                  <a:solidFill>
                    <a:srgbClr val="757979"/>
                  </a:solidFill>
                  <a:latin typeface="Arial" pitchFamily="34" charset="0"/>
                  <a:ea typeface="微软雅黑" panose="020b0503020204020204" pitchFamily="34" charset="-122"/>
                </a:rPr>
                <a:t>公司简介</a:t>
              </a:r>
              <a:endParaRPr lang="zh-CN" altLang="en-US" sz="3200" b="1">
                <a:solidFill>
                  <a:srgbClr val="757979"/>
                </a:solidFill>
                <a:latin typeface="Arial" pitchFamily="34" charset="0"/>
                <a:ea typeface="微软雅黑" panose="020b0503020204020204" pitchFamily="34" charset="-122"/>
              </a:endParaRPr>
            </a:p>
          </p:txBody>
        </p:sp>
      </p:grpSp>
      <p:grpSp>
        <p:nvGrpSpPr>
          <p:cNvPr id="9221" name="组合 10"/>
          <p:cNvGrpSpPr/>
          <p:nvPr/>
        </p:nvGrpSpPr>
        <p:grpSpPr>
          <a:xfrm>
            <a:off x="0" y="6751638"/>
            <a:ext cx="12192000" cy="106362"/>
            <a:chExt cx="12192000" cy="106680"/>
          </a:xfrm>
        </p:grpSpPr>
        <p:sp>
          <p:nvSpPr>
            <p:cNvPr id="12" name="矩形 11"/>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3" name="矩形 12"/>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5" name="矩形 14"/>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pic>
        <p:nvPicPr>
          <p:cNvPr id="9222" name="图片 4"/>
          <p:cNvPicPr>
            <a:picLocks noChangeAspect="1"/>
          </p:cNvPicPr>
          <p:nvPr/>
        </p:nvPicPr>
        <p:blipFill>
          <a:blip r:embed="rId7"/>
          <a:stretch>
            <a:fillRect/>
          </a:stretch>
        </p:blipFill>
        <p:spPr>
          <a:xfrm>
            <a:off x="1004888" y="1238250"/>
            <a:ext cx="2271712" cy="1984375"/>
          </a:xfrm>
          <a:prstGeom prst="rect">
            <a:avLst/>
          </a:prstGeom>
          <a:noFill/>
          <a:ln w="9525">
            <a:noFill/>
          </a:ln>
        </p:spPr>
      </p:pic>
    </p:spTree>
    <p:custDataLst>
      <p:tags r:id="rId8"/>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242" name="组合 12"/>
          <p:cNvGrpSpPr/>
          <p:nvPr/>
        </p:nvGrpSpPr>
        <p:grpSpPr>
          <a:xfrm>
            <a:off x="0" y="0"/>
            <a:ext cx="12192000" cy="106363"/>
            <a:chExt cx="12192000" cy="106680"/>
          </a:xfrm>
        </p:grpSpPr>
        <p:sp>
          <p:nvSpPr>
            <p:cNvPr id="14" name="矩形 13"/>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5" name="矩形 14"/>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6" name="矩形 15"/>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7" name="矩形 16"/>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0243" name="组合 25"/>
          <p:cNvGrpSpPr/>
          <p:nvPr/>
        </p:nvGrpSpPr>
        <p:grpSpPr>
          <a:xfrm rot="5400000">
            <a:off x="107950" y="636588"/>
            <a:ext cx="722313" cy="179387"/>
            <a:chOff x="7464455" y="4810313"/>
            <a:chExt cx="945911" cy="233855"/>
          </a:xfrm>
        </p:grpSpPr>
        <p:sp>
          <p:nvSpPr>
            <p:cNvPr id="27" name="椭圆 26"/>
            <p:cNvSpPr/>
            <p:nvPr/>
          </p:nvSpPr>
          <p:spPr>
            <a:xfrm>
              <a:off x="7464454" y="4810312"/>
              <a:ext cx="232839"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28" name="椭圆 27"/>
            <p:cNvSpPr/>
            <p:nvPr/>
          </p:nvSpPr>
          <p:spPr>
            <a:xfrm>
              <a:off x="8177526" y="4810312"/>
              <a:ext cx="232839"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29" name="直接连接符 28"/>
            <p:cNvCxnSpPr>
              <a:endCxn id="28" idx="2"/>
            </p:cNvCxnSpPr>
            <p:nvPr/>
          </p:nvCxnSpPr>
          <p:spPr>
            <a:xfrm rot="16200000" flipH="1">
              <a:off x="7934307" y="4685055"/>
              <a:ext cx="6208" cy="480232"/>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sp>
        <p:nvSpPr>
          <p:cNvPr id="10244" name="文本框 31"/>
          <p:cNvSpPr txBox="1"/>
          <p:nvPr/>
        </p:nvSpPr>
        <p:spPr>
          <a:xfrm>
            <a:off x="941388" y="365125"/>
            <a:ext cx="7947025" cy="6508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en-US" altLang="zh-CN" sz="2800">
                <a:latin typeface="微软雅黑" panose="020b0503020204020204" pitchFamily="34" charset="-122"/>
                <a:ea typeface="微软雅黑" panose="020b0503020204020204" pitchFamily="34" charset="-122"/>
              </a:rPr>
              <a:t> </a:t>
            </a:r>
            <a:r>
              <a:rPr lang="zh-CN" altLang="en-US" sz="2800" b="1">
                <a:latin typeface="微软雅黑" panose="020b0503020204020204" pitchFamily="34" charset="-122"/>
                <a:ea typeface="微软雅黑" panose="020b0503020204020204" pitchFamily="34" charset="-122"/>
              </a:rPr>
              <a:t>案例背景</a:t>
            </a:r>
            <a:endParaRPr lang="zh-CN" altLang="en-US" sz="2800" b="1">
              <a:latin typeface="微软雅黑" panose="020b0503020204020204" pitchFamily="34" charset="-122"/>
              <a:ea typeface="微软雅黑" panose="020b0503020204020204" pitchFamily="34" charset="-122"/>
            </a:endParaRPr>
          </a:p>
        </p:txBody>
      </p:sp>
      <p:sp>
        <p:nvSpPr>
          <p:cNvPr id="34" name="MH_SubTitle_1"/>
          <p:cNvSpPr/>
          <p:nvPr>
            <p:custDataLst>
              <p:tags r:id="rId2"/>
            </p:custDataLst>
          </p:nvPr>
        </p:nvSpPr>
        <p:spPr>
          <a:xfrm>
            <a:off x="665163" y="3681413"/>
            <a:ext cx="2354263" cy="1670050"/>
          </a:xfrm>
          <a:prstGeom prst="rect">
            <a:avLst/>
          </a:prstGeom>
          <a:solidFill>
            <a:srgbClr val="118942"/>
          </a:solidFill>
          <a:ln>
            <a:noFill/>
          </a:ln>
          <a:effectLst>
            <a:outerShdw blurRad="1016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180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1800" b="1" i="0" u="none" strike="noStrike" kern="1200" cap="none" spc="0" normalizeH="0" baseline="0" noProof="1">
                <a:ln>
                  <a:noFill/>
                </a:ln>
                <a:solidFill>
                  <a:schemeClr val="lt1"/>
                </a:solidFill>
                <a:effectLst/>
                <a:uLnTx/>
                <a:uFillTx/>
                <a:latin typeface="+mn-lt"/>
                <a:ea typeface="+mn-ea"/>
                <a:cs typeface="+mn-cs"/>
                <a:sym typeface="+mn-ea"/>
              </a:rPr>
              <a:t>其联营企业济南固碍对“质量索赔款”会计处理不当</a:t>
            </a:r>
            <a:endParaRPr kumimoji="0" lang="zh-CN" altLang="en-US" sz="1800" b="1" i="0" u="none" strike="noStrike" kern="0" cap="none" spc="0" normalizeH="0" baseline="0" noProof="1">
              <a:ln>
                <a:noFill/>
              </a:ln>
              <a:solidFill>
                <a:schemeClr val="lt1"/>
              </a:solidFill>
              <a:effectLst/>
              <a:uLnTx/>
              <a:uFillTx/>
              <a:latin typeface="微软雅黑" panose="020b0503020204020204" pitchFamily="34" charset="-122"/>
              <a:ea typeface="微软雅黑" panose="020b0503020204020204" pitchFamily="34" charset="-122"/>
              <a:cs typeface="Arial" pitchFamily="34" charset="0"/>
              <a:sym typeface="+mn-ea"/>
            </a:endParaRPr>
          </a:p>
        </p:txBody>
      </p:sp>
      <p:sp>
        <p:nvSpPr>
          <p:cNvPr id="35" name="MH_Other_2"/>
          <p:cNvSpPr/>
          <p:nvPr>
            <p:custDataLst>
              <p:tags r:id="rId3"/>
            </p:custDataLst>
          </p:nvPr>
        </p:nvSpPr>
        <p:spPr>
          <a:xfrm>
            <a:off x="495300" y="3349625"/>
            <a:ext cx="598488" cy="549275"/>
          </a:xfrm>
          <a:prstGeom prst="ellipse">
            <a:avLst/>
          </a:prstGeom>
          <a:solidFill>
            <a:srgbClr val="118942"/>
          </a:solidFill>
          <a:ln w="254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2800" b="1" i="0" u="none" strike="noStrike" kern="1200" cap="none" spc="0" normalizeH="0" baseline="0" noProof="1">
                <a:ln>
                  <a:noFill/>
                </a:ln>
                <a:solidFill>
                  <a:srgbClr val="FFFFFF"/>
                </a:solidFill>
                <a:effectLst/>
                <a:uLnTx/>
                <a:uFillTx/>
                <a:latin typeface="+mn-lt"/>
                <a:ea typeface="+mn-ea"/>
                <a:cs typeface="+mn-cs"/>
              </a:rPr>
              <a:t>1</a:t>
            </a:r>
            <a:endParaRPr kumimoji="0" lang="zh-CN" altLang="en-US" sz="2800" b="1" i="0" u="none" strike="noStrike" kern="1200" cap="none" spc="0" normalizeH="0" baseline="0" noProof="1">
              <a:ln>
                <a:noFill/>
              </a:ln>
              <a:solidFill>
                <a:srgbClr val="FFFFFF"/>
              </a:solidFill>
              <a:effectLst/>
              <a:uLnTx/>
              <a:uFillTx/>
              <a:latin typeface="+mn-lt"/>
              <a:ea typeface="+mn-ea"/>
              <a:cs typeface="+mn-cs"/>
            </a:endParaRPr>
          </a:p>
        </p:txBody>
      </p:sp>
      <p:sp>
        <p:nvSpPr>
          <p:cNvPr id="37" name="MH_SubTitle_2"/>
          <p:cNvSpPr/>
          <p:nvPr>
            <p:custDataLst>
              <p:tags r:id="rId4"/>
            </p:custDataLst>
          </p:nvPr>
        </p:nvSpPr>
        <p:spPr>
          <a:xfrm>
            <a:off x="5018088" y="3681413"/>
            <a:ext cx="2354263" cy="1670050"/>
          </a:xfrm>
          <a:prstGeom prst="rect">
            <a:avLst/>
          </a:prstGeom>
          <a:solidFill>
            <a:srgbClr val="39B44C"/>
          </a:solidFill>
          <a:ln>
            <a:noFill/>
          </a:ln>
          <a:effectLst>
            <a:outerShdw blurRad="1016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180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1800" b="1" i="0" u="none" strike="noStrike" kern="1200" cap="none" spc="0" normalizeH="0" baseline="0" noProof="1">
                <a:ln>
                  <a:noFill/>
                </a:ln>
                <a:solidFill>
                  <a:schemeClr val="lt1"/>
                </a:solidFill>
                <a:effectLst/>
                <a:uLnTx/>
                <a:uFillTx/>
                <a:latin typeface="+mn-lt"/>
                <a:ea typeface="+mn-ea"/>
                <a:cs typeface="+mn-cs"/>
                <a:sym typeface="+mn-ea"/>
              </a:rPr>
              <a:t>未按会计准则规定计提对所持济南固碍长期股权投资的减值准备</a:t>
            </a:r>
            <a:endParaRPr kumimoji="0" lang="zh-CN" altLang="en-US" sz="1800" b="1" i="0" u="none" strike="noStrike" kern="0" cap="none" spc="0" normalizeH="0" baseline="0" noProof="1">
              <a:ln>
                <a:noFill/>
              </a:ln>
              <a:solidFill>
                <a:schemeClr val="lt1"/>
              </a:solidFill>
              <a:effectLst/>
              <a:uLnTx/>
              <a:uFillTx/>
              <a:latin typeface="微软雅黑" panose="020b0503020204020204" pitchFamily="34" charset="-122"/>
              <a:ea typeface="微软雅黑" panose="020b0503020204020204" pitchFamily="34" charset="-122"/>
              <a:cs typeface="Arial" pitchFamily="34" charset="0"/>
            </a:endParaRPr>
          </a:p>
        </p:txBody>
      </p:sp>
      <p:sp>
        <p:nvSpPr>
          <p:cNvPr id="38" name="MH_Other_3"/>
          <p:cNvSpPr/>
          <p:nvPr>
            <p:custDataLst>
              <p:tags r:id="rId5"/>
            </p:custDataLst>
          </p:nvPr>
        </p:nvSpPr>
        <p:spPr>
          <a:xfrm>
            <a:off x="4849813" y="3349625"/>
            <a:ext cx="598488" cy="549275"/>
          </a:xfrm>
          <a:prstGeom prst="ellipse">
            <a:avLst/>
          </a:prstGeom>
          <a:solidFill>
            <a:srgbClr val="39B44C"/>
          </a:solidFill>
          <a:ln w="254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2800" b="1" i="0" u="none" strike="noStrike" kern="1200" cap="none" spc="0" normalizeH="0" baseline="0" noProof="1">
                <a:ln>
                  <a:noFill/>
                </a:ln>
                <a:solidFill>
                  <a:srgbClr val="FFFFFF"/>
                </a:solidFill>
                <a:effectLst/>
                <a:uLnTx/>
                <a:uFillTx/>
                <a:latin typeface="+mn-lt"/>
                <a:ea typeface="+mn-ea"/>
                <a:cs typeface="+mn-cs"/>
              </a:rPr>
              <a:t>2</a:t>
            </a:r>
            <a:endParaRPr kumimoji="0" lang="zh-CN" altLang="en-US" sz="2800" b="1" i="0" u="none" strike="noStrike" kern="1200" cap="none" spc="0" normalizeH="0" baseline="0" noProof="1">
              <a:ln>
                <a:noFill/>
              </a:ln>
              <a:solidFill>
                <a:srgbClr val="FFFFFF"/>
              </a:solidFill>
              <a:effectLst/>
              <a:uLnTx/>
              <a:uFillTx/>
              <a:latin typeface="+mn-lt"/>
              <a:ea typeface="+mn-ea"/>
              <a:cs typeface="+mn-cs"/>
            </a:endParaRPr>
          </a:p>
        </p:txBody>
      </p:sp>
      <p:sp>
        <p:nvSpPr>
          <p:cNvPr id="40" name="MH_SubTitle_3"/>
          <p:cNvSpPr/>
          <p:nvPr>
            <p:custDataLst>
              <p:tags r:id="rId6"/>
            </p:custDataLst>
          </p:nvPr>
        </p:nvSpPr>
        <p:spPr>
          <a:xfrm>
            <a:off x="9372600" y="3681413"/>
            <a:ext cx="2289175" cy="1670050"/>
          </a:xfrm>
          <a:prstGeom prst="rect">
            <a:avLst/>
          </a:prstGeom>
          <a:solidFill>
            <a:srgbClr val="15673A"/>
          </a:solidFill>
          <a:ln>
            <a:noFill/>
          </a:ln>
          <a:effectLst>
            <a:outerShdw blurRad="1016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tIns="180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1800" b="1" i="0" u="none" strike="noStrike" kern="1200" cap="none" spc="0" normalizeH="0" baseline="0" noProof="1">
                <a:ln>
                  <a:noFill/>
                </a:ln>
                <a:solidFill>
                  <a:schemeClr val="lt1"/>
                </a:solidFill>
                <a:effectLst/>
                <a:uLnTx/>
                <a:uFillTx/>
                <a:latin typeface="+mn-lt"/>
                <a:ea typeface="+mn-ea"/>
                <a:cs typeface="+mn-cs"/>
                <a:sym typeface="+mn-ea"/>
              </a:rPr>
              <a:t>控股子公司同创嘉业提前或延迟确认销售收入</a:t>
            </a:r>
            <a:endParaRPr kumimoji="0" lang="zh-CN" altLang="en-US" sz="1800" b="1" i="0" u="none" strike="noStrike" kern="0" cap="none" spc="0" normalizeH="0" baseline="0" noProof="1">
              <a:ln>
                <a:noFill/>
              </a:ln>
              <a:solidFill>
                <a:schemeClr val="lt1"/>
              </a:solidFill>
              <a:effectLst/>
              <a:uLnTx/>
              <a:uFillTx/>
              <a:latin typeface="微软雅黑" panose="020b0503020204020204" pitchFamily="34" charset="-122"/>
              <a:ea typeface="微软雅黑" panose="020b0503020204020204" pitchFamily="34" charset="-122"/>
              <a:cs typeface="Arial" pitchFamily="34" charset="0"/>
            </a:endParaRPr>
          </a:p>
        </p:txBody>
      </p:sp>
      <p:sp>
        <p:nvSpPr>
          <p:cNvPr id="41" name="MH_Other_4"/>
          <p:cNvSpPr/>
          <p:nvPr>
            <p:custDataLst>
              <p:tags r:id="rId7"/>
            </p:custDataLst>
          </p:nvPr>
        </p:nvSpPr>
        <p:spPr>
          <a:xfrm>
            <a:off x="9202738" y="3349625"/>
            <a:ext cx="598488" cy="549275"/>
          </a:xfrm>
          <a:prstGeom prst="ellipse">
            <a:avLst/>
          </a:prstGeom>
          <a:solidFill>
            <a:srgbClr val="15673A"/>
          </a:solidFill>
          <a:ln w="254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2800" b="1" i="0" u="none" strike="noStrike" kern="1200" cap="none" spc="0" normalizeH="0" baseline="0" noProof="1">
                <a:ln>
                  <a:noFill/>
                </a:ln>
                <a:solidFill>
                  <a:srgbClr val="FFFFFF"/>
                </a:solidFill>
                <a:effectLst/>
                <a:uLnTx/>
                <a:uFillTx/>
                <a:latin typeface="+mn-lt"/>
                <a:ea typeface="+mn-ea"/>
                <a:cs typeface="+mn-cs"/>
              </a:rPr>
              <a:t>3</a:t>
            </a:r>
            <a:endParaRPr kumimoji="0" lang="zh-CN" altLang="en-US" sz="2800" b="1" i="0" u="none" strike="noStrike" kern="1200" cap="none" spc="0" normalizeH="0" baseline="0" noProof="1">
              <a:ln>
                <a:noFill/>
              </a:ln>
              <a:solidFill>
                <a:srgbClr val="FFFFFF"/>
              </a:solidFill>
              <a:effectLst/>
              <a:uLnTx/>
              <a:uFillTx/>
              <a:latin typeface="+mn-lt"/>
              <a:ea typeface="+mn-ea"/>
              <a:cs typeface="+mn-cs"/>
            </a:endParaRPr>
          </a:p>
        </p:txBody>
      </p:sp>
      <p:grpSp>
        <p:nvGrpSpPr>
          <p:cNvPr id="10251" name="组合 45"/>
          <p:cNvGrpSpPr/>
          <p:nvPr/>
        </p:nvGrpSpPr>
        <p:grpSpPr>
          <a:xfrm>
            <a:off x="0" y="6729413"/>
            <a:ext cx="12192000" cy="128587"/>
            <a:chExt cx="12192000" cy="106680"/>
          </a:xfrm>
        </p:grpSpPr>
        <p:sp>
          <p:nvSpPr>
            <p:cNvPr id="47" name="矩形 46"/>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48" name="矩形 47"/>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49" name="矩形 48"/>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50" name="矩形 49"/>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10252" name="文本框 4"/>
          <p:cNvSpPr txBox="1"/>
          <p:nvPr/>
        </p:nvSpPr>
        <p:spPr>
          <a:xfrm>
            <a:off x="977900" y="1677988"/>
            <a:ext cx="10683875" cy="119856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a:latin typeface="Arial" pitchFamily="34" charset="0"/>
              </a:rPr>
              <a:t>        </a:t>
            </a:r>
            <a:r>
              <a:rPr lang="zh-CN" altLang="en-US" sz="2400" b="1">
                <a:latin typeface="Arial" pitchFamily="34" charset="0"/>
              </a:rPr>
              <a:t>2016年1月26日，证监会发布海南亚太实业发展股份有限公司(以下简称</a:t>
            </a:r>
            <a:r>
              <a:rPr lang="en-US" altLang="zh-CN" sz="2400" b="1">
                <a:latin typeface="Arial" pitchFamily="34" charset="0"/>
              </a:rPr>
              <a:t>“</a:t>
            </a:r>
            <a:r>
              <a:rPr lang="zh-CN" altLang="en-US" sz="2400" b="1">
                <a:latin typeface="Arial" pitchFamily="34" charset="0"/>
              </a:rPr>
              <a:t>亚太实业</a:t>
            </a:r>
            <a:r>
              <a:rPr lang="en-US" altLang="zh-CN" sz="2400" b="1">
                <a:latin typeface="Arial" pitchFamily="34" charset="0"/>
              </a:rPr>
              <a:t>”</a:t>
            </a:r>
            <a:r>
              <a:rPr lang="zh-CN" altLang="en-US" sz="2400" b="1">
                <a:latin typeface="Arial" pitchFamily="34" charset="0"/>
              </a:rPr>
              <a:t>)信息披露违规的行政处罚决定书（[2016]12号）。处罚决定书显示，亚太实业在2010-201</a:t>
            </a:r>
            <a:r>
              <a:rPr lang="en-US" altLang="zh-CN" sz="2400" b="1">
                <a:latin typeface="Arial" pitchFamily="34" charset="0"/>
              </a:rPr>
              <a:t>4</a:t>
            </a:r>
            <a:r>
              <a:rPr lang="zh-CN" altLang="en-US" sz="2400" b="1">
                <a:latin typeface="Arial" pitchFamily="34" charset="0"/>
              </a:rPr>
              <a:t>年期间存在以下</a:t>
            </a:r>
            <a:r>
              <a:rPr lang="zh-CN" altLang="en-US" sz="2400" b="1">
                <a:solidFill>
                  <a:srgbClr val="C00000"/>
                </a:solidFill>
                <a:latin typeface="Arial" pitchFamily="34" charset="0"/>
              </a:rPr>
              <a:t>三项违规事实</a:t>
            </a:r>
            <a:r>
              <a:rPr lang="zh-CN" altLang="en-US" sz="2400" b="1">
                <a:latin typeface="Arial" pitchFamily="34" charset="0"/>
              </a:rPr>
              <a:t>:</a:t>
            </a:r>
            <a:endParaRPr lang="zh-CN" altLang="en-US" sz="2400" b="1">
              <a:latin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 name="组合 20"/>
          <p:cNvGrpSpPr/>
          <p:nvPr/>
        </p:nvGrpSpPr>
        <p:grpSpPr>
          <a:xfrm>
            <a:off x="736600" y="1196975"/>
            <a:ext cx="2976563" cy="2346325"/>
            <a:chOff x="1194007" y="205945"/>
            <a:chExt cx="2976306" cy="2210689"/>
          </a:xfrm>
        </p:grpSpPr>
        <p:sp>
          <p:nvSpPr>
            <p:cNvPr id="15" name="MH_SubTitle_1"/>
            <p:cNvSpPr/>
            <p:nvPr>
              <p:custDataLst>
                <p:tags r:id="rId3"/>
              </p:custDataLst>
            </p:nvPr>
          </p:nvSpPr>
          <p:spPr>
            <a:xfrm>
              <a:off x="1194007" y="205945"/>
              <a:ext cx="2142940" cy="2210689"/>
            </a:xfrm>
            <a:prstGeom prst="roundRect">
              <a:avLst/>
            </a:prstGeom>
            <a:solidFill>
              <a:srgbClr val="89C4A1"/>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endPar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endParaRPr>
            </a:p>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rPr>
                <a:t>亚太实业持有济南固</a:t>
              </a: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宋体" panose="02010600030101010101" pitchFamily="2" charset="-122"/>
                </a:rPr>
                <a:t>碍</a:t>
              </a: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rPr>
                <a:t>48%的股份，将济南固</a:t>
              </a: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宋体" panose="02010600030101010101" pitchFamily="2" charset="-122"/>
                </a:rPr>
                <a:t>碍</a:t>
              </a: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rPr>
                <a:t>认定为联营企业，采用权益法核算长期股权投资。</a:t>
              </a:r>
              <a:endParaRPr kumimoji="0" lang="en-US" altLang="zh-CN" sz="18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14" name="下箭头 13"/>
            <p:cNvSpPr/>
            <p:nvPr/>
          </p:nvSpPr>
          <p:spPr>
            <a:xfrm rot="16200000">
              <a:off x="3560590" y="1304344"/>
              <a:ext cx="382907" cy="836541"/>
            </a:xfrm>
            <a:prstGeom prst="downArrow">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31" name="组合 30"/>
          <p:cNvGrpSpPr/>
          <p:nvPr/>
        </p:nvGrpSpPr>
        <p:grpSpPr>
          <a:xfrm>
            <a:off x="3711575" y="1196975"/>
            <a:ext cx="2794000" cy="2355850"/>
            <a:chOff x="4184986" y="121853"/>
            <a:chExt cx="2793265" cy="2303039"/>
          </a:xfrm>
        </p:grpSpPr>
        <p:sp>
          <p:nvSpPr>
            <p:cNvPr id="36" name="MH_SubTitle_2"/>
            <p:cNvSpPr/>
            <p:nvPr>
              <p:custDataLst>
                <p:tags r:id="rId4"/>
              </p:custDataLst>
            </p:nvPr>
          </p:nvSpPr>
          <p:spPr>
            <a:xfrm>
              <a:off x="4184986" y="121853"/>
              <a:ext cx="1914021" cy="2303039"/>
            </a:xfrm>
            <a:prstGeom prst="roundRect">
              <a:avLst/>
            </a:prstGeom>
            <a:solidFill>
              <a:srgbClr val="39B44C"/>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endParaRPr kumimoji="0" lang="en-US" altLang="zh-CN" sz="1800" b="1" i="0" u="none" strike="noStrike" kern="1200" cap="none" spc="100" normalizeH="0" baseline="0" noProof="1">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11308" name="MH_Other_3"/>
            <p:cNvSpPr/>
            <p:nvPr>
              <p:custDataLst>
                <p:tags r:id="rId5"/>
              </p:custDataLst>
            </p:nvPr>
          </p:nvSpPr>
          <p:spPr>
            <a:xfrm>
              <a:off x="4609103" y="2111711"/>
              <a:ext cx="1067912" cy="313181"/>
            </a:xfrm>
            <a:custGeom>
              <a:gdLst>
                <a:gd name="txL" fmla="*/ 0 w 2568129"/>
                <a:gd name="txT" fmla="*/ 0 h 560586"/>
                <a:gd name="txR" fmla="*/ 2568129 w 2568129"/>
                <a:gd name="txB" fmla="*/ 560586 h 560586"/>
              </a:gdLst>
              <a:rect l="txL" t="txT" r="txR" b="txB"/>
              <a:pathLst>
                <a:path w="2568129" h="560586">
                  <a:moveTo>
                    <a:pt x="282878" y="0"/>
                  </a:moveTo>
                  <a:lnTo>
                    <a:pt x="2285251" y="0"/>
                  </a:lnTo>
                  <a:cubicBezTo>
                    <a:pt x="2441480" y="0"/>
                    <a:pt x="2568129" y="126649"/>
                    <a:pt x="2568129" y="282878"/>
                  </a:cubicBezTo>
                  <a:lnTo>
                    <a:pt x="2568129" y="560586"/>
                  </a:lnTo>
                  <a:lnTo>
                    <a:pt x="0" y="560586"/>
                  </a:lnTo>
                  <a:lnTo>
                    <a:pt x="0" y="282878"/>
                  </a:lnTo>
                  <a:cubicBezTo>
                    <a:pt x="0" y="126649"/>
                    <a:pt x="126649" y="0"/>
                    <a:pt x="282878" y="0"/>
                  </a:cubicBezTo>
                  <a:close/>
                </a:path>
              </a:pathLst>
            </a:custGeom>
            <a:solidFill>
              <a:srgbClr val="118942"/>
            </a:solidFill>
            <a:ln w="25400">
              <a:noFill/>
            </a:ln>
          </p:spPr>
          <p:txBody>
            <a:bodyPr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a:solidFill>
                    <a:srgbClr val="FFFFFF"/>
                  </a:solidFill>
                  <a:latin typeface="Arial Rounded MT Bold" panose="020f0704030504030204" pitchFamily="34" charset="0"/>
                  <a:ea typeface="微软雅黑" panose="020b0503020204020204" pitchFamily="34" charset="-122"/>
                </a:rPr>
                <a:t>2012</a:t>
              </a:r>
              <a:endParaRPr lang="en-US" altLang="zh-CN" sz="2000">
                <a:solidFill>
                  <a:srgbClr val="FFFFFF"/>
                </a:solidFill>
                <a:latin typeface="Arial Rounded MT Bold" panose="020f0704030504030204" pitchFamily="34" charset="0"/>
                <a:ea typeface="微软雅黑" panose="020b0503020204020204" pitchFamily="34" charset="-122"/>
              </a:endParaRPr>
            </a:p>
          </p:txBody>
        </p:sp>
        <p:sp>
          <p:nvSpPr>
            <p:cNvPr id="80" name="下箭头 79"/>
            <p:cNvSpPr/>
            <p:nvPr/>
          </p:nvSpPr>
          <p:spPr>
            <a:xfrm rot="16200000">
              <a:off x="6362028" y="1296538"/>
              <a:ext cx="381771" cy="850676"/>
            </a:xfrm>
            <a:prstGeom prst="downArrow">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86" name="下箭头 85"/>
          <p:cNvSpPr/>
          <p:nvPr/>
        </p:nvSpPr>
        <p:spPr>
          <a:xfrm rot="5400000">
            <a:off x="4833144" y="4755356"/>
            <a:ext cx="384175" cy="1360488"/>
          </a:xfrm>
          <a:prstGeom prst="downArrow">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2400" b="1" i="0" u="none" strike="noStrike" kern="1200" cap="none" spc="0" normalizeH="0" baseline="0" noProof="1">
              <a:ln>
                <a:noFill/>
              </a:ln>
              <a:solidFill>
                <a:schemeClr val="lt1"/>
              </a:solidFill>
              <a:effectLst/>
              <a:uLnTx/>
              <a:uFillTx/>
              <a:latin typeface="微软雅黑" panose="020b0503020204020204" pitchFamily="34" charset="-122"/>
              <a:ea typeface="微软雅黑" panose="020b0503020204020204" pitchFamily="34" charset="-122"/>
              <a:cs typeface="+mn-cs"/>
            </a:endParaRPr>
          </a:p>
        </p:txBody>
      </p:sp>
      <p:sp>
        <p:nvSpPr>
          <p:cNvPr id="87" name="下箭头 86"/>
          <p:cNvSpPr/>
          <p:nvPr/>
        </p:nvSpPr>
        <p:spPr>
          <a:xfrm rot="5400000">
            <a:off x="8528844" y="4710906"/>
            <a:ext cx="384175" cy="1236663"/>
          </a:xfrm>
          <a:prstGeom prst="downArrow">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2400" b="1" i="0" u="none" strike="noStrike" kern="1200" cap="none" spc="0" normalizeH="0" baseline="0" noProof="1">
              <a:ln>
                <a:noFill/>
              </a:ln>
              <a:solidFill>
                <a:schemeClr val="lt1"/>
              </a:solidFill>
              <a:effectLst/>
              <a:uLnTx/>
              <a:uFillTx/>
              <a:latin typeface="微软雅黑" panose="020b0503020204020204" pitchFamily="34" charset="-122"/>
              <a:ea typeface="微软雅黑" panose="020b0503020204020204" pitchFamily="34" charset="-122"/>
              <a:cs typeface="+mn-cs"/>
            </a:endParaRPr>
          </a:p>
        </p:txBody>
      </p:sp>
      <p:grpSp>
        <p:nvGrpSpPr>
          <p:cNvPr id="11270" name="组合 89"/>
          <p:cNvGrpSpPr/>
          <p:nvPr/>
        </p:nvGrpSpPr>
        <p:grpSpPr>
          <a:xfrm>
            <a:off x="0" y="0"/>
            <a:ext cx="12192000" cy="106363"/>
            <a:chExt cx="12192000" cy="106680"/>
          </a:xfrm>
        </p:grpSpPr>
        <p:sp>
          <p:nvSpPr>
            <p:cNvPr id="91" name="矩形 90"/>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2" name="矩形 91"/>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3" name="矩形 92"/>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4" name="矩形 93"/>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1271" name="组合 94"/>
          <p:cNvGrpSpPr/>
          <p:nvPr/>
        </p:nvGrpSpPr>
        <p:grpSpPr>
          <a:xfrm rot="5400000">
            <a:off x="-3375025" y="3395663"/>
            <a:ext cx="6842125" cy="77787"/>
            <a:chExt cx="12192000" cy="106680"/>
          </a:xfrm>
        </p:grpSpPr>
        <p:sp>
          <p:nvSpPr>
            <p:cNvPr id="96" name="矩形 95"/>
            <p:cNvSpPr/>
            <p:nvPr/>
          </p:nvSpPr>
          <p:spPr>
            <a:xfrm>
              <a:off x="-1" y="2177"/>
              <a:ext cx="3275716" cy="106679"/>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7" name="矩形 96"/>
            <p:cNvSpPr/>
            <p:nvPr/>
          </p:nvSpPr>
          <p:spPr>
            <a:xfrm>
              <a:off x="3275714" y="2176"/>
              <a:ext cx="3278544" cy="106679"/>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8" name="矩形 97"/>
            <p:cNvSpPr/>
            <p:nvPr/>
          </p:nvSpPr>
          <p:spPr>
            <a:xfrm>
              <a:off x="5637738" y="0"/>
              <a:ext cx="3278546"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9" name="矩形 98"/>
            <p:cNvSpPr/>
            <p:nvPr/>
          </p:nvSpPr>
          <p:spPr>
            <a:xfrm>
              <a:off x="8916284" y="0"/>
              <a:ext cx="3275716"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1272" name="组合 99"/>
          <p:cNvGrpSpPr/>
          <p:nvPr/>
        </p:nvGrpSpPr>
        <p:grpSpPr>
          <a:xfrm rot="5400000">
            <a:off x="8699500" y="3367088"/>
            <a:ext cx="6865938" cy="114300"/>
            <a:chExt cx="12192000" cy="106680"/>
          </a:xfrm>
        </p:grpSpPr>
        <p:sp>
          <p:nvSpPr>
            <p:cNvPr id="101" name="矩形 100"/>
            <p:cNvSpPr/>
            <p:nvPr/>
          </p:nvSpPr>
          <p:spPr>
            <a:xfrm>
              <a:off x="0" y="0"/>
              <a:ext cx="3275633"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2" name="矩形 101"/>
            <p:cNvSpPr/>
            <p:nvPr/>
          </p:nvSpPr>
          <p:spPr>
            <a:xfrm>
              <a:off x="3275633" y="0"/>
              <a:ext cx="3278449"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3" name="矩形 102"/>
            <p:cNvSpPr/>
            <p:nvPr/>
          </p:nvSpPr>
          <p:spPr>
            <a:xfrm>
              <a:off x="5637920" y="0"/>
              <a:ext cx="3278449"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4" name="矩形 103"/>
            <p:cNvSpPr/>
            <p:nvPr/>
          </p:nvSpPr>
          <p:spPr>
            <a:xfrm>
              <a:off x="8916370" y="0"/>
              <a:ext cx="3275631"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11273" name="文本框 1"/>
          <p:cNvSpPr txBox="1"/>
          <p:nvPr/>
        </p:nvSpPr>
        <p:spPr>
          <a:xfrm>
            <a:off x="3663950" y="1355725"/>
            <a:ext cx="2041525" cy="2030413"/>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b="1">
                <a:latin typeface="微软雅黑" panose="020b0503020204020204" pitchFamily="34" charset="-122"/>
                <a:ea typeface="微软雅黑" panose="020b0503020204020204" pitchFamily="34" charset="-122"/>
                <a:sym typeface="宋体" panose="02010600030101010101" pitchFamily="2" charset="-122"/>
              </a:rPr>
              <a:t>济南固碍按“质量索赔款”确认预计负债535.5万元，</a:t>
            </a:r>
            <a:r>
              <a:rPr lang="zh-CN" altLang="en-US" b="1">
                <a:solidFill>
                  <a:schemeClr val="bg1"/>
                </a:solidFill>
                <a:latin typeface="微软雅黑" panose="020b0503020204020204" pitchFamily="34" charset="-122"/>
                <a:ea typeface="微软雅黑" panose="020b0503020204020204" pitchFamily="34" charset="-122"/>
                <a:sym typeface="宋体" panose="02010600030101010101" pitchFamily="2" charset="-122"/>
              </a:rPr>
              <a:t>借记营业外支出535.5万元，贷记预计负债535.5万元。</a:t>
            </a:r>
            <a:endParaRPr lang="zh-CN" altLang="en-US" b="1">
              <a:solidFill>
                <a:schemeClr val="bg1"/>
              </a:solidFill>
              <a:latin typeface="微软雅黑" panose="020b0503020204020204" pitchFamily="34" charset="-122"/>
              <a:ea typeface="微软雅黑" panose="020b0503020204020204" pitchFamily="34" charset="-122"/>
              <a:sym typeface="宋体" panose="02010600030101010101" pitchFamily="2" charset="-122"/>
            </a:endParaRPr>
          </a:p>
        </p:txBody>
      </p:sp>
      <p:grpSp>
        <p:nvGrpSpPr>
          <p:cNvPr id="3" name="组合 2"/>
          <p:cNvGrpSpPr/>
          <p:nvPr/>
        </p:nvGrpSpPr>
        <p:grpSpPr>
          <a:xfrm>
            <a:off x="6567488" y="1063625"/>
            <a:ext cx="2794000" cy="2508250"/>
            <a:chOff x="4184986" y="-29074"/>
            <a:chExt cx="2793265" cy="2453966"/>
          </a:xfrm>
        </p:grpSpPr>
        <p:sp>
          <p:nvSpPr>
            <p:cNvPr id="4" name="MH_SubTitle_2"/>
            <p:cNvSpPr/>
            <p:nvPr>
              <p:custDataLst>
                <p:tags r:id="rId6"/>
              </p:custDataLst>
            </p:nvPr>
          </p:nvSpPr>
          <p:spPr>
            <a:xfrm>
              <a:off x="4184986" y="-29074"/>
              <a:ext cx="1914021" cy="2453966"/>
            </a:xfrm>
            <a:prstGeom prst="roundRect">
              <a:avLst/>
            </a:prstGeom>
            <a:solidFill>
              <a:srgbClr val="39B44C"/>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endParaRPr kumimoji="0" lang="en-US" altLang="zh-CN" sz="1800" b="1" i="0" u="none" strike="noStrike" kern="1200" cap="none" spc="100" normalizeH="0" baseline="0" noProof="1">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11293" name="MH_Other_3"/>
            <p:cNvSpPr/>
            <p:nvPr>
              <p:custDataLst>
                <p:tags r:id="rId7"/>
              </p:custDataLst>
            </p:nvPr>
          </p:nvSpPr>
          <p:spPr>
            <a:xfrm>
              <a:off x="4511925" y="2111858"/>
              <a:ext cx="1254430" cy="313034"/>
            </a:xfrm>
            <a:custGeom>
              <a:gdLst>
                <a:gd name="txL" fmla="*/ 0 w 2568129"/>
                <a:gd name="txT" fmla="*/ 0 h 560586"/>
                <a:gd name="txR" fmla="*/ 2568129 w 2568129"/>
                <a:gd name="txB" fmla="*/ 560586 h 560586"/>
              </a:gdLst>
              <a:rect l="txL" t="txT" r="txR" b="txB"/>
              <a:pathLst>
                <a:path w="2568129" h="560586">
                  <a:moveTo>
                    <a:pt x="282878" y="0"/>
                  </a:moveTo>
                  <a:lnTo>
                    <a:pt x="2285251" y="0"/>
                  </a:lnTo>
                  <a:cubicBezTo>
                    <a:pt x="2441480" y="0"/>
                    <a:pt x="2568129" y="126649"/>
                    <a:pt x="2568129" y="282878"/>
                  </a:cubicBezTo>
                  <a:lnTo>
                    <a:pt x="2568129" y="560586"/>
                  </a:lnTo>
                  <a:lnTo>
                    <a:pt x="0" y="560586"/>
                  </a:lnTo>
                  <a:lnTo>
                    <a:pt x="0" y="282878"/>
                  </a:lnTo>
                  <a:cubicBezTo>
                    <a:pt x="0" y="126649"/>
                    <a:pt x="126649" y="0"/>
                    <a:pt x="282878" y="0"/>
                  </a:cubicBezTo>
                  <a:close/>
                </a:path>
              </a:pathLst>
            </a:custGeom>
            <a:solidFill>
              <a:srgbClr val="118942"/>
            </a:solidFill>
            <a:ln w="25400">
              <a:noFill/>
            </a:ln>
          </p:spPr>
          <p:txBody>
            <a:bodyPr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a:solidFill>
                    <a:srgbClr val="FFFFFF"/>
                  </a:solidFill>
                  <a:latin typeface="Arial Rounded MT Bold" panose="020f0704030504030204" pitchFamily="34" charset="0"/>
                  <a:ea typeface="微软雅黑" panose="020b0503020204020204" pitchFamily="34" charset="-122"/>
                </a:rPr>
                <a:t>2013.10</a:t>
              </a:r>
              <a:endParaRPr lang="en-US" altLang="zh-CN" sz="2000">
                <a:solidFill>
                  <a:srgbClr val="FFFFFF"/>
                </a:solidFill>
                <a:latin typeface="Arial Rounded MT Bold" panose="020f0704030504030204" pitchFamily="34" charset="0"/>
                <a:ea typeface="微软雅黑" panose="020b0503020204020204" pitchFamily="34" charset="-122"/>
              </a:endParaRPr>
            </a:p>
          </p:txBody>
        </p:sp>
        <p:sp>
          <p:nvSpPr>
            <p:cNvPr id="6" name="下箭头 5"/>
            <p:cNvSpPr/>
            <p:nvPr/>
          </p:nvSpPr>
          <p:spPr>
            <a:xfrm rot="16200000">
              <a:off x="6361100" y="1296757"/>
              <a:ext cx="383627" cy="850676"/>
            </a:xfrm>
            <a:prstGeom prst="downArrow">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11275" name="文本框 6"/>
          <p:cNvSpPr txBox="1"/>
          <p:nvPr/>
        </p:nvSpPr>
        <p:spPr>
          <a:xfrm>
            <a:off x="6578600" y="1017588"/>
            <a:ext cx="2039938" cy="23066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b="1">
                <a:latin typeface="微软雅黑" panose="020b0503020204020204" pitchFamily="34" charset="-122"/>
                <a:ea typeface="微软雅黑" panose="020b0503020204020204" pitchFamily="34" charset="-122"/>
                <a:sym typeface="宋体" panose="02010600030101010101" pitchFamily="2" charset="-122"/>
              </a:rPr>
              <a:t>济南固碍认为2012年确认营业外支出时会计估计不准确，</a:t>
            </a:r>
            <a:r>
              <a:rPr lang="zh-CN" altLang="en-US" b="1">
                <a:solidFill>
                  <a:schemeClr val="bg1"/>
                </a:solidFill>
                <a:latin typeface="微软雅黑" panose="020b0503020204020204" pitchFamily="34" charset="-122"/>
                <a:ea typeface="微软雅黑" panose="020b0503020204020204" pitchFamily="34" charset="-122"/>
                <a:sym typeface="宋体" panose="02010600030101010101" pitchFamily="2" charset="-122"/>
              </a:rPr>
              <a:t>冲回2012年确认的预计负债，冲减了2013年营业外支出535万元。</a:t>
            </a:r>
            <a:endParaRPr lang="zh-CN" altLang="en-US" b="1">
              <a:solidFill>
                <a:schemeClr val="bg1"/>
              </a:solidFill>
              <a:latin typeface="微软雅黑" panose="020b0503020204020204" pitchFamily="34" charset="-122"/>
              <a:ea typeface="微软雅黑" panose="020b0503020204020204" pitchFamily="34" charset="-122"/>
              <a:sym typeface="宋体" panose="02010600030101010101" pitchFamily="2" charset="-122"/>
            </a:endParaRPr>
          </a:p>
        </p:txBody>
      </p:sp>
      <p:grpSp>
        <p:nvGrpSpPr>
          <p:cNvPr id="13" name="组合 12"/>
          <p:cNvGrpSpPr/>
          <p:nvPr/>
        </p:nvGrpSpPr>
        <p:grpSpPr>
          <a:xfrm>
            <a:off x="9386888" y="1187450"/>
            <a:ext cx="1914525" cy="3205163"/>
            <a:chOff x="4184986" y="121853"/>
            <a:chExt cx="1914021" cy="3134422"/>
          </a:xfrm>
        </p:grpSpPr>
        <p:sp>
          <p:nvSpPr>
            <p:cNvPr id="16" name="MH_SubTitle_2"/>
            <p:cNvSpPr/>
            <p:nvPr>
              <p:custDataLst>
                <p:tags r:id="rId8"/>
              </p:custDataLst>
            </p:nvPr>
          </p:nvSpPr>
          <p:spPr>
            <a:xfrm>
              <a:off x="4184986" y="121853"/>
              <a:ext cx="1914021" cy="2302302"/>
            </a:xfrm>
            <a:prstGeom prst="roundRect">
              <a:avLst/>
            </a:prstGeom>
            <a:solidFill>
              <a:srgbClr val="39B44C"/>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endParaRPr kumimoji="0" lang="en-US" altLang="zh-CN" sz="1800" b="1" i="0" u="none" strike="noStrike" kern="1200" cap="none" spc="100" normalizeH="0" baseline="0" noProof="1">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11290" name="MH_Other_3"/>
            <p:cNvSpPr/>
            <p:nvPr>
              <p:custDataLst>
                <p:tags r:id="rId9"/>
              </p:custDataLst>
            </p:nvPr>
          </p:nvSpPr>
          <p:spPr>
            <a:xfrm>
              <a:off x="4609054" y="2111858"/>
              <a:ext cx="1249986" cy="313034"/>
            </a:xfrm>
            <a:custGeom>
              <a:gdLst>
                <a:gd name="txL" fmla="*/ 0 w 2568129"/>
                <a:gd name="txT" fmla="*/ 0 h 560586"/>
                <a:gd name="txR" fmla="*/ 2568129 w 2568129"/>
                <a:gd name="txB" fmla="*/ 560586 h 560586"/>
              </a:gdLst>
              <a:rect l="txL" t="txT" r="txR" b="txB"/>
              <a:pathLst>
                <a:path w="2568129" h="560586">
                  <a:moveTo>
                    <a:pt x="282878" y="0"/>
                  </a:moveTo>
                  <a:lnTo>
                    <a:pt x="2285251" y="0"/>
                  </a:lnTo>
                  <a:cubicBezTo>
                    <a:pt x="2441480" y="0"/>
                    <a:pt x="2568129" y="126649"/>
                    <a:pt x="2568129" y="282878"/>
                  </a:cubicBezTo>
                  <a:lnTo>
                    <a:pt x="2568129" y="560586"/>
                  </a:lnTo>
                  <a:lnTo>
                    <a:pt x="0" y="560586"/>
                  </a:lnTo>
                  <a:lnTo>
                    <a:pt x="0" y="282878"/>
                  </a:lnTo>
                  <a:cubicBezTo>
                    <a:pt x="0" y="126649"/>
                    <a:pt x="126649" y="0"/>
                    <a:pt x="282878" y="0"/>
                  </a:cubicBezTo>
                  <a:close/>
                </a:path>
              </a:pathLst>
            </a:custGeom>
            <a:solidFill>
              <a:srgbClr val="118942"/>
            </a:solidFill>
            <a:ln w="25400">
              <a:noFill/>
            </a:ln>
          </p:spPr>
          <p:txBody>
            <a:bodyPr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a:solidFill>
                    <a:srgbClr val="FFFFFF"/>
                  </a:solidFill>
                  <a:latin typeface="Arial Rounded MT Bold" panose="020f0704030504030204" pitchFamily="34" charset="0"/>
                  <a:ea typeface="微软雅黑" panose="020b0503020204020204" pitchFamily="34" charset="-122"/>
                </a:rPr>
                <a:t>2013.12</a:t>
              </a:r>
              <a:endParaRPr lang="en-US" altLang="zh-CN" sz="2000">
                <a:solidFill>
                  <a:srgbClr val="FFFFFF"/>
                </a:solidFill>
                <a:latin typeface="Arial Rounded MT Bold" panose="020f0704030504030204" pitchFamily="34" charset="0"/>
                <a:ea typeface="微软雅黑" panose="020b0503020204020204" pitchFamily="34" charset="-122"/>
              </a:endParaRPr>
            </a:p>
          </p:txBody>
        </p:sp>
        <p:sp>
          <p:nvSpPr>
            <p:cNvPr id="18" name="下箭头 17"/>
            <p:cNvSpPr/>
            <p:nvPr/>
          </p:nvSpPr>
          <p:spPr>
            <a:xfrm>
              <a:off x="5046771" y="2424155"/>
              <a:ext cx="392010" cy="832120"/>
            </a:xfrm>
            <a:prstGeom prst="downArrow">
              <a:avLst/>
            </a:prstGeom>
            <a:solidFill>
              <a:srgbClr val="1189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sp>
        <p:nvSpPr>
          <p:cNvPr id="11277" name="文本框 18"/>
          <p:cNvSpPr txBox="1"/>
          <p:nvPr/>
        </p:nvSpPr>
        <p:spPr>
          <a:xfrm>
            <a:off x="9337675" y="1346200"/>
            <a:ext cx="2041525" cy="17526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b="1">
                <a:latin typeface="微软雅黑" panose="020b0503020204020204" pitchFamily="34" charset="-122"/>
                <a:ea typeface="微软雅黑" panose="020b0503020204020204" pitchFamily="34" charset="-122"/>
              </a:rPr>
              <a:t>济南固碍</a:t>
            </a:r>
            <a:r>
              <a:rPr lang="zh-CN" altLang="en-US" b="1">
                <a:solidFill>
                  <a:schemeClr val="bg1"/>
                </a:solidFill>
                <a:latin typeface="微软雅黑" panose="020b0503020204020204" pitchFamily="34" charset="-122"/>
                <a:ea typeface="微软雅黑" panose="020b0503020204020204" pitchFamily="34" charset="-122"/>
              </a:rPr>
              <a:t>冲回2013年10月份所做凭证，借记营业外支出535.5万元，贷记预计负债535.5万元。</a:t>
            </a:r>
            <a:endParaRPr lang="zh-CN" altLang="en-US" b="1">
              <a:solidFill>
                <a:schemeClr val="bg1"/>
              </a:solidFill>
              <a:latin typeface="微软雅黑" panose="020b0503020204020204" pitchFamily="34" charset="-122"/>
              <a:ea typeface="微软雅黑" panose="020b0503020204020204" pitchFamily="34" charset="-122"/>
            </a:endParaRPr>
          </a:p>
        </p:txBody>
      </p:sp>
      <p:grpSp>
        <p:nvGrpSpPr>
          <p:cNvPr id="20" name="组合 19"/>
          <p:cNvGrpSpPr/>
          <p:nvPr/>
        </p:nvGrpSpPr>
        <p:grpSpPr>
          <a:xfrm>
            <a:off x="9444038" y="4498975"/>
            <a:ext cx="2001837" cy="2354263"/>
            <a:chOff x="4291638" y="121853"/>
            <a:chExt cx="1914021" cy="2303039"/>
          </a:xfrm>
        </p:grpSpPr>
        <p:sp>
          <p:nvSpPr>
            <p:cNvPr id="22" name="MH_SubTitle_2"/>
            <p:cNvSpPr/>
            <p:nvPr>
              <p:custDataLst>
                <p:tags r:id="rId10"/>
              </p:custDataLst>
            </p:nvPr>
          </p:nvSpPr>
          <p:spPr>
            <a:xfrm>
              <a:off x="4291638" y="121853"/>
              <a:ext cx="1914021" cy="2303039"/>
            </a:xfrm>
            <a:prstGeom prst="roundRect">
              <a:avLst/>
            </a:prstGeom>
            <a:solidFill>
              <a:srgbClr val="39B44C"/>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endParaRPr kumimoji="0" lang="en-US" altLang="zh-CN" sz="1800" b="1" i="0" u="none" strike="noStrike" kern="1200" cap="none" spc="100" normalizeH="0" baseline="0" noProof="1">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sp>
          <p:nvSpPr>
            <p:cNvPr id="11288" name="MH_Other_3"/>
            <p:cNvSpPr/>
            <p:nvPr>
              <p:custDataLst>
                <p:tags r:id="rId11"/>
              </p:custDataLst>
            </p:nvPr>
          </p:nvSpPr>
          <p:spPr>
            <a:xfrm>
              <a:off x="4609054" y="2111858"/>
              <a:ext cx="1249986" cy="313034"/>
            </a:xfrm>
            <a:custGeom>
              <a:gdLst>
                <a:gd name="txL" fmla="*/ 0 w 2568129"/>
                <a:gd name="txT" fmla="*/ 0 h 560586"/>
                <a:gd name="txR" fmla="*/ 2568129 w 2568129"/>
                <a:gd name="txB" fmla="*/ 560586 h 560586"/>
              </a:gdLst>
              <a:rect l="txL" t="txT" r="txR" b="txB"/>
              <a:pathLst>
                <a:path w="2568129" h="560586">
                  <a:moveTo>
                    <a:pt x="282878" y="0"/>
                  </a:moveTo>
                  <a:lnTo>
                    <a:pt x="2285251" y="0"/>
                  </a:lnTo>
                  <a:cubicBezTo>
                    <a:pt x="2441480" y="0"/>
                    <a:pt x="2568129" y="126649"/>
                    <a:pt x="2568129" y="282878"/>
                  </a:cubicBezTo>
                  <a:lnTo>
                    <a:pt x="2568129" y="560586"/>
                  </a:lnTo>
                  <a:lnTo>
                    <a:pt x="0" y="560586"/>
                  </a:lnTo>
                  <a:lnTo>
                    <a:pt x="0" y="282878"/>
                  </a:lnTo>
                  <a:cubicBezTo>
                    <a:pt x="0" y="126649"/>
                    <a:pt x="126649" y="0"/>
                    <a:pt x="282878" y="0"/>
                  </a:cubicBezTo>
                  <a:close/>
                </a:path>
              </a:pathLst>
            </a:custGeom>
            <a:solidFill>
              <a:srgbClr val="118942"/>
            </a:solidFill>
            <a:ln w="25400">
              <a:noFill/>
            </a:ln>
          </p:spPr>
          <p:txBody>
            <a:bodyPr anchor="ctr" anchorCtr="0"/>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a:solidFill>
                    <a:srgbClr val="FFFFFF"/>
                  </a:solidFill>
                  <a:latin typeface="Arial Rounded MT Bold" panose="020f0704030504030204" pitchFamily="34" charset="0"/>
                  <a:ea typeface="微软雅黑" panose="020b0503020204020204" pitchFamily="34" charset="-122"/>
                </a:rPr>
                <a:t>2013.12</a:t>
              </a:r>
              <a:endParaRPr lang="en-US" altLang="zh-CN" sz="2000">
                <a:solidFill>
                  <a:srgbClr val="FFFFFF"/>
                </a:solidFill>
                <a:latin typeface="Arial Rounded MT Bold" panose="020f0704030504030204" pitchFamily="34" charset="0"/>
                <a:ea typeface="微软雅黑" panose="020b0503020204020204" pitchFamily="34" charset="-122"/>
              </a:endParaRPr>
            </a:p>
          </p:txBody>
        </p:sp>
      </p:grpSp>
      <p:sp>
        <p:nvSpPr>
          <p:cNvPr id="11279" name="文本框 24"/>
          <p:cNvSpPr txBox="1"/>
          <p:nvPr/>
        </p:nvSpPr>
        <p:spPr>
          <a:xfrm>
            <a:off x="9464675" y="4398963"/>
            <a:ext cx="2041525" cy="224948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en-US" altLang="zh-CN" b="1">
                <a:solidFill>
                  <a:srgbClr val="39B44C"/>
                </a:solidFill>
                <a:latin typeface="微软雅黑" panose="020b0503020204020204" pitchFamily="34" charset="-122"/>
                <a:ea typeface="微软雅黑" panose="020b0503020204020204" pitchFamily="34" charset="-122"/>
                <a:sym typeface="宋体" panose="02010600030101010101" pitchFamily="2" charset="-122"/>
              </a:rPr>
              <a:t> </a:t>
            </a:r>
            <a:r>
              <a:rPr lang="zh-CN" altLang="en-US" b="1">
                <a:latin typeface="微软雅黑" panose="020b0503020204020204" pitchFamily="34" charset="-122"/>
                <a:ea typeface="微软雅黑" panose="020b0503020204020204" pitchFamily="34" charset="-122"/>
                <a:sym typeface="宋体" panose="02010600030101010101" pitchFamily="2" charset="-122"/>
              </a:rPr>
              <a:t>济南固碍</a:t>
            </a:r>
            <a:r>
              <a:rPr lang="zh-CN" altLang="en-US" b="1">
                <a:solidFill>
                  <a:schemeClr val="bg1"/>
                </a:solidFill>
                <a:latin typeface="微软雅黑" panose="020b0503020204020204" pitchFamily="34" charset="-122"/>
                <a:ea typeface="微软雅黑" panose="020b0503020204020204" pitchFamily="34" charset="-122"/>
                <a:sym typeface="宋体" panose="02010600030101010101" pitchFamily="2" charset="-122"/>
              </a:rPr>
              <a:t>冲减当期营业成本530万元</a:t>
            </a:r>
            <a:r>
              <a:rPr lang="zh-CN" altLang="en-US" b="1">
                <a:latin typeface="微软雅黑" panose="020b0503020204020204" pitchFamily="34" charset="-122"/>
                <a:ea typeface="微软雅黑" panose="020b0503020204020204" pitchFamily="34" charset="-122"/>
                <a:sym typeface="宋体" panose="02010600030101010101" pitchFamily="2" charset="-122"/>
              </a:rPr>
              <a:t>，对应将产成品调增530万元，同时增加未分配利润5. 51万元。</a:t>
            </a:r>
            <a:endParaRPr lang="zh-CN" altLang="en-US" b="1">
              <a:solidFill>
                <a:schemeClr val="bg1"/>
              </a:solidFill>
              <a:latin typeface="微软雅黑" panose="020b0503020204020204" pitchFamily="34" charset="-122"/>
              <a:ea typeface="微软雅黑" panose="020b0503020204020204" pitchFamily="34" charset="-122"/>
              <a:sym typeface="宋体" panose="02010600030101010101" pitchFamily="2" charset="-122"/>
            </a:endParaRPr>
          </a:p>
        </p:txBody>
      </p:sp>
      <p:sp>
        <p:nvSpPr>
          <p:cNvPr id="27" name="MH_SubTitle_1"/>
          <p:cNvSpPr/>
          <p:nvPr>
            <p:custDataLst>
              <p:tags r:id="rId12"/>
            </p:custDataLst>
          </p:nvPr>
        </p:nvSpPr>
        <p:spPr>
          <a:xfrm>
            <a:off x="5851525" y="4400550"/>
            <a:ext cx="2141538" cy="2346325"/>
          </a:xfrm>
          <a:prstGeom prst="roundRect">
            <a:avLst/>
          </a:prstGeom>
          <a:solidFill>
            <a:srgbClr val="89C4A1"/>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endPar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endParaRPr>
          </a:p>
          <a:p>
            <a:pPr marL="0" marR="0" lvl="0" indent="0" algn="l" defTabSz="914400" rtl="0" eaLnBrk="1" fontAlgn="base" latinLnBrk="0" hangingPunct="1">
              <a:lnSpc>
                <a:spcPct val="130000"/>
              </a:lnSpc>
              <a:spcBef>
                <a:spcPct val="0"/>
              </a:spcBef>
              <a:spcAft>
                <a:spcPct val="0"/>
              </a:spcAft>
              <a:buClrTx/>
              <a:buSzTx/>
              <a:buFont typeface="Arial" pitchFamily="34" charset="0"/>
              <a:buNone/>
              <a:defRPr/>
            </a:pP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rPr>
              <a:t>济南固碍在2012年净利润虚减535万元、2013年净利润虚增535万元</a:t>
            </a:r>
            <a:endParaRPr kumimoji="0" lang="en-US" altLang="zh-CN" sz="18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30" name="MH_SubTitle_1"/>
          <p:cNvSpPr/>
          <p:nvPr>
            <p:custDataLst>
              <p:tags r:id="rId13"/>
            </p:custDataLst>
          </p:nvPr>
        </p:nvSpPr>
        <p:spPr>
          <a:xfrm>
            <a:off x="1930400" y="4357688"/>
            <a:ext cx="2143125" cy="2346325"/>
          </a:xfrm>
          <a:prstGeom prst="roundRect">
            <a:avLst/>
          </a:prstGeom>
          <a:solidFill>
            <a:srgbClr val="89C4A1"/>
          </a:solidFill>
          <a:ln w="25400" cap="flat" cmpd="sng" algn="ctr">
            <a:noFill/>
            <a:prstDash val="solid"/>
          </a:ln>
          <a:effectLst/>
        </p:spPr>
        <p:txBody>
          <a:bodyPr lIns="144000" tIns="0" rIns="144000" bIns="468000"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endPar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endParaRPr>
          </a:p>
          <a:p>
            <a:pPr marL="0" marR="0" lvl="0" indent="0" algn="l"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1800" b="1"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sym typeface="+mn-ea"/>
              </a:rPr>
              <a:t>亚太实业</a:t>
            </a:r>
            <a:r>
              <a:rPr kumimoji="0" lang="zh-CN" altLang="en-US" sz="1800" b="1" i="0" u="none" strike="noStrike" kern="1200" cap="none" spc="0" normalizeH="0" baseline="0" noProof="1">
                <a:ln>
                  <a:noFill/>
                </a:ln>
                <a:solidFill>
                  <a:srgbClr val="FF0000"/>
                </a:solidFill>
                <a:effectLst/>
                <a:uLnTx/>
                <a:uFillTx/>
                <a:latin typeface="微软雅黑" panose="020b0503020204020204" pitchFamily="34" charset="-122"/>
                <a:ea typeface="微软雅黑" panose="020b0503020204020204" pitchFamily="34" charset="-122"/>
                <a:cs typeface="+mn-cs"/>
                <a:sym typeface="+mn-ea"/>
              </a:rPr>
              <a:t>2012年虚减净利润257万元、2013年虚增净利润257万元。</a:t>
            </a:r>
            <a:endParaRPr kumimoji="0" lang="en-US" altLang="zh-CN" sz="1800" b="1" i="0" u="none" strike="noStrike" kern="1200" cap="none" spc="10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grpSp>
        <p:nvGrpSpPr>
          <p:cNvPr id="11282" name="组合 15"/>
          <p:cNvGrpSpPr/>
          <p:nvPr/>
        </p:nvGrpSpPr>
        <p:grpSpPr>
          <a:xfrm rot="5400000">
            <a:off x="-90487" y="612775"/>
            <a:ext cx="722312" cy="179388"/>
            <a:chOff x="7464455" y="4810313"/>
            <a:chExt cx="945911" cy="233855"/>
          </a:xfrm>
        </p:grpSpPr>
        <p:sp>
          <p:nvSpPr>
            <p:cNvPr id="32" name="椭圆 31"/>
            <p:cNvSpPr/>
            <p:nvPr/>
          </p:nvSpPr>
          <p:spPr>
            <a:xfrm>
              <a:off x="7464455" y="4810313"/>
              <a:ext cx="232840"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33" name="椭圆 32"/>
            <p:cNvSpPr/>
            <p:nvPr/>
          </p:nvSpPr>
          <p:spPr>
            <a:xfrm>
              <a:off x="8177526" y="4810313"/>
              <a:ext cx="232840"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34" name="直接连接符 33"/>
            <p:cNvCxnSpPr>
              <a:endCxn id="33" idx="2"/>
            </p:cNvCxnSpPr>
            <p:nvPr/>
          </p:nvCxnSpPr>
          <p:spPr>
            <a:xfrm rot="16200000" flipH="1">
              <a:off x="7934306" y="4685055"/>
              <a:ext cx="6209" cy="480231"/>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sp>
        <p:nvSpPr>
          <p:cNvPr id="11283" name="文本框 19"/>
          <p:cNvSpPr txBox="1"/>
          <p:nvPr/>
        </p:nvSpPr>
        <p:spPr>
          <a:xfrm>
            <a:off x="503238" y="377825"/>
            <a:ext cx="7694612" cy="6508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800" b="1">
                <a:latin typeface="微软雅黑" panose="020b0503020204020204" pitchFamily="34" charset="-122"/>
                <a:ea typeface="微软雅黑" panose="020b0503020204020204" pitchFamily="34" charset="-122"/>
              </a:rPr>
              <a:t>财务舞弊手段分析                    </a:t>
            </a:r>
            <a:r>
              <a:rPr lang="en-US" altLang="zh-CN" sz="2800" b="1">
                <a:solidFill>
                  <a:srgbClr val="FF0000"/>
                </a:solidFill>
                <a:latin typeface="微软雅黑" panose="020b0503020204020204" pitchFamily="34" charset="-122"/>
                <a:ea typeface="微软雅黑" panose="020b0503020204020204" pitchFamily="34" charset="-122"/>
              </a:rPr>
              <a:t>1</a:t>
            </a:r>
            <a:r>
              <a:rPr lang="zh-CN" altLang="en-US" sz="2800" b="1">
                <a:solidFill>
                  <a:srgbClr val="FF0000"/>
                </a:solidFill>
                <a:latin typeface="微软雅黑" panose="020b0503020204020204" pitchFamily="34" charset="-122"/>
                <a:ea typeface="微软雅黑" panose="020b0503020204020204" pitchFamily="34" charset="-122"/>
              </a:rPr>
              <a:t>、虚构利润</a:t>
            </a:r>
            <a:endParaRPr lang="zh-CN" altLang="en-US" sz="2800" b="1">
              <a:solidFill>
                <a:srgbClr val="FF0000"/>
              </a:solidFill>
              <a:latin typeface="微软雅黑" panose="020b0503020204020204" pitchFamily="34" charset="-122"/>
              <a:ea typeface="微软雅黑" panose="020b0503020204020204" pitchFamily="34" charset="-122"/>
            </a:endParaRPr>
          </a:p>
        </p:txBody>
      </p:sp>
    </p:spTree>
    <p:custDataLst>
      <p:tags r:id="rId14"/>
    </p:custDataLst>
  </p:cSld>
  <p:clrMapOvr>
    <a:masterClrMapping/>
  </p:clrMapOvr>
  <p:transition spd="slow" advClick="0" advTm="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750"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750"/>
                                        <p:tgtEl>
                                          <p:spTgt spid="21"/>
                                        </p:tgtEl>
                                      </p:cBhvr>
                                    </p:animEffect>
                                  </p:childTnLst>
                                </p:cTn>
                              </p:par>
                            </p:childTnLst>
                          </p:cTn>
                        </p:par>
                        <p:par>
                          <p:cTn id="8" fill="hold" nodeType="afterGroup">
                            <p:stCondLst>
                              <p:cond delay="750"/>
                            </p:stCondLst>
                            <p:childTnLst>
                              <p:par>
                                <p:cTn id="9" presetID="22" presetClass="entr" presetSubtype="8" dur="750" fill="hold"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wipe(left)">
                                      <p:cBhvr>
                                        <p:cTn id="11" dur="750"/>
                                        <p:tgtEl>
                                          <p:spTgt spid="31"/>
                                        </p:tgtEl>
                                      </p:cBhvr>
                                    </p:animEffect>
                                  </p:childTnLst>
                                </p:cTn>
                              </p:par>
                            </p:childTnLst>
                          </p:cTn>
                        </p:par>
                        <p:par>
                          <p:cTn id="12" fill="hold" nodeType="afterGroup">
                            <p:stCondLst>
                              <p:cond delay="1500"/>
                            </p:stCondLst>
                            <p:childTnLst>
                              <p:par>
                                <p:cTn id="13" presetID="22" presetClass="entr" presetSubtype="8" dur="750"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750"/>
                                        <p:tgtEl>
                                          <p:spTgt spid="3"/>
                                        </p:tgtEl>
                                      </p:cBhvr>
                                    </p:animEffect>
                                  </p:childTnLst>
                                </p:cTn>
                              </p:par>
                            </p:childTnLst>
                          </p:cTn>
                        </p:par>
                        <p:par>
                          <p:cTn id="16" fill="hold" nodeType="afterGroup">
                            <p:stCondLst>
                              <p:cond delay="2250"/>
                            </p:stCondLst>
                            <p:childTnLst>
                              <p:par>
                                <p:cTn id="17" presetID="22" presetClass="entr" presetSubtype="8" dur="75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left)">
                                      <p:cBhvr>
                                        <p:cTn id="19" dur="750"/>
                                        <p:tgtEl>
                                          <p:spTgt spid="13"/>
                                        </p:tgtEl>
                                      </p:cBhvr>
                                    </p:animEffect>
                                  </p:childTnLst>
                                </p:cTn>
                              </p:par>
                            </p:childTnLst>
                          </p:cTn>
                        </p:par>
                        <p:par>
                          <p:cTn id="20" fill="hold" nodeType="afterGroup">
                            <p:stCondLst>
                              <p:cond delay="3000"/>
                            </p:stCondLst>
                            <p:childTnLst>
                              <p:par>
                                <p:cTn id="21" presetID="22" presetClass="entr" presetSubtype="8" dur="750" fill="hold"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wipe(left)">
                                      <p:cBhvr>
                                        <p:cTn id="23" dur="75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314" name="组合 5"/>
          <p:cNvGrpSpPr/>
          <p:nvPr/>
        </p:nvGrpSpPr>
        <p:grpSpPr>
          <a:xfrm>
            <a:off x="0" y="0"/>
            <a:ext cx="12192000" cy="106363"/>
            <a:chExt cx="12192000" cy="106680"/>
          </a:xfrm>
        </p:grpSpPr>
        <p:sp>
          <p:nvSpPr>
            <p:cNvPr id="7" name="矩形 6"/>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 name="矩形 7"/>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 name="矩形 8"/>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 name="矩形 9"/>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3315" name="组合 10"/>
          <p:cNvGrpSpPr/>
          <p:nvPr/>
        </p:nvGrpSpPr>
        <p:grpSpPr>
          <a:xfrm>
            <a:off x="0" y="6729413"/>
            <a:ext cx="12192000" cy="128587"/>
            <a:chExt cx="12192000" cy="106680"/>
          </a:xfrm>
        </p:grpSpPr>
        <p:sp>
          <p:nvSpPr>
            <p:cNvPr id="12" name="矩形 11"/>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3" name="矩形 12"/>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5" name="矩形 14"/>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3316" name="组合 15"/>
          <p:cNvGrpSpPr/>
          <p:nvPr/>
        </p:nvGrpSpPr>
        <p:grpSpPr>
          <a:xfrm rot="5400000">
            <a:off x="-90487" y="612775"/>
            <a:ext cx="722312" cy="179388"/>
            <a:chOff x="7464455" y="4810313"/>
            <a:chExt cx="945911" cy="233855"/>
          </a:xfrm>
        </p:grpSpPr>
        <p:sp>
          <p:nvSpPr>
            <p:cNvPr id="17" name="椭圆 16"/>
            <p:cNvSpPr/>
            <p:nvPr/>
          </p:nvSpPr>
          <p:spPr>
            <a:xfrm>
              <a:off x="7464455" y="4810313"/>
              <a:ext cx="232840"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8" name="椭圆 17"/>
            <p:cNvSpPr/>
            <p:nvPr/>
          </p:nvSpPr>
          <p:spPr>
            <a:xfrm>
              <a:off x="8177526" y="4810313"/>
              <a:ext cx="232840"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19" name="直接连接符 18"/>
            <p:cNvCxnSpPr>
              <a:endCxn id="18" idx="2"/>
            </p:cNvCxnSpPr>
            <p:nvPr/>
          </p:nvCxnSpPr>
          <p:spPr>
            <a:xfrm rot="16200000" flipH="1">
              <a:off x="7934306" y="4685055"/>
              <a:ext cx="6209" cy="480231"/>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sp>
        <p:nvSpPr>
          <p:cNvPr id="13317" name="文本框 19"/>
          <p:cNvSpPr txBox="1"/>
          <p:nvPr/>
        </p:nvSpPr>
        <p:spPr>
          <a:xfrm>
            <a:off x="503238" y="377825"/>
            <a:ext cx="7740650" cy="12096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800" b="1">
                <a:latin typeface="微软雅黑" panose="020b0503020204020204" pitchFamily="34" charset="-122"/>
                <a:ea typeface="微软雅黑" panose="020b0503020204020204" pitchFamily="34" charset="-122"/>
              </a:rPr>
              <a:t>财务舞弊手段分析         </a:t>
            </a:r>
            <a:r>
              <a:rPr lang="zh-CN" altLang="en-US" sz="2800" b="1">
                <a:solidFill>
                  <a:srgbClr val="FF0000"/>
                </a:solidFill>
                <a:latin typeface="微软雅黑" panose="020b0503020204020204" pitchFamily="34" charset="-122"/>
                <a:ea typeface="微软雅黑" panose="020b0503020204020204" pitchFamily="34" charset="-122"/>
              </a:rPr>
              <a:t>    </a:t>
            </a:r>
            <a:endParaRPr lang="zh-CN" altLang="en-US" sz="2800" b="1">
              <a:solidFill>
                <a:srgbClr val="FF0000"/>
              </a:solidFill>
              <a:latin typeface="微软雅黑" panose="020b0503020204020204" pitchFamily="34" charset="-122"/>
              <a:ea typeface="微软雅黑" panose="020b0503020204020204" pitchFamily="34" charset="-122"/>
            </a:endParaRPr>
          </a:p>
          <a:p>
            <a:pPr eaLnBrk="1" hangingPunct="1">
              <a:lnSpc>
                <a:spcPct val="130000"/>
              </a:lnSpc>
            </a:pPr>
            <a:r>
              <a:rPr lang="zh-CN" altLang="en-US" sz="2800" b="1">
                <a:solidFill>
                  <a:srgbClr val="FF0000"/>
                </a:solidFill>
                <a:latin typeface="微软雅黑" panose="020b0503020204020204" pitchFamily="34" charset="-122"/>
                <a:ea typeface="微软雅黑" panose="020b0503020204020204" pitchFamily="34" charset="-122"/>
              </a:rPr>
              <a:t>                                           </a:t>
            </a:r>
            <a:r>
              <a:rPr lang="en-US" altLang="zh-CN" sz="2800" b="1">
                <a:solidFill>
                  <a:srgbClr val="FF0000"/>
                </a:solidFill>
                <a:latin typeface="微软雅黑" panose="020b0503020204020204" pitchFamily="34" charset="-122"/>
                <a:ea typeface="微软雅黑" panose="020b0503020204020204" pitchFamily="34" charset="-122"/>
              </a:rPr>
              <a:t>1</a:t>
            </a:r>
            <a:r>
              <a:rPr lang="zh-CN" altLang="en-US" sz="2800" b="1">
                <a:solidFill>
                  <a:srgbClr val="FF0000"/>
                </a:solidFill>
                <a:latin typeface="微软雅黑" panose="020b0503020204020204" pitchFamily="34" charset="-122"/>
                <a:ea typeface="微软雅黑" panose="020b0503020204020204" pitchFamily="34" charset="-122"/>
              </a:rPr>
              <a:t>、虚构利润</a:t>
            </a:r>
            <a:endParaRPr lang="zh-CN" altLang="en-US" sz="2800" b="1">
              <a:solidFill>
                <a:srgbClr val="FF0000"/>
              </a:solidFill>
              <a:latin typeface="微软雅黑" panose="020b0503020204020204" pitchFamily="34" charset="-122"/>
              <a:ea typeface="微软雅黑" panose="020b0503020204020204" pitchFamily="34" charset="-122"/>
            </a:endParaRPr>
          </a:p>
        </p:txBody>
      </p:sp>
      <p:sp>
        <p:nvSpPr>
          <p:cNvPr id="13318" name="文本框 3"/>
          <p:cNvSpPr txBox="1"/>
          <p:nvPr/>
        </p:nvSpPr>
        <p:spPr>
          <a:xfrm>
            <a:off x="365125" y="1550988"/>
            <a:ext cx="11403013" cy="526256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400">
                <a:latin typeface="Arial" pitchFamily="34" charset="0"/>
              </a:rPr>
              <a:t>       </a:t>
            </a:r>
            <a:r>
              <a:rPr lang="zh-CN" altLang="en-US" sz="2400">
                <a:latin typeface="Arial" pitchFamily="34" charset="0"/>
              </a:rPr>
              <a:t>《企业会计准则第2号--长期股权投资》中规定采用权益法核算时，投资方取得长期股权投资后，应当按照应享有或应分担的被投资单位实现的净损益和其他综合收益的份额，分别确认投资收益和其他综合收益。因此</a:t>
            </a:r>
            <a:r>
              <a:rPr lang="zh-CN" altLang="en-US" sz="2400" b="1">
                <a:solidFill>
                  <a:srgbClr val="39B44C"/>
                </a:solidFill>
                <a:latin typeface="微软雅黑" panose="020b0503020204020204" pitchFamily="34" charset="-122"/>
                <a:ea typeface="微软雅黑" panose="020b0503020204020204" pitchFamily="34" charset="-122"/>
                <a:sym typeface="宋体" panose="02010600030101010101" pitchFamily="2" charset="-122"/>
              </a:rPr>
              <a:t>济南固碍</a:t>
            </a:r>
            <a:r>
              <a:rPr lang="zh-CN" altLang="en-US" sz="2400">
                <a:latin typeface="Arial" pitchFamily="34" charset="0"/>
              </a:rPr>
              <a:t>的会计不当处理导致的</a:t>
            </a:r>
            <a:r>
              <a:rPr lang="zh-CN" altLang="en-US" sz="2400">
                <a:solidFill>
                  <a:srgbClr val="39B44C"/>
                </a:solidFill>
                <a:latin typeface="Arial" pitchFamily="34" charset="0"/>
              </a:rPr>
              <a:t>利润变动</a:t>
            </a:r>
            <a:r>
              <a:rPr lang="zh-CN" altLang="en-US" sz="2400">
                <a:latin typeface="Arial" pitchFamily="34" charset="0"/>
              </a:rPr>
              <a:t>直接影响着</a:t>
            </a:r>
            <a:r>
              <a:rPr lang="zh-CN" altLang="en-US" sz="2400" b="1">
                <a:solidFill>
                  <a:srgbClr val="39B44C"/>
                </a:solidFill>
                <a:latin typeface="微软雅黑" panose="020b0503020204020204" pitchFamily="34" charset="-122"/>
                <a:ea typeface="微软雅黑" panose="020b0503020204020204" pitchFamily="34" charset="-122"/>
              </a:rPr>
              <a:t>亚太实业</a:t>
            </a:r>
            <a:r>
              <a:rPr lang="zh-CN" altLang="en-US" sz="2400">
                <a:latin typeface="Arial" pitchFamily="34" charset="0"/>
              </a:rPr>
              <a:t>的</a:t>
            </a:r>
            <a:r>
              <a:rPr lang="zh-CN" altLang="en-US" sz="2400">
                <a:solidFill>
                  <a:srgbClr val="39B44C"/>
                </a:solidFill>
                <a:latin typeface="Arial" pitchFamily="34" charset="0"/>
              </a:rPr>
              <a:t>利润</a:t>
            </a:r>
            <a:r>
              <a:rPr lang="zh-CN" altLang="en-US" sz="2400">
                <a:latin typeface="Arial" pitchFamily="34" charset="0"/>
              </a:rPr>
              <a:t>。</a:t>
            </a:r>
            <a:endParaRPr lang="zh-CN" altLang="en-US" sz="2400">
              <a:latin typeface="Arial" pitchFamily="34" charset="0"/>
            </a:endParaRPr>
          </a:p>
          <a:p>
            <a:pPr eaLnBrk="1" hangingPunct="1"/>
            <a:endParaRPr lang="zh-CN" altLang="en-US" sz="2400">
              <a:latin typeface="Arial" pitchFamily="34" charset="0"/>
            </a:endParaRPr>
          </a:p>
          <a:p>
            <a:pPr eaLnBrk="1" hangingPunct="1"/>
            <a:r>
              <a:rPr lang="zh-CN" altLang="en-US" sz="2400">
                <a:latin typeface="Arial" pitchFamily="34" charset="0"/>
              </a:rPr>
              <a:t>        《企业会计准则第28号——会计政策、会计估计变更和差错更正》中规定企业应当采用追溯重述法更正重要的</a:t>
            </a:r>
            <a:r>
              <a:rPr lang="zh-CN" altLang="en-US" sz="2400" b="1">
                <a:solidFill>
                  <a:srgbClr val="FF0000"/>
                </a:solidFill>
                <a:latin typeface="Arial" pitchFamily="34" charset="0"/>
              </a:rPr>
              <a:t>前期差错。</a:t>
            </a:r>
            <a:r>
              <a:rPr lang="zh-CN" altLang="en-US" sz="2400">
                <a:latin typeface="Arial" pitchFamily="34" charset="0"/>
              </a:rPr>
              <a:t>2013年度济南固得鉴于质量索赔款未买际支付且具体赔偿金额尚不能确定的原因，又对营业外支出进行冲减的行为并不是会计估计变更，而是发生了会计差错。会计估计的变更要有事买、协议等新的证据支撑，不能任意做出变更。发生该会计差错后，</a:t>
            </a:r>
            <a:r>
              <a:rPr lang="zh-CN" altLang="en-US" sz="2400">
                <a:latin typeface="宋体" panose="02010600030101010101" pitchFamily="2" charset="-122"/>
                <a:sym typeface="宋体" panose="02010600030101010101" pitchFamily="2" charset="-122"/>
              </a:rPr>
              <a:t>济南固碍</a:t>
            </a:r>
            <a:r>
              <a:rPr lang="zh-CN" altLang="en-US" sz="2400">
                <a:latin typeface="Arial" pitchFamily="34" charset="0"/>
              </a:rPr>
              <a:t>应该按照《企业会计准则》进行</a:t>
            </a:r>
            <a:r>
              <a:rPr lang="zh-CN" altLang="en-US" sz="2400" b="1">
                <a:solidFill>
                  <a:srgbClr val="FF0000"/>
                </a:solidFill>
                <a:latin typeface="Arial" pitchFamily="34" charset="0"/>
              </a:rPr>
              <a:t>追溯调整</a:t>
            </a:r>
            <a:r>
              <a:rPr lang="zh-CN" altLang="en-US" sz="2400">
                <a:latin typeface="Arial" pitchFamily="34" charset="0"/>
              </a:rPr>
              <a:t>，而不是直接调减本期营业成本，从而调增了2013年的净利润。最终导致</a:t>
            </a:r>
            <a:r>
              <a:rPr lang="zh-CN" altLang="en-US" sz="2400">
                <a:solidFill>
                  <a:srgbClr val="39B44C"/>
                </a:solidFill>
                <a:latin typeface="宋体" panose="02010600030101010101" pitchFamily="2" charset="-122"/>
                <a:sym typeface="宋体" panose="02010600030101010101" pitchFamily="2" charset="-122"/>
              </a:rPr>
              <a:t>亚太实业</a:t>
            </a:r>
            <a:r>
              <a:rPr lang="zh-CN" altLang="en-US" sz="2400">
                <a:solidFill>
                  <a:srgbClr val="FF0000"/>
                </a:solidFill>
                <a:latin typeface="宋体" panose="02010600030101010101" pitchFamily="2" charset="-122"/>
                <a:sym typeface="宋体" panose="02010600030101010101" pitchFamily="2" charset="-122"/>
              </a:rPr>
              <a:t>2012年虚减净利润257万元、2013年虚增净利润257万元，</a:t>
            </a:r>
            <a:r>
              <a:rPr lang="zh-CN" altLang="en-US" sz="2400">
                <a:latin typeface="宋体" panose="02010600030101010101" pitchFamily="2" charset="-122"/>
                <a:sym typeface="宋体" panose="02010600030101010101" pitchFamily="2" charset="-122"/>
              </a:rPr>
              <a:t>分别占亚太实业当期净</a:t>
            </a:r>
            <a:r>
              <a:rPr lang="zh-CN" altLang="en-US" sz="2400">
                <a:latin typeface="宋体" panose="02010600030101010101" pitchFamily="2" charset="-122"/>
              </a:rPr>
              <a:t>利润的</a:t>
            </a:r>
            <a:r>
              <a:rPr lang="zh-CN" altLang="en-US" sz="2400">
                <a:solidFill>
                  <a:srgbClr val="FF0000"/>
                </a:solidFill>
                <a:latin typeface="宋体" panose="02010600030101010101" pitchFamily="2" charset="-122"/>
              </a:rPr>
              <a:t>227.18% ,97.87%。</a:t>
            </a:r>
            <a:endParaRPr lang="zh-CN" altLang="en-US" sz="2400">
              <a:solidFill>
                <a:srgbClr val="FF0000"/>
              </a:solidFill>
              <a:latin typeface="宋体" panose="02010600030101010101" pitchFamily="2" charset="-122"/>
            </a:endParaRPr>
          </a:p>
          <a:p>
            <a:pPr eaLnBrk="1" hangingPunct="1"/>
            <a:r>
              <a:rPr lang="zh-CN" altLang="en-US" sz="2400">
                <a:latin typeface="Arial" pitchFamily="34" charset="0"/>
              </a:rPr>
              <a:t>        </a:t>
            </a:r>
            <a:endParaRPr lang="zh-CN" altLang="en-US" sz="2400">
              <a:latin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338" name="组合 5"/>
          <p:cNvGrpSpPr/>
          <p:nvPr/>
        </p:nvGrpSpPr>
        <p:grpSpPr>
          <a:xfrm>
            <a:off x="0" y="0"/>
            <a:ext cx="12192000" cy="106363"/>
            <a:chExt cx="12192000" cy="106680"/>
          </a:xfrm>
        </p:grpSpPr>
        <p:sp>
          <p:nvSpPr>
            <p:cNvPr id="7" name="矩形 6"/>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8" name="矩形 7"/>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9" name="矩形 8"/>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0" name="矩形 9"/>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4339" name="组合 10"/>
          <p:cNvGrpSpPr/>
          <p:nvPr/>
        </p:nvGrpSpPr>
        <p:grpSpPr>
          <a:xfrm>
            <a:off x="0" y="6729413"/>
            <a:ext cx="12192000" cy="128587"/>
            <a:chExt cx="12192000" cy="106680"/>
          </a:xfrm>
        </p:grpSpPr>
        <p:sp>
          <p:nvSpPr>
            <p:cNvPr id="12" name="矩形 11"/>
            <p:cNvSpPr/>
            <p:nvPr/>
          </p:nvSpPr>
          <p:spPr>
            <a:xfrm>
              <a:off x="0" y="0"/>
              <a:ext cx="3276600" cy="106680"/>
            </a:xfrm>
            <a:prstGeom prst="rect">
              <a:avLst/>
            </a:prstGeom>
            <a:solidFill>
              <a:srgbClr val="15673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3" name="矩形 12"/>
            <p:cNvSpPr/>
            <p:nvPr/>
          </p:nvSpPr>
          <p:spPr>
            <a:xfrm>
              <a:off x="3276600" y="0"/>
              <a:ext cx="3276600" cy="106680"/>
            </a:xfrm>
            <a:prstGeom prst="rect">
              <a:avLst/>
            </a:prstGeom>
            <a:solidFill>
              <a:srgbClr val="1288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4" name="矩形 13"/>
            <p:cNvSpPr/>
            <p:nvPr/>
          </p:nvSpPr>
          <p:spPr>
            <a:xfrm>
              <a:off x="5638800" y="0"/>
              <a:ext cx="3276600" cy="106680"/>
            </a:xfrm>
            <a:prstGeom prst="rect">
              <a:avLst/>
            </a:prstGeom>
            <a:solidFill>
              <a:srgbClr val="39B34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5" name="矩形 14"/>
            <p:cNvSpPr/>
            <p:nvPr/>
          </p:nvSpPr>
          <p:spPr>
            <a:xfrm>
              <a:off x="8915400" y="0"/>
              <a:ext cx="3276600" cy="106680"/>
            </a:xfrm>
            <a:prstGeom prst="rect">
              <a:avLst/>
            </a:prstGeom>
            <a:solidFill>
              <a:srgbClr val="89C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grpSp>
        <p:nvGrpSpPr>
          <p:cNvPr id="14340" name="组合 15"/>
          <p:cNvGrpSpPr/>
          <p:nvPr/>
        </p:nvGrpSpPr>
        <p:grpSpPr>
          <a:xfrm rot="5400000">
            <a:off x="-90487" y="612775"/>
            <a:ext cx="722312" cy="179388"/>
            <a:chOff x="7464455" y="4810313"/>
            <a:chExt cx="945911" cy="233855"/>
          </a:xfrm>
        </p:grpSpPr>
        <p:sp>
          <p:nvSpPr>
            <p:cNvPr id="17" name="椭圆 16"/>
            <p:cNvSpPr/>
            <p:nvPr/>
          </p:nvSpPr>
          <p:spPr>
            <a:xfrm>
              <a:off x="7464455" y="4810313"/>
              <a:ext cx="232840"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
          <p:nvSpPr>
            <p:cNvPr id="18" name="椭圆 17"/>
            <p:cNvSpPr/>
            <p:nvPr/>
          </p:nvSpPr>
          <p:spPr>
            <a:xfrm>
              <a:off x="8177526" y="4810313"/>
              <a:ext cx="232840" cy="233855"/>
            </a:xfrm>
            <a:prstGeom prst="ellipse">
              <a:avLst/>
            </a:prstGeom>
            <a:solidFill>
              <a:srgbClr val="3AB24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cxnSp>
          <p:nvCxnSpPr>
            <p:cNvPr id="19" name="直接连接符 18"/>
            <p:cNvCxnSpPr>
              <a:endCxn id="18" idx="2"/>
            </p:cNvCxnSpPr>
            <p:nvPr/>
          </p:nvCxnSpPr>
          <p:spPr>
            <a:xfrm rot="16200000" flipH="1">
              <a:off x="7934306" y="4685055"/>
              <a:ext cx="6209" cy="480231"/>
            </a:xfrm>
            <a:prstGeom prst="line">
              <a:avLst/>
            </a:prstGeom>
            <a:ln>
              <a:solidFill>
                <a:srgbClr val="3AB24F"/>
              </a:solidFill>
            </a:ln>
          </p:spPr>
          <p:style>
            <a:lnRef idx="1">
              <a:schemeClr val="accent1"/>
            </a:lnRef>
            <a:fillRef idx="0">
              <a:schemeClr val="accent1"/>
            </a:fillRef>
            <a:effectRef idx="0">
              <a:schemeClr val="accent1"/>
            </a:effectRef>
            <a:fontRef idx="minor">
              <a:schemeClr val="tx1"/>
            </a:fontRef>
          </p:style>
        </p:cxnSp>
      </p:grpSp>
      <p:sp>
        <p:nvSpPr>
          <p:cNvPr id="14341" name="文本框 19"/>
          <p:cNvSpPr txBox="1"/>
          <p:nvPr/>
        </p:nvSpPr>
        <p:spPr>
          <a:xfrm>
            <a:off x="503238" y="377825"/>
            <a:ext cx="8091487" cy="12096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800" b="1">
                <a:latin typeface="微软雅黑" panose="020b0503020204020204" pitchFamily="34" charset="-122"/>
                <a:ea typeface="微软雅黑" panose="020b0503020204020204" pitchFamily="34" charset="-122"/>
              </a:rPr>
              <a:t>财务舞弊手段分析              </a:t>
            </a:r>
            <a:endParaRPr lang="zh-CN" altLang="en-US" sz="2800" b="1">
              <a:latin typeface="微软雅黑" panose="020b0503020204020204" pitchFamily="34" charset="-122"/>
              <a:ea typeface="微软雅黑" panose="020b0503020204020204" pitchFamily="34" charset="-122"/>
            </a:endParaRPr>
          </a:p>
          <a:p>
            <a:pPr eaLnBrk="1" hangingPunct="1">
              <a:lnSpc>
                <a:spcPct val="130000"/>
              </a:lnSpc>
            </a:pPr>
            <a:r>
              <a:rPr lang="zh-CN" altLang="en-US" sz="2800" b="1">
                <a:latin typeface="微软雅黑" panose="020b0503020204020204" pitchFamily="34" charset="-122"/>
                <a:ea typeface="微软雅黑" panose="020b0503020204020204" pitchFamily="34" charset="-122"/>
              </a:rPr>
              <a:t>                                   </a:t>
            </a:r>
            <a:r>
              <a:rPr lang="en-US" altLang="zh-CN" sz="2800" b="1">
                <a:solidFill>
                  <a:srgbClr val="FF0000"/>
                </a:solidFill>
                <a:latin typeface="微软雅黑" panose="020b0503020204020204" pitchFamily="34" charset="-122"/>
                <a:ea typeface="微软雅黑" panose="020b0503020204020204" pitchFamily="34" charset="-122"/>
              </a:rPr>
              <a:t>2</a:t>
            </a:r>
            <a:r>
              <a:rPr lang="zh-CN" altLang="en-US" sz="2800" b="1">
                <a:solidFill>
                  <a:srgbClr val="FF0000"/>
                </a:solidFill>
                <a:latin typeface="微软雅黑" panose="020b0503020204020204" pitchFamily="34" charset="-122"/>
                <a:ea typeface="微软雅黑" panose="020b0503020204020204" pitchFamily="34" charset="-122"/>
              </a:rPr>
              <a:t>、虚假计提资产减值</a:t>
            </a:r>
            <a:endParaRPr lang="zh-CN" altLang="en-US" sz="2800" b="1">
              <a:solidFill>
                <a:srgbClr val="FF0000"/>
              </a:solidFill>
              <a:latin typeface="微软雅黑" panose="020b0503020204020204" pitchFamily="34" charset="-122"/>
              <a:ea typeface="微软雅黑" panose="020b0503020204020204" pitchFamily="34" charset="-122"/>
            </a:endParaRPr>
          </a:p>
        </p:txBody>
      </p:sp>
      <p:sp>
        <p:nvSpPr>
          <p:cNvPr id="14342" name="文本框 3"/>
          <p:cNvSpPr txBox="1"/>
          <p:nvPr/>
        </p:nvSpPr>
        <p:spPr>
          <a:xfrm>
            <a:off x="455613" y="1627188"/>
            <a:ext cx="11404600" cy="452278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400">
                <a:latin typeface="Arial" pitchFamily="34" charset="0"/>
              </a:rPr>
              <a:t>        </a:t>
            </a:r>
            <a:r>
              <a:rPr lang="zh-CN" altLang="en-US" sz="2400">
                <a:latin typeface="Arial" pitchFamily="34" charset="0"/>
              </a:rPr>
              <a:t>2013年12月31口，亚太实业第七届董事会2013年第五次会议决议通过的《关于转让济南固碍电子器件有限公司21%股权的议案》，披露的股权转让价格为875万元，其定价依据为截至2012年12月31口亚太实业持有的济南固碍股权的账面价值2 001.7万元。</a:t>
            </a:r>
            <a:endParaRPr lang="zh-CN" altLang="en-US" sz="2400">
              <a:latin typeface="Arial" pitchFamily="34" charset="0"/>
            </a:endParaRPr>
          </a:p>
          <a:p>
            <a:pPr eaLnBrk="1" hangingPunct="1"/>
            <a:endParaRPr lang="zh-CN" altLang="en-US" sz="2400">
              <a:latin typeface="Arial" pitchFamily="34" charset="0"/>
            </a:endParaRPr>
          </a:p>
          <a:p>
            <a:pPr eaLnBrk="1" hangingPunct="1"/>
            <a:r>
              <a:rPr lang="zh-CN" altLang="en-US" sz="2400">
                <a:latin typeface="Arial" pitchFamily="34" charset="0"/>
              </a:rPr>
              <a:t>        2</a:t>
            </a:r>
            <a:r>
              <a:rPr lang="en-US" altLang="zh-CN" sz="2400">
                <a:latin typeface="Arial" pitchFamily="34" charset="0"/>
              </a:rPr>
              <a:t>0</a:t>
            </a:r>
            <a:r>
              <a:rPr lang="zh-CN" altLang="en-US" sz="2400">
                <a:latin typeface="Arial" pitchFamily="34" charset="0"/>
              </a:rPr>
              <a:t>1</a:t>
            </a:r>
            <a:r>
              <a:rPr lang="en-US" altLang="zh-CN" sz="2400">
                <a:latin typeface="Arial" pitchFamily="34" charset="0"/>
              </a:rPr>
              <a:t>4</a:t>
            </a:r>
            <a:r>
              <a:rPr lang="zh-CN" altLang="en-US" sz="2400">
                <a:latin typeface="Arial" pitchFamily="34" charset="0"/>
              </a:rPr>
              <a:t>年1月20日，亚太实业</a:t>
            </a:r>
            <a:r>
              <a:rPr lang="en-US" altLang="zh-CN" sz="2400">
                <a:latin typeface="Arial" pitchFamily="34" charset="0"/>
              </a:rPr>
              <a:t>2014</a:t>
            </a:r>
            <a:r>
              <a:rPr lang="zh-CN" altLang="en-US" sz="2400">
                <a:latin typeface="Arial" pitchFamily="34" charset="0"/>
              </a:rPr>
              <a:t>年第一次临时股东大会决议通过《关于转让济南固碍电子器件有限公司21%股权的议案》。</a:t>
            </a:r>
            <a:endParaRPr lang="zh-CN" altLang="en-US" sz="2400">
              <a:latin typeface="Arial" pitchFamily="34" charset="0"/>
            </a:endParaRPr>
          </a:p>
          <a:p>
            <a:pPr eaLnBrk="1" hangingPunct="1"/>
            <a:endParaRPr lang="zh-CN" altLang="en-US" sz="2400">
              <a:latin typeface="Arial" pitchFamily="34" charset="0"/>
            </a:endParaRPr>
          </a:p>
          <a:p>
            <a:pPr eaLnBrk="1" hangingPunct="1"/>
            <a:r>
              <a:rPr lang="zh-CN" altLang="en-US" sz="2400">
                <a:latin typeface="Arial" pitchFamily="34" charset="0"/>
              </a:rPr>
              <a:t>       </a:t>
            </a:r>
            <a:r>
              <a:rPr lang="en-US" altLang="zh-CN" sz="2400">
                <a:latin typeface="Arial" pitchFamily="34" charset="0"/>
              </a:rPr>
              <a:t>2014</a:t>
            </a:r>
            <a:r>
              <a:rPr lang="zh-CN" altLang="en-US" sz="2400">
                <a:latin typeface="Arial" pitchFamily="34" charset="0"/>
              </a:rPr>
              <a:t>年年底，亚太实业根据前述定价依据对持有的剩余济南固碍股权(持股27%)计提了102.7万元的长期股权投资减值准备，并于2015年1月以同一定价依据确定交易价格，转让了济南固碍9.36%的股权。</a:t>
            </a:r>
            <a:endParaRPr lang="zh-CN" altLang="en-US" sz="2400">
              <a:latin typeface="Arial" pitchFamily="34" charset="0"/>
            </a:endParaRPr>
          </a:p>
          <a:p>
            <a:pPr eaLnBrk="1" hangingPunct="1"/>
            <a:r>
              <a:rPr lang="zh-CN" altLang="en-US" sz="2400">
                <a:latin typeface="Arial" pitchFamily="34" charset="0"/>
              </a:rPr>
              <a:t>        </a:t>
            </a:r>
            <a:endParaRPr lang="zh-CN" altLang="en-US" sz="2400">
              <a:latin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https://d.book118.com/076203115145010034</a:t>
            </a:r>
          </a:p>
        </p:txBody>
      </p:sp>
    </p:spTree>
  </p:cSld>
  <p:clrMapOvr>
    <a:masterClrMapping/>
  </p:clrMapOvr>
  <p:transition/>
  <p:timing/>
</p:sld>
</file>

<file path=ppt/tags/tag1.xml><?xml version="1.0" encoding="utf-8"?>
<p:tagLst xmlns:p="http://schemas.openxmlformats.org/presentationml/2006/main">
  <p:tag name="MH" val="20150812110408"/>
  <p:tag name="MH_LIBRARY" val="GRAPHIC"/>
  <p:tag name="MH_ORDER" val="五边形 1"/>
</p:tagLst>
</file>

<file path=ppt/tags/tag2.xml><?xml version="1.0" encoding="utf-8"?>
<p:tagLst xmlns:p="http://schemas.openxmlformats.org/presentationml/2006/main">
  <p:tag name="MH" val="20150812110408"/>
  <p:tag name="MH_LIBRARY" val="GRAPHIC"/>
  <p:tag name="MH_ORDER" val="Snip Same Side Corner Rectangle 23"/>
</p:tagLst>
</file>

<file path=ppt/tags/tag3.xml><?xml version="1.0" encoding="utf-8"?>
<p:tagLst xmlns:p="http://schemas.openxmlformats.org/presentationml/2006/main">
  <p:tag name="MH" val="20150812110408"/>
  <p:tag name="MH_LIBRARY" val="GRAPHIC"/>
  <p:tag name="MH_ORDER" val="五边形 1"/>
</p:tagLst>
</file>

<file path=ppt/tags/tag4.xml><?xml version="1.0" encoding="utf-8"?>
<p:tagLst xmlns:p="http://schemas.openxmlformats.org/presentationml/2006/main">
  <p:tag name="MH" val="20150812110408"/>
  <p:tag name="MH_LIBRARY" val="GRAPHIC"/>
  <p:tag name="MH_ORDER" val="Snip Same Side Corner Rectangle 23"/>
</p:tagLst>
</file>

<file path=ppt/tags/tag5.xml><?xml version="1.0" encoding="utf-8"?>
<p:tagLst xmlns:p="http://schemas.openxmlformats.org/presentationml/2006/main">
  <p:tag name="MH" val="20150812134824"/>
  <p:tag name="MH_LIBRARY" val="GRAPHIC"/>
  <p:tag name="MH_ORDER" val="1"/>
  <p:tag name="MH_TYPE" val="SubTitle"/>
</p:tagLst>
</file>

<file path=ppt/tags/tag6.xml><?xml version="1.0" encoding="utf-8"?>
<p:tagLst xmlns:p="http://schemas.openxmlformats.org/presentationml/2006/main">
  <p:tag name="MH" val="20150812134824"/>
  <p:tag name="MH_LIBRARY" val="GRAPHIC"/>
  <p:tag name="MH_ORDER" val="2"/>
  <p:tag name="MH_TYPE" val="SubTitle"/>
</p:tagLst>
</file>

<file path=ppt/tags/tag7.xml><?xml version="1.0" encoding="utf-8"?>
<p:tagLst xmlns:p="http://schemas.openxmlformats.org/presentationml/2006/main">
  <p:tag name="MH" val="20150812134824"/>
  <p:tag name="MH_LIBRARY" val="GRAPHIC"/>
  <p:tag name="MH_ORDER" val="1"/>
  <p:tag name="MH_TYPE" val="Other"/>
</p:tagLst>
</file>

<file path=ppt/tags/tag8.xml><?xml version="1.0" encoding="utf-8"?>
<p:tagLst xmlns:p="http://schemas.openxmlformats.org/presentationml/2006/main">
  <p:tag name="MH" val="20150812134824"/>
  <p:tag name="MH_LIBRARY" val="GRAPHIC"/>
  <p:tag name="MH_ORDER" val="1"/>
  <p:tag name="MH_TYPE" val="Text"/>
</p:tagLst>
</file>

<file path=ppt/tags/tag9.xml><?xml version="1.0" encoding="utf-8"?>
<p:tagLst xmlns:p="http://schemas.openxmlformats.org/presentationml/2006/main">
  <p:tag name="MH" val="20150812134824"/>
  <p:tag name="MH_LIBRARY" val="GRAPHIC"/>
  <p:tag name="MH_ORDER" val="2"/>
  <p:tag name="MH_TYPE" val="Other"/>
</p:tagLst>
</file>

<file path=ppt/tags/tag10.xml><?xml version="1.0" encoding="utf-8"?>
<p:tagLst xmlns:p="http://schemas.openxmlformats.org/presentationml/2006/main">
  <p:tag name="MH" val="20150812134824"/>
  <p:tag name="MH_LIBRARY" val="GRAPHIC"/>
  <p:tag name="MH_ORDER" val="3"/>
  <p:tag name="MH_TYPE" val="Other"/>
</p:tagLst>
</file>

<file path=ppt/tags/tag11.xml><?xml version="1.0" encoding="utf-8"?>
<p:tagLst xmlns:p="http://schemas.openxmlformats.org/presentationml/2006/main">
  <p:tag name="MH" val="20150812134824"/>
  <p:tag name="MH_LIBRARY" val="GRAPHIC"/>
  <p:tag name="MH_ORDER" val="1"/>
  <p:tag name="MH_TYPE" val="Text"/>
</p:tagLst>
</file>

<file path=ppt/tags/tag12.xml><?xml version="1.0" encoding="utf-8"?>
<p:tagLst xmlns:p="http://schemas.openxmlformats.org/presentationml/2006/main">
  <p:tag name="MH" val="20150812105449"/>
  <p:tag name="MH_LIBRARY" val="GRAPHIC"/>
  <p:tag name="MH_ORDER" val="PageTitle"/>
  <p:tag name="MH_TYPE" val="PageTitle"/>
</p:tagLst>
</file>

<file path=ppt/tags/tag13.xml><?xml version="1.0" encoding="utf-8"?>
<p:tagLst xmlns:p="http://schemas.openxmlformats.org/presentationml/2006/main">
  <p:tag name="MH" val="20150812105449"/>
  <p:tag name="MH_LIBRARY" val="GRAPHIC"/>
  <p:tag name="MH_ORDER" val="1"/>
  <p:tag name="MH_TYPE" val="Text"/>
</p:tagLst>
</file>

<file path=ppt/tags/tag14.xml><?xml version="1.0" encoding="utf-8"?>
<p:tagLst xmlns:p="http://schemas.openxmlformats.org/presentationml/2006/main">
  <p:tag name="MH" val="20150812105449"/>
  <p:tag name="MH_LIBRARY" val="GRAPHIC"/>
  <p:tag name="MH_ORDER" val="1"/>
  <p:tag name="MH_TYPE" val="Other"/>
</p:tagLst>
</file>

<file path=ppt/tags/tag15.xml><?xml version="1.0" encoding="utf-8"?>
<p:tagLst xmlns:p="http://schemas.openxmlformats.org/presentationml/2006/main">
  <p:tag name="MH" val="20150812105449"/>
  <p:tag name="MH_LIBRARY" val="GRAPHIC"/>
  <p:tag name="MH_ORDER" val="2"/>
  <p:tag name="MH_TYPE" val="Other"/>
</p:tagLst>
</file>

<file path=ppt/tags/tag16.xml><?xml version="1.0" encoding="utf-8"?>
<p:tagLst xmlns:p="http://schemas.openxmlformats.org/presentationml/2006/main">
  <p:tag name="MH" val="20150812105449"/>
  <p:tag name="MH_LIBRARY" val="GRAPHIC"/>
  <p:tag name="MH_ORDER" val="1"/>
  <p:tag name="MH_TYPE" val="SubTitle"/>
</p:tagLst>
</file>

<file path=ppt/tags/tag17.xml><?xml version="1.0" encoding="utf-8"?>
<p:tagLst xmlns:p="http://schemas.openxmlformats.org/presentationml/2006/main">
  <p:tag name="MH" val="20150812105449"/>
  <p:tag name="MH_CATEGORY" val="#TuWHP#"/>
  <p:tag name="MH_LAYOUT" val="SubTitleText"/>
  <p:tag name="MH_LIBRARY" val="GRAPHIC"/>
  <p:tag name="MH_NUMBER" val="1"/>
  <p:tag name="MH_TYPE" val="#NeiR#"/>
</p:tagLst>
</file>

<file path=ppt/tags/tag18.xml><?xml version="1.0" encoding="utf-8"?>
<p:tagLst xmlns:p="http://schemas.openxmlformats.org/presentationml/2006/main">
  <p:tag name="MH" val="20150812115654"/>
  <p:tag name="MH_LIBRARY" val="GRAPHIC"/>
  <p:tag name="MH_ORDER" val="1"/>
  <p:tag name="MH_TYPE" val="SubTitle"/>
</p:tagLst>
</file>

<file path=ppt/tags/tag19.xml><?xml version="1.0" encoding="utf-8"?>
<p:tagLst xmlns:p="http://schemas.openxmlformats.org/presentationml/2006/main">
  <p:tag name="MH" val="20150812115654"/>
  <p:tag name="MH_LIBRARY" val="GRAPHIC"/>
  <p:tag name="MH_ORDER" val="2"/>
  <p:tag name="MH_TYPE" val="Other"/>
</p:tagLst>
</file>

<file path=ppt/tags/tag20.xml><?xml version="1.0" encoding="utf-8"?>
<p:tagLst xmlns:p="http://schemas.openxmlformats.org/presentationml/2006/main">
  <p:tag name="MH" val="20150812115654"/>
  <p:tag name="MH_LIBRARY" val="GRAPHIC"/>
  <p:tag name="MH_ORDER" val="2"/>
  <p:tag name="MH_TYPE" val="SubTitle"/>
</p:tagLst>
</file>

<file path=ppt/tags/tag21.xml><?xml version="1.0" encoding="utf-8"?>
<p:tagLst xmlns:p="http://schemas.openxmlformats.org/presentationml/2006/main">
  <p:tag name="MH" val="20150812115654"/>
  <p:tag name="MH_LIBRARY" val="GRAPHIC"/>
  <p:tag name="MH_ORDER" val="3"/>
  <p:tag name="MH_TYPE" val="Other"/>
</p:tagLst>
</file>

<file path=ppt/tags/tag22.xml><?xml version="1.0" encoding="utf-8"?>
<p:tagLst xmlns:p="http://schemas.openxmlformats.org/presentationml/2006/main">
  <p:tag name="MH" val="20150812115654"/>
  <p:tag name="MH_LIBRARY" val="GRAPHIC"/>
  <p:tag name="MH_ORDER" val="3"/>
  <p:tag name="MH_TYPE" val="SubTitle"/>
</p:tagLst>
</file>

<file path=ppt/tags/tag23.xml><?xml version="1.0" encoding="utf-8"?>
<p:tagLst xmlns:p="http://schemas.openxmlformats.org/presentationml/2006/main">
  <p:tag name="MH" val="20150812115654"/>
  <p:tag name="MH_LIBRARY" val="GRAPHIC"/>
  <p:tag name="MH_ORDER" val="4"/>
  <p:tag name="MH_TYPE" val="Other"/>
</p:tagLst>
</file>

<file path=ppt/tags/tag24.xml><?xml version="1.0" encoding="utf-8"?>
<p:tagLst xmlns:p="http://schemas.openxmlformats.org/presentationml/2006/main">
  <p:tag name="MH" val="20150812132737"/>
  <p:tag name="MH_LIBRARY" val="GRAPHIC"/>
  <p:tag name="MH_ORDER" val="1"/>
  <p:tag name="MH_TYPE" val="SubTitle"/>
</p:tagLst>
</file>

<file path=ppt/tags/tag25.xml><?xml version="1.0" encoding="utf-8"?>
<p:tagLst xmlns:p="http://schemas.openxmlformats.org/presentationml/2006/main">
  <p:tag name="MH" val="20150812132737"/>
  <p:tag name="MH_LIBRARY" val="GRAPHIC"/>
  <p:tag name="MH_ORDER" val="2"/>
  <p:tag name="MH_TYPE" val="SubTitle"/>
</p:tagLst>
</file>

<file path=ppt/tags/tag26.xml><?xml version="1.0" encoding="utf-8"?>
<p:tagLst xmlns:p="http://schemas.openxmlformats.org/presentationml/2006/main">
  <p:tag name="MH" val="20150812132737"/>
  <p:tag name="MH_LIBRARY" val="GRAPHIC"/>
  <p:tag name="MH_ORDER" val="3"/>
  <p:tag name="MH_TYPE" val="Other"/>
</p:tagLst>
</file>

<file path=ppt/tags/tag27.xml><?xml version="1.0" encoding="utf-8"?>
<p:tagLst xmlns:p="http://schemas.openxmlformats.org/presentationml/2006/main">
  <p:tag name="MH" val="20150812132737"/>
  <p:tag name="MH_LIBRARY" val="GRAPHIC"/>
  <p:tag name="MH_ORDER" val="2"/>
  <p:tag name="MH_TYPE" val="SubTitle"/>
</p:tagLst>
</file>

<file path=ppt/tags/tag28.xml><?xml version="1.0" encoding="utf-8"?>
<p:tagLst xmlns:p="http://schemas.openxmlformats.org/presentationml/2006/main">
  <p:tag name="MH" val="20150812132737"/>
  <p:tag name="MH_LIBRARY" val="GRAPHIC"/>
  <p:tag name="MH_ORDER" val="3"/>
  <p:tag name="MH_TYPE" val="Other"/>
</p:tagLst>
</file>

<file path=ppt/tags/tag29.xml><?xml version="1.0" encoding="utf-8"?>
<p:tagLst xmlns:p="http://schemas.openxmlformats.org/presentationml/2006/main">
  <p:tag name="MH" val="20150812132737"/>
  <p:tag name="MH_LIBRARY" val="GRAPHIC"/>
  <p:tag name="MH_ORDER" val="2"/>
  <p:tag name="MH_TYPE" val="SubTitle"/>
</p:tagLst>
</file>

<file path=ppt/tags/tag30.xml><?xml version="1.0" encoding="utf-8"?>
<p:tagLst xmlns:p="http://schemas.openxmlformats.org/presentationml/2006/main">
  <p:tag name="MH" val="20150812132737"/>
  <p:tag name="MH_LIBRARY" val="GRAPHIC"/>
  <p:tag name="MH_ORDER" val="3"/>
  <p:tag name="MH_TYPE" val="Other"/>
</p:tagLst>
</file>

<file path=ppt/tags/tag31.xml><?xml version="1.0" encoding="utf-8"?>
<p:tagLst xmlns:p="http://schemas.openxmlformats.org/presentationml/2006/main">
  <p:tag name="MH" val="20150812132737"/>
  <p:tag name="MH_LIBRARY" val="GRAPHIC"/>
  <p:tag name="MH_ORDER" val="2"/>
  <p:tag name="MH_TYPE" val="SubTitle"/>
</p:tagLst>
</file>

<file path=ppt/tags/tag32.xml><?xml version="1.0" encoding="utf-8"?>
<p:tagLst xmlns:p="http://schemas.openxmlformats.org/presentationml/2006/main">
  <p:tag name="MH" val="20150812132737"/>
  <p:tag name="MH_LIBRARY" val="GRAPHIC"/>
  <p:tag name="MH_ORDER" val="3"/>
  <p:tag name="MH_TYPE" val="Other"/>
</p:tagLst>
</file>

<file path=ppt/tags/tag33.xml><?xml version="1.0" encoding="utf-8"?>
<p:tagLst xmlns:p="http://schemas.openxmlformats.org/presentationml/2006/main">
  <p:tag name="MH" val="20150812132737"/>
  <p:tag name="MH_LIBRARY" val="GRAPHIC"/>
  <p:tag name="MH_ORDER" val="1"/>
  <p:tag name="MH_TYPE" val="SubTitle"/>
</p:tagLst>
</file>

<file path=ppt/tags/tag34.xml><?xml version="1.0" encoding="utf-8"?>
<p:tagLst xmlns:p="http://schemas.openxmlformats.org/presentationml/2006/main">
  <p:tag name="MH" val="20150812132737"/>
  <p:tag name="MH_LIBRARY" val="GRAPHIC"/>
  <p:tag name="MH_ORDER" val="1"/>
  <p:tag name="MH_TYPE" val="SubTitle"/>
</p:tagLst>
</file>

<file path=ppt/tags/tag35.xml><?xml version="1.0" encoding="utf-8"?>
<p:tagLst xmlns:p="http://schemas.openxmlformats.org/presentationml/2006/main">
  <p:tag name="MH" val="20150812132737"/>
  <p:tag name="MH_CATEGORY" val="#BingLLB#"/>
  <p:tag name="MH_LAYOUT" val="SubTitle"/>
  <p:tag name="MH_LIBRARY" val="GRAPHIC"/>
  <p:tag name="MH_NUMBER" val="大于六"/>
  <p:tag name="MH_TYPE" val="#NeiR#"/>
</p:tagLst>
</file>

<file path=ppt/tags/tag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Calibri Light</vt:lpstr>
      <vt:lpstr>宋体</vt:lpstr>
      <vt:lpstr>微软雅黑</vt:lpstr>
      <vt:lpstr>Arial Rounded MT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2024-09-04T00:26:34.953</cp:lastPrinted>
  <dcterms:created xsi:type="dcterms:W3CDTF">2024-09-03T16:26:34Z</dcterms:created>
  <dcterms:modified xsi:type="dcterms:W3CDTF">2024-09-03T16:26:37Z</dcterms:modified>
</cp:coreProperties>
</file>