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171FC-09AC-4D2A-AEE5-D43B079FB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80495-5869-4514-8BAC-BAD9EB41B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75E0F-5517-453E-93F3-96AF54450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6FDE4-140C-469F-A93F-27BFCD72E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B7A1BF-17CF-4A4F-9772-C08FD49EC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5B0174-F5BF-4F79-98E5-2F2327E3C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C86E9B-2C31-4DE9-A0F5-EFFE86D0F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33619-9D95-4313-A719-31F552EC5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9368D-0B5C-4DD7-8D0A-D0E0AF807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C9BE8-6FF8-4EEF-B412-60F9FD7F0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3195F-7E51-493B-A06F-19470D481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613" y="4406900"/>
            <a:ext cx="103632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613" y="2906713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4102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54102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3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3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838" y="1535113"/>
            <a:ext cx="5389562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838" y="2174875"/>
            <a:ext cx="5389562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6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7263" y="273050"/>
            <a:ext cx="6815137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6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188" y="4800600"/>
            <a:ext cx="73152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188" y="612775"/>
            <a:ext cx="73152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>
              <a:sym typeface="Calibri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188" y="5367338"/>
            <a:ext cx="73152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72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矩形 6"/>
          <p:cNvSpPr>
            <a:spLocks noChangeArrowheads="1"/>
          </p:cNvSpPr>
          <p:nvPr/>
        </p:nvSpPr>
        <p:spPr bwMode="auto">
          <a:xfrm>
            <a:off x="0" y="450850"/>
            <a:ext cx="1214438" cy="450850"/>
          </a:xfrm>
          <a:prstGeom prst="rect">
            <a:avLst/>
          </a:prstGeom>
          <a:solidFill>
            <a:srgbClr val="2EA7E0"/>
          </a:solidFill>
          <a:ln w="12700" cap="flat" cmpd="sng">
            <a:noFill/>
            <a:bevel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>
              <a:solidFill>
                <a:srgbClr val="FFFFFF"/>
              </a:solidFill>
              <a:latin typeface="方正兰亭粗黑_GBK" charset="-122"/>
              <a:ea typeface="方正兰亭粗黑_GBK" charset="-122"/>
            </a:endParaRPr>
          </a:p>
        </p:txBody>
      </p:sp>
      <p:sp>
        <p:nvSpPr>
          <p:cNvPr id="1027" name="矩形 7"/>
          <p:cNvSpPr>
            <a:spLocks noChangeArrowheads="1"/>
          </p:cNvSpPr>
          <p:nvPr/>
        </p:nvSpPr>
        <p:spPr bwMode="auto">
          <a:xfrm>
            <a:off x="1214438" y="450850"/>
            <a:ext cx="10977562" cy="450850"/>
          </a:xfrm>
          <a:prstGeom prst="rect">
            <a:avLst/>
          </a:prstGeom>
          <a:solidFill>
            <a:srgbClr val="595959"/>
          </a:solidFill>
          <a:ln w="12700" cap="flat" cmpd="sng">
            <a:noFill/>
            <a:bevel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zh-CN">
              <a:solidFill>
                <a:srgbClr val="FFFFFF"/>
              </a:solidFill>
              <a:latin typeface="方正兰亭粗黑_GBK" charset="-122"/>
              <a:ea typeface="方正兰亭粗黑_GBK" charset="-122"/>
            </a:endParaRPr>
          </a:p>
        </p:txBody>
      </p:sp>
      <p:sp>
        <p:nvSpPr>
          <p:cNvPr id="1028" name="直角三角形 8"/>
          <p:cNvSpPr>
            <a:spLocks noChangeArrowheads="1"/>
          </p:cNvSpPr>
          <p:nvPr/>
        </p:nvSpPr>
        <p:spPr bwMode="auto">
          <a:xfrm>
            <a:off x="11782425" y="352425"/>
            <a:ext cx="107950" cy="74613"/>
          </a:xfrm>
          <a:prstGeom prst="rtTriangle">
            <a:avLst/>
          </a:prstGeom>
          <a:solidFill>
            <a:srgbClr val="F8F8F8">
              <a:alpha val="82999"/>
            </a:srgbClr>
          </a:solidFill>
          <a:ln w="3175" cap="flat" cmpd="sng">
            <a:noFill/>
            <a:bevel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zh-CN" altLang="zh-CN" b="1" i="1">
              <a:solidFill>
                <a:srgbClr val="F9F9F9"/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 rot="16200000">
            <a:off x="11129169" y="343694"/>
            <a:ext cx="633412" cy="673100"/>
          </a:xfrm>
          <a:custGeom>
            <a:gdLst>
              <a:gd name="T0" fmla="*/ 0 w 4732299"/>
              <a:gd name="T1" fmla="*/ 0 h 655200"/>
              <a:gd name="T2" fmla="*/ 0 60000 65536"/>
              <a:gd name="T3" fmla="*/ 0 w 4732299"/>
              <a:gd name="T4" fmla="*/ 0 h 655200"/>
              <a:gd name="T5" fmla="*/ 4732299 w 4732299"/>
              <a:gd name="T6" fmla="*/ 655200 h 655200"/>
            </a:gdLst>
            <a:cxnLst>
              <a:cxn ang="T2">
                <a:pos x="T0" y="T1"/>
              </a:cxn>
            </a:cxnLst>
            <a:rect l="T3" t="T4" r="T5" b="T6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rgbClr val="FFFFFF">
              <a:alpha val="84999"/>
            </a:srgbClr>
          </a:solidFill>
          <a:ln w="3175" cap="flat" cmpd="sng">
            <a:noFill/>
            <a:bevel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zh-CN" altLang="zh-CN" b="1" i="1">
              <a:solidFill>
                <a:srgbClr val="F9F9F9"/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1030" name="TextBox 15"/>
          <p:cNvSpPr>
            <a:spLocks noChangeArrowheads="1"/>
          </p:cNvSpPr>
          <p:nvPr/>
        </p:nvSpPr>
        <p:spPr bwMode="auto">
          <a:xfrm>
            <a:off x="11109325" y="463550"/>
            <a:ext cx="6731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56FC61DF-3820-49CD-9A17-E1928763B19E}" type="slidenum">
              <a:rPr lang="zh-CN" altLang="en-US" sz="2400">
                <a:solidFill>
                  <a:srgbClr val="2EA7E0"/>
                </a:solidFill>
                <a:latin typeface="方正兰亭粗黑_GBK" charset="-122"/>
                <a:ea typeface="Arial Unicode MS" pitchFamily="34" charset="-122"/>
                <a:cs typeface="Arial Unicode MS" pitchFamily="34" charset="-122"/>
                <a:sym typeface="Arial" pitchFamily="34" charset="0"/>
              </a:rPr>
              <a:pPr algn="ctr">
                <a:defRPr/>
              </a:pPr>
              <a:t>‹#›</a:t>
            </a:fld>
            <a:r>
              <a:rPr lang="zh-CN" altLang="en-US" sz="2400">
                <a:solidFill>
                  <a:srgbClr val="2EA7E0"/>
                </a:solidFill>
                <a:latin typeface="方正兰亭粗黑_GBK" charset="-122"/>
                <a:ea typeface="Arial Unicode MS" pitchFamily="34" charset="-122"/>
                <a:cs typeface="Arial Unicode MS" pitchFamily="34" charset="-122"/>
                <a:sym typeface="Arial" pitchFamily="34" charset="0"/>
              </a:rPr>
              <a:t> </a:t>
            </a:r>
            <a:endParaRPr lang="zh-CN" altLang="en-US" sz="2400" b="1">
              <a:solidFill>
                <a:srgbClr val="2EA7E0"/>
              </a:solidFill>
              <a:latin typeface="方正兰亭粗黑_GBK" charset="-122"/>
              <a:ea typeface="Arial Unicode MS" pitchFamily="34" charset="-122"/>
              <a:cs typeface="Arial Unicode MS" pitchFamily="34" charset="-122"/>
              <a:sym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微软雅黑" pitchFamily="34" charset="-122"/>
          <a:sym typeface="Calibri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微软雅黑" pitchFamily="34" charset="-122"/>
          <a:sym typeface="Calibri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微软雅黑" pitchFamily="34" charset="-122"/>
          <a:sym typeface="Calibri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微软雅黑" pitchFamily="34" charset="-122"/>
          <a:sym typeface="Calibri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微软雅黑" pitchFamily="34" charset="-122"/>
          <a:sym typeface="Calibri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微软雅黑" pitchFamily="34" charset="-122"/>
          <a:sym typeface="Calibri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微软雅黑" pitchFamily="34" charset="-122"/>
          <a:sym typeface="Calibri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微软雅黑" pitchFamily="34" charset="-122"/>
          <a:sym typeface="Calibri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  <a:sym typeface="Calibri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3005013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Freeform 6"/>
          <p:cNvSpPr>
            <a:spLocks noEditPoints="1" noChangeArrowheads="1"/>
          </p:cNvSpPr>
          <p:nvPr/>
        </p:nvSpPr>
        <p:spPr bwMode="auto">
          <a:xfrm>
            <a:off x="4373563" y="3429000"/>
            <a:ext cx="3444875" cy="1730375"/>
          </a:xfrm>
          <a:custGeom>
            <a:gdLst>
              <a:gd name="T0" fmla="*/ 2147483647 w 13537"/>
              <a:gd name="T1" fmla="*/ 2147483647 h 6793"/>
              <a:gd name="T2" fmla="*/ 2147483647 w 13537"/>
              <a:gd name="T3" fmla="*/ 2147483647 h 6793"/>
              <a:gd name="T4" fmla="*/ 2147483647 w 13537"/>
              <a:gd name="T5" fmla="*/ 2147483647 h 6793"/>
              <a:gd name="T6" fmla="*/ 2147483647 w 13537"/>
              <a:gd name="T7" fmla="*/ 2147483647 h 6793"/>
              <a:gd name="T8" fmla="*/ 2147483647 w 13537"/>
              <a:gd name="T9" fmla="*/ 2147483647 h 6793"/>
              <a:gd name="T10" fmla="*/ 2147483647 w 13537"/>
              <a:gd name="T11" fmla="*/ 2147483647 h 6793"/>
              <a:gd name="T12" fmla="*/ 2147483647 w 13537"/>
              <a:gd name="T13" fmla="*/ 2147483647 h 6793"/>
              <a:gd name="T14" fmla="*/ 2147483647 w 13537"/>
              <a:gd name="T15" fmla="*/ 2147483647 h 6793"/>
              <a:gd name="T16" fmla="*/ 2147483647 w 13537"/>
              <a:gd name="T17" fmla="*/ 2147483647 h 6793"/>
              <a:gd name="T18" fmla="*/ 2147483647 w 13537"/>
              <a:gd name="T19" fmla="*/ 2147483647 h 6793"/>
              <a:gd name="T20" fmla="*/ 2147483647 w 13537"/>
              <a:gd name="T21" fmla="*/ 2147483647 h 6793"/>
              <a:gd name="T22" fmla="*/ 2147483647 w 13537"/>
              <a:gd name="T23" fmla="*/ 2147483647 h 6793"/>
              <a:gd name="T24" fmla="*/ 2147483647 w 13537"/>
              <a:gd name="T25" fmla="*/ 2147483647 h 6793"/>
              <a:gd name="T26" fmla="*/ 2147483647 w 13537"/>
              <a:gd name="T27" fmla="*/ 2147483647 h 6793"/>
              <a:gd name="T28" fmla="*/ 2147483647 w 13537"/>
              <a:gd name="T29" fmla="*/ 2147483647 h 6793"/>
              <a:gd name="T30" fmla="*/ 2147483647 w 13537"/>
              <a:gd name="T31" fmla="*/ 2147483647 h 6793"/>
              <a:gd name="T32" fmla="*/ 2147483647 w 13537"/>
              <a:gd name="T33" fmla="*/ 2147483647 h 6793"/>
              <a:gd name="T34" fmla="*/ 2147483647 w 13537"/>
              <a:gd name="T35" fmla="*/ 2147483647 h 6793"/>
              <a:gd name="T36" fmla="*/ 2147483647 w 13537"/>
              <a:gd name="T37" fmla="*/ 2147483647 h 6793"/>
              <a:gd name="T38" fmla="*/ 2147483647 w 13537"/>
              <a:gd name="T39" fmla="*/ 2147483647 h 6793"/>
              <a:gd name="T40" fmla="*/ 2147483647 w 13537"/>
              <a:gd name="T41" fmla="*/ 2147483647 h 6793"/>
              <a:gd name="T42" fmla="*/ 2147483647 w 13537"/>
              <a:gd name="T43" fmla="*/ 2147483647 h 6793"/>
              <a:gd name="T44" fmla="*/ 2147483647 w 13537"/>
              <a:gd name="T45" fmla="*/ 2147483647 h 6793"/>
              <a:gd name="T46" fmla="*/ 2147483647 w 13537"/>
              <a:gd name="T47" fmla="*/ 2147483647 h 6793"/>
              <a:gd name="T48" fmla="*/ 2147483647 w 13537"/>
              <a:gd name="T49" fmla="*/ 2147483647 h 6793"/>
              <a:gd name="T50" fmla="*/ 2147483647 w 13537"/>
              <a:gd name="T51" fmla="*/ 2147483647 h 6793"/>
              <a:gd name="T52" fmla="*/ 2147483647 w 13537"/>
              <a:gd name="T53" fmla="*/ 2147483647 h 6793"/>
              <a:gd name="T54" fmla="*/ 2147483647 w 13537"/>
              <a:gd name="T55" fmla="*/ 2147483647 h 6793"/>
              <a:gd name="T56" fmla="*/ 2147483647 w 13537"/>
              <a:gd name="T57" fmla="*/ 2147483647 h 6793"/>
              <a:gd name="T58" fmla="*/ 2147483647 w 13537"/>
              <a:gd name="T59" fmla="*/ 2147483647 h 6793"/>
              <a:gd name="T60" fmla="*/ 2147483647 w 13537"/>
              <a:gd name="T61" fmla="*/ 2147483647 h 6793"/>
              <a:gd name="T62" fmla="*/ 2147483647 w 13537"/>
              <a:gd name="T63" fmla="*/ 2147483647 h 6793"/>
              <a:gd name="T64" fmla="*/ 2147483647 w 13537"/>
              <a:gd name="T65" fmla="*/ 2147483647 h 6793"/>
              <a:gd name="T66" fmla="*/ 2147483647 w 13537"/>
              <a:gd name="T67" fmla="*/ 2147483647 h 6793"/>
              <a:gd name="T68" fmla="*/ 2147483647 w 13537"/>
              <a:gd name="T69" fmla="*/ 2147483647 h 6793"/>
              <a:gd name="T70" fmla="*/ 2147483647 w 13537"/>
              <a:gd name="T71" fmla="*/ 2147483647 h 6793"/>
              <a:gd name="T72" fmla="*/ 2147483647 w 13537"/>
              <a:gd name="T73" fmla="*/ 2147483647 h 6793"/>
              <a:gd name="T74" fmla="*/ 2147483647 w 13537"/>
              <a:gd name="T75" fmla="*/ 2147483647 h 6793"/>
              <a:gd name="T76" fmla="*/ 2147483647 w 13537"/>
              <a:gd name="T77" fmla="*/ 2147483647 h 6793"/>
              <a:gd name="T78" fmla="*/ 2147483647 w 13537"/>
              <a:gd name="T79" fmla="*/ 2147483647 h 6793"/>
              <a:gd name="T80" fmla="*/ 2147483647 w 13537"/>
              <a:gd name="T81" fmla="*/ 2147483647 h 6793"/>
              <a:gd name="T82" fmla="*/ 2147483647 w 13537"/>
              <a:gd name="T83" fmla="*/ 2147483647 h 6793"/>
              <a:gd name="T84" fmla="*/ 2147483647 w 13537"/>
              <a:gd name="T85" fmla="*/ 2147483647 h 6793"/>
              <a:gd name="T86" fmla="*/ 2147483647 w 13537"/>
              <a:gd name="T87" fmla="*/ 2147483647 h 6793"/>
              <a:gd name="T88" fmla="*/ 2147483647 w 13537"/>
              <a:gd name="T89" fmla="*/ 2147483647 h 6793"/>
              <a:gd name="T90" fmla="*/ 2147483647 w 13537"/>
              <a:gd name="T91" fmla="*/ 2147483647 h 6793"/>
              <a:gd name="T92" fmla="*/ 2147483647 w 13537"/>
              <a:gd name="T93" fmla="*/ 2147483647 h 6793"/>
              <a:gd name="T94" fmla="*/ 2147483647 w 13537"/>
              <a:gd name="T95" fmla="*/ 2147483647 h 6793"/>
              <a:gd name="T96" fmla="*/ 2147483647 w 13537"/>
              <a:gd name="T97" fmla="*/ 2147483647 h 6793"/>
              <a:gd name="T98" fmla="*/ 2147483647 w 13537"/>
              <a:gd name="T99" fmla="*/ 2147483647 h 6793"/>
              <a:gd name="T100" fmla="*/ 2147483647 w 13537"/>
              <a:gd name="T101" fmla="*/ 2147483647 h 6793"/>
              <a:gd name="T102" fmla="*/ 2147483647 w 13537"/>
              <a:gd name="T103" fmla="*/ 2147483647 h 6793"/>
              <a:gd name="T104" fmla="*/ 2147483647 w 13537"/>
              <a:gd name="T105" fmla="*/ 2147483647 h 6793"/>
              <a:gd name="T106" fmla="*/ 2147483647 w 13537"/>
              <a:gd name="T107" fmla="*/ 2147483647 h 6793"/>
              <a:gd name="T108" fmla="*/ 2147483647 w 13537"/>
              <a:gd name="T109" fmla="*/ 2147483647 h 6793"/>
              <a:gd name="T110" fmla="*/ 0 w 13537"/>
              <a:gd name="T111" fmla="*/ 2147483647 h 6793"/>
              <a:gd name="T112" fmla="*/ 2147483647 w 13537"/>
              <a:gd name="T113" fmla="*/ 0 h 6793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w 13537"/>
              <a:gd name="T172" fmla="*/ 0 h 6793"/>
              <a:gd name="T173" fmla="*/ 13537 w 13537"/>
              <a:gd name="T174" fmla="*/ 6793 h 6793"/>
            </a:gdLst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T171" t="T172" r="T173" b="T174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 cmpd="sng">
            <a:solidFill>
              <a:srgbClr val="FFFFFF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1" name="Freeform 6"/>
          <p:cNvSpPr>
            <a:spLocks noEditPoints="1" noChangeArrowheads="1"/>
          </p:cNvSpPr>
          <p:nvPr/>
        </p:nvSpPr>
        <p:spPr bwMode="auto">
          <a:xfrm>
            <a:off x="6089650" y="1698625"/>
            <a:ext cx="873125" cy="1736725"/>
          </a:xfrm>
          <a:custGeom>
            <a:gdLst>
              <a:gd name="T0" fmla="*/ 1854981412 w 6843"/>
              <a:gd name="T1" fmla="*/ 2147483647 h 13588"/>
              <a:gd name="T2" fmla="*/ 2147483647 w 6843"/>
              <a:gd name="T3" fmla="*/ 2147483647 h 13588"/>
              <a:gd name="T4" fmla="*/ 2147483647 w 6843"/>
              <a:gd name="T5" fmla="*/ 2147483647 h 13588"/>
              <a:gd name="T6" fmla="*/ 2147483647 w 6843"/>
              <a:gd name="T7" fmla="*/ 2147483647 h 13588"/>
              <a:gd name="T8" fmla="*/ 2147483647 w 6843"/>
              <a:gd name="T9" fmla="*/ 2147483647 h 13588"/>
              <a:gd name="T10" fmla="*/ 2147483647 w 6843"/>
              <a:gd name="T11" fmla="*/ 2147483647 h 13588"/>
              <a:gd name="T12" fmla="*/ 2147483647 w 6843"/>
              <a:gd name="T13" fmla="*/ 2147483647 h 13588"/>
              <a:gd name="T14" fmla="*/ 2147483647 w 6843"/>
              <a:gd name="T15" fmla="*/ 2147483647 h 13588"/>
              <a:gd name="T16" fmla="*/ 2147483647 w 6843"/>
              <a:gd name="T17" fmla="*/ 2147483647 h 13588"/>
              <a:gd name="T18" fmla="*/ 2147483647 w 6843"/>
              <a:gd name="T19" fmla="*/ 2147483647 h 13588"/>
              <a:gd name="T20" fmla="*/ 2147483647 w 6843"/>
              <a:gd name="T21" fmla="*/ 2147483647 h 13588"/>
              <a:gd name="T22" fmla="*/ 2147483647 w 6843"/>
              <a:gd name="T23" fmla="*/ 2147483647 h 13588"/>
              <a:gd name="T24" fmla="*/ 2147483647 w 6843"/>
              <a:gd name="T25" fmla="*/ 2147483647 h 13588"/>
              <a:gd name="T26" fmla="*/ 2147483647 w 6843"/>
              <a:gd name="T27" fmla="*/ 2147483647 h 13588"/>
              <a:gd name="T28" fmla="*/ 2147483647 w 6843"/>
              <a:gd name="T29" fmla="*/ 2147483647 h 13588"/>
              <a:gd name="T30" fmla="*/ 2147483647 w 6843"/>
              <a:gd name="T31" fmla="*/ 2147483647 h 13588"/>
              <a:gd name="T32" fmla="*/ 2147483647 w 6843"/>
              <a:gd name="T33" fmla="*/ 2147483647 h 13588"/>
              <a:gd name="T34" fmla="*/ 2147483647 w 6843"/>
              <a:gd name="T35" fmla="*/ 2147483647 h 13588"/>
              <a:gd name="T36" fmla="*/ 2147483647 w 6843"/>
              <a:gd name="T37" fmla="*/ 2147483647 h 13588"/>
              <a:gd name="T38" fmla="*/ 2147483647 w 6843"/>
              <a:gd name="T39" fmla="*/ 2147483647 h 13588"/>
              <a:gd name="T40" fmla="*/ 2147483647 w 6843"/>
              <a:gd name="T41" fmla="*/ 534520422 h 13588"/>
              <a:gd name="T42" fmla="*/ 2147483647 w 6843"/>
              <a:gd name="T43" fmla="*/ 2147483647 h 13588"/>
              <a:gd name="T44" fmla="*/ 2147483647 w 6843"/>
              <a:gd name="T45" fmla="*/ 2147483647 h 13588"/>
              <a:gd name="T46" fmla="*/ 2147483647 w 6843"/>
              <a:gd name="T47" fmla="*/ 2147483647 h 13588"/>
              <a:gd name="T48" fmla="*/ 2147483647 w 6843"/>
              <a:gd name="T49" fmla="*/ 2147483647 h 13588"/>
              <a:gd name="T50" fmla="*/ 2147483647 w 6843"/>
              <a:gd name="T51" fmla="*/ 2147483647 h 13588"/>
              <a:gd name="T52" fmla="*/ 2147483647 w 6843"/>
              <a:gd name="T53" fmla="*/ 2147483647 h 13588"/>
              <a:gd name="T54" fmla="*/ 2147483647 w 6843"/>
              <a:gd name="T55" fmla="*/ 2147483647 h 13588"/>
              <a:gd name="T56" fmla="*/ 2147483647 w 6843"/>
              <a:gd name="T57" fmla="*/ 2147483647 h 13588"/>
              <a:gd name="T58" fmla="*/ 2147483647 w 6843"/>
              <a:gd name="T59" fmla="*/ 2147483647 h 13588"/>
              <a:gd name="T60" fmla="*/ 2147483647 w 6843"/>
              <a:gd name="T61" fmla="*/ 2147483647 h 13588"/>
              <a:gd name="T62" fmla="*/ 2147483647 w 6843"/>
              <a:gd name="T63" fmla="*/ 2147483647 h 13588"/>
              <a:gd name="T64" fmla="*/ 2147483647 w 6843"/>
              <a:gd name="T65" fmla="*/ 2147483647 h 13588"/>
              <a:gd name="T66" fmla="*/ 2147483647 w 6843"/>
              <a:gd name="T67" fmla="*/ 2147483647 h 13588"/>
              <a:gd name="T68" fmla="*/ 2147483647 w 6843"/>
              <a:gd name="T69" fmla="*/ 2147483647 h 13588"/>
              <a:gd name="T70" fmla="*/ 2147483647 w 6843"/>
              <a:gd name="T71" fmla="*/ 2147483647 h 13588"/>
              <a:gd name="T72" fmla="*/ 2147483647 w 6843"/>
              <a:gd name="T73" fmla="*/ 2147483647 h 13588"/>
              <a:gd name="T74" fmla="*/ 2147483647 w 6843"/>
              <a:gd name="T75" fmla="*/ 2147483647 h 13588"/>
              <a:gd name="T76" fmla="*/ 0 w 6843"/>
              <a:gd name="T77" fmla="*/ 2147483647 h 13588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w 6843"/>
              <a:gd name="T118" fmla="*/ 0 h 13588"/>
              <a:gd name="T119" fmla="*/ 6843 w 6843"/>
              <a:gd name="T120" fmla="*/ 13588 h 13588"/>
            </a:gdLst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T117" t="T118" r="T119" b="T120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 cmpd="sng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2" name="Freeform 8"/>
          <p:cNvSpPr>
            <a:spLocks noEditPoints="1" noChangeArrowheads="1"/>
          </p:cNvSpPr>
          <p:nvPr/>
        </p:nvSpPr>
        <p:spPr bwMode="auto">
          <a:xfrm>
            <a:off x="6089650" y="1930400"/>
            <a:ext cx="1504950" cy="1504950"/>
          </a:xfrm>
          <a:custGeom>
            <a:gdLst>
              <a:gd name="T0" fmla="*/ 2147483647 w 5892"/>
              <a:gd name="T1" fmla="*/ 2147483647 h 5892"/>
              <a:gd name="T2" fmla="*/ 2147483647 w 5892"/>
              <a:gd name="T3" fmla="*/ 2147483647 h 5892"/>
              <a:gd name="T4" fmla="*/ 2147483647 w 5892"/>
              <a:gd name="T5" fmla="*/ 2147483647 h 5892"/>
              <a:gd name="T6" fmla="*/ 2147483647 w 5892"/>
              <a:gd name="T7" fmla="*/ 2147483647 h 5892"/>
              <a:gd name="T8" fmla="*/ 2147483647 w 5892"/>
              <a:gd name="T9" fmla="*/ 2147483647 h 5892"/>
              <a:gd name="T10" fmla="*/ 2147483647 w 5892"/>
              <a:gd name="T11" fmla="*/ 2147483647 h 5892"/>
              <a:gd name="T12" fmla="*/ 2147483647 w 5892"/>
              <a:gd name="T13" fmla="*/ 2147483647 h 5892"/>
              <a:gd name="T14" fmla="*/ 2147483647 w 5892"/>
              <a:gd name="T15" fmla="*/ 2147483647 h 5892"/>
              <a:gd name="T16" fmla="*/ 2147483647 w 5892"/>
              <a:gd name="T17" fmla="*/ 2147483647 h 5892"/>
              <a:gd name="T18" fmla="*/ 2147483647 w 5892"/>
              <a:gd name="T19" fmla="*/ 2147483647 h 5892"/>
              <a:gd name="T20" fmla="*/ 2147483647 w 5892"/>
              <a:gd name="T21" fmla="*/ 2147483647 h 5892"/>
              <a:gd name="T22" fmla="*/ 2147483647 w 5892"/>
              <a:gd name="T23" fmla="*/ 2147483647 h 5892"/>
              <a:gd name="T24" fmla="*/ 2147483647 w 5892"/>
              <a:gd name="T25" fmla="*/ 2147483647 h 5892"/>
              <a:gd name="T26" fmla="*/ 2147483647 w 5892"/>
              <a:gd name="T27" fmla="*/ 2147483647 h 5892"/>
              <a:gd name="T28" fmla="*/ 2147483647 w 5892"/>
              <a:gd name="T29" fmla="*/ 2147483647 h 5892"/>
              <a:gd name="T30" fmla="*/ 2147483647 w 5892"/>
              <a:gd name="T31" fmla="*/ 2147483647 h 5892"/>
              <a:gd name="T32" fmla="*/ 2147483647 w 5892"/>
              <a:gd name="T33" fmla="*/ 2147483647 h 5892"/>
              <a:gd name="T34" fmla="*/ 2147483647 w 5892"/>
              <a:gd name="T35" fmla="*/ 2147483647 h 5892"/>
              <a:gd name="T36" fmla="*/ 2147483647 w 5892"/>
              <a:gd name="T37" fmla="*/ 2147483647 h 5892"/>
              <a:gd name="T38" fmla="*/ 2147483647 w 5892"/>
              <a:gd name="T39" fmla="*/ 2147483647 h 5892"/>
              <a:gd name="T40" fmla="*/ 2147483647 w 5892"/>
              <a:gd name="T41" fmla="*/ 2147483647 h 5892"/>
              <a:gd name="T42" fmla="*/ 2147483647 w 5892"/>
              <a:gd name="T43" fmla="*/ 2147483647 h 5892"/>
              <a:gd name="T44" fmla="*/ 2147483647 w 5892"/>
              <a:gd name="T45" fmla="*/ 2147483647 h 5892"/>
              <a:gd name="T46" fmla="*/ 2147483647 w 5892"/>
              <a:gd name="T47" fmla="*/ 2147483647 h 5892"/>
              <a:gd name="T48" fmla="*/ 2147483647 w 5892"/>
              <a:gd name="T49" fmla="*/ 2147483647 h 5892"/>
              <a:gd name="T50" fmla="*/ 2147483647 w 5892"/>
              <a:gd name="T51" fmla="*/ 2147483647 h 5892"/>
              <a:gd name="T52" fmla="*/ 2147483647 w 5892"/>
              <a:gd name="T53" fmla="*/ 2147483647 h 5892"/>
              <a:gd name="T54" fmla="*/ 2147483647 w 5892"/>
              <a:gd name="T55" fmla="*/ 2147483647 h 5892"/>
              <a:gd name="T56" fmla="*/ 2147483647 w 5892"/>
              <a:gd name="T57" fmla="*/ 2147483647 h 5892"/>
              <a:gd name="T58" fmla="*/ 2147483647 w 5892"/>
              <a:gd name="T59" fmla="*/ 2147483647 h 5892"/>
              <a:gd name="T60" fmla="*/ 2147483647 w 5892"/>
              <a:gd name="T61" fmla="*/ 2147483647 h 5892"/>
              <a:gd name="T62" fmla="*/ 2147483647 w 5892"/>
              <a:gd name="T63" fmla="*/ 2147483647 h 5892"/>
              <a:gd name="T64" fmla="*/ 2147483647 w 5892"/>
              <a:gd name="T65" fmla="*/ 2147483647 h 5892"/>
              <a:gd name="T66" fmla="*/ 2147483647 w 5892"/>
              <a:gd name="T67" fmla="*/ 2147483647 h 5892"/>
              <a:gd name="T68" fmla="*/ 2147483647 w 5892"/>
              <a:gd name="T69" fmla="*/ 2147483647 h 5892"/>
              <a:gd name="T70" fmla="*/ 2147483647 w 5892"/>
              <a:gd name="T71" fmla="*/ 2147483647 h 5892"/>
              <a:gd name="T72" fmla="*/ 2147483647 w 5892"/>
              <a:gd name="T73" fmla="*/ 2147483647 h 5892"/>
              <a:gd name="T74" fmla="*/ 2147483647 w 5892"/>
              <a:gd name="T75" fmla="*/ 2147483647 h 5892"/>
              <a:gd name="T76" fmla="*/ 2147483647 w 5892"/>
              <a:gd name="T77" fmla="*/ 2147483647 h 5892"/>
              <a:gd name="T78" fmla="*/ 2147483647 w 5892"/>
              <a:gd name="T79" fmla="*/ 2147483647 h 5892"/>
              <a:gd name="T80" fmla="*/ 2147483647 w 5892"/>
              <a:gd name="T81" fmla="*/ 2147483647 h 5892"/>
              <a:gd name="T82" fmla="*/ 2147483647 w 5892"/>
              <a:gd name="T83" fmla="*/ 2147483647 h 5892"/>
              <a:gd name="T84" fmla="*/ 2147483647 w 5892"/>
              <a:gd name="T85" fmla="*/ 2147483647 h 5892"/>
              <a:gd name="T86" fmla="*/ 2147483647 w 5892"/>
              <a:gd name="T87" fmla="*/ 2147483647 h 5892"/>
              <a:gd name="T88" fmla="*/ 2147483647 w 5892"/>
              <a:gd name="T89" fmla="*/ 2147483647 h 5892"/>
              <a:gd name="T90" fmla="*/ 2147483647 w 5892"/>
              <a:gd name="T91" fmla="*/ 2147483647 h 5892"/>
              <a:gd name="T92" fmla="*/ 2147483647 w 5892"/>
              <a:gd name="T93" fmla="*/ 2147483647 h 5892"/>
              <a:gd name="T94" fmla="*/ 2147483647 w 5892"/>
              <a:gd name="T95" fmla="*/ 2147483647 h 5892"/>
              <a:gd name="T96" fmla="*/ 2147483647 w 5892"/>
              <a:gd name="T97" fmla="*/ 2147483647 h 5892"/>
              <a:gd name="T98" fmla="*/ 2147483647 w 5892"/>
              <a:gd name="T99" fmla="*/ 2147483647 h 5892"/>
              <a:gd name="T100" fmla="*/ 2147483647 w 5892"/>
              <a:gd name="T101" fmla="*/ 2147483647 h 5892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w 5892"/>
              <a:gd name="T154" fmla="*/ 0 h 5892"/>
              <a:gd name="T155" fmla="*/ 5892 w 5892"/>
              <a:gd name="T156" fmla="*/ 5892 h 5892"/>
            </a:gdLst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T153" t="T154" r="T155" b="T156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 cmpd="sng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3" name="Freeform 10"/>
          <p:cNvSpPr>
            <a:spLocks noEditPoints="1" noChangeArrowheads="1"/>
          </p:cNvSpPr>
          <p:nvPr/>
        </p:nvSpPr>
        <p:spPr bwMode="auto">
          <a:xfrm>
            <a:off x="6089650" y="2560638"/>
            <a:ext cx="1736725" cy="874712"/>
          </a:xfrm>
          <a:custGeom>
            <a:gdLst>
              <a:gd name="T0" fmla="*/ 2147483647 w 6795"/>
              <a:gd name="T1" fmla="*/ 2147483647 h 3420"/>
              <a:gd name="T2" fmla="*/ 2147483647 w 6795"/>
              <a:gd name="T3" fmla="*/ 2147483647 h 3420"/>
              <a:gd name="T4" fmla="*/ 2147483647 w 6795"/>
              <a:gd name="T5" fmla="*/ 2147483647 h 3420"/>
              <a:gd name="T6" fmla="*/ 2147483647 w 6795"/>
              <a:gd name="T7" fmla="*/ 2147483647 h 3420"/>
              <a:gd name="T8" fmla="*/ 2147483647 w 6795"/>
              <a:gd name="T9" fmla="*/ 2147483647 h 3420"/>
              <a:gd name="T10" fmla="*/ 2147483647 w 6795"/>
              <a:gd name="T11" fmla="*/ 2147483647 h 3420"/>
              <a:gd name="T12" fmla="*/ 2147483647 w 6795"/>
              <a:gd name="T13" fmla="*/ 2147483647 h 3420"/>
              <a:gd name="T14" fmla="*/ 2147483647 w 6795"/>
              <a:gd name="T15" fmla="*/ 2147483647 h 3420"/>
              <a:gd name="T16" fmla="*/ 2147483647 w 6795"/>
              <a:gd name="T17" fmla="*/ 2147483647 h 3420"/>
              <a:gd name="T18" fmla="*/ 2147483647 w 6795"/>
              <a:gd name="T19" fmla="*/ 2147483647 h 3420"/>
              <a:gd name="T20" fmla="*/ 2147483647 w 6795"/>
              <a:gd name="T21" fmla="*/ 2147483647 h 3420"/>
              <a:gd name="T22" fmla="*/ 2147483647 w 6795"/>
              <a:gd name="T23" fmla="*/ 2147483647 h 3420"/>
              <a:gd name="T24" fmla="*/ 2147483647 w 6795"/>
              <a:gd name="T25" fmla="*/ 2147483647 h 3420"/>
              <a:gd name="T26" fmla="*/ 2147483647 w 6795"/>
              <a:gd name="T27" fmla="*/ 2147483647 h 3420"/>
              <a:gd name="T28" fmla="*/ 2147483647 w 6795"/>
              <a:gd name="T29" fmla="*/ 2147483647 h 3420"/>
              <a:gd name="T30" fmla="*/ 2147483647 w 6795"/>
              <a:gd name="T31" fmla="*/ 2147483647 h 3420"/>
              <a:gd name="T32" fmla="*/ 2147483647 w 6795"/>
              <a:gd name="T33" fmla="*/ 2147483647 h 3420"/>
              <a:gd name="T34" fmla="*/ 2147483647 w 6795"/>
              <a:gd name="T35" fmla="*/ 2147483647 h 3420"/>
              <a:gd name="T36" fmla="*/ 2147483647 w 6795"/>
              <a:gd name="T37" fmla="*/ 2147483647 h 3420"/>
              <a:gd name="T38" fmla="*/ 2147483647 w 6795"/>
              <a:gd name="T39" fmla="*/ 2147483647 h 3420"/>
              <a:gd name="T40" fmla="*/ 2147483647 w 6795"/>
              <a:gd name="T41" fmla="*/ 2147483647 h 3420"/>
              <a:gd name="T42" fmla="*/ 2147483647 w 6795"/>
              <a:gd name="T43" fmla="*/ 2147483647 h 3420"/>
              <a:gd name="T44" fmla="*/ 2147483647 w 6795"/>
              <a:gd name="T45" fmla="*/ 2147483647 h 3420"/>
              <a:gd name="T46" fmla="*/ 2147483647 w 6795"/>
              <a:gd name="T47" fmla="*/ 2147483647 h 3420"/>
              <a:gd name="T48" fmla="*/ 2147483647 w 6795"/>
              <a:gd name="T49" fmla="*/ 2147483647 h 3420"/>
              <a:gd name="T50" fmla="*/ 2147483647 w 6795"/>
              <a:gd name="T51" fmla="*/ 2147483647 h 3420"/>
              <a:gd name="T52" fmla="*/ 2147483647 w 6795"/>
              <a:gd name="T53" fmla="*/ 2147483647 h 3420"/>
              <a:gd name="T54" fmla="*/ 2147483647 w 6795"/>
              <a:gd name="T55" fmla="*/ 2147483647 h 3420"/>
              <a:gd name="T56" fmla="*/ 2147483647 w 6795"/>
              <a:gd name="T57" fmla="*/ 2147483647 h 3420"/>
              <a:gd name="T58" fmla="*/ 2147483647 w 6795"/>
              <a:gd name="T59" fmla="*/ 2147483647 h 3420"/>
              <a:gd name="T60" fmla="*/ 2147483647 w 6795"/>
              <a:gd name="T61" fmla="*/ 2147483647 h 3420"/>
              <a:gd name="T62" fmla="*/ 2147483647 w 6795"/>
              <a:gd name="T63" fmla="*/ 2147483647 h 3420"/>
              <a:gd name="T64" fmla="*/ 2147483647 w 6795"/>
              <a:gd name="T65" fmla="*/ 2147483647 h 3420"/>
              <a:gd name="T66" fmla="*/ 2147483647 w 6795"/>
              <a:gd name="T67" fmla="*/ 2147483647 h 3420"/>
              <a:gd name="T68" fmla="*/ 2147483647 w 6795"/>
              <a:gd name="T69" fmla="*/ 2147483647 h 3420"/>
              <a:gd name="T70" fmla="*/ 2147483647 w 6795"/>
              <a:gd name="T71" fmla="*/ 2147483647 h 3420"/>
              <a:gd name="T72" fmla="*/ 2147483647 w 6795"/>
              <a:gd name="T73" fmla="*/ 2147483647 h 3420"/>
              <a:gd name="T74" fmla="*/ 2147483647 w 6795"/>
              <a:gd name="T75" fmla="*/ 2147483647 h 3420"/>
              <a:gd name="T76" fmla="*/ 2147483647 w 6795"/>
              <a:gd name="T77" fmla="*/ 2147483647 h 3420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w 6795"/>
              <a:gd name="T118" fmla="*/ 0 h 3420"/>
              <a:gd name="T119" fmla="*/ 6795 w 6795"/>
              <a:gd name="T120" fmla="*/ 3420 h 3420"/>
            </a:gdLst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T117" t="T118" r="T119" b="T120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 cmpd="sng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4" name="Freeform 24"/>
          <p:cNvSpPr>
            <a:spLocks noEditPoints="1" noChangeArrowheads="1"/>
          </p:cNvSpPr>
          <p:nvPr/>
        </p:nvSpPr>
        <p:spPr bwMode="auto">
          <a:xfrm>
            <a:off x="4365625" y="2560638"/>
            <a:ext cx="1736725" cy="874712"/>
          </a:xfrm>
          <a:custGeom>
            <a:gdLst>
              <a:gd name="T0" fmla="*/ 2147483647 w 13588"/>
              <a:gd name="T1" fmla="*/ 2147483647 h 6841"/>
              <a:gd name="T2" fmla="*/ 2147483647 w 13588"/>
              <a:gd name="T3" fmla="*/ 2147483647 h 6841"/>
              <a:gd name="T4" fmla="*/ 2147483647 w 13588"/>
              <a:gd name="T5" fmla="*/ 2147483647 h 6841"/>
              <a:gd name="T6" fmla="*/ 2147483647 w 13588"/>
              <a:gd name="T7" fmla="*/ 2147483647 h 6841"/>
              <a:gd name="T8" fmla="*/ 2147483647 w 13588"/>
              <a:gd name="T9" fmla="*/ 2147483647 h 6841"/>
              <a:gd name="T10" fmla="*/ 2147483647 w 13588"/>
              <a:gd name="T11" fmla="*/ 2147483647 h 6841"/>
              <a:gd name="T12" fmla="*/ 2147483647 w 13588"/>
              <a:gd name="T13" fmla="*/ 2147483647 h 6841"/>
              <a:gd name="T14" fmla="*/ 2147483647 w 13588"/>
              <a:gd name="T15" fmla="*/ 2147483647 h 6841"/>
              <a:gd name="T16" fmla="*/ 2147483647 w 13588"/>
              <a:gd name="T17" fmla="*/ 2147483647 h 6841"/>
              <a:gd name="T18" fmla="*/ 2147483647 w 13588"/>
              <a:gd name="T19" fmla="*/ 2147483647 h 6841"/>
              <a:gd name="T20" fmla="*/ 2147483647 w 13588"/>
              <a:gd name="T21" fmla="*/ 2147483647 h 6841"/>
              <a:gd name="T22" fmla="*/ 2147483647 w 13588"/>
              <a:gd name="T23" fmla="*/ 2147483647 h 6841"/>
              <a:gd name="T24" fmla="*/ 2147483647 w 13588"/>
              <a:gd name="T25" fmla="*/ 2147483647 h 6841"/>
              <a:gd name="T26" fmla="*/ 2147483647 w 13588"/>
              <a:gd name="T27" fmla="*/ 2147483647 h 6841"/>
              <a:gd name="T28" fmla="*/ 2147483647 w 13588"/>
              <a:gd name="T29" fmla="*/ 2147483647 h 6841"/>
              <a:gd name="T30" fmla="*/ 2147483647 w 13588"/>
              <a:gd name="T31" fmla="*/ 2147483647 h 6841"/>
              <a:gd name="T32" fmla="*/ 2147483647 w 13588"/>
              <a:gd name="T33" fmla="*/ 2147483647 h 6841"/>
              <a:gd name="T34" fmla="*/ 2147483647 w 13588"/>
              <a:gd name="T35" fmla="*/ 2147483647 h 6841"/>
              <a:gd name="T36" fmla="*/ 2147483647 w 13588"/>
              <a:gd name="T37" fmla="*/ 2147483647 h 6841"/>
              <a:gd name="T38" fmla="*/ 2147483647 w 13588"/>
              <a:gd name="T39" fmla="*/ 2147483647 h 6841"/>
              <a:gd name="T40" fmla="*/ 534520422 w 13588"/>
              <a:gd name="T41" fmla="*/ 2147483647 h 6841"/>
              <a:gd name="T42" fmla="*/ 2147483647 w 13588"/>
              <a:gd name="T43" fmla="*/ 2147483647 h 6841"/>
              <a:gd name="T44" fmla="*/ 2147483647 w 13588"/>
              <a:gd name="T45" fmla="*/ 2147483647 h 6841"/>
              <a:gd name="T46" fmla="*/ 2147483647 w 13588"/>
              <a:gd name="T47" fmla="*/ 2147483647 h 6841"/>
              <a:gd name="T48" fmla="*/ 2147483647 w 13588"/>
              <a:gd name="T49" fmla="*/ 2147483647 h 6841"/>
              <a:gd name="T50" fmla="*/ 2147483647 w 13588"/>
              <a:gd name="T51" fmla="*/ 2147483647 h 6841"/>
              <a:gd name="T52" fmla="*/ 2147483647 w 13588"/>
              <a:gd name="T53" fmla="*/ 2147483647 h 6841"/>
              <a:gd name="T54" fmla="*/ 2147483647 w 13588"/>
              <a:gd name="T55" fmla="*/ 2147483647 h 6841"/>
              <a:gd name="T56" fmla="*/ 2147483647 w 13588"/>
              <a:gd name="T57" fmla="*/ 2147483647 h 6841"/>
              <a:gd name="T58" fmla="*/ 2147483647 w 13588"/>
              <a:gd name="T59" fmla="*/ 2147483647 h 6841"/>
              <a:gd name="T60" fmla="*/ 2147483647 w 13588"/>
              <a:gd name="T61" fmla="*/ 2147483647 h 6841"/>
              <a:gd name="T62" fmla="*/ 2147483647 w 13588"/>
              <a:gd name="T63" fmla="*/ 2147483647 h 6841"/>
              <a:gd name="T64" fmla="*/ 2147483647 w 13588"/>
              <a:gd name="T65" fmla="*/ 2147483647 h 6841"/>
              <a:gd name="T66" fmla="*/ 2147483647 w 13588"/>
              <a:gd name="T67" fmla="*/ 2147483647 h 6841"/>
              <a:gd name="T68" fmla="*/ 2147483647 w 13588"/>
              <a:gd name="T69" fmla="*/ 2147483647 h 6841"/>
              <a:gd name="T70" fmla="*/ 2147483647 w 13588"/>
              <a:gd name="T71" fmla="*/ 2147483647 h 6841"/>
              <a:gd name="T72" fmla="*/ 2147483647 w 13588"/>
              <a:gd name="T73" fmla="*/ 802718920 h 6841"/>
              <a:gd name="T74" fmla="*/ 2147483647 w 13588"/>
              <a:gd name="T75" fmla="*/ 2147483647 h 6841"/>
              <a:gd name="T76" fmla="*/ 2147483647 w 13588"/>
              <a:gd name="T77" fmla="*/ 2147483647 h 6841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w 13588"/>
              <a:gd name="T118" fmla="*/ 0 h 6841"/>
              <a:gd name="T119" fmla="*/ 13588 w 13588"/>
              <a:gd name="T120" fmla="*/ 6841 h 6841"/>
            </a:gdLst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T117" t="T118" r="T119" b="T120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 cmpd="sng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5" name="Freeform 26"/>
          <p:cNvSpPr>
            <a:spLocks noEditPoints="1" noChangeArrowheads="1"/>
          </p:cNvSpPr>
          <p:nvPr/>
        </p:nvSpPr>
        <p:spPr bwMode="auto">
          <a:xfrm>
            <a:off x="4595813" y="1930400"/>
            <a:ext cx="1506537" cy="1504950"/>
          </a:xfrm>
          <a:custGeom>
            <a:gdLst>
              <a:gd name="T0" fmla="*/ 2147483647 w 11784"/>
              <a:gd name="T1" fmla="*/ 2147483647 h 11784"/>
              <a:gd name="T2" fmla="*/ 2147483647 w 11784"/>
              <a:gd name="T3" fmla="*/ 2147483647 h 11784"/>
              <a:gd name="T4" fmla="*/ 2147483647 w 11784"/>
              <a:gd name="T5" fmla="*/ 2147483647 h 11784"/>
              <a:gd name="T6" fmla="*/ 2147483647 w 11784"/>
              <a:gd name="T7" fmla="*/ 2147483647 h 11784"/>
              <a:gd name="T8" fmla="*/ 2147483647 w 11784"/>
              <a:gd name="T9" fmla="*/ 2147483647 h 11784"/>
              <a:gd name="T10" fmla="*/ 2147483647 w 11784"/>
              <a:gd name="T11" fmla="*/ 2147483647 h 11784"/>
              <a:gd name="T12" fmla="*/ 2147483647 w 11784"/>
              <a:gd name="T13" fmla="*/ 2147483647 h 11784"/>
              <a:gd name="T14" fmla="*/ 2147483647 w 11784"/>
              <a:gd name="T15" fmla="*/ 2147483647 h 11784"/>
              <a:gd name="T16" fmla="*/ 2147483647 w 11784"/>
              <a:gd name="T17" fmla="*/ 2147483647 h 11784"/>
              <a:gd name="T18" fmla="*/ 2147483647 w 11784"/>
              <a:gd name="T19" fmla="*/ 2147483647 h 11784"/>
              <a:gd name="T20" fmla="*/ 2147483647 w 11784"/>
              <a:gd name="T21" fmla="*/ 2147483647 h 11784"/>
              <a:gd name="T22" fmla="*/ 2147483647 w 11784"/>
              <a:gd name="T23" fmla="*/ 2147483647 h 11784"/>
              <a:gd name="T24" fmla="*/ 2147483647 w 11784"/>
              <a:gd name="T25" fmla="*/ 2147483647 h 11784"/>
              <a:gd name="T26" fmla="*/ 2147483647 w 11784"/>
              <a:gd name="T27" fmla="*/ 2147483647 h 11784"/>
              <a:gd name="T28" fmla="*/ 2147483647 w 11784"/>
              <a:gd name="T29" fmla="*/ 2147483647 h 11784"/>
              <a:gd name="T30" fmla="*/ 2147483647 w 11784"/>
              <a:gd name="T31" fmla="*/ 2147483647 h 11784"/>
              <a:gd name="T32" fmla="*/ 2147483647 w 11784"/>
              <a:gd name="T33" fmla="*/ 2147483647 h 11784"/>
              <a:gd name="T34" fmla="*/ 2147483647 w 11784"/>
              <a:gd name="T35" fmla="*/ 2147483647 h 11784"/>
              <a:gd name="T36" fmla="*/ 2147483647 w 11784"/>
              <a:gd name="T37" fmla="*/ 2147483647 h 11784"/>
              <a:gd name="T38" fmla="*/ 2147483647 w 11784"/>
              <a:gd name="T39" fmla="*/ 2147483647 h 11784"/>
              <a:gd name="T40" fmla="*/ 2147483647 w 11784"/>
              <a:gd name="T41" fmla="*/ 2147483647 h 11784"/>
              <a:gd name="T42" fmla="*/ 2147483647 w 11784"/>
              <a:gd name="T43" fmla="*/ 2147483647 h 11784"/>
              <a:gd name="T44" fmla="*/ 2147483647 w 11784"/>
              <a:gd name="T45" fmla="*/ 2147483647 h 11784"/>
              <a:gd name="T46" fmla="*/ 2147483647 w 11784"/>
              <a:gd name="T47" fmla="*/ 2147483647 h 11784"/>
              <a:gd name="T48" fmla="*/ 2147483647 w 11784"/>
              <a:gd name="T49" fmla="*/ 2147483647 h 11784"/>
              <a:gd name="T50" fmla="*/ 1067775643 w 11784"/>
              <a:gd name="T51" fmla="*/ 2147483647 h 11784"/>
              <a:gd name="T52" fmla="*/ 2147483647 w 11784"/>
              <a:gd name="T53" fmla="*/ 2147483647 h 11784"/>
              <a:gd name="T54" fmla="*/ 2147483647 w 11784"/>
              <a:gd name="T55" fmla="*/ 2147483647 h 11784"/>
              <a:gd name="T56" fmla="*/ 2147483647 w 11784"/>
              <a:gd name="T57" fmla="*/ 2147483647 h 11784"/>
              <a:gd name="T58" fmla="*/ 2147483647 w 11784"/>
              <a:gd name="T59" fmla="*/ 2147483647 h 11784"/>
              <a:gd name="T60" fmla="*/ 2147483647 w 11784"/>
              <a:gd name="T61" fmla="*/ 2147483647 h 11784"/>
              <a:gd name="T62" fmla="*/ 2147483647 w 11784"/>
              <a:gd name="T63" fmla="*/ 2147483647 h 11784"/>
              <a:gd name="T64" fmla="*/ 2147483647 w 11784"/>
              <a:gd name="T65" fmla="*/ 2147483647 h 11784"/>
              <a:gd name="T66" fmla="*/ 2147483647 w 11784"/>
              <a:gd name="T67" fmla="*/ 2147483647 h 11784"/>
              <a:gd name="T68" fmla="*/ 2147483647 w 11784"/>
              <a:gd name="T69" fmla="*/ 2147483647 h 11784"/>
              <a:gd name="T70" fmla="*/ 2147483647 w 11784"/>
              <a:gd name="T71" fmla="*/ 2147483647 h 11784"/>
              <a:gd name="T72" fmla="*/ 2147483647 w 11784"/>
              <a:gd name="T73" fmla="*/ 2147483647 h 11784"/>
              <a:gd name="T74" fmla="*/ 2147483647 w 11784"/>
              <a:gd name="T75" fmla="*/ 2147483647 h 11784"/>
              <a:gd name="T76" fmla="*/ 2147483647 w 11784"/>
              <a:gd name="T77" fmla="*/ 2147483647 h 11784"/>
              <a:gd name="T78" fmla="*/ 2147483647 w 11784"/>
              <a:gd name="T79" fmla="*/ 2147483647 h 11784"/>
              <a:gd name="T80" fmla="*/ 2147483647 w 11784"/>
              <a:gd name="T81" fmla="*/ 2147483647 h 11784"/>
              <a:gd name="T82" fmla="*/ 2147483647 w 11784"/>
              <a:gd name="T83" fmla="*/ 2147483647 h 11784"/>
              <a:gd name="T84" fmla="*/ 2147483647 w 11784"/>
              <a:gd name="T85" fmla="*/ 2147483647 h 11784"/>
              <a:gd name="T86" fmla="*/ 2147483647 w 11784"/>
              <a:gd name="T87" fmla="*/ 2147483647 h 11784"/>
              <a:gd name="T88" fmla="*/ 2147483647 w 11784"/>
              <a:gd name="T89" fmla="*/ 2147483647 h 11784"/>
              <a:gd name="T90" fmla="*/ 2147483647 w 11784"/>
              <a:gd name="T91" fmla="*/ 1064401588 h 11784"/>
              <a:gd name="T92" fmla="*/ 2147483647 w 11784"/>
              <a:gd name="T93" fmla="*/ 2147483647 h 11784"/>
              <a:gd name="T94" fmla="*/ 2147483647 w 11784"/>
              <a:gd name="T95" fmla="*/ 2147483647 h 11784"/>
              <a:gd name="T96" fmla="*/ 2147483647 w 11784"/>
              <a:gd name="T97" fmla="*/ 2147483647 h 11784"/>
              <a:gd name="T98" fmla="*/ 2147483647 w 11784"/>
              <a:gd name="T99" fmla="*/ 2147483647 h 11784"/>
              <a:gd name="T100" fmla="*/ 2147483647 w 11784"/>
              <a:gd name="T101" fmla="*/ 2147483647 h 11784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w 11784"/>
              <a:gd name="T154" fmla="*/ 0 h 11784"/>
              <a:gd name="T155" fmla="*/ 11784 w 11784"/>
              <a:gd name="T156" fmla="*/ 11784 h 11784"/>
            </a:gdLst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T153" t="T154" r="T155" b="T156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 cmpd="sng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6" name="Freeform 28"/>
          <p:cNvSpPr>
            <a:spLocks noEditPoints="1" noChangeArrowheads="1"/>
          </p:cNvSpPr>
          <p:nvPr/>
        </p:nvSpPr>
        <p:spPr bwMode="auto">
          <a:xfrm>
            <a:off x="5227638" y="1698625"/>
            <a:ext cx="874712" cy="1736725"/>
          </a:xfrm>
          <a:custGeom>
            <a:gdLst>
              <a:gd name="T0" fmla="*/ 2147483647 w 6841"/>
              <a:gd name="T1" fmla="*/ 2147483647 h 13588"/>
              <a:gd name="T2" fmla="*/ 2147483647 w 6841"/>
              <a:gd name="T3" fmla="*/ 2147483647 h 13588"/>
              <a:gd name="T4" fmla="*/ 2147483647 w 6841"/>
              <a:gd name="T5" fmla="*/ 2147483647 h 13588"/>
              <a:gd name="T6" fmla="*/ 2147483647 w 6841"/>
              <a:gd name="T7" fmla="*/ 2147483647 h 13588"/>
              <a:gd name="T8" fmla="*/ 2147483647 w 6841"/>
              <a:gd name="T9" fmla="*/ 2147483647 h 13588"/>
              <a:gd name="T10" fmla="*/ 2147483647 w 6841"/>
              <a:gd name="T11" fmla="*/ 2147483647 h 13588"/>
              <a:gd name="T12" fmla="*/ 2147483647 w 6841"/>
              <a:gd name="T13" fmla="*/ 2147483647 h 13588"/>
              <a:gd name="T14" fmla="*/ 2147483647 w 6841"/>
              <a:gd name="T15" fmla="*/ 2147483647 h 13588"/>
              <a:gd name="T16" fmla="*/ 2147483647 w 6841"/>
              <a:gd name="T17" fmla="*/ 2147483647 h 13588"/>
              <a:gd name="T18" fmla="*/ 2147483647 w 6841"/>
              <a:gd name="T19" fmla="*/ 2147483647 h 13588"/>
              <a:gd name="T20" fmla="*/ 2147483647 w 6841"/>
              <a:gd name="T21" fmla="*/ 2147483647 h 13588"/>
              <a:gd name="T22" fmla="*/ 2147483647 w 6841"/>
              <a:gd name="T23" fmla="*/ 2147483647 h 13588"/>
              <a:gd name="T24" fmla="*/ 2147483647 w 6841"/>
              <a:gd name="T25" fmla="*/ 2147483647 h 13588"/>
              <a:gd name="T26" fmla="*/ 2147483647 w 6841"/>
              <a:gd name="T27" fmla="*/ 2147483647 h 13588"/>
              <a:gd name="T28" fmla="*/ 2147483647 w 6841"/>
              <a:gd name="T29" fmla="*/ 2147483647 h 13588"/>
              <a:gd name="T30" fmla="*/ 2147483647 w 6841"/>
              <a:gd name="T31" fmla="*/ 2147483647 h 13588"/>
              <a:gd name="T32" fmla="*/ 2147483647 w 6841"/>
              <a:gd name="T33" fmla="*/ 2147483647 h 13588"/>
              <a:gd name="T34" fmla="*/ 2147483647 w 6841"/>
              <a:gd name="T35" fmla="*/ 2147483647 h 13588"/>
              <a:gd name="T36" fmla="*/ 2147483647 w 6841"/>
              <a:gd name="T37" fmla="*/ 2147483647 h 13588"/>
              <a:gd name="T38" fmla="*/ 802718920 w 6841"/>
              <a:gd name="T39" fmla="*/ 2147483647 h 13588"/>
              <a:gd name="T40" fmla="*/ 2147483647 w 6841"/>
              <a:gd name="T41" fmla="*/ 2147483647 h 13588"/>
              <a:gd name="T42" fmla="*/ 2147483647 w 6841"/>
              <a:gd name="T43" fmla="*/ 2147483647 h 13588"/>
              <a:gd name="T44" fmla="*/ 2147483647 w 6841"/>
              <a:gd name="T45" fmla="*/ 2147483647 h 13588"/>
              <a:gd name="T46" fmla="*/ 2147483647 w 6841"/>
              <a:gd name="T47" fmla="*/ 2147483647 h 13588"/>
              <a:gd name="T48" fmla="*/ 2147483647 w 6841"/>
              <a:gd name="T49" fmla="*/ 2147483647 h 13588"/>
              <a:gd name="T50" fmla="*/ 2147483647 w 6841"/>
              <a:gd name="T51" fmla="*/ 2147483647 h 13588"/>
              <a:gd name="T52" fmla="*/ 2147483647 w 6841"/>
              <a:gd name="T53" fmla="*/ 2147483647 h 13588"/>
              <a:gd name="T54" fmla="*/ 2147483647 w 6841"/>
              <a:gd name="T55" fmla="*/ 2147483647 h 13588"/>
              <a:gd name="T56" fmla="*/ 2147483647 w 6841"/>
              <a:gd name="T57" fmla="*/ 2147483647 h 13588"/>
              <a:gd name="T58" fmla="*/ 2147483647 w 6841"/>
              <a:gd name="T59" fmla="*/ 2147483647 h 13588"/>
              <a:gd name="T60" fmla="*/ 2147483647 w 6841"/>
              <a:gd name="T61" fmla="*/ 2147483647 h 13588"/>
              <a:gd name="T62" fmla="*/ 2147483647 w 6841"/>
              <a:gd name="T63" fmla="*/ 2147483647 h 13588"/>
              <a:gd name="T64" fmla="*/ 2147483647 w 6841"/>
              <a:gd name="T65" fmla="*/ 2147483647 h 13588"/>
              <a:gd name="T66" fmla="*/ 2147483647 w 6841"/>
              <a:gd name="T67" fmla="*/ 2147483647 h 13588"/>
              <a:gd name="T68" fmla="*/ 2147483647 w 6841"/>
              <a:gd name="T69" fmla="*/ 2147483647 h 13588"/>
              <a:gd name="T70" fmla="*/ 2147483647 w 6841"/>
              <a:gd name="T71" fmla="*/ 534520422 h 13588"/>
              <a:gd name="T72" fmla="*/ 2147483647 w 6841"/>
              <a:gd name="T73" fmla="*/ 2147483647 h 13588"/>
              <a:gd name="T74" fmla="*/ 2147483647 w 6841"/>
              <a:gd name="T75" fmla="*/ 2147483647 h 13588"/>
              <a:gd name="T76" fmla="*/ 2147483647 w 6841"/>
              <a:gd name="T77" fmla="*/ 2147483647 h 13588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w 6841"/>
              <a:gd name="T118" fmla="*/ 0 h 13588"/>
              <a:gd name="T119" fmla="*/ 6841 w 6841"/>
              <a:gd name="T120" fmla="*/ 13588 h 13588"/>
            </a:gdLst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T117" t="T118" r="T119" b="T120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 cmpd="sng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7" name="矩形 2"/>
          <p:cNvSpPr>
            <a:spLocks noChangeArrowheads="1"/>
          </p:cNvSpPr>
          <p:nvPr/>
        </p:nvSpPr>
        <p:spPr bwMode="auto">
          <a:xfrm>
            <a:off x="0" y="2263775"/>
            <a:ext cx="12192000" cy="1728788"/>
          </a:xfrm>
          <a:prstGeom prst="rect">
            <a:avLst/>
          </a:prstGeom>
          <a:solidFill>
            <a:srgbClr val="2EA7E0"/>
          </a:solidFill>
          <a:ln w="12700">
            <a:noFill/>
            <a:bevel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zh-CN">
              <a:solidFill>
                <a:srgbClr val="FFFFFF"/>
              </a:solidFill>
              <a:latin typeface="方正兰亭粗黑_GBK" charset="-122"/>
              <a:ea typeface="方正兰亭粗黑_GBK" charset="-122"/>
            </a:endParaRPr>
          </a:p>
        </p:txBody>
      </p:sp>
      <p:sp>
        <p:nvSpPr>
          <p:cNvPr id="2058" name="TextBox 27"/>
          <p:cNvSpPr txBox="1">
            <a:spLocks noChangeArrowheads="1"/>
          </p:cNvSpPr>
          <p:nvPr/>
        </p:nvSpPr>
        <p:spPr bwMode="auto">
          <a:xfrm>
            <a:off x="0" y="2699058"/>
            <a:ext cx="12191999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4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en-US" sz="48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受体阻滞剂的特点和临床应用</a:t>
            </a:r>
            <a:endParaRPr lang="zh-CN" altLang="en-US" sz="48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med">
    <p:fad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TextBox 8"/>
          <p:cNvSpPr>
            <a:spLocks noChangeArrowheads="1"/>
          </p:cNvSpPr>
          <p:nvPr/>
        </p:nvSpPr>
        <p:spPr bwMode="auto">
          <a:xfrm>
            <a:off x="1254125" y="431800"/>
            <a:ext cx="4608513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前言</a:t>
            </a:r>
          </a:p>
        </p:txBody>
      </p:sp>
      <p:sp>
        <p:nvSpPr>
          <p:cNvPr id="3075" name="TextBox 40"/>
          <p:cNvSpPr txBox="1">
            <a:spLocks noChangeArrowheads="1"/>
          </p:cNvSpPr>
          <p:nvPr/>
        </p:nvSpPr>
        <p:spPr bwMode="auto">
          <a:xfrm>
            <a:off x="412749" y="1125538"/>
            <a:ext cx="11340635" cy="489364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260000"/>
              </a:lnSpc>
              <a:buClr>
                <a:schemeClr val="accent1">
                  <a:lumMod val="50000"/>
                </a:schemeClr>
              </a:buClr>
              <a:buFont typeface="Wingdings" pitchFamily="2" charset="2"/>
              <a:buChar char="u"/>
            </a:pP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zh-CN" sz="2000" b="1">
                <a:latin typeface="微软雅黑" pitchFamily="34" charset="-122"/>
                <a:ea typeface="微软雅黑" pitchFamily="34" charset="-122"/>
              </a:rPr>
              <a:t>受体分布于大部分交感神经节后纤维所支配的效应器细胞膜上，可分为三种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：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260000"/>
              </a:lnSpc>
              <a:buClr>
                <a:schemeClr val="accent1">
                  <a:lumMod val="50000"/>
                </a:schemeClr>
              </a:buClr>
              <a:buFont typeface="Wingdings" pitchFamily="2" charset="2"/>
              <a:buChar char="Ø"/>
            </a:pP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β1</a:t>
            </a:r>
            <a:r>
              <a:rPr lang="zh-CN" altLang="zh-CN" sz="2000" b="1">
                <a:latin typeface="微软雅黑" pitchFamily="34" charset="-122"/>
                <a:ea typeface="微软雅黑" pitchFamily="34" charset="-122"/>
              </a:rPr>
              <a:t>受体主要分布于心肌，有加快心率和增强心肌收缩力的作用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；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260000"/>
              </a:lnSpc>
              <a:buClr>
                <a:schemeClr val="accent1">
                  <a:lumMod val="50000"/>
                </a:schemeClr>
              </a:buClr>
              <a:buFont typeface="Wingdings" pitchFamily="2" charset="2"/>
              <a:buChar char="Ø"/>
            </a:pP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β2</a:t>
            </a:r>
            <a:r>
              <a:rPr lang="zh-CN" altLang="zh-CN" sz="2000" b="1">
                <a:latin typeface="微软雅黑" pitchFamily="34" charset="-122"/>
                <a:ea typeface="微软雅黑" pitchFamily="34" charset="-122"/>
              </a:rPr>
              <a:t>受体主要分布于支气管和血管平滑肌，可扩张支气管、舒张血管、松弛内脏平滑肌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；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260000"/>
              </a:lnSpc>
              <a:buClr>
                <a:schemeClr val="accent1">
                  <a:lumMod val="50000"/>
                </a:schemeClr>
              </a:buClr>
              <a:buFont typeface="Wingdings" pitchFamily="2" charset="2"/>
              <a:buChar char="Ø"/>
            </a:pP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β3</a:t>
            </a:r>
            <a:r>
              <a:rPr lang="zh-CN" altLang="zh-CN" sz="2000" b="1">
                <a:latin typeface="微软雅黑" pitchFamily="34" charset="-122"/>
                <a:ea typeface="微软雅黑" pitchFamily="34" charset="-122"/>
              </a:rPr>
              <a:t>受体主要存在于脂肪细胞上，可引起脂肪分解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。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260000"/>
              </a:lnSpc>
              <a:buClr>
                <a:schemeClr val="accent1">
                  <a:lumMod val="50000"/>
                </a:schemeClr>
              </a:buClr>
              <a:buFont typeface="Wingdings" pitchFamily="2" charset="2"/>
              <a:buChar char="u"/>
            </a:pP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受体阻滞剂主要</a:t>
            </a:r>
            <a:r>
              <a:rPr lang="zh-CN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阻断</a:t>
            </a:r>
            <a:r>
              <a:rPr lang="en-US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β1</a:t>
            </a:r>
            <a:r>
              <a:rPr lang="zh-CN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受体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，通过拮抗交感神经系统的过度激活、减慢心率、抑制肾素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-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血管紧张素系统（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RAAS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）的激活而发挥作用。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TextBox 8"/>
          <p:cNvSpPr>
            <a:spLocks noChangeArrowheads="1"/>
          </p:cNvSpPr>
          <p:nvPr/>
        </p:nvSpPr>
        <p:spPr bwMode="auto">
          <a:xfrm>
            <a:off x="1254125" y="431800"/>
            <a:ext cx="4608513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前言</a:t>
            </a:r>
          </a:p>
        </p:txBody>
      </p:sp>
      <p:sp>
        <p:nvSpPr>
          <p:cNvPr id="3075" name="TextBox 40"/>
          <p:cNvSpPr txBox="1">
            <a:spLocks noChangeArrowheads="1"/>
          </p:cNvSpPr>
          <p:nvPr/>
        </p:nvSpPr>
        <p:spPr bwMode="auto">
          <a:xfrm>
            <a:off x="412749" y="1125538"/>
            <a:ext cx="11340635" cy="470898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300000"/>
              </a:lnSpc>
              <a:buClr>
                <a:schemeClr val="accent1">
                  <a:lumMod val="50000"/>
                </a:schemeClr>
              </a:buClr>
              <a:buFont typeface="Wingdings" pitchFamily="2" charset="2"/>
              <a:buChar char="u"/>
            </a:pP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另外，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zh-CN" sz="2000" b="1">
                <a:latin typeface="微软雅黑" pitchFamily="34" charset="-122"/>
                <a:ea typeface="微软雅黑" pitchFamily="34" charset="-122"/>
              </a:rPr>
              <a:t>受体阻滞剂还有</a:t>
            </a:r>
            <a:r>
              <a:rPr lang="zh-CN" altLang="zh-CN" sz="20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降低交感神经张力</a:t>
            </a:r>
            <a:r>
              <a:rPr lang="zh-CN" altLang="zh-CN" sz="2000" b="1">
                <a:latin typeface="微软雅黑" pitchFamily="34" charset="-122"/>
                <a:ea typeface="微软雅黑" pitchFamily="34" charset="-122"/>
              </a:rPr>
              <a:t>以及</a:t>
            </a:r>
            <a:r>
              <a:rPr lang="zh-CN" altLang="zh-CN" sz="20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预防儿茶酚胺心脏毒性</a:t>
            </a:r>
            <a:r>
              <a:rPr lang="zh-CN" altLang="zh-CN" sz="2000" b="1">
                <a:latin typeface="微软雅黑" pitchFamily="34" charset="-122"/>
                <a:ea typeface="微软雅黑" pitchFamily="34" charset="-122"/>
              </a:rPr>
              <a:t>的作用，可多方位的保护心血管系统，能改善心肌重构、减少心律失常、提高心室颤动阈值等，在临床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上广泛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应用于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高</a:t>
            </a:r>
            <a:r>
              <a:rPr lang="zh-CN" altLang="zh-CN" sz="2000" b="1">
                <a:latin typeface="微软雅黑" pitchFamily="34" charset="-122"/>
                <a:ea typeface="微软雅黑" pitchFamily="34" charset="-122"/>
              </a:rPr>
              <a:t>血压、冠心病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、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慢性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心</a:t>
            </a:r>
            <a:r>
              <a:rPr lang="zh-CN" altLang="zh-CN" sz="2000" b="1">
                <a:latin typeface="微软雅黑" pitchFamily="34" charset="-122"/>
                <a:ea typeface="微软雅黑" pitchFamily="34" charset="-122"/>
              </a:rPr>
              <a:t>力衰竭、心律失常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等疾病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的治疗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。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300000"/>
              </a:lnSpc>
              <a:buClr>
                <a:schemeClr val="accent1">
                  <a:lumMod val="50000"/>
                </a:schemeClr>
              </a:buClr>
              <a:buFont typeface="Wingdings" pitchFamily="2" charset="2"/>
              <a:buChar char="u"/>
            </a:pP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本文通过对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受体阻滞剂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的分类、药理作用及临床应用的介绍，来加强医务工作者对这类药物的认识，以促进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受体阻滞剂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在临床的合理使用。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TextBox 8"/>
          <p:cNvSpPr>
            <a:spLocks noChangeArrowheads="1"/>
          </p:cNvSpPr>
          <p:nvPr/>
        </p:nvSpPr>
        <p:spPr bwMode="auto">
          <a:xfrm>
            <a:off x="1254125" y="431800"/>
            <a:ext cx="9885943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目录</a:t>
            </a:r>
          </a:p>
        </p:txBody>
      </p:sp>
      <p:grpSp>
        <p:nvGrpSpPr>
          <p:cNvPr id="8" name="组合 7"/>
          <p:cNvGrpSpPr/>
          <p:nvPr/>
        </p:nvGrpSpPr>
        <p:grpSpPr>
          <a:xfrm>
            <a:off x="2743188" y="1817650"/>
            <a:ext cx="5910146" cy="680223"/>
            <a:chOff x="2141034" y="1817650"/>
            <a:chExt cx="5910146" cy="691374"/>
          </a:xfrm>
        </p:grpSpPr>
        <p:grpSp>
          <p:nvGrpSpPr>
            <p:cNvPr id="6" name="组合 5"/>
            <p:cNvGrpSpPr/>
            <p:nvPr/>
          </p:nvGrpSpPr>
          <p:grpSpPr>
            <a:xfrm>
              <a:off x="2141034" y="1817650"/>
              <a:ext cx="5910146" cy="691374"/>
              <a:chOff x="2141034" y="2609386"/>
              <a:chExt cx="6958360" cy="970156"/>
            </a:xfrm>
          </p:grpSpPr>
          <p:sp>
            <p:nvSpPr>
              <p:cNvPr id="5" name="矩形 4"/>
              <p:cNvSpPr/>
              <p:nvPr/>
            </p:nvSpPr>
            <p:spPr bwMode="auto">
              <a:xfrm>
                <a:off x="2995959" y="2620537"/>
                <a:ext cx="6103435" cy="914400"/>
              </a:xfrm>
              <a:prstGeom prst="rect">
                <a:avLst/>
              </a:prstGeom>
              <a:noFill/>
              <a:ln w="1905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zh-CN" alt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endParaRPr>
              </a:p>
            </p:txBody>
          </p:sp>
          <p:sp>
            <p:nvSpPr>
              <p:cNvPr id="4" name="矩形 3"/>
              <p:cNvSpPr/>
              <p:nvPr/>
            </p:nvSpPr>
            <p:spPr bwMode="auto">
              <a:xfrm>
                <a:off x="2141034" y="2609386"/>
                <a:ext cx="914400" cy="970156"/>
              </a:xfrm>
              <a:prstGeom prst="rect">
                <a:avLst/>
              </a:prstGeom>
              <a:solidFill>
                <a:schemeClr val="accent1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7800000"/>
                </a:lightRig>
              </a:scene3d>
              <a:sp3d>
                <a:bevelT w="139700" h="139700"/>
              </a:sp3d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r>
                  <a:rPr lang="en-US" altLang="zh-CN" sz="2800" b="1" i="1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rPr>
                  <a:t>01</a:t>
                </a:r>
                <a:endParaRPr lang="zh-CN" altLang="en-US" sz="2800" b="1" i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endParaRPr>
              </a:p>
            </p:txBody>
          </p:sp>
        </p:grpSp>
        <p:sp>
          <p:nvSpPr>
            <p:cNvPr id="7" name="TextBox 6"/>
            <p:cNvSpPr txBox="1"/>
            <p:nvPr/>
          </p:nvSpPr>
          <p:spPr>
            <a:xfrm>
              <a:off x="2943923" y="1906858"/>
              <a:ext cx="5096106" cy="4692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 smtClean="0">
                  <a:latin typeface="微软雅黑" pitchFamily="34" charset="-122"/>
                  <a:ea typeface="微软雅黑" pitchFamily="34" charset="-122"/>
                </a:rPr>
                <a:t>β</a:t>
              </a:r>
              <a:r>
                <a:rPr lang="zh-CN" altLang="en-US" sz="2400" b="1">
                  <a:latin typeface="微软雅黑" pitchFamily="34" charset="-122"/>
                  <a:ea typeface="微软雅黑" pitchFamily="34" charset="-122"/>
                </a:rPr>
                <a:t>受体阻滞剂的分类</a:t>
              </a: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2750623" y="4635190"/>
            <a:ext cx="5910146" cy="680223"/>
            <a:chOff x="2141034" y="1817650"/>
            <a:chExt cx="5910146" cy="691374"/>
          </a:xfrm>
        </p:grpSpPr>
        <p:grpSp>
          <p:nvGrpSpPr>
            <p:cNvPr id="10" name="组合 5"/>
            <p:cNvGrpSpPr/>
            <p:nvPr/>
          </p:nvGrpSpPr>
          <p:grpSpPr>
            <a:xfrm>
              <a:off x="2141034" y="1817650"/>
              <a:ext cx="5910146" cy="691374"/>
              <a:chOff x="2141034" y="2609386"/>
              <a:chExt cx="6958360" cy="970156"/>
            </a:xfrm>
          </p:grpSpPr>
          <p:sp>
            <p:nvSpPr>
              <p:cNvPr id="12" name="矩形 11"/>
              <p:cNvSpPr/>
              <p:nvPr/>
            </p:nvSpPr>
            <p:spPr bwMode="auto">
              <a:xfrm>
                <a:off x="2995959" y="2620537"/>
                <a:ext cx="6103435" cy="914400"/>
              </a:xfrm>
              <a:prstGeom prst="rect">
                <a:avLst/>
              </a:prstGeom>
              <a:noFill/>
              <a:ln w="1905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zh-CN" alt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endParaRPr>
              </a:p>
            </p:txBody>
          </p:sp>
          <p:sp>
            <p:nvSpPr>
              <p:cNvPr id="13" name="矩形 12"/>
              <p:cNvSpPr/>
              <p:nvPr/>
            </p:nvSpPr>
            <p:spPr bwMode="auto">
              <a:xfrm>
                <a:off x="2141034" y="2609386"/>
                <a:ext cx="914400" cy="970156"/>
              </a:xfrm>
              <a:prstGeom prst="rect">
                <a:avLst/>
              </a:prstGeom>
              <a:solidFill>
                <a:schemeClr val="accent1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7800000"/>
                </a:lightRig>
              </a:scene3d>
              <a:sp3d>
                <a:bevelT w="139700" h="139700"/>
              </a:sp3d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r>
                  <a:rPr lang="en-US" altLang="zh-CN" sz="2800" b="1" i="1" smtClean="0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rPr>
                  <a:t>03</a:t>
                </a:r>
                <a:endParaRPr lang="zh-CN" altLang="en-US" sz="2800" b="1" i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endParaRPr>
              </a:p>
            </p:txBody>
          </p:sp>
        </p:grpSp>
        <p:sp>
          <p:nvSpPr>
            <p:cNvPr id="11" name="TextBox 10"/>
            <p:cNvSpPr txBox="1"/>
            <p:nvPr/>
          </p:nvSpPr>
          <p:spPr>
            <a:xfrm>
              <a:off x="2943923" y="1906858"/>
              <a:ext cx="5096106" cy="4692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>
                  <a:latin typeface="微软雅黑" pitchFamily="34" charset="-122"/>
                  <a:ea typeface="微软雅黑" pitchFamily="34" charset="-122"/>
                </a:rPr>
                <a:t>临床常用</a:t>
              </a:r>
              <a:r>
                <a:rPr lang="en-US" altLang="zh-CN" sz="2400" b="1" smtClean="0">
                  <a:latin typeface="微软雅黑" pitchFamily="34" charset="-122"/>
                  <a:ea typeface="微软雅黑" pitchFamily="34" charset="-122"/>
                </a:rPr>
                <a:t>β</a:t>
              </a:r>
              <a:r>
                <a:rPr lang="zh-CN" altLang="en-US" sz="2400" b="1">
                  <a:latin typeface="微软雅黑" pitchFamily="34" charset="-122"/>
                  <a:ea typeface="微软雅黑" pitchFamily="34" charset="-122"/>
                </a:rPr>
                <a:t>受体阻滞剂</a:t>
              </a:r>
              <a:r>
                <a:rPr lang="zh-CN" altLang="en-US" sz="2400" b="1" smtClean="0">
                  <a:latin typeface="微软雅黑" pitchFamily="34" charset="-122"/>
                  <a:ea typeface="微软雅黑" pitchFamily="34" charset="-122"/>
                </a:rPr>
                <a:t>的</a:t>
              </a:r>
              <a:r>
                <a:rPr lang="zh-CN" altLang="en-US" sz="2400" b="1">
                  <a:latin typeface="微软雅黑" pitchFamily="34" charset="-122"/>
                  <a:ea typeface="微软雅黑" pitchFamily="34" charset="-122"/>
                </a:rPr>
                <a:t>介绍</a:t>
              </a: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2746905" y="3226420"/>
            <a:ext cx="5910146" cy="680223"/>
            <a:chOff x="2141034" y="1817650"/>
            <a:chExt cx="5910146" cy="691374"/>
          </a:xfrm>
        </p:grpSpPr>
        <p:grpSp>
          <p:nvGrpSpPr>
            <p:cNvPr id="15" name="组合 5"/>
            <p:cNvGrpSpPr/>
            <p:nvPr/>
          </p:nvGrpSpPr>
          <p:grpSpPr>
            <a:xfrm>
              <a:off x="2141034" y="1817650"/>
              <a:ext cx="5910146" cy="691374"/>
              <a:chOff x="2141034" y="2609386"/>
              <a:chExt cx="6958360" cy="970156"/>
            </a:xfrm>
          </p:grpSpPr>
          <p:sp>
            <p:nvSpPr>
              <p:cNvPr id="17" name="矩形 16"/>
              <p:cNvSpPr/>
              <p:nvPr/>
            </p:nvSpPr>
            <p:spPr bwMode="auto">
              <a:xfrm>
                <a:off x="2995959" y="2620537"/>
                <a:ext cx="6103435" cy="914400"/>
              </a:xfrm>
              <a:prstGeom prst="rect">
                <a:avLst/>
              </a:prstGeom>
              <a:noFill/>
              <a:ln w="1905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zh-CN" alt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endParaRPr>
              </a:p>
            </p:txBody>
          </p:sp>
          <p:sp>
            <p:nvSpPr>
              <p:cNvPr id="18" name="矩形 17"/>
              <p:cNvSpPr/>
              <p:nvPr/>
            </p:nvSpPr>
            <p:spPr bwMode="auto">
              <a:xfrm>
                <a:off x="2141034" y="2609386"/>
                <a:ext cx="914400" cy="970156"/>
              </a:xfrm>
              <a:prstGeom prst="rect">
                <a:avLst/>
              </a:prstGeom>
              <a:solidFill>
                <a:schemeClr val="accent1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7800000"/>
                </a:lightRig>
              </a:scene3d>
              <a:sp3d>
                <a:bevelT w="139700" h="139700"/>
              </a:sp3d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r>
                  <a:rPr lang="en-US" altLang="zh-CN" sz="2800" b="1" i="1" smtClean="0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rPr>
                  <a:t>02</a:t>
                </a:r>
                <a:endParaRPr lang="zh-CN" altLang="en-US" sz="2800" b="1" i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endParaRPr>
              </a:p>
            </p:txBody>
          </p:sp>
        </p:grpSp>
        <p:sp>
          <p:nvSpPr>
            <p:cNvPr id="16" name="TextBox 15"/>
            <p:cNvSpPr txBox="1"/>
            <p:nvPr/>
          </p:nvSpPr>
          <p:spPr>
            <a:xfrm>
              <a:off x="2943923" y="1906858"/>
              <a:ext cx="5096106" cy="4692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微软雅黑" pitchFamily="34" charset="-122"/>
                  <a:ea typeface="微软雅黑" pitchFamily="34" charset="-122"/>
                </a:rPr>
                <a:t>β</a:t>
              </a:r>
              <a:r>
                <a:rPr lang="zh-CN" altLang="en-US" sz="2400" b="1">
                  <a:latin typeface="微软雅黑" pitchFamily="34" charset="-122"/>
                  <a:ea typeface="微软雅黑" pitchFamily="34" charset="-122"/>
                </a:rPr>
                <a:t>受体阻滞剂</a:t>
              </a:r>
              <a:r>
                <a:rPr lang="zh-CN" altLang="en-US" sz="2400" b="1" smtClean="0">
                  <a:latin typeface="微软雅黑" pitchFamily="34" charset="-122"/>
                  <a:ea typeface="微软雅黑" pitchFamily="34" charset="-122"/>
                </a:rPr>
                <a:t>的</a:t>
              </a:r>
              <a:r>
                <a:rPr lang="zh-CN" altLang="en-US" sz="2400" b="1">
                  <a:latin typeface="微软雅黑" pitchFamily="34" charset="-122"/>
                  <a:ea typeface="微软雅黑" pitchFamily="34" charset="-122"/>
                </a:rPr>
                <a:t>药</a:t>
              </a:r>
              <a:r>
                <a:rPr lang="zh-CN" altLang="en-US" sz="2400" b="1" smtClean="0">
                  <a:latin typeface="微软雅黑" pitchFamily="34" charset="-122"/>
                  <a:ea typeface="微软雅黑" pitchFamily="34" charset="-122"/>
                </a:rPr>
                <a:t>理作用</a:t>
              </a:r>
              <a:endParaRPr lang="zh-CN" altLang="en-US" sz="2400" b="1"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</p:cSld>
  <p:clrMapOvr>
    <a:masterClrMapping/>
  </p:clrMapOvr>
  <p:transition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7"/>
          <p:cNvGrpSpPr/>
          <p:nvPr/>
        </p:nvGrpSpPr>
        <p:grpSpPr>
          <a:xfrm>
            <a:off x="2943900" y="2598249"/>
            <a:ext cx="5531016" cy="1561143"/>
            <a:chOff x="1817649" y="3244988"/>
            <a:chExt cx="5531016" cy="1100138"/>
          </a:xfrm>
        </p:grpSpPr>
        <p:grpSp>
          <p:nvGrpSpPr>
            <p:cNvPr id="3" name="组合 5"/>
            <p:cNvGrpSpPr/>
            <p:nvPr/>
          </p:nvGrpSpPr>
          <p:grpSpPr>
            <a:xfrm>
              <a:off x="1818956" y="3244988"/>
              <a:ext cx="5529709" cy="1100138"/>
              <a:chOff x="1761833" y="4612270"/>
              <a:chExt cx="6510449" cy="1543747"/>
            </a:xfrm>
          </p:grpSpPr>
          <p:sp>
            <p:nvSpPr>
              <p:cNvPr id="5" name="矩形 4"/>
              <p:cNvSpPr/>
              <p:nvPr/>
            </p:nvSpPr>
            <p:spPr bwMode="auto">
              <a:xfrm>
                <a:off x="1761833" y="5026819"/>
                <a:ext cx="6510449" cy="1129198"/>
              </a:xfrm>
              <a:prstGeom prst="rect">
                <a:avLst/>
              </a:prstGeom>
              <a:noFill/>
              <a:ln w="1905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zh-CN" alt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endParaRPr>
              </a:p>
            </p:txBody>
          </p:sp>
          <p:sp>
            <p:nvSpPr>
              <p:cNvPr id="4" name="矩形 3"/>
              <p:cNvSpPr/>
              <p:nvPr/>
            </p:nvSpPr>
            <p:spPr bwMode="auto">
              <a:xfrm>
                <a:off x="4031622" y="4612270"/>
                <a:ext cx="1864315" cy="683654"/>
              </a:xfrm>
              <a:prstGeom prst="rect">
                <a:avLst/>
              </a:prstGeom>
              <a:solidFill>
                <a:schemeClr val="accent1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7800000"/>
                </a:lightRig>
              </a:scene3d>
              <a:sp3d>
                <a:bevelT w="139700" h="139700"/>
              </a:sp3d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r>
                  <a:rPr lang="zh-CN" altLang="en-US" sz="2400" b="1" smtClean="0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rPr>
                  <a:t>第一部分</a:t>
                </a:r>
                <a:endParaRPr lang="zh-CN" altLang="en-US" sz="24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endParaRPr>
              </a:p>
            </p:txBody>
          </p:sp>
        </p:grpSp>
        <p:sp>
          <p:nvSpPr>
            <p:cNvPr id="7" name="TextBox 6"/>
            <p:cNvSpPr txBox="1"/>
            <p:nvPr/>
          </p:nvSpPr>
          <p:spPr>
            <a:xfrm>
              <a:off x="1817649" y="3844069"/>
              <a:ext cx="5486411" cy="4692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 smtClean="0">
                  <a:latin typeface="微软雅黑" pitchFamily="34" charset="-122"/>
                  <a:ea typeface="微软雅黑" pitchFamily="34" charset="-122"/>
                </a:rPr>
                <a:t>β</a:t>
              </a:r>
              <a:r>
                <a:rPr lang="zh-CN" altLang="en-US" sz="2400" b="1">
                  <a:latin typeface="微软雅黑" pitchFamily="34" charset="-122"/>
                  <a:ea typeface="微软雅黑" pitchFamily="34" charset="-122"/>
                </a:rPr>
                <a:t>受体阻滞剂的分类</a:t>
              </a:r>
            </a:p>
          </p:txBody>
        </p:sp>
      </p:grpSp>
    </p:spTree>
  </p:cSld>
  <p:clrMapOvr>
    <a:masterClrMapping/>
  </p:clrMapOvr>
  <p:transition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TextBox 8"/>
          <p:cNvSpPr>
            <a:spLocks noChangeArrowheads="1"/>
          </p:cNvSpPr>
          <p:nvPr/>
        </p:nvSpPr>
        <p:spPr bwMode="auto">
          <a:xfrm>
            <a:off x="1254125" y="431800"/>
            <a:ext cx="4608513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en-US" sz="2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受体阻滞剂的分类</a:t>
            </a:r>
            <a:endParaRPr lang="zh-CN" altLang="en-US" sz="24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075" name="TextBox 40"/>
          <p:cNvSpPr txBox="1">
            <a:spLocks noChangeArrowheads="1"/>
          </p:cNvSpPr>
          <p:nvPr/>
        </p:nvSpPr>
        <p:spPr bwMode="auto">
          <a:xfrm>
            <a:off x="412749" y="991726"/>
            <a:ext cx="11340635" cy="547842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25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u"/>
            </a:pP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根据对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β1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和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β2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受体的选择性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及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是否具有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α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受体阻断作用，可分为三类：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25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非选择性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β1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和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β2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受体阻滞剂：如普萘洛尔，因其阻断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β2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受体而诱发或加重哮喘的不良反应发生率高，</a:t>
            </a:r>
            <a:r>
              <a:rPr lang="zh-CN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临床应用</a:t>
            </a:r>
            <a:r>
              <a:rPr lang="zh-CN" altLang="en-US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受到限制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。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25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选择性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β1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受体阻滞剂：选择性作用于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β1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受体，避免了因阻断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β2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受体而引起的不良反应，此类药物中对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β1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受体的选择性由高到低顺序为</a:t>
            </a:r>
            <a:r>
              <a:rPr lang="zh-CN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奈必洛尔</a:t>
            </a:r>
            <a:r>
              <a:rPr lang="en-US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&gt;</a:t>
            </a:r>
            <a:r>
              <a:rPr lang="zh-CN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比索洛尔</a:t>
            </a:r>
            <a:r>
              <a:rPr lang="en-US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&gt;</a:t>
            </a:r>
            <a:r>
              <a:rPr lang="zh-CN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美托洛尔</a:t>
            </a:r>
            <a:r>
              <a:rPr lang="en-US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&gt;</a:t>
            </a:r>
            <a:r>
              <a:rPr lang="zh-CN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阿替洛尔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。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25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α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、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受体阻滞剂：可非选择性阻断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受体，同时阻断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α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受体，具外周扩血管作用，减少了因阻断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β2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受体带来的血管收缩不良反应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，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代表药物有卡维地洛、拉贝洛尔、阿罗洛尔。</a:t>
            </a:r>
            <a:endParaRPr lang="en-US" altLang="zh-CN" sz="2000" b="1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TextBox 8"/>
          <p:cNvSpPr>
            <a:spLocks noChangeArrowheads="1"/>
          </p:cNvSpPr>
          <p:nvPr/>
        </p:nvSpPr>
        <p:spPr bwMode="auto">
          <a:xfrm>
            <a:off x="1254125" y="431800"/>
            <a:ext cx="4608513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en-US" sz="2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受体阻滞剂的分类</a:t>
            </a:r>
            <a:endParaRPr lang="zh-CN" altLang="en-US" sz="24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075" name="TextBox 40"/>
          <p:cNvSpPr txBox="1">
            <a:spLocks noChangeArrowheads="1"/>
          </p:cNvSpPr>
          <p:nvPr/>
        </p:nvSpPr>
        <p:spPr bwMode="auto">
          <a:xfrm>
            <a:off x="412749" y="1125538"/>
            <a:ext cx="11340635" cy="470898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30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u"/>
            </a:pP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根据药动学特征，可分为三类：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30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脂溶性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受体阻滞剂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：如普萘洛尔、美托洛尔、噻吗洛尔、奈必洛尔。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30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水溶性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受体阻滞剂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：如阿替洛尔，艾司洛尔。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30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水脂双溶性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受体阻滞剂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：如比索洛尔、阿罗洛尔，兼具脂溶性口服吸收率高和水溶性首关效应低的优势，半衰期长，中枢不良反应发生率低。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7"/>
          <p:cNvGrpSpPr/>
          <p:nvPr/>
        </p:nvGrpSpPr>
        <p:grpSpPr>
          <a:xfrm>
            <a:off x="2943900" y="2598249"/>
            <a:ext cx="5531016" cy="1561143"/>
            <a:chOff x="1817649" y="3244988"/>
            <a:chExt cx="5531016" cy="1100138"/>
          </a:xfrm>
        </p:grpSpPr>
        <p:grpSp>
          <p:nvGrpSpPr>
            <p:cNvPr id="3" name="组合 5"/>
            <p:cNvGrpSpPr/>
            <p:nvPr/>
          </p:nvGrpSpPr>
          <p:grpSpPr>
            <a:xfrm>
              <a:off x="1818956" y="3244988"/>
              <a:ext cx="5529709" cy="1100138"/>
              <a:chOff x="1761833" y="4612270"/>
              <a:chExt cx="6510449" cy="1543747"/>
            </a:xfrm>
          </p:grpSpPr>
          <p:sp>
            <p:nvSpPr>
              <p:cNvPr id="5" name="矩形 4"/>
              <p:cNvSpPr/>
              <p:nvPr/>
            </p:nvSpPr>
            <p:spPr bwMode="auto">
              <a:xfrm>
                <a:off x="1761833" y="5026819"/>
                <a:ext cx="6510449" cy="1129198"/>
              </a:xfrm>
              <a:prstGeom prst="rect">
                <a:avLst/>
              </a:prstGeom>
              <a:noFill/>
              <a:ln w="19050" cap="flat" cmpd="sng" algn="ctr">
                <a:solidFill>
                  <a:schemeClr val="accent1"/>
                </a:solidFill>
                <a:prstDash val="solid"/>
                <a:round/>
                <a:headEnd type="none" w="med" len="med"/>
                <a:tailEnd type="none" w="med" len="med"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endParaRPr kumimoji="0" lang="zh-CN" altLang="en-US" sz="18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endParaRPr>
              </a:p>
            </p:txBody>
          </p:sp>
          <p:sp>
            <p:nvSpPr>
              <p:cNvPr id="4" name="矩形 3"/>
              <p:cNvSpPr/>
              <p:nvPr/>
            </p:nvSpPr>
            <p:spPr bwMode="auto">
              <a:xfrm>
                <a:off x="4031622" y="4612270"/>
                <a:ext cx="1864315" cy="683654"/>
              </a:xfrm>
              <a:prstGeom prst="rect">
                <a:avLst/>
              </a:prstGeom>
              <a:solidFill>
                <a:schemeClr val="accent1"/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7800000"/>
                </a:lightRig>
              </a:scene3d>
              <a:sp3d>
                <a:bevelT w="139700" h="139700"/>
              </a:sp3d>
            </p:spPr>
            <p:txBody>
              <a:bodyPr vert="horz" wrap="square" lIns="91440" tIns="45720" rIns="91440" bIns="45720" numCol="1" rtlCol="0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marL="0" marR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</a:pPr>
                <a:r>
                  <a:rPr lang="zh-CN" altLang="en-US" sz="2400" b="1" smtClean="0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rPr>
                  <a:t>第二部分</a:t>
                </a:r>
                <a:endParaRPr lang="zh-CN" altLang="en-US" sz="2400" b="1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endParaRPr>
              </a:p>
            </p:txBody>
          </p:sp>
        </p:grpSp>
        <p:sp>
          <p:nvSpPr>
            <p:cNvPr id="7" name="TextBox 6"/>
            <p:cNvSpPr txBox="1"/>
            <p:nvPr/>
          </p:nvSpPr>
          <p:spPr>
            <a:xfrm>
              <a:off x="1817649" y="3844069"/>
              <a:ext cx="5486411" cy="3253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 smtClean="0">
                  <a:latin typeface="微软雅黑" pitchFamily="34" charset="-122"/>
                  <a:ea typeface="微软雅黑" pitchFamily="34" charset="-122"/>
                </a:rPr>
                <a:t>β</a:t>
              </a:r>
              <a:r>
                <a:rPr lang="zh-CN" altLang="en-US" sz="2400" b="1">
                  <a:latin typeface="微软雅黑" pitchFamily="34" charset="-122"/>
                  <a:ea typeface="微软雅黑" pitchFamily="34" charset="-122"/>
                </a:rPr>
                <a:t>受体阻滞剂</a:t>
              </a:r>
              <a:r>
                <a:rPr lang="zh-CN" altLang="en-US" sz="2400" b="1" smtClean="0">
                  <a:latin typeface="微软雅黑" pitchFamily="34" charset="-122"/>
                  <a:ea typeface="微软雅黑" pitchFamily="34" charset="-122"/>
                </a:rPr>
                <a:t>的药理作用</a:t>
              </a:r>
              <a:endParaRPr lang="zh-CN" altLang="en-US" sz="2400" b="1"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</p:cSld>
  <p:clrMapOvr>
    <a:masterClrMapping/>
  </p:clrMapOvr>
  <p:transition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TextBox 8"/>
          <p:cNvSpPr>
            <a:spLocks noChangeArrowheads="1"/>
          </p:cNvSpPr>
          <p:nvPr/>
        </p:nvSpPr>
        <p:spPr bwMode="auto">
          <a:xfrm>
            <a:off x="1254125" y="431800"/>
            <a:ext cx="4608513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en-US" sz="2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受体阻滞剂的药理作用</a:t>
            </a:r>
            <a:endParaRPr lang="zh-CN" altLang="en-US" sz="24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075" name="TextBox 40"/>
          <p:cNvSpPr txBox="1">
            <a:spLocks noChangeArrowheads="1"/>
          </p:cNvSpPr>
          <p:nvPr/>
        </p:nvSpPr>
        <p:spPr bwMode="auto">
          <a:xfrm>
            <a:off x="412749" y="913669"/>
            <a:ext cx="11340635" cy="526297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28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u"/>
            </a:pP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抗高血压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：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28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 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受体阻滞剂通过拮抗交感神经系统的过度激活而发挥降压作用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，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还通过降低交感神经张力而预防儿茶酚胺的心脏毒性作用。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28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合并下列情况的高血压患者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可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优先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考虑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使用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 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受体阻滞剂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：</a:t>
            </a:r>
            <a:r>
              <a:rPr lang="zh-CN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快速性心律失常、冠</a:t>
            </a:r>
            <a:r>
              <a:rPr lang="zh-CN" altLang="en-US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心病、</a:t>
            </a:r>
            <a:r>
              <a:rPr lang="zh-CN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慢性心力衰竭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，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以及交感神经活性增高如</a:t>
            </a:r>
            <a:r>
              <a:rPr lang="zh-CN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焦虑、紧张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等精神压力增加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，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 </a:t>
            </a:r>
            <a:r>
              <a:rPr lang="zh-CN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围手术期高血压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，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 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高循环动力状态如</a:t>
            </a:r>
            <a:r>
              <a:rPr lang="zh-CN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甲状腺功能亢进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的患者。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TextBox 8"/>
          <p:cNvSpPr>
            <a:spLocks noChangeArrowheads="1"/>
          </p:cNvSpPr>
          <p:nvPr/>
        </p:nvSpPr>
        <p:spPr bwMode="auto">
          <a:xfrm>
            <a:off x="1254125" y="431800"/>
            <a:ext cx="4608513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en-US" sz="2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受体阻滞剂的药理作用</a:t>
            </a:r>
            <a:endParaRPr lang="zh-CN" altLang="en-US" sz="24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075" name="TextBox 40"/>
          <p:cNvSpPr txBox="1">
            <a:spLocks noChangeArrowheads="1"/>
          </p:cNvSpPr>
          <p:nvPr/>
        </p:nvSpPr>
        <p:spPr bwMode="auto">
          <a:xfrm>
            <a:off x="412749" y="991726"/>
            <a:ext cx="11340635" cy="470898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30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u"/>
            </a:pP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抗高血压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：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30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对于品种的原则，可优先考虑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应用无内在拟交感活性、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β1 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受体选择性较高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，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 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或兼有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α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受体阻滞扩血管作用的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 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受体阻滞剂如</a:t>
            </a:r>
            <a:r>
              <a:rPr lang="zh-CN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比索洛尔、美托洛尔和卡维地洛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。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30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这些药物对代谢影响小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, 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不良反应少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, 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可较安全地用于伴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心率过快、冠心病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、慢性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心力衰竭、交感神经活性增高的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高血压患者。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TextBox 8"/>
          <p:cNvSpPr>
            <a:spLocks noChangeArrowheads="1"/>
          </p:cNvSpPr>
          <p:nvPr/>
        </p:nvSpPr>
        <p:spPr bwMode="auto">
          <a:xfrm>
            <a:off x="1254125" y="431800"/>
            <a:ext cx="4608513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en-US" sz="2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受体阻滞剂的药理作用</a:t>
            </a:r>
            <a:endParaRPr lang="zh-CN" altLang="en-US" sz="24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075" name="TextBox 40"/>
          <p:cNvSpPr txBox="1">
            <a:spLocks noChangeArrowheads="1"/>
          </p:cNvSpPr>
          <p:nvPr/>
        </p:nvSpPr>
        <p:spPr bwMode="auto">
          <a:xfrm>
            <a:off x="412749" y="991726"/>
            <a:ext cx="11340635" cy="510857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28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u"/>
            </a:pP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抗心绞痛，治疗冠心病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：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28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受体阻滞剂可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降低心肌收缩力、心率和血压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，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使心肌耗氧量减少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。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28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同时延长心脏舒张期而增加冠脉及其侧支的血供和灌注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，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从而减少和缓解日常活动或运动状态的心肌缺血发作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, 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提高生活质量。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28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受体阻滞剂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可缩小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心肌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梗死范围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，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减少致命性心律失常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，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长期应用可改善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冠心病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患者的预后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，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提高生存率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。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TextBox 8"/>
          <p:cNvSpPr>
            <a:spLocks noChangeArrowheads="1"/>
          </p:cNvSpPr>
          <p:nvPr/>
        </p:nvSpPr>
        <p:spPr bwMode="auto">
          <a:xfrm>
            <a:off x="1254125" y="431800"/>
            <a:ext cx="4608513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en-US" sz="24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受体阻滞剂的药理作用</a:t>
            </a:r>
            <a:endParaRPr lang="zh-CN" altLang="en-US" sz="24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075" name="TextBox 40"/>
          <p:cNvSpPr txBox="1">
            <a:spLocks noChangeArrowheads="1"/>
          </p:cNvSpPr>
          <p:nvPr/>
        </p:nvSpPr>
        <p:spPr bwMode="auto">
          <a:xfrm>
            <a:off x="412749" y="991726"/>
            <a:ext cx="11340635" cy="510857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28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u"/>
            </a:pP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抗心力衰竭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：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28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受体阻滞剂通过有效拮抗交感神经系统、</a:t>
            </a: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RAAS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和过度激活的神经体液因子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，能够明显阻断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心血管疾病的恶性循环链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，</a:t>
            </a:r>
            <a:r>
              <a:rPr lang="zh-CN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延缓或逆转心肌重构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，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改善心肌功能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。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28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u"/>
            </a:pP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抗心律失常：</a:t>
            </a:r>
            <a:endParaRPr lang="en-US" altLang="zh-CN" sz="20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280000"/>
              </a:lnSpc>
              <a:buClr>
                <a:schemeClr val="accent5">
                  <a:lumMod val="50000"/>
                </a:schemeClr>
              </a:buClr>
              <a:buFont typeface="Wingdings" pitchFamily="2" charset="2"/>
              <a:buChar char="Ø"/>
            </a:pPr>
            <a:r>
              <a:rPr lang="en-US" altLang="zh-CN" sz="2000" b="1" smtClean="0">
                <a:latin typeface="微软雅黑" pitchFamily="34" charset="-122"/>
                <a:ea typeface="微软雅黑" pitchFamily="34" charset="-122"/>
              </a:rPr>
              <a:t>β 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受体阻滞剂是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一类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能</a:t>
            </a:r>
            <a:r>
              <a:rPr lang="zh-CN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降低</a:t>
            </a:r>
            <a:r>
              <a:rPr lang="zh-CN" altLang="en-US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心源性</a:t>
            </a:r>
            <a:r>
              <a:rPr lang="zh-CN" altLang="zh-CN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猝死</a:t>
            </a:r>
            <a:r>
              <a:rPr lang="zh-CN" altLang="en-US" sz="20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风险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的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药物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，尤其适应于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部分窦性心动过速、围手术期心律失常、心房颤动伴快速心室反应、室性心动过速风暴、交感神经兴奋引发的快速性心律失常</a:t>
            </a:r>
            <a:r>
              <a:rPr lang="zh-CN" altLang="en-US" sz="2000" b="1" smtClean="0">
                <a:latin typeface="微软雅黑" pitchFamily="34" charset="-122"/>
                <a:ea typeface="微软雅黑" pitchFamily="34" charset="-122"/>
              </a:rPr>
              <a:t>的治疗</a:t>
            </a:r>
            <a:r>
              <a:rPr lang="zh-CN" altLang="zh-CN" sz="2000" b="1" smtClean="0">
                <a:latin typeface="微软雅黑" pitchFamily="34" charset="-122"/>
                <a:ea typeface="微软雅黑" pitchFamily="34" charset="-122"/>
              </a:rPr>
              <a:t>。</a:t>
            </a:r>
          </a:p>
        </p:txBody>
      </p:sp>
    </p:spTree>
  </p:cSld>
  <p:clrMapOvr>
    <a:masterClrMapping/>
  </p:clrMapOvr>
  <p:transition>
    <p:fad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https://d.book118.com/076230050135010052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Office 主题">
      <a:majorFont>
        <a:latin typeface="Calibri"/>
        <a:ea typeface="微软雅黑"/>
        <a:cs typeface="Arial"/>
      </a:majorFont>
      <a:minorFont>
        <a:latin typeface="Calibri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方正兰亭粗黑_GBK</vt:lpstr>
      <vt:lpstr>Arial Unicode MS</vt:lpstr>
      <vt:lpstr>宋体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2024-09-19T01:15:21.702</cp:lastPrinted>
  <dcterms:created xsi:type="dcterms:W3CDTF">2024-09-18T17:15:21Z</dcterms:created>
  <dcterms:modified xsi:type="dcterms:W3CDTF">2024-09-18T17:15:22Z</dcterms:modified>
</cp:coreProperties>
</file>