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151E70-A1E4-4F18-832A-B92CDB19FC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56F183-A9CA-4BD7-87C5-87FE198DD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58B993-5D85-46C1-9575-63E1CD59EE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5F6FB6-00BD-42D0-85D9-DFE42F1630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8670364-C033-48CE-A2E2-CB3D6A30E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CA4A07-D815-424C-880D-C95597B7AB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3DB54CA-FAFB-4D3F-80FC-033A514157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67A6AA-16C5-4DAF-9963-FD7DFB68C7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87037D-9003-4E0D-AFCF-724BA16731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B018A9-40FC-48F6-BEA4-9B9F7D5CCC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0A8193-E993-4D2E-8C56-497EAD6897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6240034215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专题三电子商务分类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B2B电子商务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B2C电子商务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C2C电子商务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移动电子商务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新型电子商务模式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电子商务概述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电子商务是指利用互联网、移动通讯等电子工具，在全球范围内进行的商务贸易活动。它涵盖了商品交易的全过程，包括信息发布、交易磋商、合同签订、支付结算等环节。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电子商务经历了从电子邮件阶段到电子交易会阶段，再到全程电子商务阶段的发展过程。随着互联网技术的不断进步和普及，电子商务的应用领域也在不断扩展。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7496" r="27496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电子商务定义与发展历程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017073" y="2029682"/>
            <a:ext cx="4161759" cy="3593306"/>
            <a:chOff x="4017073" y="2029682"/>
            <a:chExt cx="4161759" cy="3593306"/>
          </a:xfrm>
        </p:grpSpPr>
        <p:sp>
          <p:nvSpPr>
            <p:cNvPr id="3" name="AutoShape 3"/>
            <p:cNvSpPr/>
            <p:nvPr/>
          </p:nvSpPr>
          <p:spPr>
            <a:xfrm>
              <a:off x="5052726" y="2029682"/>
              <a:ext cx="2084070" cy="1796605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  <a:ln w="952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flipV="1">
              <a:off x="5052726" y="3826383"/>
              <a:ext cx="2084070" cy="1796605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100000"/>
              </a:schemeClr>
            </a:solidFill>
            <a:ln w="952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flipH="1">
              <a:off x="4017073" y="3826383"/>
              <a:ext cx="2084070" cy="1796605"/>
            </a:xfrm>
            <a:prstGeom prst="triangle">
              <a:avLst>
                <a:gd name="adj" fmla="val 50000"/>
              </a:avLst>
            </a:prstGeom>
            <a:solidFill>
              <a:schemeClr val="accent3">
                <a:alpha val="100000"/>
              </a:schemeClr>
            </a:solidFill>
            <a:ln w="952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flipH="1">
              <a:off x="6094762" y="3826288"/>
              <a:ext cx="2084070" cy="1796605"/>
            </a:xfrm>
            <a:prstGeom prst="triangle">
              <a:avLst>
                <a:gd name="adj" fmla="val 50000"/>
              </a:avLst>
            </a:prstGeom>
            <a:solidFill>
              <a:schemeClr val="accent2">
                <a:alpha val="100000"/>
              </a:schemeClr>
            </a:solidFill>
            <a:ln w="9525">
              <a:solidFill>
                <a:schemeClr val="l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768691" y="4711446"/>
            <a:ext cx="581882" cy="581882"/>
            <a:chOff x="4768691" y="4711446"/>
            <a:chExt cx="581882" cy="581882"/>
          </a:xfrm>
        </p:grpSpPr>
        <p:sp>
          <p:nvSpPr>
            <p:cNvPr id="8" name="Freeform 8"/>
            <p:cNvSpPr/>
            <p:nvPr/>
          </p:nvSpPr>
          <p:spPr>
            <a:xfrm>
              <a:off x="5015484" y="5009769"/>
              <a:ext cx="163925" cy="195167"/>
            </a:xfrm>
            <a:custGeom>
              <a:rect l="l" t="t" r="r" b="b"/>
              <a:pathLst>
                <a:path w="178" h="211">
                  <a:moveTo>
                    <a:pt x="20" y="92"/>
                  </a:moveTo>
                  <a:lnTo>
                    <a:pt x="20" y="92"/>
                  </a:lnTo>
                  <a:lnTo>
                    <a:pt x="26" y="100"/>
                  </a:lnTo>
                  <a:lnTo>
                    <a:pt x="30" y="104"/>
                  </a:lnTo>
                  <a:lnTo>
                    <a:pt x="36" y="106"/>
                  </a:lnTo>
                  <a:lnTo>
                    <a:pt x="36" y="106"/>
                  </a:lnTo>
                  <a:lnTo>
                    <a:pt x="40" y="104"/>
                  </a:lnTo>
                  <a:lnTo>
                    <a:pt x="48" y="102"/>
                  </a:lnTo>
                  <a:lnTo>
                    <a:pt x="56" y="98"/>
                  </a:lnTo>
                  <a:lnTo>
                    <a:pt x="64" y="96"/>
                  </a:lnTo>
                  <a:lnTo>
                    <a:pt x="64" y="96"/>
                  </a:lnTo>
                  <a:lnTo>
                    <a:pt x="70" y="98"/>
                  </a:lnTo>
                  <a:lnTo>
                    <a:pt x="74" y="100"/>
                  </a:lnTo>
                  <a:lnTo>
                    <a:pt x="80" y="108"/>
                  </a:lnTo>
                  <a:lnTo>
                    <a:pt x="80" y="108"/>
                  </a:lnTo>
                  <a:lnTo>
                    <a:pt x="82" y="114"/>
                  </a:lnTo>
                  <a:lnTo>
                    <a:pt x="84" y="122"/>
                  </a:lnTo>
                  <a:lnTo>
                    <a:pt x="84" y="140"/>
                  </a:lnTo>
                  <a:lnTo>
                    <a:pt x="84" y="140"/>
                  </a:lnTo>
                  <a:lnTo>
                    <a:pt x="84" y="166"/>
                  </a:lnTo>
                  <a:lnTo>
                    <a:pt x="86" y="180"/>
                  </a:lnTo>
                  <a:lnTo>
                    <a:pt x="88" y="190"/>
                  </a:lnTo>
                  <a:lnTo>
                    <a:pt x="88" y="190"/>
                  </a:lnTo>
                  <a:lnTo>
                    <a:pt x="102" y="202"/>
                  </a:lnTo>
                  <a:lnTo>
                    <a:pt x="110" y="208"/>
                  </a:lnTo>
                  <a:lnTo>
                    <a:pt x="118" y="212"/>
                  </a:lnTo>
                  <a:lnTo>
                    <a:pt x="118" y="212"/>
                  </a:lnTo>
                  <a:lnTo>
                    <a:pt x="124" y="210"/>
                  </a:lnTo>
                  <a:lnTo>
                    <a:pt x="128" y="204"/>
                  </a:lnTo>
                  <a:lnTo>
                    <a:pt x="140" y="194"/>
                  </a:lnTo>
                  <a:lnTo>
                    <a:pt x="140" y="194"/>
                  </a:lnTo>
                  <a:lnTo>
                    <a:pt x="144" y="188"/>
                  </a:lnTo>
                  <a:lnTo>
                    <a:pt x="148" y="178"/>
                  </a:lnTo>
                  <a:lnTo>
                    <a:pt x="152" y="168"/>
                  </a:lnTo>
                  <a:lnTo>
                    <a:pt x="154" y="160"/>
                  </a:lnTo>
                  <a:lnTo>
                    <a:pt x="154" y="128"/>
                  </a:lnTo>
                  <a:lnTo>
                    <a:pt x="154" y="128"/>
                  </a:lnTo>
                  <a:lnTo>
                    <a:pt x="154" y="124"/>
                  </a:lnTo>
                  <a:lnTo>
                    <a:pt x="158" y="118"/>
                  </a:lnTo>
                  <a:lnTo>
                    <a:pt x="168" y="108"/>
                  </a:lnTo>
                  <a:lnTo>
                    <a:pt x="168" y="108"/>
                  </a:lnTo>
                  <a:lnTo>
                    <a:pt x="172" y="102"/>
                  </a:lnTo>
                  <a:lnTo>
                    <a:pt x="176" y="96"/>
                  </a:lnTo>
                  <a:lnTo>
                    <a:pt x="178" y="88"/>
                  </a:lnTo>
                  <a:lnTo>
                    <a:pt x="178" y="82"/>
                  </a:lnTo>
                  <a:lnTo>
                    <a:pt x="178" y="82"/>
                  </a:lnTo>
                  <a:lnTo>
                    <a:pt x="176" y="80"/>
                  </a:lnTo>
                  <a:lnTo>
                    <a:pt x="172" y="80"/>
                  </a:lnTo>
                  <a:lnTo>
                    <a:pt x="166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56" y="76"/>
                  </a:lnTo>
                  <a:lnTo>
                    <a:pt x="152" y="70"/>
                  </a:lnTo>
                  <a:lnTo>
                    <a:pt x="148" y="54"/>
                  </a:lnTo>
                  <a:lnTo>
                    <a:pt x="148" y="54"/>
                  </a:lnTo>
                  <a:lnTo>
                    <a:pt x="144" y="46"/>
                  </a:lnTo>
                  <a:lnTo>
                    <a:pt x="140" y="40"/>
                  </a:lnTo>
                  <a:lnTo>
                    <a:pt x="136" y="32"/>
                  </a:lnTo>
                  <a:lnTo>
                    <a:pt x="128" y="28"/>
                  </a:lnTo>
                  <a:lnTo>
                    <a:pt x="128" y="28"/>
                  </a:lnTo>
                  <a:lnTo>
                    <a:pt x="122" y="26"/>
                  </a:lnTo>
                  <a:lnTo>
                    <a:pt x="116" y="26"/>
                  </a:lnTo>
                  <a:lnTo>
                    <a:pt x="110" y="26"/>
                  </a:lnTo>
                  <a:lnTo>
                    <a:pt x="104" y="24"/>
                  </a:lnTo>
                  <a:lnTo>
                    <a:pt x="104" y="24"/>
                  </a:lnTo>
                  <a:lnTo>
                    <a:pt x="88" y="14"/>
                  </a:lnTo>
                  <a:lnTo>
                    <a:pt x="72" y="6"/>
                  </a:lnTo>
                  <a:lnTo>
                    <a:pt x="72" y="6"/>
                  </a:lnTo>
                  <a:lnTo>
                    <a:pt x="56" y="4"/>
                  </a:lnTo>
                  <a:lnTo>
                    <a:pt x="48" y="4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26" y="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40"/>
                  </a:lnTo>
                  <a:lnTo>
                    <a:pt x="0" y="50"/>
                  </a:lnTo>
                  <a:lnTo>
                    <a:pt x="0" y="60"/>
                  </a:lnTo>
                  <a:lnTo>
                    <a:pt x="2" y="68"/>
                  </a:lnTo>
                  <a:lnTo>
                    <a:pt x="2" y="68"/>
                  </a:lnTo>
                  <a:lnTo>
                    <a:pt x="4" y="76"/>
                  </a:lnTo>
                  <a:lnTo>
                    <a:pt x="12" y="84"/>
                  </a:lnTo>
                  <a:lnTo>
                    <a:pt x="20" y="92"/>
                  </a:lnTo>
                  <a:lnTo>
                    <a:pt x="20" y="92"/>
                  </a:lnTo>
                  <a:close/>
                </a:path>
              </a:pathLst>
            </a:custGeom>
            <a:solidFill>
              <a:srgbClr val="FFFDF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768691" y="4711446"/>
              <a:ext cx="581882" cy="581882"/>
            </a:xfrm>
            <a:custGeom>
              <a:rect l="l" t="t" r="r" b="b"/>
              <a:pathLst>
                <a:path w="632" h="632">
                  <a:moveTo>
                    <a:pt x="316" y="632"/>
                  </a:moveTo>
                  <a:lnTo>
                    <a:pt x="316" y="632"/>
                  </a:lnTo>
                  <a:lnTo>
                    <a:pt x="348" y="630"/>
                  </a:lnTo>
                  <a:lnTo>
                    <a:pt x="380" y="624"/>
                  </a:lnTo>
                  <a:lnTo>
                    <a:pt x="410" y="616"/>
                  </a:lnTo>
                  <a:lnTo>
                    <a:pt x="438" y="606"/>
                  </a:lnTo>
                  <a:lnTo>
                    <a:pt x="466" y="592"/>
                  </a:lnTo>
                  <a:lnTo>
                    <a:pt x="492" y="578"/>
                  </a:lnTo>
                  <a:lnTo>
                    <a:pt x="516" y="558"/>
                  </a:lnTo>
                  <a:lnTo>
                    <a:pt x="538" y="538"/>
                  </a:lnTo>
                  <a:lnTo>
                    <a:pt x="560" y="516"/>
                  </a:lnTo>
                  <a:lnTo>
                    <a:pt x="578" y="492"/>
                  </a:lnTo>
                  <a:lnTo>
                    <a:pt x="594" y="466"/>
                  </a:lnTo>
                  <a:lnTo>
                    <a:pt x="606" y="438"/>
                  </a:lnTo>
                  <a:lnTo>
                    <a:pt x="618" y="410"/>
                  </a:lnTo>
                  <a:lnTo>
                    <a:pt x="626" y="378"/>
                  </a:lnTo>
                  <a:lnTo>
                    <a:pt x="630" y="348"/>
                  </a:lnTo>
                  <a:lnTo>
                    <a:pt x="632" y="316"/>
                  </a:lnTo>
                  <a:lnTo>
                    <a:pt x="632" y="316"/>
                  </a:lnTo>
                  <a:lnTo>
                    <a:pt x="630" y="282"/>
                  </a:lnTo>
                  <a:lnTo>
                    <a:pt x="626" y="252"/>
                  </a:lnTo>
                  <a:lnTo>
                    <a:pt x="618" y="222"/>
                  </a:lnTo>
                  <a:lnTo>
                    <a:pt x="606" y="192"/>
                  </a:lnTo>
                  <a:lnTo>
                    <a:pt x="594" y="164"/>
                  </a:lnTo>
                  <a:lnTo>
                    <a:pt x="578" y="138"/>
                  </a:lnTo>
                  <a:lnTo>
                    <a:pt x="560" y="114"/>
                  </a:lnTo>
                  <a:lnTo>
                    <a:pt x="538" y="92"/>
                  </a:lnTo>
                  <a:lnTo>
                    <a:pt x="516" y="72"/>
                  </a:lnTo>
                  <a:lnTo>
                    <a:pt x="492" y="54"/>
                  </a:lnTo>
                  <a:lnTo>
                    <a:pt x="466" y="38"/>
                  </a:lnTo>
                  <a:lnTo>
                    <a:pt x="438" y="24"/>
                  </a:lnTo>
                  <a:lnTo>
                    <a:pt x="410" y="14"/>
                  </a:lnTo>
                  <a:lnTo>
                    <a:pt x="380" y="6"/>
                  </a:lnTo>
                  <a:lnTo>
                    <a:pt x="348" y="0"/>
                  </a:lnTo>
                  <a:lnTo>
                    <a:pt x="316" y="0"/>
                  </a:lnTo>
                  <a:lnTo>
                    <a:pt x="316" y="0"/>
                  </a:lnTo>
                  <a:lnTo>
                    <a:pt x="284" y="0"/>
                  </a:lnTo>
                  <a:lnTo>
                    <a:pt x="252" y="6"/>
                  </a:lnTo>
                  <a:lnTo>
                    <a:pt x="222" y="14"/>
                  </a:lnTo>
                  <a:lnTo>
                    <a:pt x="192" y="24"/>
                  </a:lnTo>
                  <a:lnTo>
                    <a:pt x="164" y="38"/>
                  </a:lnTo>
                  <a:lnTo>
                    <a:pt x="138" y="54"/>
                  </a:lnTo>
                  <a:lnTo>
                    <a:pt x="114" y="72"/>
                  </a:lnTo>
                  <a:lnTo>
                    <a:pt x="92" y="92"/>
                  </a:lnTo>
                  <a:lnTo>
                    <a:pt x="72" y="114"/>
                  </a:lnTo>
                  <a:lnTo>
                    <a:pt x="54" y="138"/>
                  </a:lnTo>
                  <a:lnTo>
                    <a:pt x="38" y="164"/>
                  </a:lnTo>
                  <a:lnTo>
                    <a:pt x="24" y="192"/>
                  </a:lnTo>
                  <a:lnTo>
                    <a:pt x="14" y="222"/>
                  </a:lnTo>
                  <a:lnTo>
                    <a:pt x="6" y="252"/>
                  </a:lnTo>
                  <a:lnTo>
                    <a:pt x="2" y="282"/>
                  </a:lnTo>
                  <a:lnTo>
                    <a:pt x="0" y="316"/>
                  </a:lnTo>
                  <a:lnTo>
                    <a:pt x="0" y="316"/>
                  </a:lnTo>
                  <a:lnTo>
                    <a:pt x="2" y="348"/>
                  </a:lnTo>
                  <a:lnTo>
                    <a:pt x="6" y="378"/>
                  </a:lnTo>
                  <a:lnTo>
                    <a:pt x="14" y="410"/>
                  </a:lnTo>
                  <a:lnTo>
                    <a:pt x="24" y="438"/>
                  </a:lnTo>
                  <a:lnTo>
                    <a:pt x="38" y="466"/>
                  </a:lnTo>
                  <a:lnTo>
                    <a:pt x="54" y="492"/>
                  </a:lnTo>
                  <a:lnTo>
                    <a:pt x="72" y="516"/>
                  </a:lnTo>
                  <a:lnTo>
                    <a:pt x="92" y="538"/>
                  </a:lnTo>
                  <a:lnTo>
                    <a:pt x="114" y="558"/>
                  </a:lnTo>
                  <a:lnTo>
                    <a:pt x="138" y="578"/>
                  </a:lnTo>
                  <a:lnTo>
                    <a:pt x="164" y="592"/>
                  </a:lnTo>
                  <a:lnTo>
                    <a:pt x="192" y="606"/>
                  </a:lnTo>
                  <a:lnTo>
                    <a:pt x="222" y="616"/>
                  </a:lnTo>
                  <a:lnTo>
                    <a:pt x="252" y="624"/>
                  </a:lnTo>
                  <a:lnTo>
                    <a:pt x="284" y="630"/>
                  </a:lnTo>
                  <a:lnTo>
                    <a:pt x="316" y="632"/>
                  </a:lnTo>
                  <a:lnTo>
                    <a:pt x="316" y="632"/>
                  </a:lnTo>
                  <a:close/>
                  <a:moveTo>
                    <a:pt x="64" y="358"/>
                  </a:moveTo>
                  <a:lnTo>
                    <a:pt x="64" y="358"/>
                  </a:lnTo>
                  <a:lnTo>
                    <a:pt x="80" y="354"/>
                  </a:lnTo>
                  <a:lnTo>
                    <a:pt x="112" y="340"/>
                  </a:lnTo>
                  <a:lnTo>
                    <a:pt x="112" y="340"/>
                  </a:lnTo>
                  <a:lnTo>
                    <a:pt x="122" y="334"/>
                  </a:lnTo>
                  <a:lnTo>
                    <a:pt x="124" y="330"/>
                  </a:lnTo>
                  <a:lnTo>
                    <a:pt x="124" y="324"/>
                  </a:lnTo>
                  <a:lnTo>
                    <a:pt x="122" y="320"/>
                  </a:lnTo>
                  <a:lnTo>
                    <a:pt x="114" y="308"/>
                  </a:lnTo>
                  <a:lnTo>
                    <a:pt x="112" y="302"/>
                  </a:lnTo>
                  <a:lnTo>
                    <a:pt x="110" y="294"/>
                  </a:lnTo>
                  <a:lnTo>
                    <a:pt x="110" y="294"/>
                  </a:lnTo>
                  <a:lnTo>
                    <a:pt x="112" y="286"/>
                  </a:lnTo>
                  <a:lnTo>
                    <a:pt x="116" y="282"/>
                  </a:lnTo>
                  <a:lnTo>
                    <a:pt x="122" y="278"/>
                  </a:lnTo>
                  <a:lnTo>
                    <a:pt x="128" y="274"/>
                  </a:lnTo>
                  <a:lnTo>
                    <a:pt x="142" y="268"/>
                  </a:lnTo>
                  <a:lnTo>
                    <a:pt x="148" y="266"/>
                  </a:lnTo>
                  <a:lnTo>
                    <a:pt x="152" y="262"/>
                  </a:lnTo>
                  <a:lnTo>
                    <a:pt x="152" y="262"/>
                  </a:lnTo>
                  <a:lnTo>
                    <a:pt x="156" y="258"/>
                  </a:lnTo>
                  <a:lnTo>
                    <a:pt x="156" y="252"/>
                  </a:lnTo>
                  <a:lnTo>
                    <a:pt x="154" y="250"/>
                  </a:lnTo>
                  <a:lnTo>
                    <a:pt x="152" y="246"/>
                  </a:lnTo>
                  <a:lnTo>
                    <a:pt x="144" y="240"/>
                  </a:lnTo>
                  <a:lnTo>
                    <a:pt x="136" y="234"/>
                  </a:lnTo>
                  <a:lnTo>
                    <a:pt x="136" y="234"/>
                  </a:lnTo>
                  <a:lnTo>
                    <a:pt x="132" y="232"/>
                  </a:lnTo>
                  <a:lnTo>
                    <a:pt x="128" y="232"/>
                  </a:lnTo>
                  <a:lnTo>
                    <a:pt x="120" y="234"/>
                  </a:lnTo>
                  <a:lnTo>
                    <a:pt x="112" y="238"/>
                  </a:lnTo>
                  <a:lnTo>
                    <a:pt x="106" y="246"/>
                  </a:lnTo>
                  <a:lnTo>
                    <a:pt x="106" y="246"/>
                  </a:lnTo>
                  <a:lnTo>
                    <a:pt x="100" y="258"/>
                  </a:lnTo>
                  <a:lnTo>
                    <a:pt x="96" y="262"/>
                  </a:lnTo>
                  <a:lnTo>
                    <a:pt x="88" y="262"/>
                  </a:lnTo>
                  <a:lnTo>
                    <a:pt x="88" y="262"/>
                  </a:lnTo>
                  <a:lnTo>
                    <a:pt x="82" y="260"/>
                  </a:lnTo>
                  <a:lnTo>
                    <a:pt x="76" y="258"/>
                  </a:lnTo>
                  <a:lnTo>
                    <a:pt x="72" y="252"/>
                  </a:lnTo>
                  <a:lnTo>
                    <a:pt x="68" y="246"/>
                  </a:lnTo>
                  <a:lnTo>
                    <a:pt x="68" y="246"/>
                  </a:lnTo>
                  <a:lnTo>
                    <a:pt x="66" y="242"/>
                  </a:lnTo>
                  <a:lnTo>
                    <a:pt x="66" y="238"/>
                  </a:lnTo>
                  <a:lnTo>
                    <a:pt x="68" y="236"/>
                  </a:lnTo>
                  <a:lnTo>
                    <a:pt x="72" y="232"/>
                  </a:lnTo>
                  <a:lnTo>
                    <a:pt x="96" y="216"/>
                  </a:lnTo>
                  <a:lnTo>
                    <a:pt x="96" y="216"/>
                  </a:lnTo>
                  <a:lnTo>
                    <a:pt x="108" y="208"/>
                  </a:lnTo>
                  <a:lnTo>
                    <a:pt x="110" y="204"/>
                  </a:lnTo>
                  <a:lnTo>
                    <a:pt x="110" y="202"/>
                  </a:lnTo>
                  <a:lnTo>
                    <a:pt x="106" y="198"/>
                  </a:lnTo>
                  <a:lnTo>
                    <a:pt x="104" y="194"/>
                  </a:lnTo>
                  <a:lnTo>
                    <a:pt x="104" y="194"/>
                  </a:lnTo>
                  <a:lnTo>
                    <a:pt x="102" y="192"/>
                  </a:lnTo>
                  <a:lnTo>
                    <a:pt x="98" y="190"/>
                  </a:lnTo>
                  <a:lnTo>
                    <a:pt x="90" y="188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78" y="184"/>
                  </a:lnTo>
                  <a:lnTo>
                    <a:pt x="76" y="182"/>
                  </a:lnTo>
                  <a:lnTo>
                    <a:pt x="76" y="176"/>
                  </a:lnTo>
                  <a:lnTo>
                    <a:pt x="78" y="170"/>
                  </a:lnTo>
                  <a:lnTo>
                    <a:pt x="84" y="164"/>
                  </a:lnTo>
                  <a:lnTo>
                    <a:pt x="84" y="164"/>
                  </a:lnTo>
                  <a:lnTo>
                    <a:pt x="90" y="162"/>
                  </a:lnTo>
                  <a:lnTo>
                    <a:pt x="94" y="162"/>
                  </a:lnTo>
                  <a:lnTo>
                    <a:pt x="100" y="162"/>
                  </a:lnTo>
                  <a:lnTo>
                    <a:pt x="106" y="164"/>
                  </a:lnTo>
                  <a:lnTo>
                    <a:pt x="106" y="164"/>
                  </a:lnTo>
                  <a:lnTo>
                    <a:pt x="110" y="166"/>
                  </a:lnTo>
                  <a:lnTo>
                    <a:pt x="114" y="168"/>
                  </a:lnTo>
                  <a:lnTo>
                    <a:pt x="120" y="168"/>
                  </a:lnTo>
                  <a:lnTo>
                    <a:pt x="132" y="164"/>
                  </a:lnTo>
                  <a:lnTo>
                    <a:pt x="132" y="164"/>
                  </a:lnTo>
                  <a:lnTo>
                    <a:pt x="144" y="162"/>
                  </a:lnTo>
                  <a:lnTo>
                    <a:pt x="150" y="162"/>
                  </a:lnTo>
                  <a:lnTo>
                    <a:pt x="154" y="166"/>
                  </a:lnTo>
                  <a:lnTo>
                    <a:pt x="158" y="172"/>
                  </a:lnTo>
                  <a:lnTo>
                    <a:pt x="158" y="172"/>
                  </a:lnTo>
                  <a:lnTo>
                    <a:pt x="172" y="196"/>
                  </a:lnTo>
                  <a:lnTo>
                    <a:pt x="172" y="196"/>
                  </a:lnTo>
                  <a:lnTo>
                    <a:pt x="180" y="206"/>
                  </a:lnTo>
                  <a:lnTo>
                    <a:pt x="180" y="206"/>
                  </a:lnTo>
                  <a:lnTo>
                    <a:pt x="184" y="210"/>
                  </a:lnTo>
                  <a:lnTo>
                    <a:pt x="188" y="210"/>
                  </a:lnTo>
                  <a:lnTo>
                    <a:pt x="198" y="210"/>
                  </a:lnTo>
                  <a:lnTo>
                    <a:pt x="210" y="204"/>
                  </a:lnTo>
                  <a:lnTo>
                    <a:pt x="220" y="198"/>
                  </a:lnTo>
                  <a:lnTo>
                    <a:pt x="220" y="198"/>
                  </a:lnTo>
                  <a:lnTo>
                    <a:pt x="222" y="198"/>
                  </a:lnTo>
                  <a:lnTo>
                    <a:pt x="222" y="198"/>
                  </a:lnTo>
                  <a:lnTo>
                    <a:pt x="226" y="194"/>
                  </a:lnTo>
                  <a:lnTo>
                    <a:pt x="228" y="190"/>
                  </a:lnTo>
                  <a:lnTo>
                    <a:pt x="232" y="182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230" y="154"/>
                  </a:lnTo>
                  <a:lnTo>
                    <a:pt x="226" y="150"/>
                  </a:lnTo>
                  <a:lnTo>
                    <a:pt x="218" y="146"/>
                  </a:lnTo>
                  <a:lnTo>
                    <a:pt x="218" y="146"/>
                  </a:lnTo>
                  <a:lnTo>
                    <a:pt x="214" y="140"/>
                  </a:lnTo>
                  <a:lnTo>
                    <a:pt x="212" y="132"/>
                  </a:lnTo>
                  <a:lnTo>
                    <a:pt x="208" y="124"/>
                  </a:lnTo>
                  <a:lnTo>
                    <a:pt x="204" y="116"/>
                  </a:lnTo>
                  <a:lnTo>
                    <a:pt x="204" y="116"/>
                  </a:lnTo>
                  <a:lnTo>
                    <a:pt x="198" y="110"/>
                  </a:lnTo>
                  <a:lnTo>
                    <a:pt x="192" y="108"/>
                  </a:lnTo>
                  <a:lnTo>
                    <a:pt x="184" y="108"/>
                  </a:lnTo>
                  <a:lnTo>
                    <a:pt x="178" y="110"/>
                  </a:lnTo>
                  <a:lnTo>
                    <a:pt x="178" y="110"/>
                  </a:lnTo>
                  <a:lnTo>
                    <a:pt x="170" y="114"/>
                  </a:lnTo>
                  <a:lnTo>
                    <a:pt x="164" y="118"/>
                  </a:lnTo>
                  <a:lnTo>
                    <a:pt x="158" y="122"/>
                  </a:lnTo>
                  <a:lnTo>
                    <a:pt x="154" y="124"/>
                  </a:lnTo>
                  <a:lnTo>
                    <a:pt x="154" y="124"/>
                  </a:lnTo>
                  <a:lnTo>
                    <a:pt x="152" y="120"/>
                  </a:lnTo>
                  <a:lnTo>
                    <a:pt x="150" y="116"/>
                  </a:lnTo>
                  <a:lnTo>
                    <a:pt x="150" y="110"/>
                  </a:lnTo>
                  <a:lnTo>
                    <a:pt x="146" y="104"/>
                  </a:lnTo>
                  <a:lnTo>
                    <a:pt x="146" y="104"/>
                  </a:lnTo>
                  <a:lnTo>
                    <a:pt x="140" y="104"/>
                  </a:lnTo>
                  <a:lnTo>
                    <a:pt x="134" y="102"/>
                  </a:lnTo>
                  <a:lnTo>
                    <a:pt x="116" y="100"/>
                  </a:lnTo>
                  <a:lnTo>
                    <a:pt x="116" y="100"/>
                  </a:lnTo>
                  <a:lnTo>
                    <a:pt x="136" y="82"/>
                  </a:lnTo>
                  <a:lnTo>
                    <a:pt x="158" y="66"/>
                  </a:lnTo>
                  <a:lnTo>
                    <a:pt x="182" y="54"/>
                  </a:lnTo>
                  <a:lnTo>
                    <a:pt x="206" y="42"/>
                  </a:lnTo>
                  <a:lnTo>
                    <a:pt x="232" y="34"/>
                  </a:lnTo>
                  <a:lnTo>
                    <a:pt x="258" y="26"/>
                  </a:lnTo>
                  <a:lnTo>
                    <a:pt x="286" y="22"/>
                  </a:lnTo>
                  <a:lnTo>
                    <a:pt x="314" y="22"/>
                  </a:lnTo>
                  <a:lnTo>
                    <a:pt x="314" y="22"/>
                  </a:lnTo>
                  <a:lnTo>
                    <a:pt x="344" y="22"/>
                  </a:lnTo>
                  <a:lnTo>
                    <a:pt x="374" y="28"/>
                  </a:lnTo>
                  <a:lnTo>
                    <a:pt x="402" y="34"/>
                  </a:lnTo>
                  <a:lnTo>
                    <a:pt x="428" y="44"/>
                  </a:lnTo>
                  <a:lnTo>
                    <a:pt x="454" y="56"/>
                  </a:lnTo>
                  <a:lnTo>
                    <a:pt x="478" y="72"/>
                  </a:lnTo>
                  <a:lnTo>
                    <a:pt x="500" y="88"/>
                  </a:lnTo>
                  <a:lnTo>
                    <a:pt x="522" y="106"/>
                  </a:lnTo>
                  <a:lnTo>
                    <a:pt x="522" y="106"/>
                  </a:lnTo>
                  <a:lnTo>
                    <a:pt x="538" y="126"/>
                  </a:lnTo>
                  <a:lnTo>
                    <a:pt x="554" y="146"/>
                  </a:lnTo>
                  <a:lnTo>
                    <a:pt x="554" y="146"/>
                  </a:lnTo>
                  <a:lnTo>
                    <a:pt x="502" y="164"/>
                  </a:lnTo>
                  <a:lnTo>
                    <a:pt x="480" y="172"/>
                  </a:lnTo>
                  <a:lnTo>
                    <a:pt x="468" y="178"/>
                  </a:lnTo>
                  <a:lnTo>
                    <a:pt x="468" y="178"/>
                  </a:lnTo>
                  <a:lnTo>
                    <a:pt x="462" y="182"/>
                  </a:lnTo>
                  <a:lnTo>
                    <a:pt x="454" y="186"/>
                  </a:lnTo>
                  <a:lnTo>
                    <a:pt x="444" y="186"/>
                  </a:lnTo>
                  <a:lnTo>
                    <a:pt x="436" y="184"/>
                  </a:lnTo>
                  <a:lnTo>
                    <a:pt x="436" y="184"/>
                  </a:lnTo>
                  <a:lnTo>
                    <a:pt x="424" y="178"/>
                  </a:lnTo>
                  <a:lnTo>
                    <a:pt x="418" y="176"/>
                  </a:lnTo>
                  <a:lnTo>
                    <a:pt x="412" y="176"/>
                  </a:lnTo>
                  <a:lnTo>
                    <a:pt x="412" y="176"/>
                  </a:lnTo>
                  <a:lnTo>
                    <a:pt x="402" y="178"/>
                  </a:lnTo>
                  <a:lnTo>
                    <a:pt x="398" y="180"/>
                  </a:lnTo>
                  <a:lnTo>
                    <a:pt x="392" y="184"/>
                  </a:lnTo>
                  <a:lnTo>
                    <a:pt x="392" y="184"/>
                  </a:lnTo>
                  <a:lnTo>
                    <a:pt x="384" y="192"/>
                  </a:lnTo>
                  <a:lnTo>
                    <a:pt x="374" y="198"/>
                  </a:lnTo>
                  <a:lnTo>
                    <a:pt x="374" y="198"/>
                  </a:lnTo>
                  <a:lnTo>
                    <a:pt x="368" y="200"/>
                  </a:lnTo>
                  <a:lnTo>
                    <a:pt x="362" y="200"/>
                  </a:lnTo>
                  <a:lnTo>
                    <a:pt x="362" y="200"/>
                  </a:lnTo>
                  <a:lnTo>
                    <a:pt x="358" y="198"/>
                  </a:lnTo>
                  <a:lnTo>
                    <a:pt x="358" y="198"/>
                  </a:lnTo>
                  <a:lnTo>
                    <a:pt x="354" y="198"/>
                  </a:lnTo>
                  <a:lnTo>
                    <a:pt x="350" y="200"/>
                  </a:lnTo>
                  <a:lnTo>
                    <a:pt x="350" y="200"/>
                  </a:lnTo>
                  <a:lnTo>
                    <a:pt x="344" y="202"/>
                  </a:lnTo>
                  <a:lnTo>
                    <a:pt x="344" y="202"/>
                  </a:lnTo>
                  <a:lnTo>
                    <a:pt x="340" y="208"/>
                  </a:lnTo>
                  <a:lnTo>
                    <a:pt x="340" y="212"/>
                  </a:lnTo>
                  <a:lnTo>
                    <a:pt x="342" y="222"/>
                  </a:lnTo>
                  <a:lnTo>
                    <a:pt x="346" y="228"/>
                  </a:lnTo>
                  <a:lnTo>
                    <a:pt x="350" y="230"/>
                  </a:lnTo>
                  <a:lnTo>
                    <a:pt x="352" y="232"/>
                  </a:lnTo>
                  <a:lnTo>
                    <a:pt x="352" y="232"/>
                  </a:lnTo>
                  <a:lnTo>
                    <a:pt x="358" y="228"/>
                  </a:lnTo>
                  <a:lnTo>
                    <a:pt x="364" y="224"/>
                  </a:lnTo>
                  <a:lnTo>
                    <a:pt x="368" y="218"/>
                  </a:lnTo>
                  <a:lnTo>
                    <a:pt x="374" y="216"/>
                  </a:lnTo>
                  <a:lnTo>
                    <a:pt x="374" y="216"/>
                  </a:lnTo>
                  <a:lnTo>
                    <a:pt x="378" y="218"/>
                  </a:lnTo>
                  <a:lnTo>
                    <a:pt x="382" y="220"/>
                  </a:lnTo>
                  <a:lnTo>
                    <a:pt x="390" y="228"/>
                  </a:lnTo>
                  <a:lnTo>
                    <a:pt x="390" y="228"/>
                  </a:lnTo>
                  <a:lnTo>
                    <a:pt x="388" y="232"/>
                  </a:lnTo>
                  <a:lnTo>
                    <a:pt x="386" y="240"/>
                  </a:lnTo>
                  <a:lnTo>
                    <a:pt x="382" y="248"/>
                  </a:lnTo>
                  <a:lnTo>
                    <a:pt x="376" y="250"/>
                  </a:lnTo>
                  <a:lnTo>
                    <a:pt x="376" y="250"/>
                  </a:lnTo>
                  <a:lnTo>
                    <a:pt x="362" y="254"/>
                  </a:lnTo>
                  <a:lnTo>
                    <a:pt x="348" y="258"/>
                  </a:lnTo>
                  <a:lnTo>
                    <a:pt x="348" y="258"/>
                  </a:lnTo>
                  <a:lnTo>
                    <a:pt x="332" y="254"/>
                  </a:lnTo>
                  <a:lnTo>
                    <a:pt x="324" y="254"/>
                  </a:lnTo>
                  <a:lnTo>
                    <a:pt x="320" y="254"/>
                  </a:lnTo>
                  <a:lnTo>
                    <a:pt x="318" y="256"/>
                  </a:lnTo>
                  <a:lnTo>
                    <a:pt x="318" y="256"/>
                  </a:lnTo>
                  <a:lnTo>
                    <a:pt x="314" y="258"/>
                  </a:lnTo>
                  <a:lnTo>
                    <a:pt x="310" y="262"/>
                  </a:lnTo>
                  <a:lnTo>
                    <a:pt x="308" y="266"/>
                  </a:lnTo>
                  <a:lnTo>
                    <a:pt x="310" y="272"/>
                  </a:lnTo>
                  <a:lnTo>
                    <a:pt x="310" y="272"/>
                  </a:lnTo>
                  <a:lnTo>
                    <a:pt x="312" y="282"/>
                  </a:lnTo>
                  <a:lnTo>
                    <a:pt x="310" y="288"/>
                  </a:lnTo>
                  <a:lnTo>
                    <a:pt x="308" y="294"/>
                  </a:lnTo>
                  <a:lnTo>
                    <a:pt x="306" y="296"/>
                  </a:lnTo>
                  <a:lnTo>
                    <a:pt x="306" y="296"/>
                  </a:lnTo>
                  <a:lnTo>
                    <a:pt x="292" y="300"/>
                  </a:lnTo>
                  <a:lnTo>
                    <a:pt x="290" y="302"/>
                  </a:lnTo>
                  <a:lnTo>
                    <a:pt x="290" y="304"/>
                  </a:lnTo>
                  <a:lnTo>
                    <a:pt x="294" y="304"/>
                  </a:lnTo>
                  <a:lnTo>
                    <a:pt x="302" y="306"/>
                  </a:lnTo>
                  <a:lnTo>
                    <a:pt x="302" y="306"/>
                  </a:lnTo>
                  <a:lnTo>
                    <a:pt x="320" y="304"/>
                  </a:lnTo>
                  <a:lnTo>
                    <a:pt x="332" y="302"/>
                  </a:lnTo>
                  <a:lnTo>
                    <a:pt x="340" y="298"/>
                  </a:lnTo>
                  <a:lnTo>
                    <a:pt x="346" y="296"/>
                  </a:lnTo>
                  <a:lnTo>
                    <a:pt x="346" y="296"/>
                  </a:lnTo>
                  <a:lnTo>
                    <a:pt x="358" y="292"/>
                  </a:lnTo>
                  <a:lnTo>
                    <a:pt x="364" y="290"/>
                  </a:lnTo>
                  <a:lnTo>
                    <a:pt x="370" y="290"/>
                  </a:lnTo>
                  <a:lnTo>
                    <a:pt x="370" y="290"/>
                  </a:lnTo>
                  <a:lnTo>
                    <a:pt x="376" y="292"/>
                  </a:lnTo>
                  <a:lnTo>
                    <a:pt x="382" y="290"/>
                  </a:lnTo>
                  <a:lnTo>
                    <a:pt x="388" y="290"/>
                  </a:lnTo>
                  <a:lnTo>
                    <a:pt x="394" y="290"/>
                  </a:lnTo>
                  <a:lnTo>
                    <a:pt x="394" y="290"/>
                  </a:lnTo>
                  <a:lnTo>
                    <a:pt x="396" y="290"/>
                  </a:lnTo>
                  <a:lnTo>
                    <a:pt x="400" y="288"/>
                  </a:lnTo>
                  <a:lnTo>
                    <a:pt x="406" y="284"/>
                  </a:lnTo>
                  <a:lnTo>
                    <a:pt x="414" y="280"/>
                  </a:lnTo>
                  <a:lnTo>
                    <a:pt x="416" y="280"/>
                  </a:lnTo>
                  <a:lnTo>
                    <a:pt x="420" y="282"/>
                  </a:lnTo>
                  <a:lnTo>
                    <a:pt x="420" y="282"/>
                  </a:lnTo>
                  <a:lnTo>
                    <a:pt x="422" y="288"/>
                  </a:lnTo>
                  <a:lnTo>
                    <a:pt x="424" y="294"/>
                  </a:lnTo>
                  <a:lnTo>
                    <a:pt x="422" y="304"/>
                  </a:lnTo>
                  <a:lnTo>
                    <a:pt x="422" y="304"/>
                  </a:lnTo>
                  <a:lnTo>
                    <a:pt x="420" y="308"/>
                  </a:lnTo>
                  <a:lnTo>
                    <a:pt x="416" y="312"/>
                  </a:lnTo>
                  <a:lnTo>
                    <a:pt x="412" y="314"/>
                  </a:lnTo>
                  <a:lnTo>
                    <a:pt x="412" y="318"/>
                  </a:lnTo>
                  <a:lnTo>
                    <a:pt x="412" y="318"/>
                  </a:lnTo>
                  <a:lnTo>
                    <a:pt x="418" y="330"/>
                  </a:lnTo>
                  <a:lnTo>
                    <a:pt x="428" y="340"/>
                  </a:lnTo>
                  <a:lnTo>
                    <a:pt x="428" y="340"/>
                  </a:lnTo>
                  <a:lnTo>
                    <a:pt x="440" y="348"/>
                  </a:lnTo>
                  <a:lnTo>
                    <a:pt x="444" y="350"/>
                  </a:lnTo>
                  <a:lnTo>
                    <a:pt x="448" y="348"/>
                  </a:lnTo>
                  <a:lnTo>
                    <a:pt x="448" y="348"/>
                  </a:lnTo>
                  <a:lnTo>
                    <a:pt x="450" y="342"/>
                  </a:lnTo>
                  <a:lnTo>
                    <a:pt x="452" y="338"/>
                  </a:lnTo>
                  <a:lnTo>
                    <a:pt x="456" y="330"/>
                  </a:lnTo>
                  <a:lnTo>
                    <a:pt x="456" y="330"/>
                  </a:lnTo>
                  <a:lnTo>
                    <a:pt x="460" y="328"/>
                  </a:lnTo>
                  <a:lnTo>
                    <a:pt x="470" y="330"/>
                  </a:lnTo>
                  <a:lnTo>
                    <a:pt x="480" y="332"/>
                  </a:lnTo>
                  <a:lnTo>
                    <a:pt x="482" y="334"/>
                  </a:lnTo>
                  <a:lnTo>
                    <a:pt x="484" y="336"/>
                  </a:lnTo>
                  <a:lnTo>
                    <a:pt x="484" y="336"/>
                  </a:lnTo>
                  <a:lnTo>
                    <a:pt x="486" y="340"/>
                  </a:lnTo>
                  <a:lnTo>
                    <a:pt x="492" y="346"/>
                  </a:lnTo>
                  <a:lnTo>
                    <a:pt x="500" y="354"/>
                  </a:lnTo>
                  <a:lnTo>
                    <a:pt x="500" y="354"/>
                  </a:lnTo>
                  <a:lnTo>
                    <a:pt x="512" y="360"/>
                  </a:lnTo>
                  <a:lnTo>
                    <a:pt x="512" y="360"/>
                  </a:lnTo>
                  <a:lnTo>
                    <a:pt x="514" y="362"/>
                  </a:lnTo>
                  <a:lnTo>
                    <a:pt x="520" y="372"/>
                  </a:lnTo>
                  <a:lnTo>
                    <a:pt x="520" y="372"/>
                  </a:lnTo>
                  <a:lnTo>
                    <a:pt x="524" y="378"/>
                  </a:lnTo>
                  <a:lnTo>
                    <a:pt x="530" y="380"/>
                  </a:lnTo>
                  <a:lnTo>
                    <a:pt x="534" y="380"/>
                  </a:lnTo>
                  <a:lnTo>
                    <a:pt x="540" y="380"/>
                  </a:lnTo>
                  <a:lnTo>
                    <a:pt x="540" y="380"/>
                  </a:lnTo>
                  <a:lnTo>
                    <a:pt x="544" y="376"/>
                  </a:lnTo>
                  <a:lnTo>
                    <a:pt x="548" y="372"/>
                  </a:lnTo>
                  <a:lnTo>
                    <a:pt x="554" y="368"/>
                  </a:lnTo>
                  <a:lnTo>
                    <a:pt x="560" y="366"/>
                  </a:lnTo>
                  <a:lnTo>
                    <a:pt x="560" y="366"/>
                  </a:lnTo>
                  <a:lnTo>
                    <a:pt x="570" y="366"/>
                  </a:lnTo>
                  <a:lnTo>
                    <a:pt x="574" y="368"/>
                  </a:lnTo>
                  <a:lnTo>
                    <a:pt x="580" y="372"/>
                  </a:lnTo>
                  <a:lnTo>
                    <a:pt x="580" y="372"/>
                  </a:lnTo>
                  <a:lnTo>
                    <a:pt x="598" y="388"/>
                  </a:lnTo>
                  <a:lnTo>
                    <a:pt x="598" y="388"/>
                  </a:lnTo>
                  <a:lnTo>
                    <a:pt x="592" y="406"/>
                  </a:lnTo>
                  <a:lnTo>
                    <a:pt x="586" y="424"/>
                  </a:lnTo>
                  <a:lnTo>
                    <a:pt x="578" y="442"/>
                  </a:lnTo>
                  <a:lnTo>
                    <a:pt x="568" y="460"/>
                  </a:lnTo>
                  <a:lnTo>
                    <a:pt x="558" y="476"/>
                  </a:lnTo>
                  <a:lnTo>
                    <a:pt x="546" y="492"/>
                  </a:lnTo>
                  <a:lnTo>
                    <a:pt x="534" y="508"/>
                  </a:lnTo>
                  <a:lnTo>
                    <a:pt x="522" y="522"/>
                  </a:lnTo>
                  <a:lnTo>
                    <a:pt x="522" y="522"/>
                  </a:lnTo>
                  <a:lnTo>
                    <a:pt x="500" y="540"/>
                  </a:lnTo>
                  <a:lnTo>
                    <a:pt x="478" y="556"/>
                  </a:lnTo>
                  <a:lnTo>
                    <a:pt x="454" y="572"/>
                  </a:lnTo>
                  <a:lnTo>
                    <a:pt x="428" y="584"/>
                  </a:lnTo>
                  <a:lnTo>
                    <a:pt x="402" y="594"/>
                  </a:lnTo>
                  <a:lnTo>
                    <a:pt x="374" y="602"/>
                  </a:lnTo>
                  <a:lnTo>
                    <a:pt x="344" y="606"/>
                  </a:lnTo>
                  <a:lnTo>
                    <a:pt x="314" y="608"/>
                  </a:lnTo>
                  <a:lnTo>
                    <a:pt x="314" y="608"/>
                  </a:lnTo>
                  <a:lnTo>
                    <a:pt x="278" y="604"/>
                  </a:lnTo>
                  <a:lnTo>
                    <a:pt x="244" y="598"/>
                  </a:lnTo>
                  <a:lnTo>
                    <a:pt x="212" y="588"/>
                  </a:lnTo>
                  <a:lnTo>
                    <a:pt x="182" y="574"/>
                  </a:lnTo>
                  <a:lnTo>
                    <a:pt x="182" y="574"/>
                  </a:lnTo>
                  <a:lnTo>
                    <a:pt x="184" y="564"/>
                  </a:lnTo>
                  <a:lnTo>
                    <a:pt x="188" y="552"/>
                  </a:lnTo>
                  <a:lnTo>
                    <a:pt x="190" y="536"/>
                  </a:lnTo>
                  <a:lnTo>
                    <a:pt x="190" y="536"/>
                  </a:lnTo>
                  <a:lnTo>
                    <a:pt x="192" y="500"/>
                  </a:lnTo>
                  <a:lnTo>
                    <a:pt x="194" y="476"/>
                  </a:lnTo>
                  <a:lnTo>
                    <a:pt x="194" y="462"/>
                  </a:lnTo>
                  <a:lnTo>
                    <a:pt x="194" y="462"/>
                  </a:lnTo>
                  <a:lnTo>
                    <a:pt x="182" y="448"/>
                  </a:lnTo>
                  <a:lnTo>
                    <a:pt x="172" y="440"/>
                  </a:lnTo>
                  <a:lnTo>
                    <a:pt x="162" y="434"/>
                  </a:lnTo>
                  <a:lnTo>
                    <a:pt x="162" y="434"/>
                  </a:lnTo>
                  <a:lnTo>
                    <a:pt x="154" y="432"/>
                  </a:lnTo>
                  <a:lnTo>
                    <a:pt x="144" y="432"/>
                  </a:lnTo>
                  <a:lnTo>
                    <a:pt x="136" y="434"/>
                  </a:lnTo>
                  <a:lnTo>
                    <a:pt x="130" y="432"/>
                  </a:lnTo>
                  <a:lnTo>
                    <a:pt x="130" y="432"/>
                  </a:lnTo>
                  <a:lnTo>
                    <a:pt x="122" y="428"/>
                  </a:lnTo>
                  <a:lnTo>
                    <a:pt x="118" y="420"/>
                  </a:lnTo>
                  <a:lnTo>
                    <a:pt x="112" y="414"/>
                  </a:lnTo>
                  <a:lnTo>
                    <a:pt x="108" y="408"/>
                  </a:lnTo>
                  <a:lnTo>
                    <a:pt x="108" y="408"/>
                  </a:lnTo>
                  <a:lnTo>
                    <a:pt x="102" y="404"/>
                  </a:lnTo>
                  <a:lnTo>
                    <a:pt x="94" y="402"/>
                  </a:lnTo>
                  <a:lnTo>
                    <a:pt x="78" y="400"/>
                  </a:lnTo>
                  <a:lnTo>
                    <a:pt x="78" y="400"/>
                  </a:lnTo>
                  <a:lnTo>
                    <a:pt x="72" y="396"/>
                  </a:lnTo>
                  <a:lnTo>
                    <a:pt x="66" y="390"/>
                  </a:lnTo>
                  <a:lnTo>
                    <a:pt x="58" y="378"/>
                  </a:lnTo>
                  <a:lnTo>
                    <a:pt x="58" y="378"/>
                  </a:lnTo>
                  <a:lnTo>
                    <a:pt x="56" y="372"/>
                  </a:lnTo>
                  <a:lnTo>
                    <a:pt x="58" y="366"/>
                  </a:lnTo>
                  <a:lnTo>
                    <a:pt x="60" y="360"/>
                  </a:lnTo>
                  <a:lnTo>
                    <a:pt x="64" y="358"/>
                  </a:lnTo>
                  <a:lnTo>
                    <a:pt x="64" y="358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lnTo>
                    <a:pt x="66" y="470"/>
                  </a:lnTo>
                  <a:lnTo>
                    <a:pt x="56" y="452"/>
                  </a:lnTo>
                  <a:lnTo>
                    <a:pt x="48" y="434"/>
                  </a:lnTo>
                  <a:lnTo>
                    <a:pt x="40" y="414"/>
                  </a:lnTo>
                  <a:lnTo>
                    <a:pt x="40" y="414"/>
                  </a:lnTo>
                  <a:lnTo>
                    <a:pt x="62" y="418"/>
                  </a:lnTo>
                  <a:lnTo>
                    <a:pt x="62" y="418"/>
                  </a:lnTo>
                  <a:lnTo>
                    <a:pt x="70" y="422"/>
                  </a:lnTo>
                  <a:lnTo>
                    <a:pt x="76" y="430"/>
                  </a:lnTo>
                  <a:lnTo>
                    <a:pt x="82" y="436"/>
                  </a:lnTo>
                  <a:lnTo>
                    <a:pt x="88" y="440"/>
                  </a:lnTo>
                  <a:lnTo>
                    <a:pt x="88" y="440"/>
                  </a:lnTo>
                  <a:lnTo>
                    <a:pt x="88" y="442"/>
                  </a:lnTo>
                  <a:lnTo>
                    <a:pt x="88" y="448"/>
                  </a:lnTo>
                  <a:lnTo>
                    <a:pt x="86" y="462"/>
                  </a:lnTo>
                  <a:lnTo>
                    <a:pt x="82" y="478"/>
                  </a:lnTo>
                  <a:lnTo>
                    <a:pt x="78" y="488"/>
                  </a:lnTo>
                  <a:lnTo>
                    <a:pt x="78" y="488"/>
                  </a:lnTo>
                  <a:close/>
                </a:path>
              </a:pathLst>
            </a:custGeom>
            <a:solidFill>
              <a:srgbClr val="FFFDF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6919008" y="4724686"/>
            <a:ext cx="435578" cy="526542"/>
          </a:xfrm>
          <a:custGeom>
            <a:rect l="l" t="t" r="r" b="b"/>
            <a:pathLst>
              <a:path w="498" h="602">
                <a:moveTo>
                  <a:pt x="192" y="516"/>
                </a:moveTo>
                <a:lnTo>
                  <a:pt x="186" y="490"/>
                </a:lnTo>
                <a:lnTo>
                  <a:pt x="144" y="500"/>
                </a:lnTo>
                <a:lnTo>
                  <a:pt x="412" y="138"/>
                </a:lnTo>
                <a:lnTo>
                  <a:pt x="412" y="138"/>
                </a:lnTo>
                <a:lnTo>
                  <a:pt x="422" y="150"/>
                </a:lnTo>
                <a:lnTo>
                  <a:pt x="428" y="160"/>
                </a:lnTo>
                <a:lnTo>
                  <a:pt x="440" y="180"/>
                </a:lnTo>
                <a:lnTo>
                  <a:pt x="192" y="516"/>
                </a:lnTo>
                <a:lnTo>
                  <a:pt x="192" y="516"/>
                </a:lnTo>
                <a:close/>
                <a:moveTo>
                  <a:pt x="102" y="550"/>
                </a:moveTo>
                <a:lnTo>
                  <a:pt x="102" y="550"/>
                </a:lnTo>
                <a:lnTo>
                  <a:pt x="80" y="560"/>
                </a:lnTo>
                <a:lnTo>
                  <a:pt x="62" y="568"/>
                </a:lnTo>
                <a:lnTo>
                  <a:pt x="52" y="570"/>
                </a:lnTo>
                <a:lnTo>
                  <a:pt x="42" y="572"/>
                </a:lnTo>
                <a:lnTo>
                  <a:pt x="42" y="572"/>
                </a:lnTo>
                <a:lnTo>
                  <a:pt x="38" y="570"/>
                </a:lnTo>
                <a:lnTo>
                  <a:pt x="36" y="568"/>
                </a:lnTo>
                <a:lnTo>
                  <a:pt x="32" y="560"/>
                </a:lnTo>
                <a:lnTo>
                  <a:pt x="32" y="550"/>
                </a:lnTo>
                <a:lnTo>
                  <a:pt x="30" y="536"/>
                </a:lnTo>
                <a:lnTo>
                  <a:pt x="32" y="512"/>
                </a:lnTo>
                <a:lnTo>
                  <a:pt x="32" y="502"/>
                </a:lnTo>
                <a:lnTo>
                  <a:pt x="34" y="502"/>
                </a:lnTo>
                <a:lnTo>
                  <a:pt x="34" y="502"/>
                </a:lnTo>
                <a:lnTo>
                  <a:pt x="34" y="500"/>
                </a:lnTo>
                <a:lnTo>
                  <a:pt x="34" y="500"/>
                </a:lnTo>
                <a:lnTo>
                  <a:pt x="40" y="500"/>
                </a:lnTo>
                <a:lnTo>
                  <a:pt x="48" y="500"/>
                </a:lnTo>
                <a:lnTo>
                  <a:pt x="56" y="504"/>
                </a:lnTo>
                <a:lnTo>
                  <a:pt x="56" y="504"/>
                </a:lnTo>
                <a:lnTo>
                  <a:pt x="66" y="508"/>
                </a:lnTo>
                <a:lnTo>
                  <a:pt x="76" y="516"/>
                </a:lnTo>
                <a:lnTo>
                  <a:pt x="76" y="516"/>
                </a:lnTo>
                <a:lnTo>
                  <a:pt x="90" y="530"/>
                </a:lnTo>
                <a:lnTo>
                  <a:pt x="100" y="540"/>
                </a:lnTo>
                <a:lnTo>
                  <a:pt x="100" y="540"/>
                </a:lnTo>
                <a:lnTo>
                  <a:pt x="102" y="546"/>
                </a:lnTo>
                <a:lnTo>
                  <a:pt x="102" y="550"/>
                </a:lnTo>
                <a:lnTo>
                  <a:pt x="102" y="550"/>
                </a:lnTo>
                <a:close/>
                <a:moveTo>
                  <a:pt x="288" y="72"/>
                </a:moveTo>
                <a:lnTo>
                  <a:pt x="288" y="72"/>
                </a:lnTo>
                <a:lnTo>
                  <a:pt x="308" y="76"/>
                </a:lnTo>
                <a:lnTo>
                  <a:pt x="334" y="84"/>
                </a:lnTo>
                <a:lnTo>
                  <a:pt x="334" y="86"/>
                </a:lnTo>
                <a:lnTo>
                  <a:pt x="70" y="444"/>
                </a:lnTo>
                <a:lnTo>
                  <a:pt x="70" y="396"/>
                </a:lnTo>
                <a:lnTo>
                  <a:pt x="46" y="398"/>
                </a:lnTo>
                <a:lnTo>
                  <a:pt x="288" y="72"/>
                </a:lnTo>
                <a:lnTo>
                  <a:pt x="288" y="72"/>
                </a:lnTo>
                <a:close/>
                <a:moveTo>
                  <a:pt x="130" y="480"/>
                </a:moveTo>
                <a:lnTo>
                  <a:pt x="130" y="480"/>
                </a:lnTo>
                <a:lnTo>
                  <a:pt x="130" y="444"/>
                </a:lnTo>
                <a:lnTo>
                  <a:pt x="130" y="444"/>
                </a:lnTo>
                <a:lnTo>
                  <a:pt x="130" y="442"/>
                </a:lnTo>
                <a:lnTo>
                  <a:pt x="126" y="442"/>
                </a:lnTo>
                <a:lnTo>
                  <a:pt x="118" y="442"/>
                </a:lnTo>
                <a:lnTo>
                  <a:pt x="92" y="452"/>
                </a:lnTo>
                <a:lnTo>
                  <a:pt x="356" y="96"/>
                </a:lnTo>
                <a:lnTo>
                  <a:pt x="356" y="96"/>
                </a:lnTo>
                <a:lnTo>
                  <a:pt x="378" y="108"/>
                </a:lnTo>
                <a:lnTo>
                  <a:pt x="378" y="108"/>
                </a:lnTo>
                <a:lnTo>
                  <a:pt x="396" y="122"/>
                </a:lnTo>
                <a:lnTo>
                  <a:pt x="130" y="480"/>
                </a:lnTo>
                <a:lnTo>
                  <a:pt x="130" y="480"/>
                </a:lnTo>
                <a:close/>
                <a:moveTo>
                  <a:pt x="432" y="38"/>
                </a:moveTo>
                <a:lnTo>
                  <a:pt x="432" y="38"/>
                </a:lnTo>
                <a:lnTo>
                  <a:pt x="410" y="24"/>
                </a:lnTo>
                <a:lnTo>
                  <a:pt x="388" y="14"/>
                </a:lnTo>
                <a:lnTo>
                  <a:pt x="368" y="6"/>
                </a:lnTo>
                <a:lnTo>
                  <a:pt x="350" y="2"/>
                </a:lnTo>
                <a:lnTo>
                  <a:pt x="334" y="0"/>
                </a:lnTo>
                <a:lnTo>
                  <a:pt x="322" y="0"/>
                </a:lnTo>
                <a:lnTo>
                  <a:pt x="314" y="0"/>
                </a:lnTo>
                <a:lnTo>
                  <a:pt x="308" y="4"/>
                </a:lnTo>
                <a:lnTo>
                  <a:pt x="290" y="28"/>
                </a:lnTo>
                <a:lnTo>
                  <a:pt x="260" y="70"/>
                </a:lnTo>
                <a:lnTo>
                  <a:pt x="16" y="398"/>
                </a:lnTo>
                <a:lnTo>
                  <a:pt x="8" y="408"/>
                </a:lnTo>
                <a:lnTo>
                  <a:pt x="8" y="408"/>
                </a:lnTo>
                <a:lnTo>
                  <a:pt x="2" y="450"/>
                </a:lnTo>
                <a:lnTo>
                  <a:pt x="0" y="492"/>
                </a:lnTo>
                <a:lnTo>
                  <a:pt x="0" y="516"/>
                </a:lnTo>
                <a:lnTo>
                  <a:pt x="0" y="538"/>
                </a:lnTo>
                <a:lnTo>
                  <a:pt x="0" y="538"/>
                </a:lnTo>
                <a:lnTo>
                  <a:pt x="2" y="560"/>
                </a:lnTo>
                <a:lnTo>
                  <a:pt x="6" y="578"/>
                </a:lnTo>
                <a:lnTo>
                  <a:pt x="10" y="594"/>
                </a:lnTo>
                <a:lnTo>
                  <a:pt x="12" y="598"/>
                </a:lnTo>
                <a:lnTo>
                  <a:pt x="14" y="602"/>
                </a:lnTo>
                <a:lnTo>
                  <a:pt x="14" y="602"/>
                </a:lnTo>
                <a:lnTo>
                  <a:pt x="18" y="602"/>
                </a:lnTo>
                <a:lnTo>
                  <a:pt x="24" y="602"/>
                </a:lnTo>
                <a:lnTo>
                  <a:pt x="40" y="600"/>
                </a:lnTo>
                <a:lnTo>
                  <a:pt x="62" y="596"/>
                </a:lnTo>
                <a:lnTo>
                  <a:pt x="196" y="548"/>
                </a:lnTo>
                <a:lnTo>
                  <a:pt x="448" y="210"/>
                </a:lnTo>
                <a:lnTo>
                  <a:pt x="452" y="204"/>
                </a:lnTo>
                <a:lnTo>
                  <a:pt x="478" y="168"/>
                </a:lnTo>
                <a:lnTo>
                  <a:pt x="496" y="144"/>
                </a:lnTo>
                <a:lnTo>
                  <a:pt x="496" y="144"/>
                </a:lnTo>
                <a:lnTo>
                  <a:pt x="498" y="138"/>
                </a:lnTo>
                <a:lnTo>
                  <a:pt x="498" y="128"/>
                </a:lnTo>
                <a:lnTo>
                  <a:pt x="494" y="114"/>
                </a:lnTo>
                <a:lnTo>
                  <a:pt x="488" y="100"/>
                </a:lnTo>
                <a:lnTo>
                  <a:pt x="478" y="84"/>
                </a:lnTo>
                <a:lnTo>
                  <a:pt x="466" y="68"/>
                </a:lnTo>
                <a:lnTo>
                  <a:pt x="450" y="52"/>
                </a:lnTo>
                <a:lnTo>
                  <a:pt x="432" y="38"/>
                </a:lnTo>
                <a:lnTo>
                  <a:pt x="432" y="38"/>
                </a:lnTo>
                <a:close/>
              </a:path>
            </a:pathLst>
          </a:custGeom>
          <a:solidFill>
            <a:srgbClr val="FFFDF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6086475" y="4388453"/>
            <a:ext cx="87916" cy="87916"/>
          </a:xfrm>
          <a:custGeom>
            <a:rect l="l" t="t" r="r" b="b"/>
            <a:pathLst>
              <a:path w="96" h="96">
                <a:moveTo>
                  <a:pt x="62" y="2"/>
                </a:moveTo>
                <a:lnTo>
                  <a:pt x="62" y="2"/>
                </a:lnTo>
                <a:lnTo>
                  <a:pt x="52" y="0"/>
                </a:lnTo>
                <a:lnTo>
                  <a:pt x="44" y="0"/>
                </a:lnTo>
                <a:lnTo>
                  <a:pt x="34" y="2"/>
                </a:lnTo>
                <a:lnTo>
                  <a:pt x="26" y="6"/>
                </a:lnTo>
                <a:lnTo>
                  <a:pt x="18" y="10"/>
                </a:lnTo>
                <a:lnTo>
                  <a:pt x="12" y="16"/>
                </a:lnTo>
                <a:lnTo>
                  <a:pt x="6" y="24"/>
                </a:lnTo>
                <a:lnTo>
                  <a:pt x="2" y="34"/>
                </a:lnTo>
                <a:lnTo>
                  <a:pt x="2" y="34"/>
                </a:lnTo>
                <a:lnTo>
                  <a:pt x="0" y="42"/>
                </a:lnTo>
                <a:lnTo>
                  <a:pt x="0" y="52"/>
                </a:lnTo>
                <a:lnTo>
                  <a:pt x="2" y="62"/>
                </a:lnTo>
                <a:lnTo>
                  <a:pt x="6" y="70"/>
                </a:lnTo>
                <a:lnTo>
                  <a:pt x="10" y="78"/>
                </a:lnTo>
                <a:lnTo>
                  <a:pt x="18" y="84"/>
                </a:lnTo>
                <a:lnTo>
                  <a:pt x="24" y="90"/>
                </a:lnTo>
                <a:lnTo>
                  <a:pt x="34" y="94"/>
                </a:lnTo>
                <a:lnTo>
                  <a:pt x="34" y="94"/>
                </a:lnTo>
                <a:lnTo>
                  <a:pt x="44" y="96"/>
                </a:lnTo>
                <a:lnTo>
                  <a:pt x="52" y="96"/>
                </a:lnTo>
                <a:lnTo>
                  <a:pt x="62" y="94"/>
                </a:lnTo>
                <a:lnTo>
                  <a:pt x="70" y="90"/>
                </a:lnTo>
                <a:lnTo>
                  <a:pt x="78" y="84"/>
                </a:lnTo>
                <a:lnTo>
                  <a:pt x="84" y="78"/>
                </a:lnTo>
                <a:lnTo>
                  <a:pt x="90" y="70"/>
                </a:lnTo>
                <a:lnTo>
                  <a:pt x="94" y="62"/>
                </a:lnTo>
                <a:lnTo>
                  <a:pt x="94" y="62"/>
                </a:lnTo>
                <a:lnTo>
                  <a:pt x="96" y="52"/>
                </a:lnTo>
                <a:lnTo>
                  <a:pt x="96" y="42"/>
                </a:lnTo>
                <a:lnTo>
                  <a:pt x="94" y="34"/>
                </a:lnTo>
                <a:lnTo>
                  <a:pt x="90" y="26"/>
                </a:lnTo>
                <a:lnTo>
                  <a:pt x="86" y="18"/>
                </a:lnTo>
                <a:lnTo>
                  <a:pt x="78" y="12"/>
                </a:lnTo>
                <a:lnTo>
                  <a:pt x="72" y="6"/>
                </a:lnTo>
                <a:lnTo>
                  <a:pt x="62" y="2"/>
                </a:lnTo>
                <a:lnTo>
                  <a:pt x="62" y="2"/>
                </a:lnTo>
                <a:close/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783437" y="2866346"/>
            <a:ext cx="622649" cy="637223"/>
          </a:xfrm>
          <a:custGeom>
            <a:rect l="l" t="t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rgbClr val="FFFDF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833776" y="4203763"/>
            <a:ext cx="521970" cy="520922"/>
          </a:xfrm>
          <a:custGeom>
            <a:rect l="l" t="t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FFFDF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电子商务主要模式及特点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294218" y="1702234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B2B模式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04897" y="398603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7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O2O模式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434063" y="1702234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B2C模式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457043" y="398603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C2C模式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688465" y="2192568"/>
            <a:ext cx="3000749" cy="142418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企业与企业之间的电子商务模式，主要特点是交易次数少、交易金额大，需要建立长期的合作关系。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99517" y="4476369"/>
            <a:ext cx="3000375" cy="141662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企业与消费者之间的电子商务模式，主要特点是交易次数多、交易金额小，消费者群体庞大且分散。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434063" y="2192568"/>
            <a:ext cx="3000375" cy="142418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消费者与消费者之间的电子商务模式，主要特点是交易双方都是个人，平台提供交易以及信用保障服务。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457043" y="4388453"/>
            <a:ext cx="3000375" cy="150454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线上与线下相结合的电子商务模式，主要特点是线上支付、线下体验，将互联网与实体店完美融合。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随着互联网的普及和电子商务的不断发展，电子商务市场规模不断扩大。全球电子商务交易额持续增长，其中中国电子商务市场已经成为全球最大的电子商务市场之一。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未来，随着移动互联网、物联网、大数据等新技术的不断应用和发展，电子商务将继续保持快速增长态势。同时，跨境电商、农村电商等新兴领域也将成为电子商务发展的重要方向。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市场规模与增长趋势分析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B2B电子商务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B2B电子商务概念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B2B（Business-to-Business）电子商务是指企业与企业之间通过互联网进行产品、服务及信息的交换。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B2B电子商务优势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降低交易成本、提高交易效率、扩大市场机会、优化供应链管理。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B2B电子商务概念及优势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典型B2B平台介绍与案例分析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典型B2B平台介绍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阿里巴巴、慧聪网、中国制造网等是国内知名的B2B电子商务平台，它们为企业提供信息发布、交易撮合、在线支付等服务。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以阿里巴巴为例，该平台通过提供诚信通、网销宝等增值服务，帮助中小企业拓展市场、降低交易成本，实现了企业间的快速交易与协作。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企业信息发布、交易撮合、合同签订、在线支付、物流配送、售后服务等。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关键环节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信息发布与获取、交易磋商与合同签订、在线支付与结算、物流配送与跟踪等是B2B电子商务交易的关键环节，这些环节需要保障交易的安全、效率和便捷性。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B2B交易流程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B2B交易流程及关键环节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B2C电子商务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降低成本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通过互联网降低销售成本，提高运营效率。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交易便捷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简化交易流程，提供安全的支付方式和快捷的物流配送。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品种丰富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提供多样化的商品和服务，满足消费者多元化需求。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B2C电子商务模式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指企业通过互联网直接向消费者销售商品或服务的商业模式。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以消费者为中心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重视消费者需求，提供个性化、便捷化的购物体验。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B2C电子商务模式及特点分析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183" r="3418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793" r="3479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确保商品快速、准确送达消费者手中。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自建物流体系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与优质供应商合作，确保商品品质。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严格把控商品质量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典型B2C平台运营策略探讨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50654" cy="914400"/>
            <a:chOff x="454963" y="93878"/>
            <a:chExt cx="10650654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10775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典型B2C平台运营策略探讨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70539" y="2375347"/>
            <a:ext cx="3888341" cy="316264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提供完善的售后服务：解决消费者在购买过程中遇到的问题，提高消费者满意度。</a:t>
            </a:r>
          </a:p>
        </p:txBody>
      </p:sp>
      <p:sp>
        <p:nvSpPr>
          <p:cNvPr id="25" name="AutoShape 25"/>
          <p:cNvSpPr/>
          <p:nvPr/>
        </p:nvSpPr>
        <p:spPr>
          <a:xfrm>
            <a:off x="8869284" y="1724456"/>
            <a:ext cx="1112806" cy="111128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9246951" y="2006396"/>
            <a:ext cx="355759" cy="488728"/>
            <a:chOff x="9246951" y="2006396"/>
            <a:chExt cx="355759" cy="488728"/>
          </a:xfrm>
        </p:grpSpPr>
        <p:sp>
          <p:nvSpPr>
            <p:cNvPr id="27" name="AutoShape 27"/>
            <p:cNvSpPr/>
            <p:nvPr/>
          </p:nvSpPr>
          <p:spPr>
            <a:xfrm>
              <a:off x="9249427" y="2006396"/>
              <a:ext cx="350996" cy="488728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9246951" y="2006396"/>
              <a:ext cx="355759" cy="488728"/>
            </a:xfrm>
            <a:custGeom>
              <a:rect l="l" t="t" r="r" b="b"/>
              <a:pathLst>
                <a:path w="122" h="168">
                  <a:moveTo>
                    <a:pt x="0" y="21"/>
                  </a:moveTo>
                  <a:cubicBezTo>
                    <a:pt x="53" y="21"/>
                    <a:pt x="61" y="0"/>
                    <a:pt x="61" y="0"/>
                  </a:cubicBezTo>
                  <a:cubicBezTo>
                    <a:pt x="61" y="0"/>
                    <a:pt x="69" y="21"/>
                    <a:pt x="122" y="21"/>
                  </a:cubicBezTo>
                  <a:cubicBezTo>
                    <a:pt x="122" y="107"/>
                    <a:pt x="122" y="107"/>
                    <a:pt x="122" y="107"/>
                  </a:cubicBezTo>
                  <a:cubicBezTo>
                    <a:pt x="122" y="141"/>
                    <a:pt x="61" y="168"/>
                    <a:pt x="61" y="168"/>
                  </a:cubicBezTo>
                  <a:cubicBezTo>
                    <a:pt x="61" y="168"/>
                    <a:pt x="0" y="141"/>
                    <a:pt x="0" y="107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7154784" y="2168988"/>
            <a:ext cx="754094" cy="754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8974059" y="4475657"/>
            <a:ext cx="942975" cy="93983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9253761" y="4762883"/>
            <a:ext cx="381952" cy="365379"/>
          </a:xfrm>
          <a:custGeom>
            <a:rect l="l" t="t" r="r" b="b"/>
            <a:pathLst>
              <a:path w="174" h="166">
                <a:moveTo>
                  <a:pt x="174" y="139"/>
                </a:moveTo>
                <a:cubicBezTo>
                  <a:pt x="171" y="131"/>
                  <a:pt x="161" y="129"/>
                  <a:pt x="153" y="126"/>
                </a:cubicBezTo>
                <a:cubicBezTo>
                  <a:pt x="144" y="122"/>
                  <a:pt x="135" y="118"/>
                  <a:pt x="126" y="115"/>
                </a:cubicBezTo>
                <a:cubicBezTo>
                  <a:pt x="123" y="114"/>
                  <a:pt x="121" y="113"/>
                  <a:pt x="118" y="112"/>
                </a:cubicBezTo>
                <a:cubicBezTo>
                  <a:pt x="115" y="110"/>
                  <a:pt x="113" y="104"/>
                  <a:pt x="111" y="100"/>
                </a:cubicBezTo>
                <a:cubicBezTo>
                  <a:pt x="109" y="100"/>
                  <a:pt x="108" y="100"/>
                  <a:pt x="106" y="100"/>
                </a:cubicBezTo>
                <a:cubicBezTo>
                  <a:pt x="106" y="94"/>
                  <a:pt x="110" y="94"/>
                  <a:pt x="111" y="90"/>
                </a:cubicBezTo>
                <a:cubicBezTo>
                  <a:pt x="112" y="86"/>
                  <a:pt x="111" y="82"/>
                  <a:pt x="113" y="79"/>
                </a:cubicBezTo>
                <a:cubicBezTo>
                  <a:pt x="114" y="76"/>
                  <a:pt x="117" y="76"/>
                  <a:pt x="118" y="74"/>
                </a:cubicBezTo>
                <a:cubicBezTo>
                  <a:pt x="120" y="73"/>
                  <a:pt x="120" y="69"/>
                  <a:pt x="121" y="67"/>
                </a:cubicBezTo>
                <a:cubicBezTo>
                  <a:pt x="122" y="63"/>
                  <a:pt x="122" y="58"/>
                  <a:pt x="120" y="54"/>
                </a:cubicBezTo>
                <a:cubicBezTo>
                  <a:pt x="119" y="52"/>
                  <a:pt x="119" y="51"/>
                  <a:pt x="118" y="49"/>
                </a:cubicBezTo>
                <a:cubicBezTo>
                  <a:pt x="118" y="45"/>
                  <a:pt x="119" y="35"/>
                  <a:pt x="119" y="32"/>
                </a:cubicBezTo>
                <a:cubicBezTo>
                  <a:pt x="119" y="26"/>
                  <a:pt x="119" y="26"/>
                  <a:pt x="118" y="20"/>
                </a:cubicBezTo>
                <a:cubicBezTo>
                  <a:pt x="118" y="20"/>
                  <a:pt x="116" y="14"/>
                  <a:pt x="113" y="13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4" y="9"/>
                  <a:pt x="104" y="9"/>
                  <a:pt x="104" y="9"/>
                </a:cubicBezTo>
                <a:cubicBezTo>
                  <a:pt x="90" y="0"/>
                  <a:pt x="75" y="6"/>
                  <a:pt x="67" y="9"/>
                </a:cubicBezTo>
                <a:cubicBezTo>
                  <a:pt x="56" y="13"/>
                  <a:pt x="49" y="24"/>
                  <a:pt x="54" y="48"/>
                </a:cubicBezTo>
                <a:cubicBezTo>
                  <a:pt x="55" y="52"/>
                  <a:pt x="51" y="54"/>
                  <a:pt x="52" y="57"/>
                </a:cubicBezTo>
                <a:cubicBezTo>
                  <a:pt x="52" y="61"/>
                  <a:pt x="52" y="73"/>
                  <a:pt x="57" y="76"/>
                </a:cubicBezTo>
                <a:cubicBezTo>
                  <a:pt x="57" y="76"/>
                  <a:pt x="61" y="77"/>
                  <a:pt x="60" y="77"/>
                </a:cubicBezTo>
                <a:cubicBezTo>
                  <a:pt x="61" y="82"/>
                  <a:pt x="61" y="87"/>
                  <a:pt x="62" y="91"/>
                </a:cubicBezTo>
                <a:cubicBezTo>
                  <a:pt x="63" y="94"/>
                  <a:pt x="66" y="95"/>
                  <a:pt x="67" y="99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1" y="104"/>
                  <a:pt x="59" y="110"/>
                  <a:pt x="56" y="112"/>
                </a:cubicBezTo>
                <a:cubicBezTo>
                  <a:pt x="53" y="113"/>
                  <a:pt x="51" y="114"/>
                  <a:pt x="48" y="115"/>
                </a:cubicBezTo>
                <a:cubicBezTo>
                  <a:pt x="39" y="118"/>
                  <a:pt x="30" y="122"/>
                  <a:pt x="21" y="126"/>
                </a:cubicBezTo>
                <a:cubicBezTo>
                  <a:pt x="13" y="129"/>
                  <a:pt x="3" y="131"/>
                  <a:pt x="0" y="139"/>
                </a:cubicBezTo>
                <a:cubicBezTo>
                  <a:pt x="0" y="145"/>
                  <a:pt x="0" y="158"/>
                  <a:pt x="0" y="166"/>
                </a:cubicBezTo>
                <a:cubicBezTo>
                  <a:pt x="76" y="166"/>
                  <a:pt x="76" y="166"/>
                  <a:pt x="76" y="166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77" y="117"/>
                  <a:pt x="77" y="117"/>
                  <a:pt x="77" y="117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4" y="158"/>
                  <a:pt x="174" y="145"/>
                  <a:pt x="174" y="139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705615" y="2719818"/>
            <a:ext cx="1655731" cy="16557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8050039" y="3166160"/>
            <a:ext cx="965549" cy="862584"/>
          </a:xfrm>
          <a:custGeom>
            <a:rect l="l" t="t" r="r" b="b"/>
            <a:pathLst>
              <a:path w="200" h="178">
                <a:moveTo>
                  <a:pt x="200" y="62"/>
                </a:moveTo>
                <a:cubicBezTo>
                  <a:pt x="200" y="49"/>
                  <a:pt x="189" y="39"/>
                  <a:pt x="176" y="39"/>
                </a:cubicBezTo>
                <a:cubicBezTo>
                  <a:pt x="174" y="39"/>
                  <a:pt x="172" y="39"/>
                  <a:pt x="171" y="39"/>
                </a:cubicBezTo>
                <a:cubicBezTo>
                  <a:pt x="171" y="39"/>
                  <a:pt x="171" y="38"/>
                  <a:pt x="171" y="38"/>
                </a:cubicBezTo>
                <a:cubicBezTo>
                  <a:pt x="171" y="18"/>
                  <a:pt x="155" y="3"/>
                  <a:pt x="135" y="3"/>
                </a:cubicBezTo>
                <a:cubicBezTo>
                  <a:pt x="123" y="3"/>
                  <a:pt x="113" y="8"/>
                  <a:pt x="106" y="16"/>
                </a:cubicBezTo>
                <a:cubicBezTo>
                  <a:pt x="98" y="6"/>
                  <a:pt x="85" y="0"/>
                  <a:pt x="70" y="0"/>
                </a:cubicBezTo>
                <a:cubicBezTo>
                  <a:pt x="45" y="0"/>
                  <a:pt x="24" y="20"/>
                  <a:pt x="24" y="45"/>
                </a:cubicBezTo>
                <a:cubicBezTo>
                  <a:pt x="24" y="50"/>
                  <a:pt x="25" y="55"/>
                  <a:pt x="26" y="59"/>
                </a:cubicBezTo>
                <a:cubicBezTo>
                  <a:pt x="11" y="62"/>
                  <a:pt x="0" y="74"/>
                  <a:pt x="0" y="89"/>
                </a:cubicBezTo>
                <a:cubicBezTo>
                  <a:pt x="0" y="106"/>
                  <a:pt x="14" y="119"/>
                  <a:pt x="31" y="119"/>
                </a:cubicBezTo>
                <a:cubicBezTo>
                  <a:pt x="36" y="119"/>
                  <a:pt x="39" y="119"/>
                  <a:pt x="43" y="117"/>
                </a:cubicBezTo>
                <a:cubicBezTo>
                  <a:pt x="44" y="126"/>
                  <a:pt x="51" y="133"/>
                  <a:pt x="60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2" y="138"/>
                  <a:pt x="67" y="143"/>
                  <a:pt x="73" y="143"/>
                </a:cubicBezTo>
                <a:cubicBezTo>
                  <a:pt x="79" y="143"/>
                  <a:pt x="84" y="137"/>
                  <a:pt x="84" y="131"/>
                </a:cubicBezTo>
                <a:cubicBezTo>
                  <a:pt x="84" y="127"/>
                  <a:pt x="81" y="123"/>
                  <a:pt x="77" y="122"/>
                </a:cubicBezTo>
                <a:cubicBezTo>
                  <a:pt x="78" y="120"/>
                  <a:pt x="78" y="118"/>
                  <a:pt x="78" y="116"/>
                </a:cubicBezTo>
                <a:cubicBezTo>
                  <a:pt x="78" y="115"/>
                  <a:pt x="78" y="115"/>
                  <a:pt x="78" y="115"/>
                </a:cubicBezTo>
                <a:cubicBezTo>
                  <a:pt x="81" y="116"/>
                  <a:pt x="84" y="117"/>
                  <a:pt x="88" y="117"/>
                </a:cubicBezTo>
                <a:cubicBezTo>
                  <a:pt x="89" y="117"/>
                  <a:pt x="90" y="117"/>
                  <a:pt x="92" y="117"/>
                </a:cubicBezTo>
                <a:cubicBezTo>
                  <a:pt x="92" y="122"/>
                  <a:pt x="94" y="127"/>
                  <a:pt x="97" y="131"/>
                </a:cubicBezTo>
                <a:cubicBezTo>
                  <a:pt x="92" y="132"/>
                  <a:pt x="88" y="136"/>
                  <a:pt x="89" y="141"/>
                </a:cubicBezTo>
                <a:cubicBezTo>
                  <a:pt x="89" y="146"/>
                  <a:pt x="93" y="151"/>
                  <a:pt x="99" y="151"/>
                </a:cubicBezTo>
                <a:cubicBezTo>
                  <a:pt x="105" y="150"/>
                  <a:pt x="109" y="146"/>
                  <a:pt x="109" y="140"/>
                </a:cubicBezTo>
                <a:cubicBezTo>
                  <a:pt x="109" y="140"/>
                  <a:pt x="109" y="139"/>
                  <a:pt x="109" y="139"/>
                </a:cubicBezTo>
                <a:cubicBezTo>
                  <a:pt x="111" y="140"/>
                  <a:pt x="114" y="140"/>
                  <a:pt x="117" y="140"/>
                </a:cubicBezTo>
                <a:cubicBezTo>
                  <a:pt x="131" y="140"/>
                  <a:pt x="142" y="129"/>
                  <a:pt x="142" y="116"/>
                </a:cubicBezTo>
                <a:cubicBezTo>
                  <a:pt x="145" y="117"/>
                  <a:pt x="148" y="117"/>
                  <a:pt x="152" y="117"/>
                </a:cubicBezTo>
                <a:cubicBezTo>
                  <a:pt x="166" y="117"/>
                  <a:pt x="177" y="106"/>
                  <a:pt x="177" y="93"/>
                </a:cubicBezTo>
                <a:cubicBezTo>
                  <a:pt x="177" y="90"/>
                  <a:pt x="176" y="87"/>
                  <a:pt x="175" y="84"/>
                </a:cubicBezTo>
                <a:cubicBezTo>
                  <a:pt x="176" y="84"/>
                  <a:pt x="176" y="84"/>
                  <a:pt x="176" y="84"/>
                </a:cubicBezTo>
                <a:cubicBezTo>
                  <a:pt x="189" y="84"/>
                  <a:pt x="200" y="74"/>
                  <a:pt x="200" y="62"/>
                </a:cubicBezTo>
                <a:close/>
                <a:moveTo>
                  <a:pt x="117" y="147"/>
                </a:moveTo>
                <a:cubicBezTo>
                  <a:pt x="119" y="147"/>
                  <a:pt x="120" y="146"/>
                  <a:pt x="120" y="145"/>
                </a:cubicBezTo>
                <a:cubicBezTo>
                  <a:pt x="120" y="144"/>
                  <a:pt x="118" y="142"/>
                  <a:pt x="117" y="143"/>
                </a:cubicBezTo>
                <a:cubicBezTo>
                  <a:pt x="116" y="143"/>
                  <a:pt x="114" y="144"/>
                  <a:pt x="114" y="145"/>
                </a:cubicBezTo>
                <a:cubicBezTo>
                  <a:pt x="115" y="146"/>
                  <a:pt x="116" y="148"/>
                  <a:pt x="117" y="147"/>
                </a:cubicBezTo>
                <a:close/>
                <a:moveTo>
                  <a:pt x="116" y="168"/>
                </a:moveTo>
                <a:cubicBezTo>
                  <a:pt x="113" y="168"/>
                  <a:pt x="111" y="170"/>
                  <a:pt x="111" y="173"/>
                </a:cubicBezTo>
                <a:cubicBezTo>
                  <a:pt x="111" y="176"/>
                  <a:pt x="114" y="178"/>
                  <a:pt x="117" y="178"/>
                </a:cubicBezTo>
                <a:cubicBezTo>
                  <a:pt x="120" y="178"/>
                  <a:pt x="122" y="175"/>
                  <a:pt x="122" y="173"/>
                </a:cubicBezTo>
                <a:cubicBezTo>
                  <a:pt x="122" y="170"/>
                  <a:pt x="119" y="167"/>
                  <a:pt x="116" y="168"/>
                </a:cubicBezTo>
                <a:close/>
                <a:moveTo>
                  <a:pt x="116" y="155"/>
                </a:moveTo>
                <a:cubicBezTo>
                  <a:pt x="116" y="152"/>
                  <a:pt x="114" y="150"/>
                  <a:pt x="111" y="150"/>
                </a:cubicBezTo>
                <a:cubicBezTo>
                  <a:pt x="108" y="150"/>
                  <a:pt x="106" y="152"/>
                  <a:pt x="106" y="155"/>
                </a:cubicBezTo>
                <a:cubicBezTo>
                  <a:pt x="106" y="158"/>
                  <a:pt x="108" y="161"/>
                  <a:pt x="111" y="160"/>
                </a:cubicBezTo>
                <a:cubicBezTo>
                  <a:pt x="114" y="160"/>
                  <a:pt x="117" y="158"/>
                  <a:pt x="116" y="155"/>
                </a:cubicBezTo>
                <a:close/>
                <a:moveTo>
                  <a:pt x="97" y="156"/>
                </a:moveTo>
                <a:cubicBezTo>
                  <a:pt x="92" y="156"/>
                  <a:pt x="89" y="159"/>
                  <a:pt x="89" y="164"/>
                </a:cubicBezTo>
                <a:cubicBezTo>
                  <a:pt x="89" y="168"/>
                  <a:pt x="93" y="172"/>
                  <a:pt x="98" y="172"/>
                </a:cubicBezTo>
                <a:cubicBezTo>
                  <a:pt x="102" y="172"/>
                  <a:pt x="106" y="168"/>
                  <a:pt x="106" y="163"/>
                </a:cubicBezTo>
                <a:cubicBezTo>
                  <a:pt x="106" y="159"/>
                  <a:pt x="102" y="155"/>
                  <a:pt x="97" y="156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888459" y="3223119"/>
            <a:ext cx="996982" cy="996982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438790" y="3427907"/>
            <a:ext cx="941356" cy="93983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6" name="Group 36"/>
          <p:cNvGrpSpPr/>
          <p:nvPr/>
        </p:nvGrpSpPr>
        <p:grpSpPr>
          <a:xfrm>
            <a:off x="6726064" y="3627837"/>
            <a:ext cx="376047" cy="403289"/>
            <a:chOff x="6726064" y="3627837"/>
            <a:chExt cx="376047" cy="403289"/>
          </a:xfrm>
        </p:grpSpPr>
        <p:sp>
          <p:nvSpPr>
            <p:cNvPr id="37" name="AutoShape 37"/>
            <p:cNvSpPr/>
            <p:nvPr/>
          </p:nvSpPr>
          <p:spPr>
            <a:xfrm>
              <a:off x="6728064" y="3627837"/>
              <a:ext cx="374047" cy="403289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6855318" y="3629837"/>
              <a:ext cx="246793" cy="278987"/>
            </a:xfrm>
            <a:custGeom>
              <a:rect l="l" t="t" r="r" b="b"/>
              <a:pathLst>
                <a:path w="105" h="118">
                  <a:moveTo>
                    <a:pt x="32" y="118"/>
                  </a:moveTo>
                  <a:cubicBezTo>
                    <a:pt x="21" y="118"/>
                    <a:pt x="10" y="113"/>
                    <a:pt x="1" y="105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3" y="90"/>
                    <a:pt x="27" y="91"/>
                    <a:pt x="32" y="91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36" y="91"/>
                    <a:pt x="40" y="90"/>
                    <a:pt x="43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7" y="53"/>
                    <a:pt x="79" y="48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9" y="40"/>
                    <a:pt x="77" y="36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3" y="31"/>
                    <a:pt x="73" y="31"/>
                    <a:pt x="73" y="31"/>
                  </a:cubicBezTo>
                  <a:cubicBezTo>
                    <a:pt x="69" y="28"/>
                    <a:pt x="65" y="27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57" y="27"/>
                    <a:pt x="53" y="28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2" y="49"/>
                    <a:pt x="23" y="49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3" y="39"/>
                    <a:pt x="13" y="30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9" y="4"/>
                    <a:pt x="50" y="0"/>
                    <a:pt x="61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72" y="0"/>
                    <a:pt x="83" y="4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101" y="22"/>
                    <a:pt x="105" y="33"/>
                    <a:pt x="105" y="44"/>
                  </a:cubicBezTo>
                  <a:cubicBezTo>
                    <a:pt x="105" y="44"/>
                    <a:pt x="105" y="44"/>
                    <a:pt x="105" y="44"/>
                  </a:cubicBezTo>
                  <a:cubicBezTo>
                    <a:pt x="105" y="55"/>
                    <a:pt x="101" y="66"/>
                    <a:pt x="93" y="74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54" y="114"/>
                    <a:pt x="42" y="118"/>
                    <a:pt x="32" y="118"/>
                  </a:cubicBezTo>
                  <a:cubicBezTo>
                    <a:pt x="32" y="118"/>
                    <a:pt x="32" y="118"/>
                    <a:pt x="32" y="118"/>
                  </a:cubicBezTo>
                  <a:cubicBezTo>
                    <a:pt x="32" y="118"/>
                    <a:pt x="32" y="118"/>
                    <a:pt x="32" y="118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6726064" y="3753090"/>
              <a:ext cx="246793" cy="278035"/>
            </a:xfrm>
            <a:custGeom>
              <a:rect l="l" t="t" r="r" b="b"/>
              <a:pathLst>
                <a:path w="105" h="118">
                  <a:moveTo>
                    <a:pt x="44" y="118"/>
                  </a:moveTo>
                  <a:cubicBezTo>
                    <a:pt x="33" y="118"/>
                    <a:pt x="22" y="114"/>
                    <a:pt x="14" y="105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4" y="96"/>
                    <a:pt x="0" y="85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63"/>
                    <a:pt x="4" y="52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1" y="5"/>
                    <a:pt x="62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2" y="0"/>
                    <a:pt x="91" y="3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9" y="9"/>
                    <a:pt x="100" y="9"/>
                    <a:pt x="101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5" y="32"/>
                    <a:pt x="85" y="32"/>
                    <a:pt x="85" y="32"/>
                  </a:cubicBezTo>
                  <a:cubicBezTo>
                    <a:pt x="82" y="28"/>
                    <a:pt x="78" y="27"/>
                    <a:pt x="73" y="27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69" y="27"/>
                    <a:pt x="65" y="28"/>
                    <a:pt x="62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28" y="65"/>
                    <a:pt x="26" y="70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8"/>
                    <a:pt x="28" y="82"/>
                    <a:pt x="31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6" y="90"/>
                    <a:pt x="40" y="91"/>
                    <a:pt x="44" y="91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8" y="91"/>
                    <a:pt x="52" y="90"/>
                    <a:pt x="56" y="87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74" y="68"/>
                    <a:pt x="82" y="68"/>
                    <a:pt x="87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93" y="79"/>
                    <a:pt x="93" y="87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66" y="114"/>
                    <a:pt x="55" y="118"/>
                    <a:pt x="44" y="118"/>
                  </a:cubicBezTo>
                  <a:cubicBezTo>
                    <a:pt x="44" y="118"/>
                    <a:pt x="44" y="118"/>
                    <a:pt x="44" y="118"/>
                  </a:cubicBezTo>
                  <a:cubicBezTo>
                    <a:pt x="44" y="118"/>
                    <a:pt x="44" y="118"/>
                    <a:pt x="44" y="118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0" name="AutoShape 40"/>
          <p:cNvSpPr/>
          <p:nvPr/>
        </p:nvSpPr>
        <p:spPr>
          <a:xfrm>
            <a:off x="7334997" y="4608940"/>
            <a:ext cx="1147763" cy="1147763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1" name="Group 41"/>
          <p:cNvGrpSpPr/>
          <p:nvPr/>
        </p:nvGrpSpPr>
        <p:grpSpPr>
          <a:xfrm>
            <a:off x="7679450" y="4875395"/>
            <a:ext cx="458857" cy="474497"/>
            <a:chOff x="7679450" y="4875395"/>
            <a:chExt cx="458857" cy="474497"/>
          </a:xfrm>
        </p:grpSpPr>
        <p:sp>
          <p:nvSpPr>
            <p:cNvPr id="42" name="AutoShape 42"/>
            <p:cNvSpPr/>
            <p:nvPr/>
          </p:nvSpPr>
          <p:spPr>
            <a:xfrm>
              <a:off x="7805622" y="4875395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7679450" y="5135348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Freeform 44"/>
          <p:cNvSpPr/>
          <p:nvPr/>
        </p:nvSpPr>
        <p:spPr>
          <a:xfrm>
            <a:off x="10218660" y="3455593"/>
            <a:ext cx="412781" cy="412781"/>
          </a:xfrm>
          <a:custGeom>
            <a:rect l="l" t="t" r="r" b="b"/>
            <a:pathLst>
              <a:path w="20512" h="21600">
                <a:moveTo>
                  <a:pt x="13692" y="8626"/>
                </a:moveTo>
                <a:lnTo>
                  <a:pt x="12040" y="10330"/>
                </a:lnTo>
                <a:cubicBezTo>
                  <a:pt x="12133" y="10461"/>
                  <a:pt x="12223" y="10598"/>
                  <a:pt x="12309" y="10739"/>
                </a:cubicBezTo>
                <a:cubicBezTo>
                  <a:pt x="13857" y="13353"/>
                  <a:pt x="13057" y="16782"/>
                  <a:pt x="10523" y="18381"/>
                </a:cubicBezTo>
                <a:cubicBezTo>
                  <a:pt x="9676" y="18917"/>
                  <a:pt x="8707" y="19199"/>
                  <a:pt x="7721" y="19199"/>
                </a:cubicBezTo>
                <a:cubicBezTo>
                  <a:pt x="5825" y="19199"/>
                  <a:pt x="4105" y="18206"/>
                  <a:pt x="3118" y="16540"/>
                </a:cubicBezTo>
                <a:cubicBezTo>
                  <a:pt x="2367" y="15274"/>
                  <a:pt x="2141" y="13783"/>
                  <a:pt x="2477" y="12337"/>
                </a:cubicBezTo>
                <a:cubicBezTo>
                  <a:pt x="2815" y="10895"/>
                  <a:pt x="3674" y="9673"/>
                  <a:pt x="4902" y="8899"/>
                </a:cubicBezTo>
                <a:cubicBezTo>
                  <a:pt x="5751" y="8364"/>
                  <a:pt x="6720" y="8081"/>
                  <a:pt x="7707" y="8081"/>
                </a:cubicBezTo>
                <a:cubicBezTo>
                  <a:pt x="8723" y="8081"/>
                  <a:pt x="9686" y="8368"/>
                  <a:pt x="10517" y="8891"/>
                </a:cubicBezTo>
                <a:lnTo>
                  <a:pt x="9430" y="10070"/>
                </a:lnTo>
                <a:cubicBezTo>
                  <a:pt x="8906" y="9801"/>
                  <a:pt x="8322" y="9649"/>
                  <a:pt x="7711" y="9649"/>
                </a:cubicBezTo>
                <a:cubicBezTo>
                  <a:pt x="7000" y="9649"/>
                  <a:pt x="6303" y="9853"/>
                  <a:pt x="5695" y="10236"/>
                </a:cubicBezTo>
                <a:cubicBezTo>
                  <a:pt x="3875" y="11384"/>
                  <a:pt x="3302" y="13845"/>
                  <a:pt x="4414" y="15722"/>
                </a:cubicBezTo>
                <a:cubicBezTo>
                  <a:pt x="5123" y="16918"/>
                  <a:pt x="6358" y="17632"/>
                  <a:pt x="7715" y="17632"/>
                </a:cubicBezTo>
                <a:cubicBezTo>
                  <a:pt x="8425" y="17632"/>
                  <a:pt x="9122" y="17428"/>
                  <a:pt x="9730" y="17045"/>
                </a:cubicBezTo>
                <a:cubicBezTo>
                  <a:pt x="10611" y="16490"/>
                  <a:pt x="11230" y="15614"/>
                  <a:pt x="11471" y="14577"/>
                </a:cubicBezTo>
                <a:cubicBezTo>
                  <a:pt x="11713" y="13538"/>
                  <a:pt x="11550" y="12468"/>
                  <a:pt x="11010" y="11560"/>
                </a:cubicBezTo>
                <a:cubicBezTo>
                  <a:pt x="10991" y="11525"/>
                  <a:pt x="10967" y="11494"/>
                  <a:pt x="10946" y="11460"/>
                </a:cubicBezTo>
                <a:lnTo>
                  <a:pt x="8192" y="14304"/>
                </a:lnTo>
                <a:cubicBezTo>
                  <a:pt x="8116" y="14383"/>
                  <a:pt x="8016" y="14422"/>
                  <a:pt x="7917" y="14422"/>
                </a:cubicBezTo>
                <a:cubicBezTo>
                  <a:pt x="7819" y="14422"/>
                  <a:pt x="7718" y="14383"/>
                  <a:pt x="7644" y="14304"/>
                </a:cubicBezTo>
                <a:cubicBezTo>
                  <a:pt x="7490" y="14146"/>
                  <a:pt x="7490" y="13895"/>
                  <a:pt x="7644" y="13739"/>
                </a:cubicBezTo>
                <a:lnTo>
                  <a:pt x="17851" y="3203"/>
                </a:lnTo>
                <a:lnTo>
                  <a:pt x="17079" y="2942"/>
                </a:lnTo>
                <a:lnTo>
                  <a:pt x="15933" y="0"/>
                </a:lnTo>
                <a:lnTo>
                  <a:pt x="11871" y="4408"/>
                </a:lnTo>
                <a:lnTo>
                  <a:pt x="12605" y="6622"/>
                </a:lnTo>
                <a:lnTo>
                  <a:pt x="12142" y="7125"/>
                </a:lnTo>
                <a:cubicBezTo>
                  <a:pt x="10838" y="6182"/>
                  <a:pt x="9285" y="5680"/>
                  <a:pt x="7706" y="5680"/>
                </a:cubicBezTo>
                <a:cubicBezTo>
                  <a:pt x="6334" y="5680"/>
                  <a:pt x="4945" y="6058"/>
                  <a:pt x="3690" y="6850"/>
                </a:cubicBezTo>
                <a:cubicBezTo>
                  <a:pt x="56" y="9143"/>
                  <a:pt x="-1088" y="14042"/>
                  <a:pt x="1135" y="17791"/>
                </a:cubicBezTo>
                <a:cubicBezTo>
                  <a:pt x="2588" y="20245"/>
                  <a:pt x="5125" y="21600"/>
                  <a:pt x="7722" y="21600"/>
                </a:cubicBezTo>
                <a:cubicBezTo>
                  <a:pt x="9093" y="21600"/>
                  <a:pt x="10482" y="21221"/>
                  <a:pt x="11738" y="20430"/>
                </a:cubicBezTo>
                <a:cubicBezTo>
                  <a:pt x="15371" y="18135"/>
                  <a:pt x="16514" y="13237"/>
                  <a:pt x="14292" y="9487"/>
                </a:cubicBezTo>
                <a:cubicBezTo>
                  <a:pt x="14111" y="9179"/>
                  <a:pt x="13906" y="8898"/>
                  <a:pt x="13692" y="8626"/>
                </a:cubicBezTo>
                <a:moveTo>
                  <a:pt x="18676" y="3481"/>
                </a:moveTo>
                <a:lnTo>
                  <a:pt x="14381" y="7915"/>
                </a:lnTo>
                <a:lnTo>
                  <a:pt x="16451" y="8512"/>
                </a:lnTo>
                <a:lnTo>
                  <a:pt x="20512" y="4103"/>
                </a:lnTo>
                <a:lnTo>
                  <a:pt x="18676" y="3481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5" name="Group 45"/>
          <p:cNvGrpSpPr/>
          <p:nvPr/>
        </p:nvGrpSpPr>
        <p:grpSpPr>
          <a:xfrm>
            <a:off x="7380145" y="2375347"/>
            <a:ext cx="272942" cy="241109"/>
            <a:chOff x="7380145" y="2375347"/>
            <a:chExt cx="272942" cy="241109"/>
          </a:xfrm>
        </p:grpSpPr>
        <p:sp>
          <p:nvSpPr>
            <p:cNvPr id="46" name="Freeform 46"/>
            <p:cNvSpPr/>
            <p:nvPr/>
          </p:nvSpPr>
          <p:spPr>
            <a:xfrm>
              <a:off x="7399265" y="2485735"/>
              <a:ext cx="233260" cy="130721"/>
            </a:xfrm>
            <a:custGeom>
              <a:rect l="l" t="t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7380145" y="2375347"/>
              <a:ext cx="272942" cy="16159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5023" y="21600"/>
                  </a:lnTo>
                  <a:lnTo>
                    <a:pt x="6823" y="18190"/>
                  </a:lnTo>
                  <a:lnTo>
                    <a:pt x="2314" y="18190"/>
                  </a:lnTo>
                  <a:lnTo>
                    <a:pt x="2314" y="3410"/>
                  </a:lnTo>
                  <a:lnTo>
                    <a:pt x="19286" y="3410"/>
                  </a:lnTo>
                  <a:lnTo>
                    <a:pt x="19286" y="18190"/>
                  </a:lnTo>
                  <a:lnTo>
                    <a:pt x="14777" y="18190"/>
                  </a:lnTo>
                  <a:lnTo>
                    <a:pt x="16577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8" name="AutoShape 48"/>
          <p:cNvSpPr/>
          <p:nvPr/>
        </p:nvSpPr>
        <p:spPr>
          <a:xfrm>
            <a:off x="1066267" y="2006396"/>
            <a:ext cx="1203412" cy="1616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吸引大量品牌商家入驻，提供更多选择给消费者。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开放平台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突出品牌特色，提高消费者对品牌的认知度和忠诚度。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强调品牌效应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定期举办各类促销活动，吸引消费者关注和购买。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举办促销活动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典型B2C平台运营策略探讨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了解消费者从产生需求到最终购买的整个过程。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购买决策过程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分析消费者的心理特征，如求新、求异、求实等。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消费者心理特征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消费者行为分析及营销策略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https://d.book118.com/076240034215010055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2024-09-23T13:32:00.457</cp:lastPrinted>
  <dcterms:created xsi:type="dcterms:W3CDTF">2024-09-23T05:32:00Z</dcterms:created>
  <dcterms:modified xsi:type="dcterms:W3CDTF">2024-09-23T05:32:02Z</dcterms:modified>
</cp:coreProperties>
</file>