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embeddedFontLst>
    <p:embeddedFont>
      <p:font typeface="OTTJJL+MS-UIGothic"/>
      <p:regular r:id="rId18"/>
    </p:embeddedFont>
    <p:embeddedFont>
      <p:font typeface="DECQAN+GUVUCT+ArialMT"/>
      <p:regular r:id="rId19"/>
    </p:embeddedFont>
    <p:embeddedFont>
      <p:font typeface="DUMISI+DMIQAG+MicrosoftYaHei-Bold"/>
      <p:regular r:id="rId20"/>
    </p:embeddedFont>
    <p:embeddedFont>
      <p:font typeface="GWUFTV+LPLAQH+MicrosoftYaHei"/>
      <p:regular r:id="rId21"/>
    </p:embeddedFont>
  </p:embeddedFontLst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font" Target="fonts/font1.fntdata" /><Relationship Id="rId19" Type="http://schemas.openxmlformats.org/officeDocument/2006/relationships/font" Target="fonts/font2.fntdata" /><Relationship Id="rId2" Type="http://schemas.openxmlformats.org/officeDocument/2006/relationships/slideMaster" Target="slideMasters/slideMaster2.xml" /><Relationship Id="rId20" Type="http://schemas.openxmlformats.org/officeDocument/2006/relationships/font" Target="fonts/font3.fntdata" /><Relationship Id="rId21" Type="http://schemas.openxmlformats.org/officeDocument/2006/relationships/font" Target="fonts/font4.fntdata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D60F19-CF4B-467A-A5B4-A8AE1F44B8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A2DB3F-69D3-4151-A61E-1FD6671BFC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3C3ADC-F415-4731-84D1-6B56DC6ED5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FFB011B-C937-4E7B-A292-19ABEE8FBB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D541436-1BFC-400E-8268-8DA8DE8745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45AB537-63C5-4210-967C-22E2EEAF05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4DB57E4-E9AB-48AA-93B0-4021C12566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11A6921-D1D3-4CB6-9A17-DB95255CAA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CFB8009-A61E-4EDB-9708-60285AC92C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3A30E7-976B-47D6-A769-17CEF6473D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B3FE56-50C9-4F2E-BBA2-D7B1BD749F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76241051132010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016635" y="1797204"/>
            <a:ext cx="6893033" cy="25812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 spc="25">
                <a:solidFill>
                  <a:srgbClr val="27DFF4"/>
                </a:solidFill>
                <a:latin typeface="OTTJJL+MS-UIGothic"/>
                <a:cs typeface="OTTJJL+MS-UIGothic"/>
              </a:rPr>
              <a:t>急</a:t>
            </a:r>
            <a:r>
              <a:rPr sz="5150" spc="23">
                <a:solidFill>
                  <a:srgbClr val="27DFF4"/>
                </a:solidFill>
                <a:latin typeface="SimSun"/>
                <a:cs typeface="SimSun"/>
              </a:rPr>
              <a:t>诊门诊</a:t>
            </a:r>
            <a:r>
              <a:rPr sz="5150" spc="25">
                <a:solidFill>
                  <a:srgbClr val="27DFF4"/>
                </a:solidFill>
                <a:latin typeface="OTTJJL+MS-UIGothic"/>
                <a:cs typeface="OTTJJL+MS-UIGothic"/>
              </a:rPr>
              <a:t>抗生素的合</a:t>
            </a:r>
          </a:p>
          <a:p>
            <a:pPr marL="0" marR="0">
              <a:lnSpc>
                <a:spcPts val="5150"/>
              </a:lnSpc>
              <a:spcBef>
                <a:spcPts val="2300"/>
              </a:spcBef>
              <a:spcAft>
                <a:spcPct val="0"/>
              </a:spcAft>
            </a:pPr>
            <a:r>
              <a:rPr sz="5150" spc="25">
                <a:solidFill>
                  <a:srgbClr val="27DFF4"/>
                </a:solidFill>
                <a:latin typeface="OTTJJL+MS-UIGothic"/>
                <a:cs typeface="OTTJJL+MS-UIGothic"/>
              </a:rPr>
              <a:t>理</a:t>
            </a:r>
            <a:r>
              <a:rPr sz="5150" spc="25">
                <a:solidFill>
                  <a:srgbClr val="27DFF4"/>
                </a:solidFill>
                <a:latin typeface="SimSun"/>
                <a:cs typeface="SimSun"/>
              </a:rPr>
              <a:t>应</a:t>
            </a:r>
            <a:r>
              <a:rPr sz="5150" spc="25">
                <a:solidFill>
                  <a:srgbClr val="27DFF4"/>
                </a:solidFill>
                <a:latin typeface="OTTJJL+MS-UIGothic"/>
                <a:cs typeface="OTTJJL+MS-UIGothic"/>
              </a:rPr>
              <a:t>用</a:t>
            </a:r>
            <a:r>
              <a:rPr sz="5150" spc="20">
                <a:solidFill>
                  <a:srgbClr val="27DFF4"/>
                </a:solidFill>
                <a:latin typeface="SimSun"/>
                <a:cs typeface="SimSun"/>
              </a:rPr>
              <a:t>课</a:t>
            </a:r>
            <a:r>
              <a:rPr sz="5150">
                <a:solidFill>
                  <a:srgbClr val="27DFF4"/>
                </a:solidFill>
                <a:latin typeface="OTTJJL+MS-UIGothic"/>
                <a:cs typeface="OTTJJL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468620" y="1588960"/>
            <a:ext cx="2185936" cy="784231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DECQAN+GUVUCT+ArialMT"/>
                <a:cs typeface="DECQAN+GUVUCT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OTTJJL+MS-UIGothic"/>
                <a:cs typeface="OTTJJL+MS-UIGothic"/>
              </a:rPr>
              <a:t>抗生素概述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468620" y="2137600"/>
            <a:ext cx="5491421" cy="2977901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DECQAN+GUVUCT+ArialMT"/>
                <a:cs typeface="DECQAN+GUVUCT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OTTJJL+MS-UIGothic"/>
                <a:cs typeface="OTTJJL+MS-UIGothic"/>
              </a:rPr>
              <a:t>急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诊门诊</a:t>
            </a:r>
            <a:r>
              <a:rPr sz="2400">
                <a:solidFill>
                  <a:srgbClr val="00B6FF"/>
                </a:solidFill>
                <a:latin typeface="OTTJJL+MS-UIGothic"/>
                <a:cs typeface="OTTJJL+MS-UIGothic"/>
              </a:rPr>
              <a:t>抗生素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应</a:t>
            </a:r>
            <a:r>
              <a:rPr sz="2400">
                <a:solidFill>
                  <a:srgbClr val="00B6FF"/>
                </a:solidFill>
                <a:latin typeface="OTTJJL+MS-UIGothic"/>
                <a:cs typeface="OTTJJL+MS-UIGothic"/>
              </a:rPr>
              <a:t>用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现</a:t>
            </a:r>
            <a:r>
              <a:rPr sz="2400">
                <a:solidFill>
                  <a:srgbClr val="00B6FF"/>
                </a:solidFill>
                <a:latin typeface="OTTJJL+MS-UIGothic"/>
                <a:cs typeface="OTTJJL+MS-UIGothic"/>
              </a:rPr>
              <a:t>状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DECQAN+GUVUCT+ArialMT"/>
                <a:cs typeface="DECQAN+GUVUCT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OTTJJL+MS-UIGothic"/>
                <a:cs typeface="OTTJJL+MS-UIGothic"/>
              </a:rPr>
              <a:t>急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诊门诊</a:t>
            </a:r>
            <a:r>
              <a:rPr sz="2400">
                <a:solidFill>
                  <a:srgbClr val="00B6FF"/>
                </a:solidFill>
                <a:latin typeface="OTTJJL+MS-UIGothic"/>
                <a:cs typeface="OTTJJL+MS-UIGothic"/>
              </a:rPr>
              <a:t>抗生素的合理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应</a:t>
            </a:r>
            <a:r>
              <a:rPr sz="2400">
                <a:solidFill>
                  <a:srgbClr val="00B6FF"/>
                </a:solidFill>
                <a:latin typeface="OTTJJL+MS-UIGothic"/>
                <a:cs typeface="OTTJJL+MS-UIGothic"/>
              </a:rPr>
              <a:t>用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DECQAN+GUVUCT+ArialMT"/>
                <a:cs typeface="DECQAN+GUVUCT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OTTJJL+MS-UIGothic"/>
                <a:cs typeface="OTTJJL+MS-UIGothic"/>
              </a:rPr>
              <a:t>急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诊门诊</a:t>
            </a:r>
            <a:r>
              <a:rPr sz="2400">
                <a:solidFill>
                  <a:srgbClr val="00B6FF"/>
                </a:solidFill>
                <a:latin typeface="OTTJJL+MS-UIGothic"/>
                <a:cs typeface="OTTJJL+MS-UIGothic"/>
              </a:rPr>
              <a:t>抗生素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滥</a:t>
            </a:r>
            <a:r>
              <a:rPr sz="2400">
                <a:solidFill>
                  <a:srgbClr val="00B6FF"/>
                </a:solidFill>
                <a:latin typeface="OTTJJL+MS-UIGothic"/>
                <a:cs typeface="OTTJJL+MS-UIGothic"/>
              </a:rPr>
              <a:t>用的原因与危害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DECQAN+GUVUCT+ArialMT"/>
                <a:cs typeface="DECQAN+GUVUCT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OTTJJL+MS-UIGothic"/>
                <a:cs typeface="OTTJJL+MS-UIGothic"/>
              </a:rPr>
              <a:t>急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诊门诊</a:t>
            </a:r>
            <a:r>
              <a:rPr sz="2400">
                <a:solidFill>
                  <a:srgbClr val="00B6FF"/>
                </a:solidFill>
                <a:latin typeface="OTTJJL+MS-UIGothic"/>
                <a:cs typeface="OTTJJL+MS-UIGothic"/>
              </a:rPr>
              <a:t>抗生素的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联</a:t>
            </a:r>
            <a:r>
              <a:rPr sz="2400">
                <a:solidFill>
                  <a:srgbClr val="00B6FF"/>
                </a:solidFill>
                <a:latin typeface="OTTJJL+MS-UIGothic"/>
                <a:cs typeface="OTTJJL+MS-UIGothic"/>
              </a:rPr>
              <a:t>合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应</a:t>
            </a:r>
            <a:r>
              <a:rPr sz="2400">
                <a:solidFill>
                  <a:srgbClr val="00B6FF"/>
                </a:solidFill>
                <a:latin typeface="OTTJJL+MS-UIGothic"/>
                <a:cs typeface="OTTJJL+MS-UIGothic"/>
              </a:rPr>
              <a:t>用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DECQAN+GUVUCT+ArialMT"/>
                <a:cs typeface="DECQAN+GUVUCT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OTTJJL+MS-UIGothic"/>
                <a:cs typeface="OTTJJL+MS-UIGothic"/>
              </a:rPr>
              <a:t>急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诊门诊</a:t>
            </a:r>
            <a:r>
              <a:rPr sz="2400">
                <a:solidFill>
                  <a:srgbClr val="00B6FF"/>
                </a:solidFill>
                <a:latin typeface="OTTJJL+MS-UIGothic"/>
                <a:cs typeface="OTTJJL+MS-UIGothic"/>
              </a:rPr>
              <a:t>抗生素的未来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发</a:t>
            </a:r>
            <a:r>
              <a:rPr sz="2400">
                <a:solidFill>
                  <a:srgbClr val="00B6FF"/>
                </a:solidFill>
                <a:latin typeface="OTTJJL+MS-UIGothic"/>
                <a:cs typeface="OTTJJL+MS-UIGothic"/>
              </a:rPr>
              <a:t>展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趋势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333500" y="1680354"/>
            <a:ext cx="2655633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27DFF4"/>
                </a:solidFill>
                <a:latin typeface="DUMISI+DMIQAG+MicrosoftYaHei-Bold"/>
                <a:cs typeface="DUMISI+DMIQAG+MicrosoftYaHei-Bold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33500" y="3116881"/>
            <a:ext cx="3149447" cy="1206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800"/>
              </a:lnSpc>
              <a:spcBef>
                <a:spcPct val="0"/>
              </a:spcBef>
              <a:spcAft>
                <a:spcPct val="0"/>
              </a:spcAft>
            </a:pPr>
            <a:r>
              <a:rPr sz="3800" spc="25">
                <a:solidFill>
                  <a:srgbClr val="27DFF4"/>
                </a:solidFill>
                <a:latin typeface="OTTJJL+MS-UIGothic"/>
                <a:cs typeface="OTTJJL+MS-UIGothic"/>
              </a:rPr>
              <a:t>抗生素概述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OTTJJL+MS-UIGothic"/>
                <a:cs typeface="OTTJJL+MS-UIGothic"/>
              </a:rPr>
              <a:t>抗生素的定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义</a:t>
            </a:r>
            <a:r>
              <a:rPr sz="3000">
                <a:solidFill>
                  <a:srgbClr val="00B6FF"/>
                </a:solidFill>
                <a:latin typeface="OTTJJL+MS-UIGothic"/>
                <a:cs typeface="OTTJJL+MS-UIGothic"/>
              </a:rPr>
              <a:t>与分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类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385559" y="1691163"/>
            <a:ext cx="1146809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00B6FF"/>
                </a:solidFill>
                <a:latin typeface="OTTJJL+MS-UIGothic"/>
                <a:cs typeface="OTTJJL+MS-UIGothic"/>
              </a:rPr>
              <a:t>抗生素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385559" y="4208938"/>
            <a:ext cx="1914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00B6FF"/>
                </a:solidFill>
                <a:latin typeface="OTTJJL+MS-UIGothic"/>
                <a:cs typeface="OTTJJL+MS-UIGothic"/>
              </a:rPr>
              <a:t>抗生素的分</a:t>
            </a:r>
            <a:r>
              <a:rPr sz="2000">
                <a:solidFill>
                  <a:srgbClr val="00B6FF"/>
                </a:solidFill>
                <a:latin typeface="SimSun"/>
                <a:cs typeface="SimSun"/>
              </a:rPr>
              <a:t>类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8196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OTTJJL+MS-UIGothic"/>
                <a:cs typeface="OTTJJL+MS-UIGothic"/>
              </a:rPr>
              <a:t>抗生素的作用机制与特点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544050" y="2004055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OTTJJL+MS-UIGothic"/>
                <a:cs typeface="OTTJJL+MS-UIGothic"/>
              </a:rPr>
              <a:t>作用机制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9744075" y="4147815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OTTJJL+MS-UIGothic"/>
                <a:cs typeface="OTTJJL+MS-UIGothic"/>
              </a:rPr>
              <a:t>特点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8196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OTTJJL+MS-UIGothic"/>
                <a:cs typeface="OTTJJL+MS-UIGothic"/>
              </a:rPr>
              <a:t>抗生素的抗菌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谱</a:t>
            </a:r>
            <a:r>
              <a:rPr sz="3000">
                <a:solidFill>
                  <a:srgbClr val="00B6FF"/>
                </a:solidFill>
                <a:latin typeface="OTTJJL+MS-UIGothic"/>
                <a:cs typeface="OTTJJL+MS-UIGothic"/>
              </a:rPr>
              <a:t>与适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应</a:t>
            </a:r>
            <a:r>
              <a:rPr sz="3000">
                <a:solidFill>
                  <a:srgbClr val="00B6FF"/>
                </a:solidFill>
                <a:latin typeface="OTTJJL+MS-UIGothic"/>
                <a:cs typeface="OTTJJL+MS-UIGothic"/>
              </a:rPr>
              <a:t>症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7730" y="1757481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OTTJJL+MS-UIGothic"/>
                <a:cs typeface="OTTJJL+MS-UIGothic"/>
              </a:rPr>
              <a:t>抗菌</a:t>
            </a:r>
            <a:r>
              <a:rPr sz="2300">
                <a:solidFill>
                  <a:srgbClr val="00B6FF"/>
                </a:solidFill>
                <a:latin typeface="SimSun"/>
                <a:cs typeface="SimSun"/>
              </a:rPr>
              <a:t> 谱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13435" y="4291766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OTTJJL+MS-UIGothic"/>
                <a:cs typeface="OTTJJL+MS-UIGothic"/>
              </a:rPr>
              <a:t>适</a:t>
            </a: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应</a:t>
            </a:r>
            <a:r>
              <a:rPr sz="2300">
                <a:solidFill>
                  <a:srgbClr val="00B6FF"/>
                </a:solidFill>
                <a:latin typeface="OTTJJL+MS-UIGothic"/>
                <a:cs typeface="OTTJJL+MS-UIGothic"/>
              </a:rPr>
              <a:t>症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333500" y="1680354"/>
            <a:ext cx="2655633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27DFF4"/>
                </a:solidFill>
                <a:latin typeface="DUMISI+DMIQAG+MicrosoftYaHei-Bold"/>
                <a:cs typeface="DUMISI+DMIQAG+MicrosoftYaHei-Bold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33500" y="3116881"/>
            <a:ext cx="6141518" cy="1206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800"/>
              </a:lnSpc>
              <a:spcBef>
                <a:spcPct val="0"/>
              </a:spcBef>
              <a:spcAft>
                <a:spcPct val="0"/>
              </a:spcAft>
            </a:pPr>
            <a:r>
              <a:rPr sz="3800" spc="27">
                <a:solidFill>
                  <a:srgbClr val="27DFF4"/>
                </a:solidFill>
                <a:latin typeface="OTTJJL+MS-UIGothic"/>
                <a:cs typeface="OTTJJL+MS-UIGothic"/>
              </a:rPr>
              <a:t>急</a:t>
            </a:r>
            <a:r>
              <a:rPr sz="3800" spc="23">
                <a:solidFill>
                  <a:srgbClr val="27DFF4"/>
                </a:solidFill>
                <a:latin typeface="SimSun"/>
                <a:cs typeface="SimSun"/>
              </a:rPr>
              <a:t>诊门诊</a:t>
            </a:r>
            <a:r>
              <a:rPr sz="3800" spc="25">
                <a:solidFill>
                  <a:srgbClr val="27DFF4"/>
                </a:solidFill>
                <a:latin typeface="OTTJJL+MS-UIGothic"/>
                <a:cs typeface="OTTJJL+MS-UIGothic"/>
              </a:rPr>
              <a:t>抗生素</a:t>
            </a:r>
            <a:r>
              <a:rPr sz="3800" spc="27">
                <a:solidFill>
                  <a:srgbClr val="27DFF4"/>
                </a:solidFill>
                <a:latin typeface="SimSun"/>
                <a:cs typeface="SimSun"/>
              </a:rPr>
              <a:t>应</a:t>
            </a:r>
            <a:r>
              <a:rPr sz="3800" spc="23">
                <a:solidFill>
                  <a:srgbClr val="27DFF4"/>
                </a:solidFill>
                <a:latin typeface="OTTJJL+MS-UIGothic"/>
                <a:cs typeface="OTTJJL+MS-UIGothic"/>
              </a:rPr>
              <a:t>用</a:t>
            </a:r>
            <a:r>
              <a:rPr sz="3800" spc="27">
                <a:solidFill>
                  <a:srgbClr val="27DFF4"/>
                </a:solidFill>
                <a:latin typeface="SimSun"/>
                <a:cs typeface="SimSun"/>
              </a:rPr>
              <a:t>现</a:t>
            </a:r>
            <a:r>
              <a:rPr sz="3800">
                <a:solidFill>
                  <a:srgbClr val="27DFF4"/>
                </a:solidFill>
                <a:latin typeface="OTTJJL+MS-UIGothic"/>
                <a:cs typeface="OTTJJL+MS-UIGothic"/>
              </a:rPr>
              <a:t>状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65722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OTTJJL+MS-UIGothic"/>
                <a:cs typeface="OTTJJL+MS-UIGothic"/>
              </a:rPr>
              <a:t>急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诊门诊</a:t>
            </a:r>
            <a:r>
              <a:rPr sz="3000">
                <a:solidFill>
                  <a:srgbClr val="00B6FF"/>
                </a:solidFill>
                <a:latin typeface="OTTJJL+MS-UIGothic"/>
                <a:cs typeface="OTTJJL+MS-UIGothic"/>
              </a:rPr>
              <a:t>感染性疾病的分布与特点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55319" y="1473196"/>
            <a:ext cx="1892318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OTTJJL+MS-UIGothic"/>
                <a:cs typeface="OTTJJL+MS-UIGothic"/>
              </a:rPr>
              <a:t>感染性疾病的分</a:t>
            </a:r>
            <a:r>
              <a:rPr sz="1550">
                <a:solidFill>
                  <a:srgbClr val="00B6FF"/>
                </a:solidFill>
                <a:latin typeface="SimSun"/>
                <a:cs typeface="SimSun"/>
              </a:rPr>
              <a:t> 类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93419" y="4044946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FFFF"/>
                </a:solidFill>
                <a:latin typeface="OTTJJL+MS-UIGothic"/>
                <a:cs typeface="OTTJJL+MS-UIGothic"/>
              </a:rPr>
              <a:t>疾病特点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93419" y="4451838"/>
            <a:ext cx="3022208" cy="10458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OTTJJL+MS-UIGothic"/>
                <a:cs typeface="OTTJJL+MS-UIGothic"/>
              </a:rPr>
              <a:t>感染性疾病具有起病急、病情重、病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OTTJJL+MS-UIGothic"/>
                <a:cs typeface="OTTJJL+MS-UIGothic"/>
              </a:rPr>
              <a:t>程短、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FFFFFF"/>
                </a:solidFill>
                <a:latin typeface="OTTJJL+MS-UIGothic"/>
                <a:cs typeface="OTTJJL+MS-UIGothic"/>
              </a:rPr>
              <a:t>展快等特点，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FFFFFF"/>
                </a:solidFill>
                <a:latin typeface="OTTJJL+MS-UIGothic"/>
                <a:cs typeface="OTTJJL+MS-UIGothic"/>
              </a:rPr>
              <a:t>抗生素治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疗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OTTJJL+MS-UIGothic"/>
                <a:cs typeface="OTTJJL+MS-UIGothic"/>
              </a:rPr>
              <a:t>的需求迫切。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65722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OTTJJL+MS-UIGothic"/>
                <a:cs typeface="OTTJJL+MS-UIGothic"/>
              </a:rPr>
              <a:t>急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诊门诊</a:t>
            </a:r>
            <a:r>
              <a:rPr sz="3000">
                <a:solidFill>
                  <a:srgbClr val="00B6FF"/>
                </a:solidFill>
                <a:latin typeface="OTTJJL+MS-UIGothic"/>
                <a:cs typeface="OTTJJL+MS-UIGothic"/>
              </a:rPr>
              <a:t>抗生素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应</a:t>
            </a:r>
            <a:r>
              <a:rPr sz="3000">
                <a:solidFill>
                  <a:srgbClr val="00B6FF"/>
                </a:solidFill>
                <a:latin typeface="OTTJJL+MS-UIGothic"/>
                <a:cs typeface="OTTJJL+MS-UIGothic"/>
              </a:rPr>
              <a:t>用的原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则</a:t>
            </a:r>
            <a:r>
              <a:rPr sz="3000">
                <a:solidFill>
                  <a:srgbClr val="00B6FF"/>
                </a:solidFill>
                <a:latin typeface="OTTJJL+MS-UIGothic"/>
                <a:cs typeface="OTTJJL+MS-UIGothic"/>
              </a:rPr>
              <a:t>与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规</a:t>
            </a:r>
            <a:r>
              <a:rPr sz="3000">
                <a:solidFill>
                  <a:srgbClr val="00B6FF"/>
                </a:solidFill>
                <a:latin typeface="OTTJJL+MS-UIGothic"/>
                <a:cs typeface="OTTJJL+MS-UIGothic"/>
              </a:rPr>
              <a:t>范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878704" y="1984176"/>
            <a:ext cx="250183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OTTJJL+MS-UIGothic"/>
                <a:cs typeface="OTTJJL+MS-UIGothic"/>
              </a:rPr>
              <a:t>抗生素</a:t>
            </a:r>
            <a:r>
              <a:rPr sz="2300" spc="23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2300" spc="25">
                <a:solidFill>
                  <a:srgbClr val="FFFFFF"/>
                </a:solidFill>
                <a:latin typeface="OTTJJL+MS-UIGothic"/>
                <a:cs typeface="OTTJJL+MS-UIGothic"/>
              </a:rPr>
              <a:t>用原</a:t>
            </a:r>
            <a:r>
              <a:rPr sz="2300">
                <a:solidFill>
                  <a:srgbClr val="FFFFFF"/>
                </a:solidFill>
                <a:latin typeface="SimSun"/>
                <a:cs typeface="SimSun"/>
              </a:rPr>
              <a:t>则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78704" y="2517628"/>
            <a:ext cx="6635918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OTTJJL+MS-UIGothic"/>
                <a:cs typeface="OTTJJL+MS-UIGothic"/>
              </a:rPr>
              <a:t>根据感染疾病的种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类</a:t>
            </a:r>
            <a:r>
              <a:rPr sz="1350">
                <a:solidFill>
                  <a:srgbClr val="FFFFFF"/>
                </a:solidFill>
                <a:latin typeface="OTTJJL+MS-UIGothic"/>
                <a:cs typeface="OTTJJL+MS-UIGothic"/>
              </a:rPr>
              <a:t>、程度、病原体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类</a:t>
            </a:r>
            <a:r>
              <a:rPr sz="1350">
                <a:solidFill>
                  <a:srgbClr val="FFFFFF"/>
                </a:solidFill>
                <a:latin typeface="OTTJJL+MS-UIGothic"/>
                <a:cs typeface="OTTJJL+MS-UIGothic"/>
              </a:rPr>
              <a:t>型等因素，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选择</a:t>
            </a:r>
            <a:r>
              <a:rPr sz="1350">
                <a:solidFill>
                  <a:srgbClr val="FFFFFF"/>
                </a:solidFill>
                <a:latin typeface="OTTJJL+MS-UIGothic"/>
                <a:cs typeface="OTTJJL+MS-UIGothic"/>
              </a:rPr>
              <a:t>合适的抗生素，并制定合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878704" y="2826237"/>
            <a:ext cx="1399728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OTTJJL+MS-UIGothic"/>
                <a:cs typeface="OTTJJL+MS-UIGothic"/>
              </a:rPr>
              <a:t>理的治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疗</a:t>
            </a:r>
            <a:r>
              <a:rPr sz="1350">
                <a:solidFill>
                  <a:srgbClr val="FFFFFF"/>
                </a:solidFill>
                <a:latin typeface="OTTJJL+MS-UIGothic"/>
                <a:cs typeface="OTTJJL+MS-UIGothic"/>
              </a:rPr>
              <a:t>方案。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878704" y="4040306"/>
            <a:ext cx="250183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OTTJJL+MS-UIGothic"/>
                <a:cs typeface="OTTJJL+MS-UIGothic"/>
              </a:rPr>
              <a:t>抗生素</a:t>
            </a:r>
            <a:r>
              <a:rPr sz="2300" spc="23">
                <a:solidFill>
                  <a:srgbClr val="FFFFFF"/>
                </a:solidFill>
                <a:latin typeface="SimSun"/>
                <a:cs typeface="SimSun"/>
              </a:rPr>
              <a:t>规</a:t>
            </a:r>
            <a:r>
              <a:rPr sz="2300" spc="25">
                <a:solidFill>
                  <a:srgbClr val="FFFFFF"/>
                </a:solidFill>
                <a:latin typeface="OTTJJL+MS-UIGothic"/>
                <a:cs typeface="OTTJJL+MS-UIGothic"/>
              </a:rPr>
              <a:t>范使用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878704" y="4650592"/>
            <a:ext cx="5124814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OTTJJL+MS-UIGothic"/>
                <a:cs typeface="OTTJJL+MS-UIGothic"/>
              </a:rPr>
              <a:t>遵循抗生素使用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规</a:t>
            </a:r>
            <a:r>
              <a:rPr sz="1350">
                <a:solidFill>
                  <a:srgbClr val="FFFFFF"/>
                </a:solidFill>
                <a:latin typeface="OTTJJL+MS-UIGothic"/>
                <a:cs typeface="OTTJJL+MS-UIGothic"/>
              </a:rPr>
              <a:t>范，避免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滥</a:t>
            </a:r>
            <a:r>
              <a:rPr sz="1350">
                <a:solidFill>
                  <a:srgbClr val="FFFFFF"/>
                </a:solidFill>
                <a:latin typeface="OTTJJL+MS-UIGothic"/>
                <a:cs typeface="OTTJJL+MS-UIGothic"/>
              </a:rPr>
              <a:t>用抗生素，减少耐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药</a:t>
            </a:r>
            <a:r>
              <a:rPr sz="1350">
                <a:solidFill>
                  <a:srgbClr val="FFFFFF"/>
                </a:solidFill>
                <a:latin typeface="OTTJJL+MS-UIGothic"/>
                <a:cs typeface="OTTJJL+MS-UIGothic"/>
              </a:rPr>
              <a:t>性的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FFFFFF"/>
                </a:solidFill>
                <a:latin typeface="OTTJJL+MS-UIGothic"/>
                <a:cs typeface="OTTJJL+MS-UIGothic"/>
              </a:rPr>
              <a:t>生。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74485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OTTJJL+MS-UIGothic"/>
                <a:cs typeface="OTTJJL+MS-UIGothic"/>
              </a:rPr>
              <a:t>急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诊门诊</a:t>
            </a:r>
            <a:r>
              <a:rPr sz="3000">
                <a:solidFill>
                  <a:srgbClr val="00B6FF"/>
                </a:solidFill>
                <a:latin typeface="OTTJJL+MS-UIGothic"/>
                <a:cs typeface="OTTJJL+MS-UIGothic"/>
              </a:rPr>
              <a:t>常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见</a:t>
            </a:r>
            <a:r>
              <a:rPr sz="3000">
                <a:solidFill>
                  <a:srgbClr val="00B6FF"/>
                </a:solidFill>
                <a:latin typeface="OTTJJL+MS-UIGothic"/>
                <a:cs typeface="OTTJJL+MS-UIGothic"/>
              </a:rPr>
              <a:t>感染性疾病的抗生素治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疗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009775" y="2105655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OTTJJL+MS-UIGothic"/>
                <a:cs typeface="OTTJJL+MS-UIGothic"/>
              </a:rPr>
              <a:t>呼吸系</a:t>
            </a:r>
            <a:r>
              <a:rPr sz="1550" spc="25">
                <a:solidFill>
                  <a:srgbClr val="00B6FF"/>
                </a:solidFill>
                <a:latin typeface="SimSun"/>
                <a:cs typeface="SimSun"/>
              </a:rPr>
              <a:t>统</a:t>
            </a:r>
            <a:r>
              <a:rPr sz="1550" spc="25">
                <a:solidFill>
                  <a:srgbClr val="00B6FF"/>
                </a:solidFill>
                <a:latin typeface="OTTJJL+MS-UIGothic"/>
                <a:cs typeface="OTTJJL+MS-UIGothic"/>
              </a:rPr>
              <a:t>感染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963659" y="2139946"/>
            <a:ext cx="16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OTTJJL+MS-UIGothic"/>
                <a:cs typeface="OTTJJL+MS-UIGothic"/>
              </a:rPr>
              <a:t>皮肤</a:t>
            </a:r>
            <a:r>
              <a:rPr sz="1550" spc="25">
                <a:solidFill>
                  <a:srgbClr val="00B6FF"/>
                </a:solidFill>
                <a:latin typeface="SimSun"/>
                <a:cs typeface="SimSun"/>
              </a:rPr>
              <a:t>软组织</a:t>
            </a:r>
            <a:r>
              <a:rPr sz="1550" spc="25">
                <a:solidFill>
                  <a:srgbClr val="00B6FF"/>
                </a:solidFill>
                <a:latin typeface="OTTJJL+MS-UIGothic"/>
                <a:cs typeface="OTTJJL+MS-UIGothic"/>
              </a:rPr>
              <a:t>感染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3209925" y="3155168"/>
            <a:ext cx="371028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OTTJJL+MS-UIGothic"/>
                <a:cs typeface="OTTJJL+MS-UIGothic"/>
              </a:rPr>
              <a:t>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2032000" y="4764401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OTTJJL+MS-UIGothic"/>
                <a:cs typeface="OTTJJL+MS-UIGothic"/>
              </a:rPr>
              <a:t>消化系</a:t>
            </a:r>
            <a:r>
              <a:rPr sz="1550" spc="25">
                <a:solidFill>
                  <a:srgbClr val="00B6FF"/>
                </a:solidFill>
                <a:latin typeface="SimSun"/>
                <a:cs typeface="SimSun"/>
              </a:rPr>
              <a:t>统</a:t>
            </a:r>
            <a:r>
              <a:rPr sz="1550" spc="25">
                <a:solidFill>
                  <a:srgbClr val="00B6FF"/>
                </a:solidFill>
                <a:latin typeface="OTTJJL+MS-UIGothic"/>
                <a:cs typeface="OTTJJL+MS-UIGothic"/>
              </a:rPr>
              <a:t>感染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9107169" y="4764401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OTTJJL+MS-UIGothic"/>
                <a:cs typeface="OTTJJL+MS-UIGothic"/>
              </a:rPr>
              <a:t>泌尿系</a:t>
            </a:r>
            <a:r>
              <a:rPr sz="1550" spc="25">
                <a:solidFill>
                  <a:srgbClr val="00B6FF"/>
                </a:solidFill>
                <a:latin typeface="SimSun"/>
                <a:cs typeface="SimSun"/>
              </a:rPr>
              <a:t>统</a:t>
            </a:r>
            <a:r>
              <a:rPr sz="1550" spc="25">
                <a:solidFill>
                  <a:srgbClr val="00B6FF"/>
                </a:solidFill>
                <a:latin typeface="OTTJJL+MS-UIGothic"/>
                <a:cs typeface="OTTJJL+MS-UIGothic"/>
              </a:rPr>
              <a:t>感染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333500" y="1680354"/>
            <a:ext cx="2655633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27DFF4"/>
                </a:solidFill>
                <a:latin typeface="DUMISI+DMIQAG+MicrosoftYaHei-Bold"/>
                <a:cs typeface="DUMISI+DMIQAG+MicrosoftYaHei-Bold"/>
              </a:rPr>
              <a:t>03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33500" y="3116881"/>
            <a:ext cx="6699839" cy="1206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800"/>
              </a:lnSpc>
              <a:spcBef>
                <a:spcPct val="0"/>
              </a:spcBef>
              <a:spcAft>
                <a:spcPct val="0"/>
              </a:spcAft>
            </a:pPr>
            <a:r>
              <a:rPr sz="3800" spc="27">
                <a:solidFill>
                  <a:srgbClr val="27DFF4"/>
                </a:solidFill>
                <a:latin typeface="OTTJJL+MS-UIGothic"/>
                <a:cs typeface="OTTJJL+MS-UIGothic"/>
              </a:rPr>
              <a:t>急</a:t>
            </a:r>
            <a:r>
              <a:rPr sz="3800" spc="23">
                <a:solidFill>
                  <a:srgbClr val="27DFF4"/>
                </a:solidFill>
                <a:latin typeface="SimSun"/>
                <a:cs typeface="SimSun"/>
              </a:rPr>
              <a:t>诊门诊</a:t>
            </a:r>
            <a:r>
              <a:rPr sz="3800" spc="25">
                <a:solidFill>
                  <a:srgbClr val="27DFF4"/>
                </a:solidFill>
                <a:latin typeface="OTTJJL+MS-UIGothic"/>
                <a:cs typeface="OTTJJL+MS-UIGothic"/>
              </a:rPr>
              <a:t>抗生素的合理</a:t>
            </a:r>
            <a:r>
              <a:rPr sz="3800" spc="23">
                <a:solidFill>
                  <a:srgbClr val="27DFF4"/>
                </a:solidFill>
                <a:latin typeface="SimSun"/>
                <a:cs typeface="SimSun"/>
              </a:rPr>
              <a:t>应</a:t>
            </a:r>
            <a:r>
              <a:rPr sz="3800">
                <a:solidFill>
                  <a:srgbClr val="27DFF4"/>
                </a:solidFill>
                <a:latin typeface="OTTJJL+MS-UIGothic"/>
                <a:cs typeface="OTTJJL+MS-UIGothic"/>
              </a:rPr>
              <a:t>用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OTTJJL+MS-UIGothic"/>
                <a:cs typeface="OTTJJL+MS-UIGothic"/>
              </a:rPr>
              <a:t>抗生素的合理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选</a:t>
            </a:r>
            <a:r>
              <a:rPr sz="3000">
                <a:solidFill>
                  <a:srgbClr val="00B6FF"/>
                </a:solidFill>
                <a:latin typeface="OTTJJL+MS-UIGothic"/>
                <a:cs typeface="OTTJJL+MS-UIGothic"/>
              </a:rPr>
              <a:t>用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555490" y="1422201"/>
            <a:ext cx="4872082" cy="42087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840739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OTTJJL+MS-UIGothic"/>
                <a:cs typeface="OTTJJL+MS-UIGothic"/>
              </a:rPr>
              <a:t>根据感染部位和性</a:t>
            </a: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质选择</a:t>
            </a:r>
          </a:p>
          <a:p>
            <a:pPr marL="401319" marR="0">
              <a:lnSpc>
                <a:spcPts val="2300"/>
              </a:lnSpc>
              <a:spcBef>
                <a:spcPts val="11395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OTTJJL+MS-UIGothic"/>
                <a:cs typeface="OTTJJL+MS-UIGothic"/>
              </a:rPr>
              <a:t>根据患者病情和身体状况</a:t>
            </a:r>
            <a:r>
              <a:rPr sz="2300" spc="23">
                <a:solidFill>
                  <a:srgbClr val="00B6FF"/>
                </a:solidFill>
                <a:latin typeface="SimSun"/>
                <a:cs typeface="SimSun"/>
              </a:rPr>
              <a:t>选择</a:t>
            </a:r>
          </a:p>
          <a:p>
            <a:pPr marL="0" marR="0">
              <a:lnSpc>
                <a:spcPts val="2300"/>
              </a:lnSpc>
              <a:spcBef>
                <a:spcPts val="11395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OTTJJL+MS-UIGothic"/>
                <a:cs typeface="OTTJJL+MS-UIGothic"/>
              </a:rPr>
              <a:t>根据</a:t>
            </a: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药</a:t>
            </a:r>
            <a:r>
              <a:rPr sz="2300" spc="25">
                <a:solidFill>
                  <a:srgbClr val="00B6FF"/>
                </a:solidFill>
                <a:latin typeface="OTTJJL+MS-UIGothic"/>
                <a:cs typeface="OTTJJL+MS-UIGothic"/>
              </a:rPr>
              <a:t>物特点和抗菌</a:t>
            </a: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谱选择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061459" y="1521187"/>
            <a:ext cx="800266" cy="7425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96"/>
              </a:lnSpc>
              <a:spcBef>
                <a:spcPct val="0"/>
              </a:spcBef>
              <a:spcAft>
                <a:spcPct val="0"/>
              </a:spcAft>
            </a:pPr>
            <a:r>
              <a:rPr sz="2300" spc="14">
                <a:solidFill>
                  <a:srgbClr val="FFFFFF"/>
                </a:solidFill>
                <a:latin typeface="DUMISI+DMIQAG+MicrosoftYaHei-Bold"/>
                <a:cs typeface="DUMISI+DMIQAG+MicrosoftYaHei-Bold"/>
              </a:rPr>
              <a:t>01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3651884" y="3260452"/>
            <a:ext cx="800266" cy="7425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96"/>
              </a:lnSpc>
              <a:spcBef>
                <a:spcPct val="0"/>
              </a:spcBef>
              <a:spcAft>
                <a:spcPct val="0"/>
              </a:spcAft>
            </a:pPr>
            <a:r>
              <a:rPr sz="2300" spc="14">
                <a:solidFill>
                  <a:srgbClr val="FFFFFF"/>
                </a:solidFill>
                <a:latin typeface="DUMISI+DMIQAG+MicrosoftYaHei-Bold"/>
                <a:cs typeface="DUMISI+DMIQAG+MicrosoftYaHei-Bold"/>
              </a:rPr>
              <a:t>02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3287395" y="4999082"/>
            <a:ext cx="800266" cy="7425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96"/>
              </a:lnSpc>
              <a:spcBef>
                <a:spcPct val="0"/>
              </a:spcBef>
              <a:spcAft>
                <a:spcPct val="0"/>
              </a:spcAft>
            </a:pPr>
            <a:r>
              <a:rPr sz="2300" spc="14">
                <a:solidFill>
                  <a:srgbClr val="FFFFFF"/>
                </a:solidFill>
                <a:latin typeface="DUMISI+DMIQAG+MicrosoftYaHei-Bold"/>
                <a:cs typeface="DUMISI+DMIQAG+MicrosoftYaHei-Bold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8196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OTTJJL+MS-UIGothic"/>
                <a:cs typeface="OTTJJL+MS-UIGothic"/>
              </a:rPr>
              <a:t>抗生素的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给药</a:t>
            </a:r>
            <a:r>
              <a:rPr sz="3000">
                <a:solidFill>
                  <a:srgbClr val="00B6FF"/>
                </a:solidFill>
                <a:latin typeface="OTTJJL+MS-UIGothic"/>
                <a:cs typeface="OTTJJL+MS-UIGothic"/>
              </a:rPr>
              <a:t>方案与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剂</a:t>
            </a:r>
            <a:r>
              <a:rPr sz="3000">
                <a:solidFill>
                  <a:srgbClr val="00B6FF"/>
                </a:solidFill>
                <a:latin typeface="OTTJJL+MS-UIGothic"/>
                <a:cs typeface="OTTJJL+MS-UIGothic"/>
              </a:rPr>
              <a:t>量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530725" y="1452245"/>
            <a:ext cx="2577724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00B6FF"/>
                </a:solidFill>
                <a:latin typeface="OTTJJL+MS-UIGothic"/>
                <a:cs typeface="OTTJJL+MS-UIGothic"/>
              </a:rPr>
              <a:t>根据感染部位和性</a:t>
            </a:r>
            <a:r>
              <a:rPr sz="1600">
                <a:solidFill>
                  <a:srgbClr val="00B6FF"/>
                </a:solidFill>
                <a:latin typeface="SimSun"/>
                <a:cs typeface="SimSun"/>
              </a:rPr>
              <a:t>质</a:t>
            </a:r>
            <a:r>
              <a:rPr sz="1600">
                <a:solidFill>
                  <a:srgbClr val="00B6FF"/>
                </a:solidFill>
                <a:latin typeface="OTTJJL+MS-UIGothic"/>
                <a:cs typeface="OTTJJL+MS-UIGothic"/>
              </a:rPr>
              <a:t>制定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530725" y="3172459"/>
            <a:ext cx="3046486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00B6FF"/>
                </a:solidFill>
                <a:latin typeface="OTTJJL+MS-UIGothic"/>
                <a:cs typeface="OTTJJL+MS-UIGothic"/>
              </a:rPr>
              <a:t>根据患者病情和身体状况制定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530725" y="4892675"/>
            <a:ext cx="2812105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00B6FF"/>
                </a:solidFill>
                <a:latin typeface="OTTJJL+MS-UIGothic"/>
                <a:cs typeface="OTTJJL+MS-UIGothic"/>
              </a:rPr>
              <a:t>根据</a:t>
            </a:r>
            <a:r>
              <a:rPr sz="1600">
                <a:solidFill>
                  <a:srgbClr val="00B6FF"/>
                </a:solidFill>
                <a:latin typeface="SimSun"/>
                <a:cs typeface="SimSun"/>
              </a:rPr>
              <a:t>药</a:t>
            </a:r>
            <a:r>
              <a:rPr sz="1600">
                <a:solidFill>
                  <a:srgbClr val="00B6FF"/>
                </a:solidFill>
                <a:latin typeface="OTTJJL+MS-UIGothic"/>
                <a:cs typeface="OTTJJL+MS-UIGothic"/>
              </a:rPr>
              <a:t>物特点和抗菌</a:t>
            </a:r>
            <a:r>
              <a:rPr sz="1600">
                <a:solidFill>
                  <a:srgbClr val="00B6FF"/>
                </a:solidFill>
                <a:latin typeface="SimSun"/>
                <a:cs typeface="SimSun"/>
              </a:rPr>
              <a:t>谱</a:t>
            </a:r>
            <a:r>
              <a:rPr sz="1600">
                <a:solidFill>
                  <a:srgbClr val="00B6FF"/>
                </a:solidFill>
                <a:latin typeface="OTTJJL+MS-UIGothic"/>
                <a:cs typeface="OTTJJL+MS-UIGothic"/>
              </a:rPr>
              <a:t>制定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https://d.book118.com/076241051132010054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2">
      <vt:lpstr>Arial</vt:lpstr>
      <vt:lpstr>Calibri</vt:lpstr>
      <vt:lpstr>OTTJJL+MS-UIGothic</vt:lpstr>
      <vt:lpstr>SimSun</vt:lpstr>
      <vt:lpstr>DECQAN+GUVUCT+ArialMT</vt:lpstr>
      <vt:lpstr>Times New Roman</vt:lpstr>
      <vt:lpstr>DUMISI+DMIQAG+MicrosoftYaHei-Bold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2024-09-21T16:44:42.573</cp:lastPrinted>
  <dcterms:created xsi:type="dcterms:W3CDTF">2024-09-21T08:44:42Z</dcterms:created>
  <dcterms:modified xsi:type="dcterms:W3CDTF">2024-09-21T08:44:43Z</dcterms:modified>
</cp:coreProperties>
</file>