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notesMasterIdLst>
    <p:notesMasterId r:id="rId3"/>
  </p:notesMasterIdLst>
  <p:sldIdLst>
    <p:sldId id="259" r:id="rId4"/>
    <p:sldId id="262" r:id="rId5"/>
    <p:sldId id="265" r:id="rId6"/>
    <p:sldId id="268" r:id="rId7"/>
    <p:sldId id="271" r:id="rId8"/>
    <p:sldId id="274" r:id="rId9"/>
    <p:sldId id="277" r:id="rId10"/>
    <p:sldId id="280" r:id="rId11"/>
    <p:sldId id="283" r:id="rId12"/>
    <p:sldId id="286" r:id="rId13"/>
    <p:sldId id="289" r:id="rId14"/>
    <p:sldId id="292" r:id="rId15"/>
    <p:sldId id="294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7.xml" /><Relationship Id="rId11" Type="http://schemas.openxmlformats.org/officeDocument/2006/relationships/slide" Target="slides/slide8.xml" /><Relationship Id="rId12" Type="http://schemas.openxmlformats.org/officeDocument/2006/relationships/slide" Target="slides/slide9.xml" /><Relationship Id="rId13" Type="http://schemas.openxmlformats.org/officeDocument/2006/relationships/slide" Target="slides/slide10.xml" /><Relationship Id="rId14" Type="http://schemas.openxmlformats.org/officeDocument/2006/relationships/slide" Target="slides/slide11.xml" /><Relationship Id="rId15" Type="http://schemas.openxmlformats.org/officeDocument/2006/relationships/slide" Target="slides/slide12.xml" /><Relationship Id="rId16" Type="http://schemas.openxmlformats.org/officeDocument/2006/relationships/slide" Target="slides/slide13.xml" /><Relationship Id="rId17" Type="http://schemas.openxmlformats.org/officeDocument/2006/relationships/tags" Target="tags/tag2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notesMaster" Target="notesMasters/notesMaster1.xml" /><Relationship Id="rId4" Type="http://schemas.openxmlformats.org/officeDocument/2006/relationships/slide" Target="slides/slide1.xml" /><Relationship Id="rId5" Type="http://schemas.openxmlformats.org/officeDocument/2006/relationships/slide" Target="slides/slide2.xml" /><Relationship Id="rId6" Type="http://schemas.openxmlformats.org/officeDocument/2006/relationships/slide" Target="slides/slide3.xml" /><Relationship Id="rId7" Type="http://schemas.openxmlformats.org/officeDocument/2006/relationships/slide" Target="slides/slide4.xml" /><Relationship Id="rId8" Type="http://schemas.openxmlformats.org/officeDocument/2006/relationships/slide" Target="slides/slide5.xml" /><Relationship Id="rId9" Type="http://schemas.openxmlformats.org/officeDocument/2006/relationships/slide" Target="slides/slide6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3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  <a:t>2020/12/11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22501D-016C-47BB-A899-F8D3CD9855B8}" type="slidenum">
              <a:rPr lang="zh-CN" altLang="en-US" smtClean="0"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1D73C9E-E7CC-450B-8861-F2AAD1DAF9E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378205F-17E4-405B-97E8-E91C0842AA3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17BF44A-8216-4AEB-9EF3-B8349C67CC9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54ABA54-ADDC-4D28-A7BA-E2AC1529934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31356014-B55E-4558-B21E-DEFB3DE39CE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62A96C07-8E11-4D60-9B1F-878EA8BB7DC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8724C160-845F-4302-BEAD-719B8BAA07F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2E49CD3-460D-4ABA-A2B1-B24A638E63A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20D65EF-1E1B-40D8-AF86-123B0E7FF03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21DDF82-1470-44F2-BB96-D1BA151D785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AA59764-6804-41E3-8B72-70CBA285781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2020/12/11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2020/12/11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2020/12/11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2020/12/11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2020/12/11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2020/12/11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2020/12/11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2020/12/11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2020/12/11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2020/12/11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2020/12/11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997B5FA-0921-464F-AAE1-844C04324D75}" type="datetimeFigureOut">
              <a:rPr lang="zh-CN" altLang="en-US" smtClean="0"/>
              <a:t>2020/12/11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notesSlide" Target="../notesSlides/notesSlide1.xml" /><Relationship Id="rId3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Relationship Id="rId3" Type="http://schemas.openxmlformats.org/officeDocument/2006/relationships/tags" Target="../tags/tag1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slide" Target="slide5.xml" TargetMode="Interna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07703112610300605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7620" y="-23495"/>
            <a:ext cx="12245975" cy="6889750"/>
          </a:xfrm>
          <a:prstGeom prst="rect">
            <a:avLst/>
          </a:prstGeom>
          <a:noFill/>
        </p:spPr>
      </p:pic>
      <p:sp>
        <p:nvSpPr>
          <p:cNvPr id="4" name="文本框 3"/>
          <p:cNvSpPr txBox="1"/>
          <p:nvPr/>
        </p:nvSpPr>
        <p:spPr>
          <a:xfrm>
            <a:off x="2766695" y="1534795"/>
            <a:ext cx="1470025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0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观三国烟云   </a:t>
            </a:r>
          </a:p>
        </p:txBody>
      </p:sp>
      <p:sp>
        <p:nvSpPr>
          <p:cNvPr id="2" name="文本框 1"/>
          <p:cNvSpPr txBox="1"/>
          <p:nvPr/>
        </p:nvSpPr>
        <p:spPr>
          <a:xfrm>
            <a:off x="4658360" y="1534795"/>
            <a:ext cx="1459865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000">
                <a:latin typeface="楷体" panose="02010609060101010101" charset="-122"/>
                <a:ea typeface="楷体" panose="02010609060101010101" charset="-122"/>
                <a:sym typeface="+mn-ea"/>
              </a:rPr>
              <a:t>识梁山好汉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6788785" y="1534795"/>
            <a:ext cx="148717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000">
                <a:latin typeface="楷体" panose="02010609060101010101" charset="-122"/>
                <a:ea typeface="楷体" panose="02010609060101010101" charset="-122"/>
                <a:sym typeface="+mn-ea"/>
              </a:rPr>
              <a:t>叹取经艰难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8920480" y="1534795"/>
            <a:ext cx="1495425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000">
                <a:latin typeface="楷体" panose="02010609060101010101" charset="-122"/>
                <a:ea typeface="楷体" panose="02010609060101010101" charset="-122"/>
                <a:sym typeface="+mn-ea"/>
              </a:rPr>
              <a:t>惜红楼梦断</a:t>
            </a:r>
          </a:p>
        </p:txBody>
      </p:sp>
      <p:sp>
        <p:nvSpPr>
          <p:cNvPr id="10" name="矩形 9"/>
          <p:cNvSpPr/>
          <p:nvPr/>
        </p:nvSpPr>
        <p:spPr>
          <a:xfrm>
            <a:off x="4867275" y="2101850"/>
            <a:ext cx="1188720" cy="1807210"/>
          </a:xfrm>
          <a:prstGeom prst="rect">
            <a:avLst/>
          </a:prstGeom>
          <a:solidFill>
            <a:srgbClr val="B98B6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3" name="矩形 12"/>
          <p:cNvSpPr/>
          <p:nvPr/>
        </p:nvSpPr>
        <p:spPr>
          <a:xfrm>
            <a:off x="9131300" y="2101850"/>
            <a:ext cx="1188720" cy="1807210"/>
          </a:xfrm>
          <a:prstGeom prst="rect">
            <a:avLst/>
          </a:prstGeom>
          <a:solidFill>
            <a:srgbClr val="B98B6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4" name="矩形 13"/>
          <p:cNvSpPr/>
          <p:nvPr/>
        </p:nvSpPr>
        <p:spPr>
          <a:xfrm>
            <a:off x="7023100" y="2101850"/>
            <a:ext cx="1188720" cy="1807210"/>
          </a:xfrm>
          <a:prstGeom prst="rect">
            <a:avLst/>
          </a:prstGeom>
          <a:solidFill>
            <a:srgbClr val="B98B6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8" name="文本框 27"/>
          <p:cNvSpPr txBox="1"/>
          <p:nvPr/>
        </p:nvSpPr>
        <p:spPr>
          <a:xfrm>
            <a:off x="5285105" y="2539365"/>
            <a:ext cx="411480" cy="922020"/>
          </a:xfrm>
          <a:prstGeom prst="rect">
            <a:avLst/>
          </a:prstGeom>
          <a:solidFill>
            <a:srgbClr val="B98B67"/>
          </a:solidFill>
        </p:spPr>
        <p:txBody>
          <a:bodyPr wrap="non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>
                <a:latin typeface="叶根友毛笔行书2.0版" panose="02010601030101010101" charset="-122"/>
                <a:ea typeface="叶根友毛笔行书2.0版" panose="02010601030101010101" charset="-122"/>
              </a:rPr>
              <a:t>水</a:t>
            </a:r>
          </a:p>
          <a:p>
            <a:r>
              <a:rPr lang="zh-CN" altLang="en-US">
                <a:latin typeface="叶根友毛笔行书2.0版" panose="02010601030101010101" charset="-122"/>
                <a:ea typeface="叶根友毛笔行书2.0版" panose="02010601030101010101" charset="-122"/>
              </a:rPr>
              <a:t>浒</a:t>
            </a:r>
          </a:p>
          <a:p>
            <a:r>
              <a:rPr lang="zh-CN" altLang="en-US">
                <a:latin typeface="叶根友毛笔行书2.0版" panose="02010601030101010101" charset="-122"/>
                <a:ea typeface="叶根友毛笔行书2.0版" panose="02010601030101010101" charset="-122"/>
              </a:rPr>
              <a:t>传</a:t>
            </a:r>
          </a:p>
        </p:txBody>
      </p:sp>
      <p:sp>
        <p:nvSpPr>
          <p:cNvPr id="29" name="文本框 28"/>
          <p:cNvSpPr txBox="1"/>
          <p:nvPr/>
        </p:nvSpPr>
        <p:spPr>
          <a:xfrm>
            <a:off x="7417435" y="2539365"/>
            <a:ext cx="411480" cy="922020"/>
          </a:xfrm>
          <a:prstGeom prst="rect">
            <a:avLst/>
          </a:prstGeom>
          <a:solidFill>
            <a:srgbClr val="B98B67"/>
          </a:solidFill>
        </p:spPr>
        <p:txBody>
          <a:bodyPr wrap="non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>
                <a:latin typeface="叶根友毛笔行书2.0版" panose="02010601030101010101" charset="-122"/>
                <a:ea typeface="叶根友毛笔行书2.0版" panose="02010601030101010101" charset="-122"/>
              </a:rPr>
              <a:t>西</a:t>
            </a:r>
          </a:p>
          <a:p>
            <a:r>
              <a:rPr lang="zh-CN" altLang="en-US">
                <a:latin typeface="叶根友毛笔行书2.0版" panose="02010601030101010101" charset="-122"/>
                <a:ea typeface="叶根友毛笔行书2.0版" panose="02010601030101010101" charset="-122"/>
              </a:rPr>
              <a:t>游</a:t>
            </a:r>
          </a:p>
          <a:p>
            <a:r>
              <a:rPr lang="zh-CN" altLang="en-US">
                <a:latin typeface="叶根友毛笔行书2.0版" panose="02010601030101010101" charset="-122"/>
                <a:ea typeface="叶根友毛笔行书2.0版" panose="02010601030101010101" charset="-122"/>
              </a:rPr>
              <a:t>记</a:t>
            </a:r>
          </a:p>
        </p:txBody>
      </p:sp>
      <p:sp>
        <p:nvSpPr>
          <p:cNvPr id="30" name="文本框 29"/>
          <p:cNvSpPr txBox="1"/>
          <p:nvPr/>
        </p:nvSpPr>
        <p:spPr>
          <a:xfrm>
            <a:off x="9549765" y="2539365"/>
            <a:ext cx="411480" cy="922020"/>
          </a:xfrm>
          <a:prstGeom prst="rect">
            <a:avLst/>
          </a:prstGeom>
          <a:solidFill>
            <a:srgbClr val="B98B67"/>
          </a:solidFill>
        </p:spPr>
        <p:txBody>
          <a:bodyPr wrap="non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>
                <a:latin typeface="叶根友毛笔行书2.0版" panose="02010601030101010101" charset="-122"/>
                <a:ea typeface="叶根友毛笔行书2.0版" panose="02010601030101010101" charset="-122"/>
              </a:rPr>
              <a:t>红</a:t>
            </a:r>
          </a:p>
          <a:p>
            <a:r>
              <a:rPr lang="zh-CN" altLang="en-US">
                <a:latin typeface="叶根友毛笔行书2.0版" panose="02010601030101010101" charset="-122"/>
                <a:ea typeface="叶根友毛笔行书2.0版" panose="02010601030101010101" charset="-122"/>
              </a:rPr>
              <a:t>楼</a:t>
            </a:r>
          </a:p>
          <a:p>
            <a:r>
              <a:rPr lang="zh-CN" altLang="en-US">
                <a:latin typeface="叶根友毛笔行书2.0版" panose="02010601030101010101" charset="-122"/>
                <a:ea typeface="叶根友毛笔行书2.0版" panose="02010601030101010101" charset="-122"/>
              </a:rPr>
              <a:t>梦</a:t>
            </a:r>
          </a:p>
        </p:txBody>
      </p:sp>
      <p:sp>
        <p:nvSpPr>
          <p:cNvPr id="31" name="矩形 30"/>
          <p:cNvSpPr/>
          <p:nvPr/>
        </p:nvSpPr>
        <p:spPr>
          <a:xfrm>
            <a:off x="2901950" y="2114550"/>
            <a:ext cx="1188720" cy="1807210"/>
          </a:xfrm>
          <a:prstGeom prst="rect">
            <a:avLst/>
          </a:prstGeom>
          <a:solidFill>
            <a:srgbClr val="B98B6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33" name="文本框 32"/>
          <p:cNvSpPr txBox="1"/>
          <p:nvPr/>
        </p:nvSpPr>
        <p:spPr>
          <a:xfrm>
            <a:off x="3272155" y="2539365"/>
            <a:ext cx="411480" cy="1198880"/>
          </a:xfrm>
          <a:prstGeom prst="rect">
            <a:avLst/>
          </a:prstGeom>
          <a:solidFill>
            <a:srgbClr val="B98B67"/>
          </a:solidFill>
        </p:spPr>
        <p:txBody>
          <a:bodyPr wrap="non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>
                <a:latin typeface="叶根友毛笔行书2.0版" panose="02010601030101010101" charset="-122"/>
                <a:ea typeface="叶根友毛笔行书2.0版" panose="02010601030101010101" charset="-122"/>
              </a:rPr>
              <a:t>三</a:t>
            </a:r>
          </a:p>
          <a:p>
            <a:r>
              <a:rPr lang="zh-CN" altLang="en-US">
                <a:latin typeface="叶根友毛笔行书2.0版" panose="02010601030101010101" charset="-122"/>
                <a:ea typeface="叶根友毛笔行书2.0版" panose="02010601030101010101" charset="-122"/>
              </a:rPr>
              <a:t>国</a:t>
            </a:r>
          </a:p>
          <a:p>
            <a:r>
              <a:rPr lang="zh-CN" altLang="en-US">
                <a:latin typeface="叶根友毛笔行书2.0版" panose="02010601030101010101" charset="-122"/>
                <a:ea typeface="叶根友毛笔行书2.0版" panose="02010601030101010101" charset="-122"/>
              </a:rPr>
              <a:t>演</a:t>
            </a:r>
          </a:p>
          <a:p>
            <a:r>
              <a:rPr lang="zh-CN" altLang="en-US">
                <a:latin typeface="叶根友毛笔行书2.0版" panose="02010601030101010101" charset="-122"/>
                <a:ea typeface="叶根友毛笔行书2.0版" panose="02010601030101010101" charset="-122"/>
              </a:rPr>
              <a:t>义</a:t>
            </a:r>
          </a:p>
        </p:txBody>
      </p:sp>
      <p:sp>
        <p:nvSpPr>
          <p:cNvPr id="34" name="矩形 33"/>
          <p:cNvSpPr/>
          <p:nvPr/>
        </p:nvSpPr>
        <p:spPr>
          <a:xfrm>
            <a:off x="3288665" y="2548890"/>
            <a:ext cx="370840" cy="1150620"/>
          </a:xfrm>
          <a:prstGeom prst="rect">
            <a:avLst/>
          </a:prstGeom>
          <a:solidFill>
            <a:schemeClr val="accent1">
              <a:alpha val="42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35" name="矩形 34"/>
          <p:cNvSpPr/>
          <p:nvPr/>
        </p:nvSpPr>
        <p:spPr>
          <a:xfrm>
            <a:off x="9569450" y="2538730"/>
            <a:ext cx="370840" cy="913765"/>
          </a:xfrm>
          <a:prstGeom prst="rect">
            <a:avLst/>
          </a:prstGeom>
          <a:solidFill>
            <a:schemeClr val="accent1">
              <a:alpha val="42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36" name="矩形 35"/>
          <p:cNvSpPr/>
          <p:nvPr/>
        </p:nvSpPr>
        <p:spPr>
          <a:xfrm>
            <a:off x="7471410" y="2538730"/>
            <a:ext cx="370840" cy="913765"/>
          </a:xfrm>
          <a:prstGeom prst="rect">
            <a:avLst/>
          </a:prstGeom>
          <a:solidFill>
            <a:schemeClr val="accent1">
              <a:alpha val="42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37" name="矩形 36"/>
          <p:cNvSpPr/>
          <p:nvPr/>
        </p:nvSpPr>
        <p:spPr>
          <a:xfrm>
            <a:off x="5305425" y="2538730"/>
            <a:ext cx="370840" cy="932815"/>
          </a:xfrm>
          <a:prstGeom prst="rect">
            <a:avLst/>
          </a:prstGeom>
          <a:solidFill>
            <a:schemeClr val="accent1">
              <a:alpha val="42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</p:cSld>
  <p:clrMapOvr>
    <a:masterClrMapping/>
  </p:clrMapOvr>
  <mc:AlternateContent>
    <mc:Choice xmlns:p15="http://schemas.microsoft.com/office/powerpoint/2012/main" Requires="p15">
      <p:transition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dur="5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dur="5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dur="5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 nodeType="clickPar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3" grpId="0"/>
      <p:bldP spid="14" grpId="0"/>
      <p:bldP spid="28" grpId="0"/>
      <p:bldP spid="29" grpId="0"/>
      <p:bldP spid="30" grpId="0"/>
      <p:bldP spid="31" grpId="0"/>
      <p:bldP spid="33" grpId="0"/>
      <p:bldP spid="34" grpId="0"/>
      <p:bldP spid="35" grpId="0"/>
      <p:bldP spid="36" grpId="0"/>
      <p:bldP spid="37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图片 1" descr="872bfc890e6c0a78cafa0fa7342f2acb_1_2_art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"/>
          <a:srcRect l="-95" t="4024" r="95" b="-183"/>
          <a:stretch>
            <a:fillRect/>
          </a:stretch>
        </p:blipFill>
        <p:spPr>
          <a:xfrm>
            <a:off x="-13335" y="-46355"/>
            <a:ext cx="12237085" cy="7098665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8294370" y="1080135"/>
            <a:ext cx="3286125" cy="583565"/>
          </a:xfrm>
          <a:prstGeom prst="rect">
            <a:avLst/>
          </a:prstGeom>
          <a:solidFill>
            <a:srgbClr val="B08D83">
              <a:alpha val="33000"/>
            </a:srgbClr>
          </a:solidFill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dist"/>
            <a:r>
              <a:rPr lang="en-US" altLang="zh-CN" sz="3200" b="1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5.</a:t>
            </a:r>
            <a:r>
              <a:rPr lang="zh-CN" altLang="en-US" sz="3200" b="1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草船借箭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矩形 3"/>
          <p:cNvSpPr/>
          <p:nvPr/>
        </p:nvSpPr>
        <p:spPr>
          <a:xfrm>
            <a:off x="4634230" y="-46355"/>
            <a:ext cx="7515225" cy="6895465"/>
          </a:xfrm>
          <a:prstGeom prst="rect">
            <a:avLst/>
          </a:prstGeom>
          <a:solidFill>
            <a:schemeClr val="accent1">
              <a:alpha val="4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" name="文本框 1"/>
          <p:cNvSpPr txBox="1"/>
          <p:nvPr/>
        </p:nvSpPr>
        <p:spPr>
          <a:xfrm>
            <a:off x="4587875" y="-7620"/>
            <a:ext cx="7581265" cy="258445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/>
              <a:t>                                      </a:t>
            </a:r>
          </a:p>
          <a:p>
            <a:endParaRPr lang="en-US" altLang="zh-CN" sz="3600" b="1">
              <a:latin typeface="叶根友毛笔行书2.0版" panose="02010601030101010101" charset="-122"/>
              <a:ea typeface="叶根友毛笔行书2.0版" panose="02010601030101010101" charset="-122"/>
            </a:endParaRPr>
          </a:p>
          <a:p>
            <a:r>
              <a:rPr lang="en-US" altLang="zh-CN"/>
              <a:t>                                    </a:t>
            </a:r>
            <a:r>
              <a:rPr lang="zh-CN" altLang="en-US" sz="3600" b="1">
                <a:latin typeface="叶根友毛笔行书2.0版" panose="02010601030101010101" charset="-122"/>
                <a:ea typeface="叶根友毛笔行书2.0版" panose="02010601030101010101" charset="-122"/>
              </a:rPr>
              <a:t>《三国演义》</a:t>
            </a:r>
          </a:p>
          <a:p>
            <a:endParaRPr lang="zh-CN" altLang="en-US" sz="3600" b="1">
              <a:latin typeface="叶根友毛笔行书2.0版" panose="02010601030101010101" charset="-122"/>
              <a:ea typeface="叶根友毛笔行书2.0版" panose="02010601030101010101" charset="-122"/>
            </a:endParaRPr>
          </a:p>
          <a:p>
            <a:r>
              <a:rPr lang="zh-CN" altLang="en-US" sz="3600" b="1">
                <a:latin typeface="叶根友毛笔行书2.0版" panose="02010601030101010101" charset="-122"/>
                <a:ea typeface="叶根友毛笔行书2.0版" panose="02010601030101010101" charset="-122"/>
              </a:rPr>
              <a:t>   </a:t>
            </a:r>
            <a:r>
              <a:rPr lang="zh-CN" altLang="en-US" sz="2400"/>
              <a:t>全名为《三国志通俗演义》，又称《三国志演义》</a:t>
            </a:r>
            <a:endParaRPr lang="zh-CN" altLang="en-US"/>
          </a:p>
        </p:txBody>
      </p:sp>
      <p:pic>
        <p:nvPicPr>
          <p:cNvPr id="3" name="图片 2" descr="s156907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45" y="-4445"/>
            <a:ext cx="4674870" cy="6871970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5397183" y="2912110"/>
            <a:ext cx="6600190" cy="11372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元末明初小说家</a:t>
            </a:r>
            <a:r>
              <a:rPr lang="zh-CN" altLang="en-US" sz="3600" b="1">
                <a:solidFill>
                  <a:srgbClr val="FF0000">
                    <a:alpha val="65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罗贯中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创作</a:t>
            </a:r>
          </a:p>
          <a:p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长篇</a:t>
            </a:r>
            <a:r>
              <a:rPr lang="zh-CN" altLang="en-US" sz="3200" b="1">
                <a:solidFill>
                  <a:srgbClr val="FF0000">
                    <a:alpha val="59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章回体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 历史演义小说。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5397183" y="4369435"/>
            <a:ext cx="5962650" cy="20300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>
                <a:sym typeface="+mn-ea"/>
              </a:rPr>
              <a:t>《三国演义》描写了从东汉末年到西晋初年之间近百年的</a:t>
            </a:r>
          </a:p>
          <a:p>
            <a:endParaRPr lang="zh-CN" altLang="en-US">
              <a:sym typeface="+mn-ea"/>
            </a:endParaRPr>
          </a:p>
          <a:p>
            <a:r>
              <a:rPr lang="zh-CN" altLang="en-US">
                <a:sym typeface="+mn-ea"/>
              </a:rPr>
              <a:t>历史风云，以描写战争为主，诉说了东汉末年的群雄割据</a:t>
            </a:r>
          </a:p>
          <a:p>
            <a:endParaRPr lang="zh-CN" altLang="en-US">
              <a:sym typeface="+mn-ea"/>
            </a:endParaRPr>
          </a:p>
          <a:p>
            <a:r>
              <a:rPr lang="zh-CN" altLang="en-US">
                <a:sym typeface="+mn-ea"/>
              </a:rPr>
              <a:t>混战和魏、蜀、吴三国之间的政治和军事斗争，最终司马</a:t>
            </a:r>
          </a:p>
          <a:p>
            <a:endParaRPr lang="zh-CN" altLang="en-US">
              <a:sym typeface="+mn-ea"/>
            </a:endParaRPr>
          </a:p>
          <a:p>
            <a:r>
              <a:rPr lang="zh-CN" altLang="en-US">
                <a:sym typeface="+mn-ea"/>
              </a:rPr>
              <a:t>炎一统三国，建立晋朝的故事</a:t>
            </a:r>
            <a:endParaRPr lang="zh-CN" altLang="en-US"/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accent1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5363" name="Rectangle 1"/>
          <p:cNvSpPr>
            <a:spLocks noChangeArrowheads="1"/>
          </p:cNvSpPr>
          <p:nvPr/>
        </p:nvSpPr>
        <p:spPr bwMode="auto">
          <a:xfrm>
            <a:off x="6605270" y="-97155"/>
            <a:ext cx="5541645" cy="1753235"/>
          </a:xfrm>
          <a:prstGeom prst="rect">
            <a:avLst/>
          </a:prstGeom>
          <a:solidFill>
            <a:schemeClr val="accent1"/>
          </a:solidFill>
          <a:ln w="28575">
            <a:solidFill>
              <a:schemeClr val="tx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extLst/>
        </p:spPr>
        <p:txBody>
          <a:bodyPr wrap="square" anchor="ctr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0" hangingPunct="0">
              <a:lnSpc>
                <a:spcPct val="150000"/>
              </a:lnSpc>
            </a:pPr>
            <a:r>
              <a:rPr lang="zh-CN" altLang="en-US" sz="4000" b="1">
                <a:solidFill>
                  <a:schemeClr val="bg1"/>
                </a:solidFill>
                <a:latin typeface="楷体" panose="02010609060101010101" charset="-122"/>
                <a:ea typeface="楷体" panose="02010609060101010101" charset="-122"/>
              </a:rPr>
              <a:t>罗贯中：</a:t>
            </a:r>
            <a:endParaRPr lang="en-US" altLang="zh-CN" sz="3200" b="1">
              <a:solidFill>
                <a:schemeClr val="bg1"/>
              </a:solidFill>
              <a:latin typeface="黑体" panose="02010609060101010101" charset="-122"/>
              <a:ea typeface="黑体" panose="02010609060101010101" charset="-122"/>
            </a:endParaRPr>
          </a:p>
          <a:p>
            <a:pPr eaLnBrk="0" hangingPunct="0">
              <a:lnSpc>
                <a:spcPct val="150000"/>
              </a:lnSpc>
            </a:pPr>
            <a:r>
              <a:rPr lang="zh-CN" altLang="en-US" sz="2400" b="1">
                <a:solidFill>
                  <a:schemeClr val="bg1"/>
                </a:solidFill>
                <a:latin typeface="楷体" panose="02010609060101010101" charset="-122"/>
                <a:ea typeface="楷体" panose="02010609060101010101" charset="-122"/>
              </a:rPr>
              <a:t>    </a:t>
            </a:r>
            <a:r>
              <a:rPr lang="zh-CN" altLang="en-US" sz="3200" b="1">
                <a:solidFill>
                  <a:schemeClr val="bg1"/>
                </a:solidFill>
                <a:latin typeface="楷体" panose="02010609060101010101" charset="-122"/>
                <a:ea typeface="楷体" panose="02010609060101010101" charset="-122"/>
              </a:rPr>
              <a:t>元末明初小说家</a:t>
            </a:r>
          </a:p>
        </p:txBody>
      </p:sp>
      <p:pic>
        <p:nvPicPr>
          <p:cNvPr id="3" name="图片 2" descr="timg"/>
          <p:cNvPicPr>
            <a:picLocks noChangeAspect="1"/>
          </p:cNvPicPr>
          <p:nvPr/>
        </p:nvPicPr>
        <p:blipFill>
          <a:blip r:embed="rId2"/>
          <a:srcRect l="9055" r="3859" b="31769"/>
          <a:stretch>
            <a:fillRect/>
          </a:stretch>
        </p:blipFill>
        <p:spPr>
          <a:xfrm>
            <a:off x="-40005" y="-61595"/>
            <a:ext cx="6602095" cy="6937375"/>
          </a:xfrm>
          <a:prstGeom prst="rect">
            <a:avLst/>
          </a:prstGeom>
          <a:ln w="38100">
            <a:solidFill>
              <a:schemeClr val="accent1"/>
            </a:solidFill>
          </a:ln>
        </p:spPr>
      </p:pic>
      <p:sp>
        <p:nvSpPr>
          <p:cNvPr id="2" name="矩形 1"/>
          <p:cNvSpPr/>
          <p:nvPr/>
        </p:nvSpPr>
        <p:spPr>
          <a:xfrm>
            <a:off x="6576695" y="2019300"/>
            <a:ext cx="5574030" cy="1155700"/>
          </a:xfrm>
          <a:prstGeom prst="rect">
            <a:avLst/>
          </a:prstGeom>
          <a:ln w="28575">
            <a:solidFill>
              <a:schemeClr val="tx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3200" b="1">
                <a:latin typeface="楷体" panose="02010609060101010101" charset="-122"/>
                <a:ea typeface="楷体" panose="02010609060101010101" charset="-122"/>
                <a:sym typeface="+mn-ea"/>
              </a:rPr>
              <a:t>他被称作中国章回小说的鼻祖</a:t>
            </a:r>
          </a:p>
        </p:txBody>
      </p:sp>
      <p:sp>
        <p:nvSpPr>
          <p:cNvPr id="4" name="矩形 3"/>
          <p:cNvSpPr/>
          <p:nvPr/>
        </p:nvSpPr>
        <p:spPr>
          <a:xfrm>
            <a:off x="6569710" y="3538220"/>
            <a:ext cx="5625465" cy="1562100"/>
          </a:xfrm>
          <a:prstGeom prst="rect">
            <a:avLst/>
          </a:prstGeom>
          <a:ln w="28575">
            <a:solidFill>
              <a:schemeClr val="tx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l"/>
            <a:r>
              <a:rPr lang="zh-CN" altLang="zh-CN" sz="3200" b="1">
                <a:latin typeface="楷体" panose="02010609060101010101" charset="-122"/>
                <a:ea typeface="楷体" panose="02010609060101010101" charset="-122"/>
                <a:sym typeface="+mn-ea"/>
              </a:rPr>
              <a:t>《</a:t>
            </a:r>
            <a:r>
              <a:rPr lang="zh-CN" altLang="en-US" sz="3200" b="1">
                <a:latin typeface="楷体" panose="02010609060101010101" charset="-122"/>
                <a:ea typeface="楷体" panose="02010609060101010101" charset="-122"/>
                <a:sym typeface="+mn-ea"/>
              </a:rPr>
              <a:t>三国志通俗演义</a:t>
            </a:r>
            <a:r>
              <a:rPr lang="zh-CN" altLang="zh-CN" sz="3200" b="1">
                <a:latin typeface="楷体" panose="02010609060101010101" charset="-122"/>
                <a:ea typeface="楷体" panose="02010609060101010101" charset="-122"/>
                <a:sym typeface="+mn-ea"/>
              </a:rPr>
              <a:t>》</a:t>
            </a:r>
            <a:r>
              <a:rPr lang="zh-CN" altLang="en-US" sz="3200" b="1">
                <a:latin typeface="楷体" panose="02010609060101010101" charset="-122"/>
                <a:ea typeface="楷体" panose="02010609060101010101" charset="-122"/>
                <a:sym typeface="+mn-ea"/>
              </a:rPr>
              <a:t>（简称</a:t>
            </a:r>
            <a:r>
              <a:rPr lang="zh-CN" altLang="zh-CN" sz="3200" b="1">
                <a:latin typeface="楷体" panose="02010609060101010101" charset="-122"/>
                <a:ea typeface="楷体" panose="02010609060101010101" charset="-122"/>
                <a:sym typeface="+mn-ea"/>
              </a:rPr>
              <a:t>《</a:t>
            </a:r>
            <a:r>
              <a:rPr lang="zh-CN" altLang="en-US" sz="3200" b="1">
                <a:latin typeface="楷体" panose="02010609060101010101" charset="-122"/>
                <a:ea typeface="楷体" panose="02010609060101010101" charset="-122"/>
                <a:sym typeface="+mn-ea"/>
              </a:rPr>
              <a:t>三国演义</a:t>
            </a:r>
            <a:r>
              <a:rPr lang="zh-CN" altLang="zh-CN" sz="3200" b="1">
                <a:latin typeface="楷体" panose="02010609060101010101" charset="-122"/>
                <a:ea typeface="楷体" panose="02010609060101010101" charset="-122"/>
                <a:sym typeface="+mn-ea"/>
              </a:rPr>
              <a:t>》</a:t>
            </a:r>
            <a:r>
              <a:rPr lang="zh-CN" altLang="en-US" sz="3200" b="1">
                <a:latin typeface="楷体" panose="02010609060101010101" charset="-122"/>
                <a:ea typeface="楷体" panose="02010609060101010101" charset="-122"/>
                <a:sym typeface="+mn-ea"/>
              </a:rPr>
              <a:t>）是罗贯中的力作</a:t>
            </a:r>
          </a:p>
        </p:txBody>
      </p:sp>
      <p:sp>
        <p:nvSpPr>
          <p:cNvPr id="5" name="矩形 4"/>
          <p:cNvSpPr/>
          <p:nvPr/>
        </p:nvSpPr>
        <p:spPr>
          <a:xfrm>
            <a:off x="6557010" y="5463540"/>
            <a:ext cx="5651500" cy="1422400"/>
          </a:xfrm>
          <a:prstGeom prst="rect">
            <a:avLst/>
          </a:prstGeom>
          <a:ln w="28575">
            <a:solidFill>
              <a:schemeClr val="tx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楷体" panose="02010609060101010101" charset="-122"/>
                <a:ea typeface="楷体" panose="02010609060101010101" charset="-122"/>
                <a:sym typeface="+mn-ea"/>
              </a:rPr>
              <a:t>主要作品：</a:t>
            </a:r>
          </a:p>
          <a:p>
            <a:pPr algn="l"/>
            <a:r>
              <a:rPr lang="zh-CN" altLang="zh-CN" sz="2800" b="1">
                <a:latin typeface="楷体" panose="02010609060101010101" charset="-122"/>
                <a:ea typeface="楷体" panose="02010609060101010101" charset="-122"/>
                <a:sym typeface="+mn-ea"/>
              </a:rPr>
              <a:t>《</a:t>
            </a:r>
            <a:r>
              <a:rPr lang="zh-CN" altLang="en-US" sz="2800" b="1">
                <a:latin typeface="楷体" panose="02010609060101010101" charset="-122"/>
                <a:ea typeface="楷体" panose="02010609060101010101" charset="-122"/>
                <a:sym typeface="+mn-ea"/>
              </a:rPr>
              <a:t>隋唐两朝志传</a:t>
            </a:r>
            <a:r>
              <a:rPr lang="zh-CN" altLang="zh-CN" sz="2800" b="1">
                <a:latin typeface="楷体" panose="02010609060101010101" charset="-122"/>
                <a:ea typeface="楷体" panose="02010609060101010101" charset="-122"/>
                <a:sym typeface="+mn-ea"/>
              </a:rPr>
              <a:t>》《</a:t>
            </a:r>
            <a:r>
              <a:rPr lang="zh-CN" altLang="en-US" sz="2800" b="1">
                <a:latin typeface="楷体" panose="02010609060101010101" charset="-122"/>
                <a:ea typeface="楷体" panose="02010609060101010101" charset="-122"/>
                <a:sym typeface="+mn-ea"/>
              </a:rPr>
              <a:t>残唐五代史演义</a:t>
            </a:r>
            <a:r>
              <a:rPr lang="zh-CN" altLang="zh-CN" sz="2800" b="1">
                <a:latin typeface="楷体" panose="02010609060101010101" charset="-122"/>
                <a:ea typeface="楷体" panose="02010609060101010101" charset="-122"/>
                <a:sym typeface="+mn-ea"/>
              </a:rPr>
              <a:t>》</a:t>
            </a:r>
            <a:r>
              <a:rPr lang="zh-CN" altLang="en-US" sz="2800" b="1">
                <a:latin typeface="楷体" panose="02010609060101010101" charset="-122"/>
                <a:ea typeface="楷体" panose="02010609060101010101" charset="-122"/>
                <a:sym typeface="+mn-ea"/>
              </a:rPr>
              <a:t>、</a:t>
            </a:r>
            <a:r>
              <a:rPr lang="zh-CN" altLang="zh-CN" sz="2800" b="1">
                <a:latin typeface="楷体" panose="02010609060101010101" charset="-122"/>
                <a:ea typeface="楷体" panose="02010609060101010101" charset="-122"/>
                <a:sym typeface="+mn-ea"/>
              </a:rPr>
              <a:t>《</a:t>
            </a:r>
            <a:r>
              <a:rPr lang="zh-CN" altLang="en-US" sz="2800" b="1">
                <a:latin typeface="楷体" panose="02010609060101010101" charset="-122"/>
                <a:ea typeface="楷体" panose="02010609060101010101" charset="-122"/>
                <a:sym typeface="+mn-ea"/>
              </a:rPr>
              <a:t>三遂平妖传</a:t>
            </a:r>
            <a:r>
              <a:rPr lang="zh-CN" altLang="zh-CN" sz="2800" b="1">
                <a:latin typeface="楷体" panose="02010609060101010101" charset="-122"/>
                <a:ea typeface="楷体" panose="02010609060101010101" charset="-122"/>
                <a:sym typeface="+mn-ea"/>
              </a:rPr>
              <a:t>》《</a:t>
            </a:r>
            <a:r>
              <a:rPr lang="zh-CN" altLang="en-US" sz="2800" b="1">
                <a:latin typeface="楷体" panose="02010609060101010101" charset="-122"/>
                <a:ea typeface="楷体" panose="02010609060101010101" charset="-122"/>
                <a:sym typeface="+mn-ea"/>
              </a:rPr>
              <a:t>水浒全传</a:t>
            </a:r>
            <a:r>
              <a:rPr lang="zh-CN" altLang="zh-CN" sz="2800" b="1">
                <a:latin typeface="楷体" panose="02010609060101010101" charset="-122"/>
                <a:ea typeface="楷体" panose="02010609060101010101" charset="-122"/>
                <a:sym typeface="+mn-ea"/>
              </a:rPr>
              <a:t>》</a:t>
            </a:r>
            <a:endParaRPr lang="zh-CN" altLang="en-US" sz="2800" b="1">
              <a:latin typeface="楷体" panose="02010609060101010101" charset="-122"/>
              <a:ea typeface="楷体" panose="02010609060101010101" charset="-122"/>
              <a:sym typeface="+mn-ea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矩形 7"/>
          <p:cNvSpPr/>
          <p:nvPr/>
        </p:nvSpPr>
        <p:spPr>
          <a:xfrm>
            <a:off x="-16510" y="-12700"/>
            <a:ext cx="12243435" cy="6971665"/>
          </a:xfrm>
          <a:prstGeom prst="rect">
            <a:avLst/>
          </a:prstGeom>
          <a:solidFill>
            <a:schemeClr val="accent1">
              <a:lumMod val="75000"/>
              <a:alpha val="6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6522085" y="1007745"/>
            <a:ext cx="5370195" cy="16300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ct val="50000"/>
              </a:spcBef>
            </a:pPr>
            <a:r>
              <a:rPr lang="zh-CN" altLang="en-US" sz="2000" b="1">
                <a:solidFill>
                  <a:schemeClr val="bg1"/>
                </a:solidFill>
                <a:latin typeface="Times New Roman" panose="02020603050405020304" pitchFamily="18" charset="0"/>
                <a:ea typeface="楷体_GB2312" pitchFamily="49" charset="-122"/>
                <a:sym typeface="+mn-ea"/>
              </a:rPr>
              <a:t>这篇课文讲的是我国著名长篇历史小说《三国演义》中的一个故事。故事发生在东汉末年，当时曹操刚刚打败刘备，又派兵进攻孙权。于是刘备和孙权联合起来抵抗曹操。刘备派诸葛亮到孙权那里帮助作战。</a:t>
            </a:r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136525" y="908050"/>
            <a:ext cx="5826760" cy="20300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/>
              <a:t>                                </a:t>
            </a:r>
          </a:p>
          <a:p>
            <a:endParaRPr lang="zh-CN" altLang="en-US"/>
          </a:p>
          <a:p>
            <a:endParaRPr lang="zh-CN" altLang="en-US"/>
          </a:p>
          <a:p>
            <a:r>
              <a:rPr lang="zh-CN" altLang="en-US"/>
              <a:t>                                                       </a:t>
            </a:r>
          </a:p>
          <a:p>
            <a:endParaRPr lang="zh-CN" altLang="en-US"/>
          </a:p>
          <a:p>
            <a:r>
              <a:rPr lang="zh-CN" altLang="en-US"/>
              <a:t> </a:t>
            </a:r>
          </a:p>
          <a:p>
            <a:r>
              <a:rPr lang="zh-CN" altLang="en-US"/>
              <a:t>                                           </a:t>
            </a:r>
          </a:p>
        </p:txBody>
      </p:sp>
      <p:sp>
        <p:nvSpPr>
          <p:cNvPr id="8195" name="Line 3"/>
          <p:cNvSpPr>
            <a:spLocks noChangeShapeType="1"/>
          </p:cNvSpPr>
          <p:nvPr/>
        </p:nvSpPr>
        <p:spPr bwMode="auto">
          <a:xfrm flipH="1">
            <a:off x="847090" y="1748790"/>
            <a:ext cx="1873250" cy="1800225"/>
          </a:xfrm>
          <a:prstGeom prst="line">
            <a:avLst/>
          </a:prstGeom>
          <a:solidFill>
            <a:schemeClr val="tx1">
              <a:lumMod val="50000"/>
              <a:lumOff val="50000"/>
              <a:alpha val="47000"/>
            </a:schemeClr>
          </a:solidFill>
          <a:ln w="28575">
            <a:solidFill>
              <a:srgbClr val="FF0000"/>
            </a:solidFill>
            <a:round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altLang="zh-CN">
                <a:sym typeface="+mn-ea"/>
              </a:rPr>
              <a:t>                                  </a:t>
            </a:r>
            <a:endParaRPr lang="zh-CN" altLang="en-US">
              <a:sym typeface="+mn-ea"/>
            </a:endParaRPr>
          </a:p>
        </p:txBody>
      </p:sp>
      <p:sp>
        <p:nvSpPr>
          <p:cNvPr id="8200" name="Text Box 8"/>
          <p:cNvSpPr txBox="1">
            <a:spLocks noChangeArrowheads="1"/>
          </p:cNvSpPr>
          <p:nvPr/>
        </p:nvSpPr>
        <p:spPr bwMode="auto">
          <a:xfrm>
            <a:off x="1570990" y="2014855"/>
            <a:ext cx="935355" cy="521970"/>
          </a:xfrm>
          <a:prstGeom prst="rect">
            <a:avLst/>
          </a:prstGeom>
          <a:solidFill>
            <a:schemeClr val="tx1">
              <a:lumMod val="50000"/>
              <a:lumOff val="50000"/>
              <a:alpha val="4700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ct val="50000"/>
              </a:spcBef>
            </a:pPr>
            <a:r>
              <a:rPr lang="zh-CN" altLang="en-US" sz="2800" b="1">
                <a:solidFill>
                  <a:srgbClr val="FFFF00">
                    <a:alpha val="77000"/>
                  </a:srgbClr>
                </a:solidFill>
                <a:latin typeface="楷体" panose="02010609060101010101" charset="-122"/>
                <a:ea typeface="楷体" panose="02010609060101010101" charset="-122"/>
              </a:rPr>
              <a:t>打败</a:t>
            </a:r>
          </a:p>
        </p:txBody>
      </p:sp>
      <p:sp>
        <p:nvSpPr>
          <p:cNvPr id="8201" name="Text Box 9"/>
          <p:cNvSpPr txBox="1">
            <a:spLocks noChangeArrowheads="1"/>
          </p:cNvSpPr>
          <p:nvPr/>
        </p:nvSpPr>
        <p:spPr bwMode="auto">
          <a:xfrm>
            <a:off x="4629785" y="2388235"/>
            <a:ext cx="977900" cy="521970"/>
          </a:xfrm>
          <a:prstGeom prst="rect">
            <a:avLst/>
          </a:prstGeom>
          <a:solidFill>
            <a:schemeClr val="tx1">
              <a:lumMod val="50000"/>
              <a:lumOff val="50000"/>
              <a:alpha val="4700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ct val="50000"/>
              </a:spcBef>
            </a:pPr>
            <a:r>
              <a:rPr lang="zh-CN" altLang="en-US" sz="2800" b="1">
                <a:solidFill>
                  <a:srgbClr val="FFFF00">
                    <a:alpha val="77000"/>
                  </a:srgbClr>
                </a:solidFill>
                <a:latin typeface="楷体" panose="02010609060101010101" charset="-122"/>
                <a:ea typeface="楷体" panose="02010609060101010101" charset="-122"/>
              </a:rPr>
              <a:t>攻打</a:t>
            </a:r>
          </a:p>
        </p:txBody>
      </p:sp>
      <p:sp>
        <p:nvSpPr>
          <p:cNvPr id="8202" name="Text Box 10"/>
          <p:cNvSpPr txBox="1">
            <a:spLocks noChangeArrowheads="1"/>
          </p:cNvSpPr>
          <p:nvPr/>
        </p:nvSpPr>
        <p:spPr bwMode="auto">
          <a:xfrm>
            <a:off x="2787015" y="3416300"/>
            <a:ext cx="1368425" cy="460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ct val="50000"/>
              </a:spcBef>
            </a:pPr>
            <a:r>
              <a:rPr lang="zh-CN" altLang="en-US" sz="2400" b="1">
                <a:solidFill>
                  <a:srgbClr val="FFFF00">
                    <a:alpha val="77000"/>
                  </a:srgb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联  合</a:t>
            </a:r>
          </a:p>
        </p:txBody>
      </p:sp>
      <p:sp>
        <p:nvSpPr>
          <p:cNvPr id="8203" name="Text Box 11"/>
          <p:cNvSpPr txBox="1">
            <a:spLocks noChangeArrowheads="1"/>
          </p:cNvSpPr>
          <p:nvPr/>
        </p:nvSpPr>
        <p:spPr bwMode="auto">
          <a:xfrm>
            <a:off x="2635250" y="3822700"/>
            <a:ext cx="1720850" cy="5219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ct val="50000"/>
              </a:spcBef>
            </a:pPr>
            <a:r>
              <a:rPr lang="zh-CN" altLang="en-US" sz="2800" b="1">
                <a:solidFill>
                  <a:srgbClr val="FFFF00">
                    <a:alpha val="77000"/>
                  </a:srgbClr>
                </a:solidFill>
                <a:latin typeface="楷体" panose="02010609060101010101" charset="-122"/>
                <a:ea typeface="楷体" panose="02010609060101010101" charset="-122"/>
              </a:rPr>
              <a:t>派诸葛亮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50800" y="3547110"/>
            <a:ext cx="1916430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 b="1">
                <a:solidFill>
                  <a:srgbClr val="FFFF00">
                    <a:alpha val="77000"/>
                  </a:srgbClr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西蜀（刘备）</a:t>
            </a:r>
          </a:p>
          <a:p>
            <a:r>
              <a:rPr lang="zh-CN" altLang="en-US" sz="2400" b="1">
                <a:solidFill>
                  <a:srgbClr val="FFFF00">
                    <a:alpha val="77000"/>
                  </a:srgbClr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（诸葛亮）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5566410" y="3359150"/>
            <a:ext cx="2023745" cy="9531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800" b="1">
                <a:solidFill>
                  <a:srgbClr val="FFFF00">
                    <a:alpha val="77000"/>
                  </a:srgbClr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东吴（周瑜）</a:t>
            </a:r>
          </a:p>
          <a:p>
            <a:r>
              <a:rPr lang="zh-CN" altLang="en-US" sz="2800" b="1">
                <a:solidFill>
                  <a:srgbClr val="FFFF00">
                    <a:alpha val="77000"/>
                  </a:srgbClr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（鲁肃）</a:t>
            </a:r>
          </a:p>
        </p:txBody>
      </p:sp>
      <p:sp>
        <p:nvSpPr>
          <p:cNvPr id="11" name="文本框 10"/>
          <p:cNvSpPr txBox="1"/>
          <p:nvPr/>
        </p:nvSpPr>
        <p:spPr>
          <a:xfrm>
            <a:off x="2639060" y="1164590"/>
            <a:ext cx="198628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800" b="1">
                <a:solidFill>
                  <a:srgbClr val="FFFF00">
                    <a:alpha val="77000"/>
                  </a:srgbClr>
                </a:solidFill>
                <a:latin typeface="楷体" panose="02010609060101010101" charset="-122"/>
                <a:ea typeface="楷体" panose="02010609060101010101" charset="-122"/>
              </a:rPr>
              <a:t>北魏（曹操）</a:t>
            </a:r>
          </a:p>
        </p:txBody>
      </p:sp>
      <p:cxnSp>
        <p:nvCxnSpPr>
          <p:cNvPr id="12" name="直接箭头连接符 11"/>
          <p:cNvCxnSpPr/>
          <p:nvPr/>
        </p:nvCxnSpPr>
        <p:spPr>
          <a:xfrm>
            <a:off x="4073525" y="1727835"/>
            <a:ext cx="1750060" cy="1769745"/>
          </a:xfrm>
          <a:prstGeom prst="straightConnector1">
            <a:avLst/>
          </a:prstGeom>
          <a:solidFill>
            <a:schemeClr val="tx1">
              <a:lumMod val="50000"/>
              <a:lumOff val="50000"/>
              <a:alpha val="47000"/>
            </a:schemeClr>
          </a:solidFill>
          <a:ln w="28575" cmpd="sng">
            <a:solidFill>
              <a:srgbClr val="FF0000"/>
            </a:solidFill>
            <a:prstDash val="solid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箭头连接符 12"/>
          <p:cNvCxnSpPr/>
          <p:nvPr/>
        </p:nvCxnSpPr>
        <p:spPr>
          <a:xfrm>
            <a:off x="1759585" y="3784600"/>
            <a:ext cx="3549650" cy="0"/>
          </a:xfrm>
          <a:prstGeom prst="straightConnector1">
            <a:avLst/>
          </a:prstGeom>
          <a:solidFill>
            <a:schemeClr val="tx1">
              <a:lumMod val="50000"/>
              <a:lumOff val="50000"/>
              <a:alpha val="47000"/>
            </a:schemeClr>
          </a:solidFill>
          <a:ln w="28575" cmpd="sng">
            <a:solidFill>
              <a:srgbClr val="FF0000"/>
            </a:solidFill>
            <a:prstDash val="solid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文本框 1"/>
          <p:cNvSpPr txBox="1"/>
          <p:nvPr/>
        </p:nvSpPr>
        <p:spPr>
          <a:xfrm>
            <a:off x="448945" y="189865"/>
            <a:ext cx="2860040" cy="521970"/>
          </a:xfrm>
          <a:prstGeom prst="rect">
            <a:avLst/>
          </a:prstGeom>
          <a:solidFill>
            <a:srgbClr val="FF0000">
              <a:alpha val="47000"/>
            </a:srgbClr>
          </a:solidFill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800" b="1">
                <a:ln>
                  <a:noFill/>
                </a:ln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故  事  背  景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12290" name="组合 23"/>
          <p:cNvGrpSpPr/>
          <p:nvPr/>
        </p:nvGrpSpPr>
        <p:grpSpPr>
          <a:xfrm>
            <a:off x="1296591" y="1971676"/>
            <a:ext cx="891778" cy="812006"/>
            <a:chOff x="379999" y="1753368"/>
            <a:chExt cx="4320000" cy="4320000"/>
          </a:xfrm>
        </p:grpSpPr>
        <p:sp>
          <p:nvSpPr>
            <p:cNvPr id="21" name="矩形 20"/>
            <p:cNvSpPr/>
            <p:nvPr/>
          </p:nvSpPr>
          <p:spPr>
            <a:xfrm>
              <a:off x="379999" y="1753368"/>
              <a:ext cx="4320000" cy="4320000"/>
            </a:xfrm>
            <a:prstGeom prst="rect">
              <a:avLst/>
            </a:prstGeom>
            <a:no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noProof="1"/>
            </a:p>
          </p:txBody>
        </p:sp>
        <p:cxnSp>
          <p:nvCxnSpPr>
            <p:cNvPr id="22" name="直接连接符 21"/>
            <p:cNvCxnSpPr>
              <a:stCxn id="21" idx="1"/>
              <a:endCxn id="21" idx="3"/>
            </p:cNvCxnSpPr>
            <p:nvPr/>
          </p:nvCxnSpPr>
          <p:spPr>
            <a:xfrm>
              <a:off x="379999" y="3913370"/>
              <a:ext cx="4320000" cy="0"/>
            </a:xfrm>
            <a:prstGeom prst="line">
              <a:avLst/>
            </a:prstGeom>
            <a:ln w="28575"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直接连接符 22"/>
            <p:cNvCxnSpPr>
              <a:stCxn id="21" idx="0"/>
              <a:endCxn id="21" idx="2"/>
            </p:cNvCxnSpPr>
            <p:nvPr/>
          </p:nvCxnSpPr>
          <p:spPr>
            <a:xfrm flipH="1">
              <a:off x="2542882" y="1753368"/>
              <a:ext cx="0" cy="4320000"/>
            </a:xfrm>
            <a:prstGeom prst="line">
              <a:avLst/>
            </a:prstGeom>
            <a:ln w="28575"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4" name="文本框 25"/>
          <p:cNvSpPr txBox="1">
            <a:spLocks noChangeArrowheads="1"/>
          </p:cNvSpPr>
          <p:nvPr/>
        </p:nvSpPr>
        <p:spPr bwMode="auto">
          <a:xfrm>
            <a:off x="1354932" y="1931194"/>
            <a:ext cx="759619" cy="900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5400" b="1">
                <a:solidFill>
                  <a:srgbClr val="E04236"/>
                </a:solidFill>
                <a:latin typeface="楷体" panose="02010609060101010101" charset="-122"/>
                <a:ea typeface="楷体" panose="02010609060101010101" charset="-122"/>
              </a:rPr>
              <a:t>嫉</a:t>
            </a:r>
          </a:p>
        </p:txBody>
      </p:sp>
      <p:grpSp>
        <p:nvGrpSpPr>
          <p:cNvPr id="12295" name="组合 23"/>
          <p:cNvGrpSpPr/>
          <p:nvPr/>
        </p:nvGrpSpPr>
        <p:grpSpPr>
          <a:xfrm>
            <a:off x="2275285" y="1971675"/>
            <a:ext cx="891778" cy="817960"/>
            <a:chOff x="379999" y="1753368"/>
            <a:chExt cx="4320000" cy="4320000"/>
          </a:xfrm>
        </p:grpSpPr>
        <p:sp>
          <p:nvSpPr>
            <p:cNvPr id="26" name="矩形 25"/>
            <p:cNvSpPr/>
            <p:nvPr/>
          </p:nvSpPr>
          <p:spPr>
            <a:xfrm>
              <a:off x="379999" y="1753368"/>
              <a:ext cx="4320000" cy="4320000"/>
            </a:xfrm>
            <a:prstGeom prst="rect">
              <a:avLst/>
            </a:prstGeom>
            <a:no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noProof="1"/>
            </a:p>
          </p:txBody>
        </p:sp>
        <p:cxnSp>
          <p:nvCxnSpPr>
            <p:cNvPr id="27" name="直接连接符 26"/>
            <p:cNvCxnSpPr>
              <a:stCxn id="26" idx="1"/>
              <a:endCxn id="26" idx="3"/>
            </p:cNvCxnSpPr>
            <p:nvPr/>
          </p:nvCxnSpPr>
          <p:spPr>
            <a:xfrm>
              <a:off x="379999" y="3916511"/>
              <a:ext cx="4320000" cy="0"/>
            </a:xfrm>
            <a:prstGeom prst="line">
              <a:avLst/>
            </a:prstGeom>
            <a:ln w="28575"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直接连接符 27"/>
            <p:cNvCxnSpPr>
              <a:stCxn id="26" idx="0"/>
              <a:endCxn id="26" idx="2"/>
            </p:cNvCxnSpPr>
            <p:nvPr/>
          </p:nvCxnSpPr>
          <p:spPr>
            <a:xfrm flipH="1">
              <a:off x="2542882" y="1753368"/>
              <a:ext cx="0" cy="4320000"/>
            </a:xfrm>
            <a:prstGeom prst="line">
              <a:avLst/>
            </a:prstGeom>
            <a:ln w="28575"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9" name="文本框 25"/>
          <p:cNvSpPr txBox="1">
            <a:spLocks noChangeArrowheads="1"/>
          </p:cNvSpPr>
          <p:nvPr/>
        </p:nvSpPr>
        <p:spPr bwMode="auto">
          <a:xfrm>
            <a:off x="2314575" y="1949053"/>
            <a:ext cx="1017985" cy="900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5400" b="1">
                <a:solidFill>
                  <a:srgbClr val="E04236"/>
                </a:solidFill>
                <a:latin typeface="楷体" panose="02010609060101010101" charset="-122"/>
                <a:ea typeface="楷体" panose="02010609060101010101" charset="-122"/>
              </a:rPr>
              <a:t>忌</a:t>
            </a:r>
          </a:p>
        </p:txBody>
      </p:sp>
      <p:grpSp>
        <p:nvGrpSpPr>
          <p:cNvPr id="12300" name="组合 23"/>
          <p:cNvGrpSpPr/>
          <p:nvPr/>
        </p:nvGrpSpPr>
        <p:grpSpPr>
          <a:xfrm>
            <a:off x="3238500" y="1971675"/>
            <a:ext cx="891779" cy="817960"/>
            <a:chOff x="379999" y="1753368"/>
            <a:chExt cx="4320000" cy="4320000"/>
          </a:xfrm>
        </p:grpSpPr>
        <p:sp>
          <p:nvSpPr>
            <p:cNvPr id="31" name="矩形 30"/>
            <p:cNvSpPr/>
            <p:nvPr/>
          </p:nvSpPr>
          <p:spPr>
            <a:xfrm>
              <a:off x="379999" y="1753368"/>
              <a:ext cx="4320000" cy="4320000"/>
            </a:xfrm>
            <a:prstGeom prst="rect">
              <a:avLst/>
            </a:prstGeom>
            <a:no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noProof="1"/>
            </a:p>
          </p:txBody>
        </p:sp>
        <p:cxnSp>
          <p:nvCxnSpPr>
            <p:cNvPr id="32" name="直接连接符 31"/>
            <p:cNvCxnSpPr>
              <a:stCxn id="31" idx="1"/>
              <a:endCxn id="31" idx="3"/>
            </p:cNvCxnSpPr>
            <p:nvPr/>
          </p:nvCxnSpPr>
          <p:spPr>
            <a:xfrm>
              <a:off x="379999" y="3916511"/>
              <a:ext cx="4320000" cy="0"/>
            </a:xfrm>
            <a:prstGeom prst="line">
              <a:avLst/>
            </a:prstGeom>
            <a:ln w="28575"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直接连接符 32"/>
            <p:cNvCxnSpPr>
              <a:stCxn id="31" idx="0"/>
              <a:endCxn id="31" idx="2"/>
            </p:cNvCxnSpPr>
            <p:nvPr/>
          </p:nvCxnSpPr>
          <p:spPr>
            <a:xfrm flipH="1">
              <a:off x="2542884" y="1753368"/>
              <a:ext cx="0" cy="4320000"/>
            </a:xfrm>
            <a:prstGeom prst="line">
              <a:avLst/>
            </a:prstGeom>
            <a:ln w="28575"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304" name="组合 23"/>
          <p:cNvGrpSpPr/>
          <p:nvPr/>
        </p:nvGrpSpPr>
        <p:grpSpPr>
          <a:xfrm>
            <a:off x="4213622" y="1975247"/>
            <a:ext cx="890588" cy="819150"/>
            <a:chOff x="379999" y="1753368"/>
            <a:chExt cx="4320000" cy="4320000"/>
          </a:xfrm>
        </p:grpSpPr>
        <p:sp>
          <p:nvSpPr>
            <p:cNvPr id="35" name="矩形 34"/>
            <p:cNvSpPr/>
            <p:nvPr/>
          </p:nvSpPr>
          <p:spPr>
            <a:xfrm>
              <a:off x="379999" y="1753368"/>
              <a:ext cx="4320000" cy="4320000"/>
            </a:xfrm>
            <a:prstGeom prst="rect">
              <a:avLst/>
            </a:prstGeom>
            <a:no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noProof="1"/>
            </a:p>
          </p:txBody>
        </p:sp>
        <p:cxnSp>
          <p:nvCxnSpPr>
            <p:cNvPr id="36" name="直接连接符 35"/>
            <p:cNvCxnSpPr>
              <a:stCxn id="35" idx="1"/>
              <a:endCxn id="35" idx="3"/>
            </p:cNvCxnSpPr>
            <p:nvPr/>
          </p:nvCxnSpPr>
          <p:spPr>
            <a:xfrm>
              <a:off x="379999" y="3913368"/>
              <a:ext cx="4320000" cy="0"/>
            </a:xfrm>
            <a:prstGeom prst="line">
              <a:avLst/>
            </a:prstGeom>
            <a:ln w="28575"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直接连接符 36"/>
            <p:cNvCxnSpPr>
              <a:stCxn id="35" idx="0"/>
              <a:endCxn id="35" idx="2"/>
            </p:cNvCxnSpPr>
            <p:nvPr/>
          </p:nvCxnSpPr>
          <p:spPr>
            <a:xfrm flipH="1">
              <a:off x="2539999" y="1753368"/>
              <a:ext cx="0" cy="4320000"/>
            </a:xfrm>
            <a:prstGeom prst="line">
              <a:avLst/>
            </a:prstGeom>
            <a:ln w="28575"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8" name="矩形 37"/>
          <p:cNvSpPr>
            <a:spLocks noChangeArrowheads="1"/>
          </p:cNvSpPr>
          <p:nvPr/>
        </p:nvSpPr>
        <p:spPr bwMode="auto">
          <a:xfrm>
            <a:off x="3294460" y="1925241"/>
            <a:ext cx="875109" cy="900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5400" b="1">
                <a:solidFill>
                  <a:srgbClr val="E04236"/>
                </a:solidFill>
                <a:latin typeface="楷体" panose="02010609060101010101" charset="-122"/>
                <a:ea typeface="楷体" panose="02010609060101010101" charset="-122"/>
              </a:rPr>
              <a:t>曹</a:t>
            </a:r>
          </a:p>
        </p:txBody>
      </p:sp>
      <p:grpSp>
        <p:nvGrpSpPr>
          <p:cNvPr id="12309" name="组合 23"/>
          <p:cNvGrpSpPr/>
          <p:nvPr/>
        </p:nvGrpSpPr>
        <p:grpSpPr>
          <a:xfrm>
            <a:off x="5166122" y="1974057"/>
            <a:ext cx="890588" cy="812006"/>
            <a:chOff x="379999" y="1753368"/>
            <a:chExt cx="4320000" cy="4320000"/>
          </a:xfrm>
        </p:grpSpPr>
        <p:sp>
          <p:nvSpPr>
            <p:cNvPr id="40" name="矩形 39"/>
            <p:cNvSpPr/>
            <p:nvPr/>
          </p:nvSpPr>
          <p:spPr>
            <a:xfrm>
              <a:off x="379999" y="1753368"/>
              <a:ext cx="4320000" cy="4320000"/>
            </a:xfrm>
            <a:prstGeom prst="rect">
              <a:avLst/>
            </a:prstGeom>
            <a:no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noProof="1"/>
            </a:p>
          </p:txBody>
        </p:sp>
        <p:cxnSp>
          <p:nvCxnSpPr>
            <p:cNvPr id="41" name="直接连接符 40"/>
            <p:cNvCxnSpPr>
              <a:stCxn id="40" idx="1"/>
              <a:endCxn id="40" idx="3"/>
            </p:cNvCxnSpPr>
            <p:nvPr/>
          </p:nvCxnSpPr>
          <p:spPr>
            <a:xfrm>
              <a:off x="379999" y="3913370"/>
              <a:ext cx="4320000" cy="0"/>
            </a:xfrm>
            <a:prstGeom prst="line">
              <a:avLst/>
            </a:prstGeom>
            <a:ln w="28575"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直接连接符 41"/>
            <p:cNvCxnSpPr>
              <a:stCxn id="40" idx="0"/>
              <a:endCxn id="40" idx="2"/>
            </p:cNvCxnSpPr>
            <p:nvPr/>
          </p:nvCxnSpPr>
          <p:spPr>
            <a:xfrm flipH="1">
              <a:off x="2539999" y="1753368"/>
              <a:ext cx="0" cy="4320000"/>
            </a:xfrm>
            <a:prstGeom prst="line">
              <a:avLst/>
            </a:prstGeom>
            <a:ln w="28575"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3" name="文本框 42"/>
          <p:cNvSpPr txBox="1">
            <a:spLocks noChangeArrowheads="1"/>
          </p:cNvSpPr>
          <p:nvPr/>
        </p:nvSpPr>
        <p:spPr bwMode="auto">
          <a:xfrm>
            <a:off x="5198269" y="1925241"/>
            <a:ext cx="760810" cy="900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5400" b="1">
                <a:solidFill>
                  <a:srgbClr val="E04236"/>
                </a:solidFill>
                <a:latin typeface="楷体" panose="02010609060101010101" charset="-122"/>
                <a:ea typeface="楷体" panose="02010609060101010101" charset="-122"/>
              </a:rPr>
              <a:t>委</a:t>
            </a:r>
          </a:p>
        </p:txBody>
      </p:sp>
      <p:grpSp>
        <p:nvGrpSpPr>
          <p:cNvPr id="12314" name="组合 23"/>
          <p:cNvGrpSpPr/>
          <p:nvPr/>
        </p:nvGrpSpPr>
        <p:grpSpPr>
          <a:xfrm>
            <a:off x="6144816" y="1974057"/>
            <a:ext cx="890588" cy="817960"/>
            <a:chOff x="379999" y="1753368"/>
            <a:chExt cx="4320000" cy="4320000"/>
          </a:xfrm>
        </p:grpSpPr>
        <p:sp>
          <p:nvSpPr>
            <p:cNvPr id="45" name="矩形 44"/>
            <p:cNvSpPr/>
            <p:nvPr/>
          </p:nvSpPr>
          <p:spPr>
            <a:xfrm>
              <a:off x="379999" y="1753368"/>
              <a:ext cx="4320000" cy="4320000"/>
            </a:xfrm>
            <a:prstGeom prst="rect">
              <a:avLst/>
            </a:prstGeom>
            <a:no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noProof="1"/>
            </a:p>
          </p:txBody>
        </p:sp>
        <p:cxnSp>
          <p:nvCxnSpPr>
            <p:cNvPr id="46" name="直接连接符 45"/>
            <p:cNvCxnSpPr>
              <a:stCxn id="45" idx="1"/>
              <a:endCxn id="45" idx="3"/>
            </p:cNvCxnSpPr>
            <p:nvPr/>
          </p:nvCxnSpPr>
          <p:spPr>
            <a:xfrm>
              <a:off x="379999" y="3916511"/>
              <a:ext cx="4320000" cy="0"/>
            </a:xfrm>
            <a:prstGeom prst="line">
              <a:avLst/>
            </a:prstGeom>
            <a:ln w="28575"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直接连接符 46"/>
            <p:cNvCxnSpPr>
              <a:stCxn id="45" idx="0"/>
              <a:endCxn id="45" idx="2"/>
            </p:cNvCxnSpPr>
            <p:nvPr/>
          </p:nvCxnSpPr>
          <p:spPr>
            <a:xfrm flipH="1">
              <a:off x="2539999" y="1753368"/>
              <a:ext cx="0" cy="4320000"/>
            </a:xfrm>
            <a:prstGeom prst="line">
              <a:avLst/>
            </a:prstGeom>
            <a:ln w="28575"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8" name="文本框 25"/>
          <p:cNvSpPr txBox="1">
            <a:spLocks noChangeArrowheads="1"/>
          </p:cNvSpPr>
          <p:nvPr/>
        </p:nvSpPr>
        <p:spPr bwMode="auto">
          <a:xfrm>
            <a:off x="6144816" y="1974056"/>
            <a:ext cx="1017984" cy="900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5400" b="1">
                <a:solidFill>
                  <a:srgbClr val="E04236"/>
                </a:solidFill>
                <a:latin typeface="楷体" panose="02010609060101010101" charset="-122"/>
                <a:ea typeface="楷体" panose="02010609060101010101" charset="-122"/>
              </a:rPr>
              <a:t>惩</a:t>
            </a:r>
          </a:p>
        </p:txBody>
      </p:sp>
      <p:grpSp>
        <p:nvGrpSpPr>
          <p:cNvPr id="12319" name="组合 23"/>
          <p:cNvGrpSpPr/>
          <p:nvPr/>
        </p:nvGrpSpPr>
        <p:grpSpPr>
          <a:xfrm>
            <a:off x="7108031" y="1974057"/>
            <a:ext cx="890588" cy="817960"/>
            <a:chOff x="379999" y="1753368"/>
            <a:chExt cx="4320000" cy="4320000"/>
          </a:xfrm>
        </p:grpSpPr>
        <p:sp>
          <p:nvSpPr>
            <p:cNvPr id="50" name="矩形 49"/>
            <p:cNvSpPr/>
            <p:nvPr/>
          </p:nvSpPr>
          <p:spPr>
            <a:xfrm>
              <a:off x="379999" y="1753368"/>
              <a:ext cx="4320000" cy="4320000"/>
            </a:xfrm>
            <a:prstGeom prst="rect">
              <a:avLst/>
            </a:prstGeom>
            <a:no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noProof="1"/>
            </a:p>
          </p:txBody>
        </p:sp>
        <p:cxnSp>
          <p:nvCxnSpPr>
            <p:cNvPr id="51" name="直接连接符 50"/>
            <p:cNvCxnSpPr>
              <a:stCxn id="50" idx="1"/>
              <a:endCxn id="50" idx="3"/>
            </p:cNvCxnSpPr>
            <p:nvPr/>
          </p:nvCxnSpPr>
          <p:spPr>
            <a:xfrm>
              <a:off x="379999" y="3916511"/>
              <a:ext cx="4320000" cy="0"/>
            </a:xfrm>
            <a:prstGeom prst="line">
              <a:avLst/>
            </a:prstGeom>
            <a:ln w="28575"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直接连接符 51"/>
            <p:cNvCxnSpPr>
              <a:stCxn id="50" idx="0"/>
              <a:endCxn id="50" idx="2"/>
            </p:cNvCxnSpPr>
            <p:nvPr/>
          </p:nvCxnSpPr>
          <p:spPr>
            <a:xfrm flipH="1">
              <a:off x="2539999" y="1753368"/>
              <a:ext cx="0" cy="4320000"/>
            </a:xfrm>
            <a:prstGeom prst="line">
              <a:avLst/>
            </a:prstGeom>
            <a:ln w="28575"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3" name="矩形 52"/>
          <p:cNvSpPr>
            <a:spLocks noChangeArrowheads="1"/>
          </p:cNvSpPr>
          <p:nvPr/>
        </p:nvSpPr>
        <p:spPr bwMode="auto">
          <a:xfrm>
            <a:off x="7162800" y="1925241"/>
            <a:ext cx="875110" cy="900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5400" b="1">
                <a:solidFill>
                  <a:srgbClr val="E04236"/>
                </a:solidFill>
                <a:latin typeface="楷体" panose="02010609060101010101" charset="-122"/>
                <a:ea typeface="楷体" panose="02010609060101010101" charset="-122"/>
              </a:rPr>
              <a:t>鲁</a:t>
            </a:r>
          </a:p>
        </p:txBody>
      </p:sp>
      <p:grpSp>
        <p:nvGrpSpPr>
          <p:cNvPr id="12324" name="组合 23"/>
          <p:cNvGrpSpPr/>
          <p:nvPr/>
        </p:nvGrpSpPr>
        <p:grpSpPr>
          <a:xfrm>
            <a:off x="1312069" y="3123010"/>
            <a:ext cx="891779" cy="812006"/>
            <a:chOff x="379999" y="1753368"/>
            <a:chExt cx="4320000" cy="4320000"/>
          </a:xfrm>
        </p:grpSpPr>
        <p:sp>
          <p:nvSpPr>
            <p:cNvPr id="57" name="矩形 56"/>
            <p:cNvSpPr/>
            <p:nvPr/>
          </p:nvSpPr>
          <p:spPr>
            <a:xfrm>
              <a:off x="379999" y="1753368"/>
              <a:ext cx="4320000" cy="4320000"/>
            </a:xfrm>
            <a:prstGeom prst="rect">
              <a:avLst/>
            </a:prstGeom>
            <a:no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noProof="1"/>
            </a:p>
          </p:txBody>
        </p:sp>
        <p:cxnSp>
          <p:nvCxnSpPr>
            <p:cNvPr id="58" name="直接连接符 57"/>
            <p:cNvCxnSpPr>
              <a:stCxn id="57" idx="1"/>
              <a:endCxn id="57" idx="3"/>
            </p:cNvCxnSpPr>
            <p:nvPr/>
          </p:nvCxnSpPr>
          <p:spPr>
            <a:xfrm>
              <a:off x="379999" y="3913366"/>
              <a:ext cx="4320000" cy="0"/>
            </a:xfrm>
            <a:prstGeom prst="line">
              <a:avLst/>
            </a:prstGeom>
            <a:ln w="28575"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直接连接符 58"/>
            <p:cNvCxnSpPr>
              <a:stCxn id="57" idx="0"/>
              <a:endCxn id="57" idx="2"/>
            </p:cNvCxnSpPr>
            <p:nvPr/>
          </p:nvCxnSpPr>
          <p:spPr>
            <a:xfrm flipH="1">
              <a:off x="2542884" y="1753368"/>
              <a:ext cx="0" cy="4320000"/>
            </a:xfrm>
            <a:prstGeom prst="line">
              <a:avLst/>
            </a:prstGeom>
            <a:ln w="28575"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0" name="文本框 25"/>
          <p:cNvSpPr txBox="1">
            <a:spLocks noChangeArrowheads="1"/>
          </p:cNvSpPr>
          <p:nvPr/>
        </p:nvSpPr>
        <p:spPr bwMode="auto">
          <a:xfrm>
            <a:off x="1369219" y="3074194"/>
            <a:ext cx="759619" cy="900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5400" b="1">
                <a:solidFill>
                  <a:srgbClr val="E04236"/>
                </a:solidFill>
                <a:latin typeface="楷体" panose="02010609060101010101" charset="-122"/>
                <a:ea typeface="楷体" panose="02010609060101010101" charset="-122"/>
              </a:rPr>
              <a:t>遮</a:t>
            </a:r>
          </a:p>
        </p:txBody>
      </p:sp>
      <p:grpSp>
        <p:nvGrpSpPr>
          <p:cNvPr id="12329" name="组合 23"/>
          <p:cNvGrpSpPr/>
          <p:nvPr/>
        </p:nvGrpSpPr>
        <p:grpSpPr>
          <a:xfrm>
            <a:off x="2290762" y="3123010"/>
            <a:ext cx="891779" cy="817959"/>
            <a:chOff x="379999" y="1753368"/>
            <a:chExt cx="4320000" cy="4320000"/>
          </a:xfrm>
        </p:grpSpPr>
        <p:sp>
          <p:nvSpPr>
            <p:cNvPr id="62" name="矩形 61"/>
            <p:cNvSpPr/>
            <p:nvPr/>
          </p:nvSpPr>
          <p:spPr>
            <a:xfrm>
              <a:off x="379999" y="1753368"/>
              <a:ext cx="4320000" cy="4320000"/>
            </a:xfrm>
            <a:prstGeom prst="rect">
              <a:avLst/>
            </a:prstGeom>
            <a:no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noProof="1"/>
            </a:p>
          </p:txBody>
        </p:sp>
        <p:cxnSp>
          <p:nvCxnSpPr>
            <p:cNvPr id="63" name="直接连接符 62"/>
            <p:cNvCxnSpPr>
              <a:stCxn id="62" idx="1"/>
              <a:endCxn id="62" idx="3"/>
            </p:cNvCxnSpPr>
            <p:nvPr/>
          </p:nvCxnSpPr>
          <p:spPr>
            <a:xfrm>
              <a:off x="379999" y="3916513"/>
              <a:ext cx="4320000" cy="0"/>
            </a:xfrm>
            <a:prstGeom prst="line">
              <a:avLst/>
            </a:prstGeom>
            <a:ln w="28575"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直接连接符 63"/>
            <p:cNvCxnSpPr>
              <a:stCxn id="62" idx="0"/>
              <a:endCxn id="62" idx="2"/>
            </p:cNvCxnSpPr>
            <p:nvPr/>
          </p:nvCxnSpPr>
          <p:spPr>
            <a:xfrm flipH="1">
              <a:off x="2542884" y="1753368"/>
              <a:ext cx="0" cy="4320000"/>
            </a:xfrm>
            <a:prstGeom prst="line">
              <a:avLst/>
            </a:prstGeom>
            <a:ln w="28575"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5" name="文本框 25"/>
          <p:cNvSpPr txBox="1">
            <a:spLocks noChangeArrowheads="1"/>
          </p:cNvSpPr>
          <p:nvPr/>
        </p:nvSpPr>
        <p:spPr bwMode="auto">
          <a:xfrm>
            <a:off x="2307432" y="3123010"/>
            <a:ext cx="1017985" cy="900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5400" b="1">
                <a:solidFill>
                  <a:srgbClr val="E04236"/>
                </a:solidFill>
                <a:latin typeface="楷体" panose="02010609060101010101" charset="-122"/>
                <a:ea typeface="楷体" panose="02010609060101010101" charset="-122"/>
              </a:rPr>
              <a:t>私</a:t>
            </a:r>
          </a:p>
        </p:txBody>
      </p:sp>
      <p:grpSp>
        <p:nvGrpSpPr>
          <p:cNvPr id="12334" name="组合 23"/>
          <p:cNvGrpSpPr/>
          <p:nvPr/>
        </p:nvGrpSpPr>
        <p:grpSpPr>
          <a:xfrm>
            <a:off x="3253979" y="3123010"/>
            <a:ext cx="891778" cy="817959"/>
            <a:chOff x="379999" y="1753368"/>
            <a:chExt cx="4320000" cy="4320000"/>
          </a:xfrm>
        </p:grpSpPr>
        <p:sp>
          <p:nvSpPr>
            <p:cNvPr id="67" name="矩形 66"/>
            <p:cNvSpPr/>
            <p:nvPr/>
          </p:nvSpPr>
          <p:spPr>
            <a:xfrm>
              <a:off x="379999" y="1753368"/>
              <a:ext cx="4320000" cy="4320000"/>
            </a:xfrm>
            <a:prstGeom prst="rect">
              <a:avLst/>
            </a:prstGeom>
            <a:no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noProof="1"/>
            </a:p>
          </p:txBody>
        </p:sp>
        <p:cxnSp>
          <p:nvCxnSpPr>
            <p:cNvPr id="68" name="直接连接符 67"/>
            <p:cNvCxnSpPr>
              <a:stCxn id="67" idx="1"/>
              <a:endCxn id="67" idx="3"/>
            </p:cNvCxnSpPr>
            <p:nvPr/>
          </p:nvCxnSpPr>
          <p:spPr>
            <a:xfrm>
              <a:off x="379999" y="3916513"/>
              <a:ext cx="4320000" cy="0"/>
            </a:xfrm>
            <a:prstGeom prst="line">
              <a:avLst/>
            </a:prstGeom>
            <a:ln w="28575"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直接连接符 68"/>
            <p:cNvCxnSpPr>
              <a:stCxn id="67" idx="0"/>
              <a:endCxn id="67" idx="2"/>
            </p:cNvCxnSpPr>
            <p:nvPr/>
          </p:nvCxnSpPr>
          <p:spPr>
            <a:xfrm flipH="1">
              <a:off x="2542882" y="1753368"/>
              <a:ext cx="0" cy="4320000"/>
            </a:xfrm>
            <a:prstGeom prst="line">
              <a:avLst/>
            </a:prstGeom>
            <a:ln w="28575"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338" name="组合 23"/>
          <p:cNvGrpSpPr/>
          <p:nvPr/>
        </p:nvGrpSpPr>
        <p:grpSpPr>
          <a:xfrm>
            <a:off x="4229100" y="3126582"/>
            <a:ext cx="890588" cy="817960"/>
            <a:chOff x="379999" y="1753368"/>
            <a:chExt cx="4320000" cy="4320000"/>
          </a:xfrm>
        </p:grpSpPr>
        <p:sp>
          <p:nvSpPr>
            <p:cNvPr id="71" name="矩形 70"/>
            <p:cNvSpPr/>
            <p:nvPr/>
          </p:nvSpPr>
          <p:spPr>
            <a:xfrm>
              <a:off x="379999" y="1753368"/>
              <a:ext cx="4320000" cy="4320000"/>
            </a:xfrm>
            <a:prstGeom prst="rect">
              <a:avLst/>
            </a:prstGeom>
            <a:no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noProof="1"/>
            </a:p>
          </p:txBody>
        </p:sp>
        <p:cxnSp>
          <p:nvCxnSpPr>
            <p:cNvPr id="72" name="直接连接符 71"/>
            <p:cNvCxnSpPr>
              <a:stCxn id="71" idx="1"/>
              <a:endCxn id="71" idx="3"/>
            </p:cNvCxnSpPr>
            <p:nvPr/>
          </p:nvCxnSpPr>
          <p:spPr>
            <a:xfrm>
              <a:off x="379999" y="3916511"/>
              <a:ext cx="4320000" cy="0"/>
            </a:xfrm>
            <a:prstGeom prst="line">
              <a:avLst/>
            </a:prstGeom>
            <a:ln w="28575"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直接连接符 72"/>
            <p:cNvCxnSpPr>
              <a:stCxn id="71" idx="0"/>
              <a:endCxn id="71" idx="2"/>
            </p:cNvCxnSpPr>
            <p:nvPr/>
          </p:nvCxnSpPr>
          <p:spPr>
            <a:xfrm flipH="1">
              <a:off x="2539999" y="1753368"/>
              <a:ext cx="0" cy="4320000"/>
            </a:xfrm>
            <a:prstGeom prst="line">
              <a:avLst/>
            </a:prstGeom>
            <a:ln w="28575"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4" name="矩形 73"/>
          <p:cNvSpPr>
            <a:spLocks noChangeArrowheads="1"/>
          </p:cNvSpPr>
          <p:nvPr/>
        </p:nvSpPr>
        <p:spPr bwMode="auto">
          <a:xfrm>
            <a:off x="3299222" y="3075385"/>
            <a:ext cx="876300" cy="900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5400" b="1">
                <a:solidFill>
                  <a:srgbClr val="E04236"/>
                </a:solidFill>
                <a:latin typeface="楷体" panose="02010609060101010101" charset="-122"/>
                <a:ea typeface="楷体" panose="02010609060101010101" charset="-122"/>
              </a:rPr>
              <a:t>寨</a:t>
            </a:r>
          </a:p>
        </p:txBody>
      </p:sp>
      <p:sp>
        <p:nvSpPr>
          <p:cNvPr id="75" name="矩形 74"/>
          <p:cNvSpPr>
            <a:spLocks noChangeArrowheads="1"/>
          </p:cNvSpPr>
          <p:nvPr/>
        </p:nvSpPr>
        <p:spPr bwMode="auto">
          <a:xfrm>
            <a:off x="4252913" y="3076575"/>
            <a:ext cx="875110" cy="900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5400" b="1">
                <a:solidFill>
                  <a:srgbClr val="E04236"/>
                </a:solidFill>
                <a:latin typeface="楷体" panose="02010609060101010101" charset="-122"/>
                <a:ea typeface="楷体" panose="02010609060101010101" charset="-122"/>
              </a:rPr>
              <a:t>擂</a:t>
            </a:r>
          </a:p>
        </p:txBody>
      </p:sp>
      <p:grpSp>
        <p:nvGrpSpPr>
          <p:cNvPr id="12344" name="组合 23"/>
          <p:cNvGrpSpPr/>
          <p:nvPr/>
        </p:nvGrpSpPr>
        <p:grpSpPr>
          <a:xfrm>
            <a:off x="5180410" y="3124201"/>
            <a:ext cx="891778" cy="812006"/>
            <a:chOff x="379999" y="1753368"/>
            <a:chExt cx="4320000" cy="4320000"/>
          </a:xfrm>
        </p:grpSpPr>
        <p:sp>
          <p:nvSpPr>
            <p:cNvPr id="77" name="矩形 76"/>
            <p:cNvSpPr/>
            <p:nvPr/>
          </p:nvSpPr>
          <p:spPr>
            <a:xfrm>
              <a:off x="379999" y="1753368"/>
              <a:ext cx="4320000" cy="4320000"/>
            </a:xfrm>
            <a:prstGeom prst="rect">
              <a:avLst/>
            </a:prstGeom>
            <a:no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noProof="1"/>
            </a:p>
          </p:txBody>
        </p:sp>
        <p:cxnSp>
          <p:nvCxnSpPr>
            <p:cNvPr id="78" name="直接连接符 77"/>
            <p:cNvCxnSpPr>
              <a:stCxn id="77" idx="1"/>
              <a:endCxn id="77" idx="3"/>
            </p:cNvCxnSpPr>
            <p:nvPr/>
          </p:nvCxnSpPr>
          <p:spPr>
            <a:xfrm>
              <a:off x="379999" y="3913370"/>
              <a:ext cx="4320000" cy="0"/>
            </a:xfrm>
            <a:prstGeom prst="line">
              <a:avLst/>
            </a:prstGeom>
            <a:ln w="28575"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直接连接符 78"/>
            <p:cNvCxnSpPr>
              <a:stCxn id="77" idx="0"/>
              <a:endCxn id="77" idx="2"/>
            </p:cNvCxnSpPr>
            <p:nvPr/>
          </p:nvCxnSpPr>
          <p:spPr>
            <a:xfrm flipH="1">
              <a:off x="2542882" y="1753368"/>
              <a:ext cx="0" cy="4320000"/>
            </a:xfrm>
            <a:prstGeom prst="line">
              <a:avLst/>
            </a:prstGeom>
            <a:ln w="28575"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0" name="文本框 79"/>
          <p:cNvSpPr txBox="1">
            <a:spLocks noChangeArrowheads="1"/>
          </p:cNvSpPr>
          <p:nvPr/>
        </p:nvSpPr>
        <p:spPr bwMode="auto">
          <a:xfrm>
            <a:off x="5154216" y="3123010"/>
            <a:ext cx="760809" cy="900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5400" b="1">
                <a:solidFill>
                  <a:srgbClr val="E04236"/>
                </a:solidFill>
                <a:latin typeface="楷体" panose="02010609060101010101" charset="-122"/>
                <a:ea typeface="楷体" panose="02010609060101010101" charset="-122"/>
              </a:rPr>
              <a:t>呐</a:t>
            </a:r>
          </a:p>
        </p:txBody>
      </p:sp>
      <p:grpSp>
        <p:nvGrpSpPr>
          <p:cNvPr id="12349" name="组合 23"/>
          <p:cNvGrpSpPr/>
          <p:nvPr/>
        </p:nvGrpSpPr>
        <p:grpSpPr>
          <a:xfrm>
            <a:off x="6159104" y="3124200"/>
            <a:ext cx="891778" cy="819150"/>
            <a:chOff x="379999" y="1753368"/>
            <a:chExt cx="4320000" cy="4320000"/>
          </a:xfrm>
        </p:grpSpPr>
        <p:sp>
          <p:nvSpPr>
            <p:cNvPr id="82" name="矩形 81"/>
            <p:cNvSpPr/>
            <p:nvPr/>
          </p:nvSpPr>
          <p:spPr>
            <a:xfrm>
              <a:off x="379999" y="1753368"/>
              <a:ext cx="4320000" cy="4320000"/>
            </a:xfrm>
            <a:prstGeom prst="rect">
              <a:avLst/>
            </a:prstGeom>
            <a:no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noProof="1"/>
            </a:p>
          </p:txBody>
        </p:sp>
        <p:cxnSp>
          <p:nvCxnSpPr>
            <p:cNvPr id="83" name="直接连接符 82"/>
            <p:cNvCxnSpPr>
              <a:stCxn id="82" idx="1"/>
              <a:endCxn id="82" idx="3"/>
            </p:cNvCxnSpPr>
            <p:nvPr/>
          </p:nvCxnSpPr>
          <p:spPr>
            <a:xfrm>
              <a:off x="379999" y="3913368"/>
              <a:ext cx="4320000" cy="0"/>
            </a:xfrm>
            <a:prstGeom prst="line">
              <a:avLst/>
            </a:prstGeom>
            <a:ln w="28575"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直接连接符 83"/>
            <p:cNvCxnSpPr>
              <a:stCxn id="82" idx="0"/>
              <a:endCxn id="82" idx="2"/>
            </p:cNvCxnSpPr>
            <p:nvPr/>
          </p:nvCxnSpPr>
          <p:spPr>
            <a:xfrm flipH="1">
              <a:off x="2542882" y="1753368"/>
              <a:ext cx="0" cy="4320000"/>
            </a:xfrm>
            <a:prstGeom prst="line">
              <a:avLst/>
            </a:prstGeom>
            <a:ln w="28575"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5" name="文本框 25"/>
          <p:cNvSpPr txBox="1">
            <a:spLocks noChangeArrowheads="1"/>
          </p:cNvSpPr>
          <p:nvPr/>
        </p:nvSpPr>
        <p:spPr bwMode="auto">
          <a:xfrm>
            <a:off x="6159104" y="3123010"/>
            <a:ext cx="1019175" cy="900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5400" b="1">
                <a:solidFill>
                  <a:srgbClr val="E04236"/>
                </a:solidFill>
                <a:latin typeface="楷体" panose="02010609060101010101" charset="-122"/>
                <a:ea typeface="楷体" panose="02010609060101010101" charset="-122"/>
              </a:rPr>
              <a:t>插</a:t>
            </a:r>
          </a:p>
        </p:txBody>
      </p:sp>
      <p:sp>
        <p:nvSpPr>
          <p:cNvPr id="86" name="矩形 85"/>
          <p:cNvSpPr>
            <a:spLocks noChangeArrowheads="1"/>
          </p:cNvSpPr>
          <p:nvPr/>
        </p:nvSpPr>
        <p:spPr bwMode="auto">
          <a:xfrm>
            <a:off x="4251722" y="1925241"/>
            <a:ext cx="833438" cy="900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80" tIns="34290" rIns="68580" bIns="3429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5400" b="1">
                <a:solidFill>
                  <a:srgbClr val="E04236"/>
                </a:solidFill>
                <a:latin typeface="楷体" panose="02010609060101010101" charset="-122"/>
                <a:ea typeface="楷体" panose="02010609060101010101" charset="-122"/>
              </a:rPr>
              <a:t>督</a:t>
            </a:r>
          </a:p>
        </p:txBody>
      </p:sp>
      <p:sp>
        <p:nvSpPr>
          <p:cNvPr id="2" name="文本框 1"/>
          <p:cNvSpPr txBox="1"/>
          <p:nvPr/>
        </p:nvSpPr>
        <p:spPr>
          <a:xfrm>
            <a:off x="790575" y="412750"/>
            <a:ext cx="360934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/>
              <a:t>给下面的字注音，然后读一读</a:t>
            </a:r>
          </a:p>
        </p:txBody>
      </p:sp>
      <p:sp>
        <p:nvSpPr>
          <p:cNvPr id="3" name="矩形 2"/>
          <p:cNvSpPr/>
          <p:nvPr/>
        </p:nvSpPr>
        <p:spPr>
          <a:xfrm>
            <a:off x="6350" y="0"/>
            <a:ext cx="12230100" cy="6883400"/>
          </a:xfrm>
          <a:prstGeom prst="rect">
            <a:avLst/>
          </a:prstGeom>
          <a:solidFill>
            <a:schemeClr val="accent1">
              <a:alpha val="3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dur="25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dur="25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dur="25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dur="25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25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dur="25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25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entr" presetSubtype="0" dur="25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5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2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4" presetClass="entr" presetSubtype="10" dur="25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9" dur="25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 nodeType="clickPar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dur="25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25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4" dur="25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25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 nodeType="clickPar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4" presetClass="entr" presetSubtype="10" dur="25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4" dur="25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 nodeType="clickPar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53" presetClass="entr" presetSubtype="16" dur="25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25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25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25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 nodeType="clickPar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42" presetClass="entr" presetSubtype="0" dur="25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25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25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25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 nodeType="clickPar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2" presetClass="entr" presetSubtype="4" dur="25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3" dur="25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29" grpId="0"/>
      <p:bldP spid="38" grpId="0"/>
      <p:bldP spid="43" grpId="0"/>
      <p:bldP spid="48" grpId="0"/>
      <p:bldP spid="53" grpId="0"/>
      <p:bldP spid="60" grpId="0"/>
      <p:bldP spid="65" grpId="0"/>
      <p:bldP spid="74" grpId="0"/>
      <p:bldP spid="75" grpId="0"/>
      <p:bldP spid="80" grpId="0"/>
      <p:bldP spid="85" grpId="0"/>
      <p:bldP spid="8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3490" name="Text Box 2">
            <a:hlinkClick r:id="rId2" action="ppaction://hlinksldjump?num=5"/>
          </p:cNvPr>
          <p:cNvSpPr txBox="1">
            <a:spLocks noChangeArrowheads="1"/>
          </p:cNvSpPr>
          <p:nvPr/>
        </p:nvSpPr>
        <p:spPr bwMode="auto">
          <a:xfrm>
            <a:off x="3252470" y="1574165"/>
            <a:ext cx="2133600" cy="7067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ct val="50000"/>
              </a:spcBef>
            </a:pPr>
            <a:r>
              <a:rPr kumimoji="1" lang="zh-CN" altLang="en-US" sz="40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charset="-122"/>
              </a:rPr>
              <a:t>妒忌</a:t>
            </a:r>
          </a:p>
        </p:txBody>
      </p:sp>
      <p:sp>
        <p:nvSpPr>
          <p:cNvPr id="63491" name="Text Box 3">
            <a:hlinkClick r:id="rId2" action="ppaction://hlinksldjump?num=5"/>
          </p:cNvPr>
          <p:cNvSpPr txBox="1">
            <a:spLocks noChangeArrowheads="1"/>
          </p:cNvSpPr>
          <p:nvPr/>
        </p:nvSpPr>
        <p:spPr bwMode="auto">
          <a:xfrm>
            <a:off x="8632190" y="1647190"/>
            <a:ext cx="1443038" cy="7067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ct val="50000"/>
              </a:spcBef>
            </a:pPr>
            <a:r>
              <a:rPr kumimoji="1" lang="zh-CN" altLang="en-US" sz="40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charset="-122"/>
              </a:rPr>
              <a:t>甘</a:t>
            </a:r>
            <a:r>
              <a:rPr kumimoji="1" lang="zh-CN" altLang="en-US" sz="4000">
                <a:solidFill>
                  <a:srgbClr val="008000"/>
                </a:solidFill>
                <a:latin typeface="Times New Roman" panose="02020603050405020304" pitchFamily="18" charset="0"/>
                <a:ea typeface="黑体" panose="02010609060101010101" charset="-122"/>
              </a:rPr>
              <a:t>受</a:t>
            </a:r>
          </a:p>
        </p:txBody>
      </p:sp>
      <p:sp>
        <p:nvSpPr>
          <p:cNvPr id="63492" name="Text Box 4">
            <a:hlinkClick r:id="rId2" action="ppaction://hlinksldjump?num=5"/>
          </p:cNvPr>
          <p:cNvSpPr txBox="1">
            <a:spLocks noChangeArrowheads="1"/>
          </p:cNvSpPr>
          <p:nvPr/>
        </p:nvSpPr>
        <p:spPr bwMode="auto">
          <a:xfrm>
            <a:off x="6911340" y="2683828"/>
            <a:ext cx="1524000" cy="7067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ct val="50000"/>
              </a:spcBef>
            </a:pPr>
            <a:r>
              <a:rPr kumimoji="1" lang="zh-CN" altLang="en-US" sz="4000">
                <a:solidFill>
                  <a:srgbClr val="008000"/>
                </a:solidFill>
                <a:latin typeface="Times New Roman" panose="02020603050405020304" pitchFamily="18" charset="0"/>
                <a:ea typeface="黑体" panose="02010609060101010101" charset="-122"/>
              </a:rPr>
              <a:t>布</a:t>
            </a:r>
            <a:r>
              <a:rPr kumimoji="1" lang="zh-CN" altLang="en-US" sz="40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charset="-122"/>
              </a:rPr>
              <a:t>幔</a:t>
            </a:r>
          </a:p>
        </p:txBody>
      </p:sp>
      <p:sp>
        <p:nvSpPr>
          <p:cNvPr id="63493" name="Text Box 5">
            <a:hlinkClick r:id="rId2" action="ppaction://hlinksldjump?num=5"/>
          </p:cNvPr>
          <p:cNvSpPr txBox="1">
            <a:spLocks noChangeArrowheads="1"/>
          </p:cNvSpPr>
          <p:nvPr/>
        </p:nvSpPr>
        <p:spPr bwMode="auto">
          <a:xfrm>
            <a:off x="5104765" y="1574165"/>
            <a:ext cx="1600200" cy="7067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ct val="50000"/>
              </a:spcBef>
            </a:pPr>
            <a:r>
              <a:rPr kumimoji="1" lang="zh-CN" altLang="en-US" sz="40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charset="-122"/>
              </a:rPr>
              <a:t>曹</a:t>
            </a:r>
            <a:r>
              <a:rPr kumimoji="1" lang="zh-CN" altLang="en-US" sz="4000">
                <a:solidFill>
                  <a:srgbClr val="008000"/>
                </a:solidFill>
                <a:latin typeface="Times New Roman" panose="02020603050405020304" pitchFamily="18" charset="0"/>
                <a:ea typeface="黑体" panose="02010609060101010101" charset="-122"/>
              </a:rPr>
              <a:t>操</a:t>
            </a:r>
          </a:p>
        </p:txBody>
      </p:sp>
      <p:sp>
        <p:nvSpPr>
          <p:cNvPr id="63494" name="Text Box 6">
            <a:hlinkClick r:id="rId2" action="ppaction://hlinksldjump?num=5"/>
          </p:cNvPr>
          <p:cNvSpPr txBox="1">
            <a:spLocks noChangeArrowheads="1"/>
          </p:cNvSpPr>
          <p:nvPr/>
        </p:nvSpPr>
        <p:spPr bwMode="auto">
          <a:xfrm>
            <a:off x="3252470" y="2683828"/>
            <a:ext cx="1443038" cy="7067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ct val="50000"/>
              </a:spcBef>
            </a:pPr>
            <a:r>
              <a:rPr kumimoji="1" lang="zh-CN" altLang="en-US" sz="40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charset="-122"/>
              </a:rPr>
              <a:t>鲁</a:t>
            </a:r>
            <a:r>
              <a:rPr kumimoji="1" lang="zh-CN" altLang="en-US" sz="4000">
                <a:solidFill>
                  <a:srgbClr val="008000"/>
                </a:solidFill>
                <a:latin typeface="Times New Roman" panose="02020603050405020304" pitchFamily="18" charset="0"/>
                <a:ea typeface="黑体" panose="02010609060101010101" charset="-122"/>
              </a:rPr>
              <a:t>肃</a:t>
            </a:r>
          </a:p>
        </p:txBody>
      </p:sp>
      <p:sp>
        <p:nvSpPr>
          <p:cNvPr id="63495" name="Text Box 7">
            <a:hlinkClick r:id="rId2" action="ppaction://hlinksldjump?num=5"/>
          </p:cNvPr>
          <p:cNvSpPr txBox="1">
            <a:spLocks noChangeArrowheads="1"/>
          </p:cNvSpPr>
          <p:nvPr/>
        </p:nvSpPr>
        <p:spPr bwMode="auto">
          <a:xfrm>
            <a:off x="8705215" y="2683828"/>
            <a:ext cx="1524000" cy="7067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ct val="50000"/>
              </a:spcBef>
            </a:pPr>
            <a:r>
              <a:rPr kumimoji="1" lang="zh-CN" altLang="en-US" sz="40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charset="-122"/>
              </a:rPr>
              <a:t>私</a:t>
            </a:r>
            <a:r>
              <a:rPr kumimoji="1" lang="zh-CN" altLang="en-US" sz="4000">
                <a:solidFill>
                  <a:srgbClr val="008000"/>
                </a:solidFill>
                <a:latin typeface="Times New Roman" panose="02020603050405020304" pitchFamily="18" charset="0"/>
                <a:ea typeface="黑体" panose="02010609060101010101" charset="-122"/>
              </a:rPr>
              <a:t>自</a:t>
            </a:r>
          </a:p>
        </p:txBody>
      </p:sp>
      <p:sp>
        <p:nvSpPr>
          <p:cNvPr id="17" name="文本框 16"/>
          <p:cNvSpPr txBox="1"/>
          <p:nvPr/>
        </p:nvSpPr>
        <p:spPr>
          <a:xfrm>
            <a:off x="4965065" y="5326380"/>
            <a:ext cx="108775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400">
                <a:solidFill>
                  <a:srgbClr val="FF330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y</a:t>
            </a:r>
            <a:r>
              <a:rPr lang="en-US" altLang="en-US" sz="2400">
                <a:solidFill>
                  <a:srgbClr val="FF330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ú</a:t>
            </a:r>
          </a:p>
        </p:txBody>
      </p:sp>
      <p:sp>
        <p:nvSpPr>
          <p:cNvPr id="63496" name="Text Box 8">
            <a:hlinkClick r:id="rId2" action="ppaction://hlinksldjump?num=5"/>
          </p:cNvPr>
          <p:cNvSpPr txBox="1">
            <a:spLocks noChangeArrowheads="1"/>
          </p:cNvSpPr>
          <p:nvPr/>
        </p:nvSpPr>
        <p:spPr bwMode="auto">
          <a:xfrm>
            <a:off x="6904990" y="1647190"/>
            <a:ext cx="1524000" cy="7067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ct val="50000"/>
              </a:spcBef>
            </a:pPr>
            <a:r>
              <a:rPr kumimoji="1" lang="zh-CN" altLang="en-US" sz="4000">
                <a:solidFill>
                  <a:srgbClr val="008000"/>
                </a:solidFill>
                <a:latin typeface="Times New Roman" panose="02020603050405020304" pitchFamily="18" charset="0"/>
                <a:ea typeface="黑体" panose="02010609060101010101" charset="-122"/>
              </a:rPr>
              <a:t>都</a:t>
            </a:r>
            <a:r>
              <a:rPr kumimoji="1" lang="zh-CN" altLang="en-US" sz="40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charset="-122"/>
              </a:rPr>
              <a:t>督</a:t>
            </a:r>
          </a:p>
        </p:txBody>
      </p:sp>
      <p:sp>
        <p:nvSpPr>
          <p:cNvPr id="63497" name="Text Box 9">
            <a:hlinkClick r:id="rId2" action="ppaction://hlinksldjump?num=5"/>
          </p:cNvPr>
          <p:cNvSpPr txBox="1">
            <a:spLocks noChangeArrowheads="1"/>
          </p:cNvSpPr>
          <p:nvPr/>
        </p:nvSpPr>
        <p:spPr bwMode="auto">
          <a:xfrm>
            <a:off x="5111115" y="2683828"/>
            <a:ext cx="1443038" cy="7067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ct val="50000"/>
              </a:spcBef>
            </a:pPr>
            <a:r>
              <a:rPr kumimoji="1" lang="zh-CN" altLang="en-US" sz="4000">
                <a:solidFill>
                  <a:srgbClr val="008000"/>
                </a:solidFill>
                <a:latin typeface="Times New Roman" panose="02020603050405020304" pitchFamily="18" charset="0"/>
                <a:ea typeface="黑体" panose="02010609060101010101" charset="-122"/>
              </a:rPr>
              <a:t>迟</a:t>
            </a:r>
            <a:r>
              <a:rPr kumimoji="1" lang="zh-CN" altLang="en-US" sz="40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charset="-122"/>
              </a:rPr>
              <a:t>延</a:t>
            </a:r>
          </a:p>
        </p:txBody>
      </p:sp>
      <p:sp>
        <p:nvSpPr>
          <p:cNvPr id="63498" name="Text Box 10">
            <a:hlinkClick r:id="rId2" action="ppaction://hlinksldjump?num=5"/>
          </p:cNvPr>
          <p:cNvSpPr txBox="1">
            <a:spLocks noChangeArrowheads="1"/>
          </p:cNvSpPr>
          <p:nvPr/>
        </p:nvSpPr>
        <p:spPr bwMode="auto">
          <a:xfrm>
            <a:off x="5104765" y="4689158"/>
            <a:ext cx="2743200" cy="7067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ct val="50000"/>
              </a:spcBef>
            </a:pPr>
            <a:r>
              <a:rPr kumimoji="1" lang="zh-CN" altLang="en-US" sz="4000">
                <a:solidFill>
                  <a:srgbClr val="008000"/>
                </a:solidFill>
                <a:latin typeface="Times New Roman" panose="02020603050405020304" pitchFamily="18" charset="0"/>
                <a:ea typeface="黑体" panose="02010609060101010101" charset="-122"/>
              </a:rPr>
              <a:t>神机妙算</a:t>
            </a:r>
          </a:p>
        </p:txBody>
      </p:sp>
      <p:sp>
        <p:nvSpPr>
          <p:cNvPr id="63502" name="Text Box 14">
            <a:hlinkClick r:id="rId2" action="ppaction://hlinksldjump?num=5"/>
          </p:cNvPr>
          <p:cNvSpPr txBox="1">
            <a:spLocks noChangeArrowheads="1"/>
          </p:cNvSpPr>
          <p:nvPr/>
        </p:nvSpPr>
        <p:spPr bwMode="auto">
          <a:xfrm>
            <a:off x="3252470" y="3688715"/>
            <a:ext cx="1524000" cy="7067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ct val="50000"/>
              </a:spcBef>
            </a:pPr>
            <a:r>
              <a:rPr kumimoji="1" lang="zh-CN" altLang="en-US" sz="4000">
                <a:solidFill>
                  <a:srgbClr val="008000"/>
                </a:solidFill>
                <a:latin typeface="Times New Roman" panose="02020603050405020304" pitchFamily="18" charset="0"/>
                <a:ea typeface="黑体" panose="02010609060101010101" charset="-122"/>
              </a:rPr>
              <a:t>水</a:t>
            </a:r>
            <a:r>
              <a:rPr kumimoji="1" lang="zh-CN" altLang="en-US" sz="40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charset="-122"/>
              </a:rPr>
              <a:t>寨</a:t>
            </a:r>
          </a:p>
        </p:txBody>
      </p:sp>
      <p:sp>
        <p:nvSpPr>
          <p:cNvPr id="63503" name="Text Box 15">
            <a:hlinkClick r:id="rId2" action="ppaction://hlinksldjump?num=5"/>
          </p:cNvPr>
          <p:cNvSpPr txBox="1">
            <a:spLocks noChangeArrowheads="1"/>
          </p:cNvSpPr>
          <p:nvPr/>
        </p:nvSpPr>
        <p:spPr bwMode="auto">
          <a:xfrm>
            <a:off x="5092065" y="3688715"/>
            <a:ext cx="1524000" cy="7067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ct val="50000"/>
              </a:spcBef>
            </a:pPr>
            <a:r>
              <a:rPr kumimoji="1" lang="zh-CN" altLang="en-US" sz="40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charset="-122"/>
              </a:rPr>
              <a:t>擂</a:t>
            </a:r>
            <a:r>
              <a:rPr kumimoji="1" lang="zh-CN" altLang="en-US" sz="4000">
                <a:solidFill>
                  <a:srgbClr val="008000"/>
                </a:solidFill>
                <a:latin typeface="Times New Roman" panose="02020603050405020304" pitchFamily="18" charset="0"/>
                <a:ea typeface="黑体" panose="02010609060101010101" charset="-122"/>
              </a:rPr>
              <a:t>鼓</a:t>
            </a:r>
          </a:p>
        </p:txBody>
      </p:sp>
      <p:sp>
        <p:nvSpPr>
          <p:cNvPr id="63504" name="Text Box 16">
            <a:hlinkClick r:id="rId2" action="ppaction://hlinksldjump?num=5"/>
          </p:cNvPr>
          <p:cNvSpPr txBox="1">
            <a:spLocks noChangeArrowheads="1"/>
          </p:cNvSpPr>
          <p:nvPr/>
        </p:nvSpPr>
        <p:spPr bwMode="auto">
          <a:xfrm>
            <a:off x="6916103" y="3688715"/>
            <a:ext cx="1524000" cy="7067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ct val="50000"/>
              </a:spcBef>
            </a:pPr>
            <a:r>
              <a:rPr kumimoji="1" lang="zh-CN" altLang="en-US" sz="40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charset="-122"/>
              </a:rPr>
              <a:t>呐</a:t>
            </a:r>
            <a:r>
              <a:rPr kumimoji="1" lang="zh-CN" altLang="en-US" sz="4000">
                <a:solidFill>
                  <a:srgbClr val="008000"/>
                </a:solidFill>
                <a:latin typeface="Times New Roman" panose="02020603050405020304" pitchFamily="18" charset="0"/>
                <a:ea typeface="黑体" panose="02010609060101010101" charset="-122"/>
              </a:rPr>
              <a:t>喊</a:t>
            </a:r>
          </a:p>
        </p:txBody>
      </p:sp>
      <p:sp>
        <p:nvSpPr>
          <p:cNvPr id="63505" name="Text Box 17">
            <a:hlinkClick r:id="rId2" action="ppaction://hlinksldjump?num=5"/>
          </p:cNvPr>
          <p:cNvSpPr txBox="1">
            <a:spLocks noChangeArrowheads="1"/>
          </p:cNvSpPr>
          <p:nvPr/>
        </p:nvSpPr>
        <p:spPr bwMode="auto">
          <a:xfrm>
            <a:off x="8716328" y="3688715"/>
            <a:ext cx="1524000" cy="7067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ct val="50000"/>
              </a:spcBef>
            </a:pPr>
            <a:r>
              <a:rPr kumimoji="1" lang="zh-CN" altLang="en-US" sz="4000">
                <a:solidFill>
                  <a:srgbClr val="008000"/>
                </a:solidFill>
                <a:latin typeface="Times New Roman" panose="02020603050405020304" pitchFamily="18" charset="0"/>
                <a:ea typeface="黑体" panose="02010609060101010101" charset="-122"/>
              </a:rPr>
              <a:t>支</a:t>
            </a:r>
            <a:r>
              <a:rPr kumimoji="1" lang="zh-CN" altLang="en-US" sz="40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charset="-122"/>
              </a:rPr>
              <a:t>援</a:t>
            </a:r>
          </a:p>
        </p:txBody>
      </p:sp>
      <p:sp>
        <p:nvSpPr>
          <p:cNvPr id="63506" name="Text Box 18">
            <a:hlinkClick r:id="rId2" action="ppaction://hlinksldjump?num=5"/>
          </p:cNvPr>
          <p:cNvSpPr txBox="1">
            <a:spLocks noChangeArrowheads="1"/>
          </p:cNvSpPr>
          <p:nvPr/>
        </p:nvSpPr>
        <p:spPr bwMode="auto">
          <a:xfrm>
            <a:off x="3202940" y="4689158"/>
            <a:ext cx="1524000" cy="7067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ct val="50000"/>
              </a:spcBef>
            </a:pPr>
            <a:r>
              <a:rPr kumimoji="1" lang="zh-CN" altLang="en-US" sz="40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charset="-122"/>
              </a:rPr>
              <a:t>丞</a:t>
            </a:r>
            <a:r>
              <a:rPr kumimoji="1" lang="zh-CN" altLang="en-US" sz="4000">
                <a:solidFill>
                  <a:srgbClr val="008000"/>
                </a:solidFill>
                <a:latin typeface="Times New Roman" panose="02020603050405020304" pitchFamily="18" charset="0"/>
                <a:ea typeface="黑体" panose="02010609060101010101" charset="-122"/>
              </a:rPr>
              <a:t>相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3131185" y="4328160"/>
            <a:ext cx="108775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400" b="1">
                <a:solidFill>
                  <a:srgbClr val="FF3300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ch</a:t>
            </a:r>
            <a:r>
              <a:rPr lang="en-US" altLang="en-US" sz="2400" b="1">
                <a:solidFill>
                  <a:srgbClr val="FF3300"/>
                </a:solidFill>
                <a:latin typeface="Arial" pitchFamily="34" charset="0"/>
                <a:ea typeface="黑体" panose="02010609060101010101" charset="-122"/>
                <a:sym typeface="+mn-ea"/>
              </a:rPr>
              <a:t>é</a:t>
            </a:r>
            <a:r>
              <a:rPr lang="en-US" altLang="zh-CN" sz="2400" b="1">
                <a:solidFill>
                  <a:srgbClr val="FF3300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ng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7352030" y="1184275"/>
            <a:ext cx="108775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400" b="1">
                <a:solidFill>
                  <a:srgbClr val="FF3300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d</a:t>
            </a:r>
            <a:r>
              <a:rPr lang="en-US" altLang="en-US" sz="2400" b="1">
                <a:solidFill>
                  <a:srgbClr val="FF3300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ū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5288280" y="1174115"/>
            <a:ext cx="108775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400" b="1">
                <a:solidFill>
                  <a:srgbClr val="FF3300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c</a:t>
            </a:r>
            <a:r>
              <a:rPr lang="en-US" altLang="en-US" sz="2400" b="1">
                <a:solidFill>
                  <a:srgbClr val="FF3300"/>
                </a:solidFill>
                <a:latin typeface="Arial" pitchFamily="34" charset="0"/>
                <a:ea typeface="黑体" panose="02010609060101010101" charset="-122"/>
                <a:sym typeface="+mn-ea"/>
              </a:rPr>
              <a:t>á</a:t>
            </a:r>
            <a:r>
              <a:rPr lang="en-US" altLang="zh-CN" sz="2400" b="1">
                <a:solidFill>
                  <a:srgbClr val="FF3300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o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3356610" y="3363595"/>
            <a:ext cx="113665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400" b="1">
                <a:solidFill>
                  <a:srgbClr val="FF3300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zh</a:t>
            </a:r>
            <a:r>
              <a:rPr lang="en-US" altLang="en-US" sz="2400" b="1">
                <a:solidFill>
                  <a:srgbClr val="FF3300"/>
                </a:solidFill>
                <a:latin typeface="Arial" pitchFamily="34" charset="0"/>
                <a:ea typeface="黑体" panose="02010609060101010101" charset="-122"/>
                <a:sym typeface="+mn-ea"/>
              </a:rPr>
              <a:t>à</a:t>
            </a:r>
            <a:r>
              <a:rPr lang="en-US" altLang="zh-CN" sz="2400" b="1">
                <a:solidFill>
                  <a:srgbClr val="FF3300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i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8595995" y="1184275"/>
            <a:ext cx="108775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400" b="1">
                <a:solidFill>
                  <a:srgbClr val="FF3300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g</a:t>
            </a:r>
            <a:r>
              <a:rPr lang="en-US" altLang="en-US" sz="2400" b="1">
                <a:solidFill>
                  <a:srgbClr val="FF3300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ā</a:t>
            </a:r>
            <a:r>
              <a:rPr lang="en-US" altLang="zh-CN" sz="2400" b="1">
                <a:solidFill>
                  <a:srgbClr val="FF3300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n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8702040" y="2327275"/>
            <a:ext cx="108775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400" b="1">
                <a:solidFill>
                  <a:srgbClr val="FF3300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s</a:t>
            </a:r>
            <a:r>
              <a:rPr lang="en-US" altLang="en-US" sz="2400" b="1">
                <a:solidFill>
                  <a:srgbClr val="FF3300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ī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7387590" y="2336800"/>
            <a:ext cx="108775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400" b="1">
                <a:solidFill>
                  <a:srgbClr val="FF3300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m</a:t>
            </a:r>
            <a:r>
              <a:rPr lang="en-US" altLang="en-US" sz="2400" b="1">
                <a:solidFill>
                  <a:srgbClr val="FF3300"/>
                </a:solidFill>
                <a:latin typeface="Arial" pitchFamily="34" charset="0"/>
                <a:ea typeface="黑体" panose="02010609060101010101" charset="-122"/>
                <a:sym typeface="+mn-ea"/>
              </a:rPr>
              <a:t>à</a:t>
            </a:r>
            <a:r>
              <a:rPr lang="en-US" altLang="zh-CN" sz="2400" b="1">
                <a:solidFill>
                  <a:srgbClr val="FF3300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n</a:t>
            </a:r>
          </a:p>
        </p:txBody>
      </p:sp>
      <p:sp>
        <p:nvSpPr>
          <p:cNvPr id="10" name="文本框 9"/>
          <p:cNvSpPr txBox="1"/>
          <p:nvPr/>
        </p:nvSpPr>
        <p:spPr>
          <a:xfrm>
            <a:off x="5719445" y="2278380"/>
            <a:ext cx="108775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400" b="1">
                <a:solidFill>
                  <a:srgbClr val="FF3300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y</a:t>
            </a:r>
            <a:r>
              <a:rPr lang="en-US" altLang="en-US" sz="2400" b="1">
                <a:solidFill>
                  <a:srgbClr val="FF3300"/>
                </a:solidFill>
                <a:latin typeface="Arial" pitchFamily="34" charset="0"/>
                <a:ea typeface="黑体" panose="02010609060101010101" charset="-122"/>
                <a:sym typeface="+mn-ea"/>
              </a:rPr>
              <a:t>á</a:t>
            </a:r>
            <a:r>
              <a:rPr lang="en-US" altLang="zh-CN" sz="2400" b="1">
                <a:solidFill>
                  <a:srgbClr val="FF3300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n</a:t>
            </a:r>
          </a:p>
        </p:txBody>
      </p:sp>
      <p:sp>
        <p:nvSpPr>
          <p:cNvPr id="11" name="文本框 10"/>
          <p:cNvSpPr txBox="1"/>
          <p:nvPr/>
        </p:nvSpPr>
        <p:spPr>
          <a:xfrm>
            <a:off x="3314700" y="2347595"/>
            <a:ext cx="108775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400" b="1">
                <a:solidFill>
                  <a:srgbClr val="FF3300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l</a:t>
            </a:r>
            <a:r>
              <a:rPr lang="en-US" altLang="en-US" sz="2400" b="1">
                <a:solidFill>
                  <a:srgbClr val="FF3300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ǔ</a:t>
            </a:r>
          </a:p>
        </p:txBody>
      </p:sp>
      <p:sp>
        <p:nvSpPr>
          <p:cNvPr id="12" name="文本框 11"/>
          <p:cNvSpPr txBox="1"/>
          <p:nvPr/>
        </p:nvSpPr>
        <p:spPr>
          <a:xfrm>
            <a:off x="9224010" y="3353435"/>
            <a:ext cx="108775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400" b="1">
                <a:solidFill>
                  <a:srgbClr val="FF3300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yu</a:t>
            </a:r>
            <a:r>
              <a:rPr lang="en-US" altLang="en-US" sz="2400" b="1">
                <a:solidFill>
                  <a:srgbClr val="FF3300"/>
                </a:solidFill>
                <a:latin typeface="Arial" pitchFamily="34" charset="0"/>
                <a:ea typeface="黑体" panose="02010609060101010101" charset="-122"/>
                <a:sym typeface="+mn-ea"/>
              </a:rPr>
              <a:t>á</a:t>
            </a:r>
            <a:r>
              <a:rPr lang="en-US" altLang="zh-CN" sz="2400" b="1">
                <a:solidFill>
                  <a:srgbClr val="FF3300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n</a:t>
            </a:r>
          </a:p>
        </p:txBody>
      </p:sp>
      <p:sp>
        <p:nvSpPr>
          <p:cNvPr id="13" name="文本框 12"/>
          <p:cNvSpPr txBox="1"/>
          <p:nvPr/>
        </p:nvSpPr>
        <p:spPr>
          <a:xfrm>
            <a:off x="6979920" y="3363595"/>
            <a:ext cx="108775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400" b="1">
                <a:solidFill>
                  <a:srgbClr val="FF3300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n</a:t>
            </a:r>
            <a:r>
              <a:rPr lang="en-US" altLang="en-US" sz="2400" b="1">
                <a:solidFill>
                  <a:srgbClr val="FF3300"/>
                </a:solidFill>
                <a:latin typeface="Arial" pitchFamily="34" charset="0"/>
                <a:ea typeface="黑体" panose="02010609060101010101" charset="-122"/>
                <a:sym typeface="+mn-ea"/>
              </a:rPr>
              <a:t>à</a:t>
            </a:r>
          </a:p>
        </p:txBody>
      </p:sp>
      <p:sp>
        <p:nvSpPr>
          <p:cNvPr id="14" name="文本框 13"/>
          <p:cNvSpPr txBox="1"/>
          <p:nvPr/>
        </p:nvSpPr>
        <p:spPr>
          <a:xfrm>
            <a:off x="5147945" y="3373755"/>
            <a:ext cx="108775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400" b="1">
                <a:solidFill>
                  <a:srgbClr val="FF3300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l</a:t>
            </a:r>
            <a:r>
              <a:rPr lang="en-US" altLang="en-US" sz="2400" b="1">
                <a:solidFill>
                  <a:srgbClr val="FF3300"/>
                </a:solidFill>
                <a:latin typeface="Arial" pitchFamily="34" charset="0"/>
                <a:ea typeface="黑体" panose="02010609060101010101" charset="-122"/>
                <a:sym typeface="+mn-ea"/>
              </a:rPr>
              <a:t>é</a:t>
            </a:r>
            <a:r>
              <a:rPr lang="en-US" altLang="zh-CN" sz="2400" b="1">
                <a:solidFill>
                  <a:srgbClr val="FF3300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i</a:t>
            </a:r>
          </a:p>
        </p:txBody>
      </p:sp>
      <p:sp>
        <p:nvSpPr>
          <p:cNvPr id="2" name="文本框 1"/>
          <p:cNvSpPr txBox="1"/>
          <p:nvPr/>
        </p:nvSpPr>
        <p:spPr>
          <a:xfrm>
            <a:off x="3252470" y="5756275"/>
            <a:ext cx="2867660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4000">
                <a:solidFill>
                  <a:srgbClr val="007F0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瑕不掩</a:t>
            </a:r>
            <a:r>
              <a:rPr lang="zh-CN" altLang="en-US" sz="4000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瑜</a:t>
            </a:r>
          </a:p>
        </p:txBody>
      </p:sp>
      <p:sp>
        <p:nvSpPr>
          <p:cNvPr id="63507" name="Text Box 19">
            <a:hlinkClick r:id="rId2" action="ppaction://hlinksldjump?num=5"/>
          </p:cNvPr>
          <p:cNvSpPr txBox="1">
            <a:spLocks noChangeArrowheads="1"/>
          </p:cNvSpPr>
          <p:nvPr/>
        </p:nvSpPr>
        <p:spPr bwMode="auto">
          <a:xfrm>
            <a:off x="8789353" y="4689158"/>
            <a:ext cx="1524000" cy="7067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ct val="50000"/>
              </a:spcBef>
            </a:pPr>
            <a:r>
              <a:rPr kumimoji="1" lang="zh-CN" altLang="en-US" sz="4000">
                <a:solidFill>
                  <a:srgbClr val="008000"/>
                </a:solidFill>
                <a:latin typeface="Times New Roman" panose="02020603050405020304" pitchFamily="18" charset="0"/>
                <a:ea typeface="黑体" panose="02010609060101010101" charset="-122"/>
              </a:rPr>
              <a:t>弓</a:t>
            </a:r>
            <a:r>
              <a:rPr kumimoji="1" lang="zh-CN" altLang="en-US" sz="40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charset="-122"/>
              </a:rPr>
              <a:t>弩</a:t>
            </a:r>
          </a:p>
        </p:txBody>
      </p:sp>
      <p:sp>
        <p:nvSpPr>
          <p:cNvPr id="15" name="文本框 14"/>
          <p:cNvSpPr txBox="1"/>
          <p:nvPr/>
        </p:nvSpPr>
        <p:spPr>
          <a:xfrm>
            <a:off x="3390265" y="1174115"/>
            <a:ext cx="108775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400" b="1">
                <a:solidFill>
                  <a:srgbClr val="FF3300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d</a:t>
            </a:r>
            <a:r>
              <a:rPr lang="en-US" altLang="en-US" sz="2400" b="1">
                <a:solidFill>
                  <a:srgbClr val="FF3300"/>
                </a:solidFill>
                <a:latin typeface="Arial" pitchFamily="34" charset="0"/>
                <a:ea typeface="黑体" panose="02010609060101010101" charset="-122"/>
                <a:sym typeface="+mn-ea"/>
              </a:rPr>
              <a:t>ù</a:t>
            </a:r>
            <a:r>
              <a:rPr lang="en-US" altLang="zh-CN" sz="2400" b="1">
                <a:solidFill>
                  <a:srgbClr val="FF3300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j</a:t>
            </a:r>
            <a:r>
              <a:rPr lang="en-US" altLang="en-US" sz="2400" b="1">
                <a:solidFill>
                  <a:srgbClr val="FF3300"/>
                </a:solidFill>
                <a:latin typeface="Arial" pitchFamily="34" charset="0"/>
                <a:ea typeface="黑体" panose="02010609060101010101" charset="-122"/>
                <a:sym typeface="+mn-ea"/>
              </a:rPr>
              <a:t>ì</a:t>
            </a:r>
          </a:p>
        </p:txBody>
      </p:sp>
      <p:sp>
        <p:nvSpPr>
          <p:cNvPr id="16" name="文本框 15"/>
          <p:cNvSpPr txBox="1"/>
          <p:nvPr/>
        </p:nvSpPr>
        <p:spPr>
          <a:xfrm>
            <a:off x="9419590" y="4328160"/>
            <a:ext cx="108775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400" b="1">
                <a:solidFill>
                  <a:srgbClr val="FF3300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n</a:t>
            </a:r>
            <a:r>
              <a:rPr lang="en-US" altLang="en-US" sz="2400" b="1">
                <a:solidFill>
                  <a:srgbClr val="FF3300"/>
                </a:solidFill>
                <a:latin typeface="Arial" pitchFamily="34" charset="0"/>
                <a:ea typeface="黑体" panose="02010609060101010101" charset="-122"/>
                <a:sym typeface="+mn-ea"/>
              </a:rPr>
              <a:t>ú</a:t>
            </a:r>
          </a:p>
        </p:txBody>
      </p:sp>
      <p:sp>
        <p:nvSpPr>
          <p:cNvPr id="18" name="矩形 17"/>
          <p:cNvSpPr/>
          <p:nvPr/>
        </p:nvSpPr>
        <p:spPr>
          <a:xfrm>
            <a:off x="3300730" y="1619250"/>
            <a:ext cx="6713855" cy="662940"/>
          </a:xfrm>
          <a:prstGeom prst="rect">
            <a:avLst/>
          </a:prstGeom>
          <a:solidFill>
            <a:schemeClr val="accent1">
              <a:alpha val="22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0" name="矩形 19"/>
          <p:cNvSpPr/>
          <p:nvPr/>
        </p:nvSpPr>
        <p:spPr>
          <a:xfrm>
            <a:off x="3291205" y="2747645"/>
            <a:ext cx="6713855" cy="662940"/>
          </a:xfrm>
          <a:prstGeom prst="rect">
            <a:avLst/>
          </a:prstGeom>
          <a:solidFill>
            <a:schemeClr val="accent1">
              <a:alpha val="22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1" name="矩形 20"/>
          <p:cNvSpPr/>
          <p:nvPr/>
        </p:nvSpPr>
        <p:spPr>
          <a:xfrm>
            <a:off x="3291205" y="3743960"/>
            <a:ext cx="6713855" cy="662940"/>
          </a:xfrm>
          <a:prstGeom prst="rect">
            <a:avLst/>
          </a:prstGeom>
          <a:solidFill>
            <a:schemeClr val="accent1">
              <a:alpha val="22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2" name="矩形 21"/>
          <p:cNvSpPr/>
          <p:nvPr/>
        </p:nvSpPr>
        <p:spPr>
          <a:xfrm>
            <a:off x="3291205" y="4749800"/>
            <a:ext cx="6713855" cy="662940"/>
          </a:xfrm>
          <a:prstGeom prst="rect">
            <a:avLst/>
          </a:prstGeom>
          <a:solidFill>
            <a:schemeClr val="accent1">
              <a:alpha val="22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3" name="矩形 22"/>
          <p:cNvSpPr/>
          <p:nvPr/>
        </p:nvSpPr>
        <p:spPr>
          <a:xfrm>
            <a:off x="3316605" y="5736590"/>
            <a:ext cx="2254885" cy="662940"/>
          </a:xfrm>
          <a:prstGeom prst="rect">
            <a:avLst/>
          </a:prstGeom>
          <a:solidFill>
            <a:schemeClr val="accent1">
              <a:alpha val="22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4" name="矩形 23"/>
          <p:cNvSpPr/>
          <p:nvPr/>
        </p:nvSpPr>
        <p:spPr>
          <a:xfrm>
            <a:off x="6350" y="0"/>
            <a:ext cx="12230100" cy="6883400"/>
          </a:xfrm>
          <a:prstGeom prst="rect">
            <a:avLst/>
          </a:prstGeom>
          <a:solidFill>
            <a:schemeClr val="accent1">
              <a:alpha val="3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9" name="文本框 18"/>
          <p:cNvSpPr txBox="1"/>
          <p:nvPr/>
        </p:nvSpPr>
        <p:spPr>
          <a:xfrm>
            <a:off x="565150" y="381000"/>
            <a:ext cx="2286635" cy="583565"/>
          </a:xfrm>
          <a:prstGeom prst="rect">
            <a:avLst/>
          </a:prstGeom>
          <a:solidFill>
            <a:schemeClr val="accent1">
              <a:lumMod val="75000"/>
              <a:alpha val="65000"/>
            </a:schemeClr>
          </a:solidFill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dist"/>
            <a:r>
              <a:rPr lang="zh-CN" altLang="en-US" sz="32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生字词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34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34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634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634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634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634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634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634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5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635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5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635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5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635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 nodeType="clickPar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5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635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00"/>
                                        <p:tgtEl>
                                          <p:spTgt spid="635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 nodeType="clickPar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2" dur="500"/>
                                        <p:tgtEl>
                                          <p:spTgt spid="634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 nodeType="clickPar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5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7" dur="500"/>
                                        <p:tgtEl>
                                          <p:spTgt spid="635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 nodeType="clickPar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 nodeType="clickPar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 nodeType="clickPar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 nodeType="clickPar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 nodeType="clickPar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 nodeType="clickPar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 nodeType="clickPar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 nodeType="clickPar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6" fill="hold" nodeType="clickPar">
                      <p:stCondLst>
                        <p:cond delay="indefinite"/>
                      </p:stCondLst>
                      <p:childTnLst>
                        <p:par>
                          <p:cTn id="127" fill="hold">
                            <p:stCondLst>
                              <p:cond delay="0"/>
                            </p:stCondLst>
                            <p:childTnLst>
                              <p:par>
                                <p:cTn id="128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2" fill="hold" nodeType="clickPar">
                      <p:stCondLst>
                        <p:cond delay="indefinite"/>
                      </p:stCondLst>
                      <p:childTnLst>
                        <p:par>
                          <p:cTn id="133" fill="hold">
                            <p:stCondLst>
                              <p:cond delay="0"/>
                            </p:stCondLst>
                            <p:childTnLst>
                              <p:par>
                                <p:cTn id="134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 nodeType="clickPar">
                      <p:stCondLst>
                        <p:cond delay="indefinite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4" fill="hold" nodeType="clickPar">
                      <p:stCondLst>
                        <p:cond delay="indefinite"/>
                      </p:stCondLst>
                      <p:childTnLst>
                        <p:par>
                          <p:cTn id="145" fill="hold">
                            <p:stCondLst>
                              <p:cond delay="0"/>
                            </p:stCondLst>
                            <p:childTnLst>
                              <p:par>
                                <p:cTn id="146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0" fill="hold" nodeType="clickPar">
                      <p:stCondLst>
                        <p:cond delay="indefinite"/>
                      </p:stCondLst>
                      <p:childTnLst>
                        <p:par>
                          <p:cTn id="151" fill="hold">
                            <p:stCondLst>
                              <p:cond delay="0"/>
                            </p:stCondLst>
                            <p:childTnLst>
                              <p:par>
                                <p:cTn id="152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6" fill="hold" nodeType="clickPar">
                      <p:stCondLst>
                        <p:cond delay="indefinite"/>
                      </p:stCondLst>
                      <p:childTnLst>
                        <p:par>
                          <p:cTn id="157" fill="hold">
                            <p:stCondLst>
                              <p:cond delay="0"/>
                            </p:stCondLst>
                            <p:childTnLst>
                              <p:par>
                                <p:cTn id="158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2" fill="hold" nodeType="clickPar">
                      <p:stCondLst>
                        <p:cond delay="indefinite"/>
                      </p:stCondLst>
                      <p:childTnLst>
                        <p:par>
                          <p:cTn id="163" fill="hold">
                            <p:stCondLst>
                              <p:cond delay="0"/>
                            </p:stCondLst>
                            <p:childTnLst>
                              <p:par>
                                <p:cTn id="164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8" fill="hold" nodeType="clickPar">
                      <p:stCondLst>
                        <p:cond delay="indefinite"/>
                      </p:stCondLst>
                      <p:childTnLst>
                        <p:par>
                          <p:cTn id="169" fill="hold">
                            <p:stCondLst>
                              <p:cond delay="0"/>
                            </p:stCondLst>
                            <p:childTnLst>
                              <p:par>
                                <p:cTn id="170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3490" grpId="0"/>
      <p:bldP spid="63491" grpId="0"/>
      <p:bldP spid="63493" grpId="0"/>
      <p:bldP spid="63494" grpId="0"/>
      <p:bldP spid="63495" grpId="0"/>
      <p:bldP spid="17" grpId="0"/>
      <p:bldP spid="63496" grpId="0"/>
      <p:bldP spid="63497" grpId="0"/>
      <p:bldP spid="63498" grpId="0"/>
      <p:bldP spid="63502" grpId="0"/>
      <p:bldP spid="63503" grpId="0"/>
      <p:bldP spid="63504" grpId="0"/>
      <p:bldP spid="63505" grpId="0"/>
      <p:bldP spid="63506" grpId="0"/>
      <p:bldP spid="3" grpId="0"/>
      <p:bldP spid="4" grpId="0"/>
      <p:bldP spid="5" grpId="0"/>
      <p:bldP spid="7" grpId="0"/>
      <p:bldP spid="6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2" grpId="0"/>
      <p:bldP spid="63507" grpId="0"/>
      <p:bldP spid="15" grpId="0"/>
      <p:bldP spid="1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矩形 3"/>
          <p:cNvSpPr/>
          <p:nvPr/>
        </p:nvSpPr>
        <p:spPr>
          <a:xfrm>
            <a:off x="-43815" y="-25400"/>
            <a:ext cx="12242165" cy="6883400"/>
          </a:xfrm>
          <a:prstGeom prst="rect">
            <a:avLst/>
          </a:prstGeom>
          <a:solidFill>
            <a:schemeClr val="accent1">
              <a:alpha val="3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4" name="矩形 23" hidden="1"/>
          <p:cNvSpPr/>
          <p:nvPr/>
        </p:nvSpPr>
        <p:spPr>
          <a:xfrm>
            <a:off x="6350" y="0"/>
            <a:ext cx="12230100" cy="6883400"/>
          </a:xfrm>
          <a:prstGeom prst="rect">
            <a:avLst/>
          </a:prstGeom>
          <a:solidFill>
            <a:schemeClr val="accent1">
              <a:alpha val="3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51203" name="Text Box 3">
            <a:hlinkClick action="ppaction://noaction"/>
          </p:cNvPr>
          <p:cNvSpPr txBox="1"/>
          <p:nvPr/>
        </p:nvSpPr>
        <p:spPr>
          <a:xfrm>
            <a:off x="2406650" y="1488123"/>
            <a:ext cx="8281988" cy="119888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ct val="50000"/>
              </a:spcBef>
            </a:pPr>
            <a:r>
              <a:rPr lang="zh-CN" altLang="en-US" sz="3600" b="1">
                <a:solidFill>
                  <a:srgbClr val="FF0000">
                    <a:alpha val="86000"/>
                  </a:srgbClr>
                </a:solidFill>
                <a:latin typeface="Times New Roman" panose="02020603050405020304" pitchFamily="18" charset="0"/>
                <a:ea typeface="黑体" panose="02010609060101010101" charset="-122"/>
              </a:rPr>
              <a:t>妒忌：</a:t>
            </a:r>
            <a:r>
              <a:rPr lang="zh-CN" altLang="en-US" sz="3600" b="1">
                <a:latin typeface="仿宋" panose="02010609060101010101" charset="-122"/>
                <a:ea typeface="仿宋" panose="02010609060101010101" charset="-122"/>
              </a:rPr>
              <a:t>对才能、名誉、地位或境遇等比自己好的人心怀怨恨。</a:t>
            </a:r>
          </a:p>
        </p:txBody>
      </p:sp>
      <p:sp>
        <p:nvSpPr>
          <p:cNvPr id="51210" name="Text Box 10">
            <a:hlinkClick action="ppaction://noaction"/>
          </p:cNvPr>
          <p:cNvSpPr txBox="1"/>
          <p:nvPr/>
        </p:nvSpPr>
        <p:spPr>
          <a:xfrm>
            <a:off x="2406650" y="4585335"/>
            <a:ext cx="8785225" cy="175323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ct val="50000"/>
              </a:spcBef>
            </a:pPr>
            <a:r>
              <a:rPr lang="zh-CN" altLang="en-US" sz="3600" b="1">
                <a:solidFill>
                  <a:srgbClr val="FF0000">
                    <a:alpha val="68000"/>
                  </a:srgbClr>
                </a:solidFill>
                <a:latin typeface="Times New Roman" panose="02020603050405020304" pitchFamily="18" charset="0"/>
                <a:ea typeface="黑体" panose="02010609060101010101" charset="-122"/>
              </a:rPr>
              <a:t>神机妙算：</a:t>
            </a:r>
            <a:r>
              <a:rPr lang="zh-CN" altLang="en-US" sz="3600" b="1">
                <a:latin typeface="宋体" panose="02010600030101010101" pitchFamily="2" charset="-122"/>
                <a:ea typeface="宋体" panose="02010600030101010101" pitchFamily="2" charset="-122"/>
              </a:rPr>
              <a:t>惊人的机智，巧妙的谋划，形容有预见性，善于估计客观情势，决定策略。</a:t>
            </a:r>
          </a:p>
        </p:txBody>
      </p:sp>
      <p:sp>
        <p:nvSpPr>
          <p:cNvPr id="51213" name="Text Box 13"/>
          <p:cNvSpPr txBox="1"/>
          <p:nvPr/>
        </p:nvSpPr>
        <p:spPr>
          <a:xfrm>
            <a:off x="2406650" y="2581910"/>
            <a:ext cx="6049963" cy="64516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ct val="50000"/>
              </a:spcBef>
            </a:pPr>
            <a:r>
              <a:rPr lang="zh-CN" altLang="en-US" sz="3600" b="1">
                <a:solidFill>
                  <a:srgbClr val="FF0000">
                    <a:alpha val="77000"/>
                  </a:srgbClr>
                </a:solidFill>
                <a:latin typeface="Arial" pitchFamily="34" charset="0"/>
                <a:ea typeface="黑体" panose="02010609060101010101" charset="-122"/>
              </a:rPr>
              <a:t>推却：</a:t>
            </a:r>
            <a:r>
              <a:rPr lang="zh-CN" altLang="en-US" sz="3600" b="1">
                <a:latin typeface="宋体" panose="02010600030101010101" pitchFamily="2" charset="-122"/>
                <a:ea typeface="宋体" panose="02010600030101010101" pitchFamily="2" charset="-122"/>
              </a:rPr>
              <a:t>拒绝，推辞。</a:t>
            </a:r>
          </a:p>
        </p:txBody>
      </p:sp>
      <p:sp>
        <p:nvSpPr>
          <p:cNvPr id="51214" name="Text Box 14"/>
          <p:cNvSpPr txBox="1"/>
          <p:nvPr/>
        </p:nvSpPr>
        <p:spPr>
          <a:xfrm>
            <a:off x="2406650" y="3301048"/>
            <a:ext cx="8569325" cy="119888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ct val="50000"/>
              </a:spcBef>
            </a:pPr>
            <a:r>
              <a:rPr lang="zh-CN" altLang="en-US" sz="3600" b="1">
                <a:solidFill>
                  <a:srgbClr val="FF0000">
                    <a:alpha val="78000"/>
                  </a:srgbClr>
                </a:solidFill>
                <a:latin typeface="Arial" pitchFamily="34" charset="0"/>
                <a:ea typeface="黑体" panose="02010609060101010101" charset="-122"/>
              </a:rPr>
              <a:t>军令状：</a:t>
            </a:r>
            <a:r>
              <a:rPr lang="zh-CN" altLang="en-US" sz="3600" b="1">
                <a:latin typeface="宋体" panose="02010600030101010101" pitchFamily="2" charset="-122"/>
                <a:ea typeface="宋体" panose="02010600030101010101" pitchFamily="2" charset="-122"/>
              </a:rPr>
              <a:t>接受军令后的保证书，表示如不能完成任务，愿依军法治罪。</a:t>
            </a:r>
          </a:p>
        </p:txBody>
      </p:sp>
      <p:sp>
        <p:nvSpPr>
          <p:cNvPr id="2" name="矩形 1"/>
          <p:cNvSpPr/>
          <p:nvPr/>
        </p:nvSpPr>
        <p:spPr>
          <a:xfrm>
            <a:off x="-6350" y="0"/>
            <a:ext cx="2159000" cy="6731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3" name="文本框 2"/>
          <p:cNvSpPr txBox="1"/>
          <p:nvPr/>
        </p:nvSpPr>
        <p:spPr>
          <a:xfrm>
            <a:off x="-31115" y="63500"/>
            <a:ext cx="215836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dist"/>
            <a:r>
              <a:rPr lang="zh-CN" altLang="en-US" sz="2800">
                <a:latin typeface="+mj-ea"/>
                <a:ea typeface="+mj-ea"/>
              </a:rPr>
              <a:t>词语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127000" y="63500"/>
            <a:ext cx="11938000" cy="10772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00" smtClean="0">
                <a:solidFill>
                  <a:srgbClr val="FFFFFF"/>
                </a:solidFill>
                <a:latin typeface="等线 Light" panose="02010600030101010101" pitchFamily="2" charset="-122"/>
              </a:rPr>
              <a:t>五年级下册语文课件 </a:t>
            </a:r>
            <a:r>
              <a:rPr lang="en-US" altLang="zh-CN" sz="100" smtClean="0">
                <a:solidFill>
                  <a:srgbClr val="FFFFFF"/>
                </a:solidFill>
                <a:latin typeface="等线 Light" panose="02010600030101010101" pitchFamily="2" charset="-122"/>
              </a:rPr>
              <a:t>- 5《</a:t>
            </a:r>
            <a:r>
              <a:rPr lang="zh-CN" altLang="en-US" sz="100" smtClean="0">
                <a:solidFill>
                  <a:srgbClr val="FFFFFF"/>
                </a:solidFill>
                <a:latin typeface="等线 Light" panose="02010600030101010101" pitchFamily="2" charset="-122"/>
              </a:rPr>
              <a:t>草船借箭</a:t>
            </a:r>
            <a:r>
              <a:rPr lang="en-US" altLang="zh-CN" sz="100" smtClean="0">
                <a:solidFill>
                  <a:srgbClr val="FFFFFF"/>
                </a:solidFill>
                <a:latin typeface="等线 Light" panose="02010600030101010101" pitchFamily="2" charset="-122"/>
              </a:rPr>
              <a:t>》 </a:t>
            </a:r>
            <a:r>
              <a:rPr lang="zh-CN" altLang="en-US" sz="100" smtClean="0">
                <a:solidFill>
                  <a:srgbClr val="FFFFFF"/>
                </a:solidFill>
                <a:latin typeface="等线 Light" panose="02010600030101010101" pitchFamily="2" charset="-122"/>
              </a:rPr>
              <a:t>人教部编版</a:t>
            </a:r>
            <a:endParaRPr lang="zh-CN" altLang="en-US" sz="100">
              <a:solidFill>
                <a:srgbClr val="FFFFFF"/>
              </a:solidFill>
              <a:latin typeface="等线 Light" panose="02010600030101010101" pitchFamily="2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127000" y="6718300"/>
            <a:ext cx="11938000" cy="10772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00" smtClean="0">
                <a:solidFill>
                  <a:srgbClr val="FFFFFF"/>
                </a:solidFill>
                <a:latin typeface="等线 Light" panose="02010600030101010101" pitchFamily="2" charset="-122"/>
              </a:rPr>
              <a:t>五年级下册语文课件 </a:t>
            </a:r>
            <a:r>
              <a:rPr lang="en-US" altLang="zh-CN" sz="100" smtClean="0">
                <a:solidFill>
                  <a:srgbClr val="FFFFFF"/>
                </a:solidFill>
                <a:latin typeface="等线 Light" panose="02010600030101010101" pitchFamily="2" charset="-122"/>
              </a:rPr>
              <a:t>- 5《</a:t>
            </a:r>
            <a:r>
              <a:rPr lang="zh-CN" altLang="en-US" sz="100" smtClean="0">
                <a:solidFill>
                  <a:srgbClr val="FFFFFF"/>
                </a:solidFill>
                <a:latin typeface="等线 Light" panose="02010600030101010101" pitchFamily="2" charset="-122"/>
              </a:rPr>
              <a:t>草船借箭</a:t>
            </a:r>
            <a:r>
              <a:rPr lang="en-US" altLang="zh-CN" sz="100" smtClean="0">
                <a:solidFill>
                  <a:srgbClr val="FFFFFF"/>
                </a:solidFill>
                <a:latin typeface="等线 Light" panose="02010600030101010101" pitchFamily="2" charset="-122"/>
              </a:rPr>
              <a:t>》 </a:t>
            </a:r>
            <a:r>
              <a:rPr lang="zh-CN" altLang="en-US" sz="100" smtClean="0">
                <a:solidFill>
                  <a:srgbClr val="FFFFFF"/>
                </a:solidFill>
                <a:latin typeface="等线 Light" panose="02010600030101010101" pitchFamily="2" charset="-122"/>
              </a:rPr>
              <a:t>人教部编版</a:t>
            </a:r>
            <a:endParaRPr lang="zh-CN" altLang="en-US" sz="100">
              <a:solidFill>
                <a:srgbClr val="FFFFFF"/>
              </a:solidFill>
              <a:latin typeface="等线 Light" panose="02010600030101010101" pitchFamily="2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dur="1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120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120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12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dur="1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12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12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512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dur="1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12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12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512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dur="1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512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12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512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03" grpId="0"/>
      <p:bldP spid="51210" grpId="0"/>
      <p:bldP spid="51213" grpId="0"/>
      <p:bldP spid="5121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文本框 1"/>
          <p:cNvSpPr txBox="1"/>
          <p:nvPr/>
        </p:nvSpPr>
        <p:spPr>
          <a:xfrm>
            <a:off x="964565" y="344170"/>
            <a:ext cx="824674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/>
              <a:t>快速略读课文，想一想草船借箭这篇文章讲了一个什么故事</a:t>
            </a:r>
            <a:r>
              <a:rPr lang="en-US" altLang="zh-CN" sz="2400"/>
              <a:t>?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831215" y="1751965"/>
            <a:ext cx="9592310" cy="1383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800" b="1">
                <a:solidFill>
                  <a:srgbClr val="C00000"/>
                </a:solidFill>
                <a:latin typeface="宋体" panose="02010600030101010101" pitchFamily="2" charset="-122"/>
                <a:ea typeface="楷体" panose="02010609060101010101" charset="-122"/>
                <a:sym typeface="+mn-ea"/>
              </a:rPr>
              <a:t>课文写周瑜由于妒忌诸葛亮的才干，以限期造箭为由意欲加害诸葛亮。诸葛亮同周瑜斗志，用妙计向曹操借箭，挫败了周瑜的暗算。</a:t>
            </a:r>
          </a:p>
        </p:txBody>
      </p:sp>
      <p:sp>
        <p:nvSpPr>
          <p:cNvPr id="4" name="矩形 3"/>
          <p:cNvSpPr/>
          <p:nvPr/>
        </p:nvSpPr>
        <p:spPr>
          <a:xfrm>
            <a:off x="6350" y="0"/>
            <a:ext cx="12230100" cy="6883400"/>
          </a:xfrm>
          <a:prstGeom prst="rect">
            <a:avLst/>
          </a:prstGeom>
          <a:solidFill>
            <a:schemeClr val="accent1">
              <a:alpha val="3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127000" y="63500"/>
            <a:ext cx="11938000" cy="10772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00" smtClean="0">
                <a:solidFill>
                  <a:srgbClr val="FFFFFF"/>
                </a:solidFill>
                <a:latin typeface="等线 Light" panose="02010600030101010101" pitchFamily="2" charset="-122"/>
              </a:rPr>
              <a:t>五年级下册语文课件 </a:t>
            </a:r>
            <a:r>
              <a:rPr lang="en-US" altLang="zh-CN" sz="100" smtClean="0">
                <a:solidFill>
                  <a:srgbClr val="FFFFFF"/>
                </a:solidFill>
                <a:latin typeface="等线 Light" panose="02010600030101010101" pitchFamily="2" charset="-122"/>
              </a:rPr>
              <a:t>- 5《</a:t>
            </a:r>
            <a:r>
              <a:rPr lang="zh-CN" altLang="en-US" sz="100" smtClean="0">
                <a:solidFill>
                  <a:srgbClr val="FFFFFF"/>
                </a:solidFill>
                <a:latin typeface="等线 Light" panose="02010600030101010101" pitchFamily="2" charset="-122"/>
              </a:rPr>
              <a:t>草船借箭</a:t>
            </a:r>
            <a:r>
              <a:rPr lang="en-US" altLang="zh-CN" sz="100" smtClean="0">
                <a:solidFill>
                  <a:srgbClr val="FFFFFF"/>
                </a:solidFill>
                <a:latin typeface="等线 Light" panose="02010600030101010101" pitchFamily="2" charset="-122"/>
              </a:rPr>
              <a:t>》 </a:t>
            </a:r>
            <a:r>
              <a:rPr lang="zh-CN" altLang="en-US" sz="100" smtClean="0">
                <a:solidFill>
                  <a:srgbClr val="FFFFFF"/>
                </a:solidFill>
                <a:latin typeface="等线 Light" panose="02010600030101010101" pitchFamily="2" charset="-122"/>
              </a:rPr>
              <a:t>人教部编版</a:t>
            </a:r>
            <a:endParaRPr lang="zh-CN" altLang="en-US" sz="100">
              <a:solidFill>
                <a:srgbClr val="FFFFFF"/>
              </a:solidFill>
              <a:latin typeface="等线 Light" panose="02010600030101010101" pitchFamily="2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127000" y="6718300"/>
            <a:ext cx="11938000" cy="10772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00" smtClean="0">
                <a:solidFill>
                  <a:srgbClr val="FFFFFF"/>
                </a:solidFill>
                <a:latin typeface="等线 Light" panose="02010600030101010101" pitchFamily="2" charset="-122"/>
              </a:rPr>
              <a:t>五年级下册语文课件 </a:t>
            </a:r>
            <a:r>
              <a:rPr lang="en-US" altLang="zh-CN" sz="100" smtClean="0">
                <a:solidFill>
                  <a:srgbClr val="FFFFFF"/>
                </a:solidFill>
                <a:latin typeface="等线 Light" panose="02010600030101010101" pitchFamily="2" charset="-122"/>
              </a:rPr>
              <a:t>- 5《</a:t>
            </a:r>
            <a:r>
              <a:rPr lang="zh-CN" altLang="en-US" sz="100" smtClean="0">
                <a:solidFill>
                  <a:srgbClr val="FFFFFF"/>
                </a:solidFill>
                <a:latin typeface="等线 Light" panose="02010600030101010101" pitchFamily="2" charset="-122"/>
              </a:rPr>
              <a:t>草船借箭</a:t>
            </a:r>
            <a:r>
              <a:rPr lang="en-US" altLang="zh-CN" sz="100" smtClean="0">
                <a:solidFill>
                  <a:srgbClr val="FFFFFF"/>
                </a:solidFill>
                <a:latin typeface="等线 Light" panose="02010600030101010101" pitchFamily="2" charset="-122"/>
              </a:rPr>
              <a:t>》 </a:t>
            </a:r>
            <a:r>
              <a:rPr lang="zh-CN" altLang="en-US" sz="100" smtClean="0">
                <a:solidFill>
                  <a:srgbClr val="FFFFFF"/>
                </a:solidFill>
                <a:latin typeface="等线 Light" panose="02010600030101010101" pitchFamily="2" charset="-122"/>
              </a:rPr>
              <a:t>人教部编版</a:t>
            </a:r>
            <a:endParaRPr lang="zh-CN" altLang="en-US" sz="100">
              <a:solidFill>
                <a:srgbClr val="FFFFFF"/>
              </a:solidFill>
              <a:latin typeface="等线 Light" panose="02010600030101010101" pitchFamily="2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矩形 2"/>
          <p:cNvSpPr/>
          <p:nvPr/>
        </p:nvSpPr>
        <p:spPr>
          <a:xfrm>
            <a:off x="2130743" y="1486535"/>
            <a:ext cx="7807325" cy="3313113"/>
          </a:xfrm>
          <a:prstGeom prst="rect">
            <a:avLst/>
          </a:prstGeom>
        </p:spPr>
        <p:txBody>
          <a:bodyPr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  <a:defRPr/>
            </a:pPr>
            <a:r>
              <a:rPr lang="zh-CN" altLang="zh-CN" sz="2300" b="1"/>
              <a:t>按照课文内容，给下列句子排序。</a:t>
            </a:r>
          </a:p>
          <a:p>
            <a:pPr>
              <a:lnSpc>
                <a:spcPct val="130000"/>
              </a:lnSpc>
              <a:defRPr/>
            </a:pPr>
            <a:r>
              <a:rPr lang="en-US" altLang="zh-CN" sz="2300" b="1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zh-CN" altLang="zh-CN" sz="2300" b="1">
                <a:latin typeface="Times New Roman" panose="02020603050405020304" pitchFamily="18" charset="0"/>
                <a:cs typeface="Times New Roman" panose="02020603050405020304" pitchFamily="18" charset="0"/>
              </a:rPr>
              <a:t>　　</a:t>
            </a:r>
            <a:r>
              <a:rPr lang="en-US" altLang="zh-CN" sz="2300" b="1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zh-CN" altLang="zh-CN" sz="2300" b="1"/>
              <a:t>诸葛亮如期交箭，周瑜自叹不如。</a:t>
            </a:r>
            <a:endParaRPr lang="en-US" altLang="zh-CN" sz="2300" b="1"/>
          </a:p>
          <a:p>
            <a:pPr marL="808355" indent="-808355">
              <a:lnSpc>
                <a:spcPct val="130000"/>
              </a:lnSpc>
              <a:defRPr/>
            </a:pPr>
            <a:r>
              <a:rPr lang="en-US" altLang="zh-CN" sz="2300" b="1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zh-CN" altLang="zh-CN" sz="2300" b="1">
                <a:latin typeface="Times New Roman" panose="02020603050405020304" pitchFamily="18" charset="0"/>
                <a:cs typeface="Times New Roman" panose="02020603050405020304" pitchFamily="18" charset="0"/>
              </a:rPr>
              <a:t>　　</a:t>
            </a:r>
            <a:r>
              <a:rPr lang="en-US" altLang="zh-CN" sz="2300" b="1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zh-CN" altLang="zh-CN" sz="2300" b="1"/>
              <a:t>周瑜妒忌诸葛亮的才干，设计陷害他，要他三天造好十万支箭。诸葛亮立下军令状。</a:t>
            </a:r>
          </a:p>
          <a:p>
            <a:pPr>
              <a:lnSpc>
                <a:spcPct val="130000"/>
              </a:lnSpc>
              <a:defRPr/>
            </a:pPr>
            <a:r>
              <a:rPr lang="en-US" altLang="zh-CN" sz="2300" b="1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zh-CN" altLang="zh-CN" sz="2300" b="1">
                <a:latin typeface="Times New Roman" panose="02020603050405020304" pitchFamily="18" charset="0"/>
                <a:cs typeface="Times New Roman" panose="02020603050405020304" pitchFamily="18" charset="0"/>
              </a:rPr>
              <a:t>　　</a:t>
            </a:r>
            <a:r>
              <a:rPr lang="en-US" altLang="zh-CN" sz="2300" b="1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zh-CN" altLang="zh-CN" sz="2300" b="1"/>
              <a:t>诸葛亮</a:t>
            </a:r>
            <a:r>
              <a:rPr lang="en-US" altLang="zh-CN" sz="2300" b="1"/>
              <a:t>“</a:t>
            </a:r>
            <a:r>
              <a:rPr lang="zh-CN" altLang="zh-CN" sz="2300" b="1"/>
              <a:t>借</a:t>
            </a:r>
            <a:r>
              <a:rPr lang="en-US" altLang="zh-CN" sz="2300" b="1"/>
              <a:t>”</a:t>
            </a:r>
            <a:r>
              <a:rPr lang="zh-CN" altLang="zh-CN" sz="2300" b="1"/>
              <a:t>到了曹操的箭，船队驶回南岸。</a:t>
            </a:r>
          </a:p>
          <a:p>
            <a:pPr>
              <a:lnSpc>
                <a:spcPct val="130000"/>
              </a:lnSpc>
              <a:defRPr/>
            </a:pPr>
            <a:r>
              <a:rPr lang="en-US" altLang="zh-CN" sz="2300" b="1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zh-CN" altLang="zh-CN" sz="2300" b="1">
                <a:latin typeface="Times New Roman" panose="02020603050405020304" pitchFamily="18" charset="0"/>
                <a:cs typeface="Times New Roman" panose="02020603050405020304" pitchFamily="18" charset="0"/>
              </a:rPr>
              <a:t>　　</a:t>
            </a:r>
            <a:r>
              <a:rPr lang="en-US" altLang="zh-CN" sz="2300" b="1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zh-CN" altLang="zh-CN" sz="2300" b="1"/>
              <a:t>曹营万箭齐发，诸葛亮和鲁肃在船上饮酒取乐。</a:t>
            </a:r>
          </a:p>
          <a:p>
            <a:pPr>
              <a:lnSpc>
                <a:spcPct val="130000"/>
              </a:lnSpc>
              <a:defRPr/>
            </a:pPr>
            <a:r>
              <a:rPr lang="en-US" altLang="zh-CN" sz="2300" b="1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zh-CN" altLang="zh-CN" sz="2300" b="1">
                <a:latin typeface="Times New Roman" panose="02020603050405020304" pitchFamily="18" charset="0"/>
                <a:cs typeface="Times New Roman" panose="02020603050405020304" pitchFamily="18" charset="0"/>
              </a:rPr>
              <a:t>　　</a:t>
            </a:r>
            <a:r>
              <a:rPr lang="en-US" altLang="zh-CN" sz="2300" b="1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zh-CN" altLang="zh-CN" sz="2300" b="1"/>
              <a:t>诸葛亮请鲁肃相助，借来船只、军士等。</a:t>
            </a:r>
          </a:p>
        </p:txBody>
      </p:sp>
      <p:sp>
        <p:nvSpPr>
          <p:cNvPr id="5" name="矩形 4"/>
          <p:cNvSpPr>
            <a:spLocks noChangeArrowheads="1"/>
          </p:cNvSpPr>
          <p:nvPr/>
        </p:nvSpPr>
        <p:spPr bwMode="auto">
          <a:xfrm>
            <a:off x="2449513" y="2031365"/>
            <a:ext cx="363537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800" b="1">
                <a:solidFill>
                  <a:srgbClr val="C00000"/>
                </a:solidFill>
                <a:latin typeface="Times New Roman" panose="02020603050405020304" pitchFamily="18" charset="0"/>
              </a:rPr>
              <a:t>5</a:t>
            </a:r>
            <a:endParaRPr lang="zh-CN" altLang="en-US" sz="2800" b="1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矩形 14"/>
          <p:cNvSpPr>
            <a:spLocks noChangeArrowheads="1"/>
          </p:cNvSpPr>
          <p:nvPr/>
        </p:nvSpPr>
        <p:spPr bwMode="auto">
          <a:xfrm>
            <a:off x="2436813" y="2504440"/>
            <a:ext cx="365125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800" b="1">
                <a:solidFill>
                  <a:srgbClr val="C00000"/>
                </a:solidFill>
                <a:latin typeface="Times New Roman" panose="02020603050405020304" pitchFamily="18" charset="0"/>
              </a:rPr>
              <a:t>1</a:t>
            </a:r>
            <a:endParaRPr lang="zh-CN" altLang="en-US" sz="2800" b="1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矩形 15"/>
          <p:cNvSpPr>
            <a:spLocks noChangeArrowheads="1"/>
          </p:cNvSpPr>
          <p:nvPr/>
        </p:nvSpPr>
        <p:spPr bwMode="auto">
          <a:xfrm>
            <a:off x="2424113" y="3361690"/>
            <a:ext cx="36512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800" b="1">
                <a:solidFill>
                  <a:srgbClr val="C00000"/>
                </a:solidFill>
                <a:latin typeface="Times New Roman" panose="02020603050405020304" pitchFamily="18" charset="0"/>
              </a:rPr>
              <a:t>4</a:t>
            </a:r>
            <a:endParaRPr lang="zh-CN" altLang="en-US" sz="2800" b="1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矩形 18"/>
          <p:cNvSpPr>
            <a:spLocks noChangeArrowheads="1"/>
          </p:cNvSpPr>
          <p:nvPr/>
        </p:nvSpPr>
        <p:spPr bwMode="auto">
          <a:xfrm>
            <a:off x="2449513" y="3890010"/>
            <a:ext cx="363537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800" b="1">
                <a:solidFill>
                  <a:srgbClr val="C00000"/>
                </a:solidFill>
                <a:latin typeface="Times New Roman" panose="02020603050405020304" pitchFamily="18" charset="0"/>
              </a:rPr>
              <a:t>3</a:t>
            </a:r>
            <a:endParaRPr lang="zh-CN" altLang="en-US" sz="2800" b="1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2378075" y="4422775"/>
            <a:ext cx="514985" cy="5219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b="1">
                <a:solidFill>
                  <a:srgbClr val="C00000"/>
                </a:solidFill>
                <a:latin typeface="Times New Roman" panose="02020603050405020304" pitchFamily="18" charset="0"/>
                <a:sym typeface="+mn-ea"/>
              </a:rPr>
              <a:t>2</a:t>
            </a:r>
          </a:p>
        </p:txBody>
      </p:sp>
      <p:sp>
        <p:nvSpPr>
          <p:cNvPr id="4" name="矩形 3"/>
          <p:cNvSpPr/>
          <p:nvPr/>
        </p:nvSpPr>
        <p:spPr>
          <a:xfrm>
            <a:off x="6350" y="0"/>
            <a:ext cx="12230100" cy="6883400"/>
          </a:xfrm>
          <a:prstGeom prst="rect">
            <a:avLst/>
          </a:prstGeom>
          <a:solidFill>
            <a:schemeClr val="accent1">
              <a:alpha val="3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6" name="文本框 5"/>
          <p:cNvSpPr txBox="1"/>
          <p:nvPr/>
        </p:nvSpPr>
        <p:spPr>
          <a:xfrm>
            <a:off x="127000" y="63500"/>
            <a:ext cx="11938000" cy="10772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00" smtClean="0">
                <a:solidFill>
                  <a:srgbClr val="FFFFFF"/>
                </a:solidFill>
                <a:latin typeface="等线 Light" panose="02010600030101010101" pitchFamily="2" charset="-122"/>
              </a:rPr>
              <a:t>五年级下册语文课件 </a:t>
            </a:r>
            <a:r>
              <a:rPr lang="en-US" altLang="zh-CN" sz="100" smtClean="0">
                <a:solidFill>
                  <a:srgbClr val="FFFFFF"/>
                </a:solidFill>
                <a:latin typeface="等线 Light" panose="02010600030101010101" pitchFamily="2" charset="-122"/>
              </a:rPr>
              <a:t>- 5《</a:t>
            </a:r>
            <a:r>
              <a:rPr lang="zh-CN" altLang="en-US" sz="100" smtClean="0">
                <a:solidFill>
                  <a:srgbClr val="FFFFFF"/>
                </a:solidFill>
                <a:latin typeface="等线 Light" panose="02010600030101010101" pitchFamily="2" charset="-122"/>
              </a:rPr>
              <a:t>草船借箭</a:t>
            </a:r>
            <a:r>
              <a:rPr lang="en-US" altLang="zh-CN" sz="100" smtClean="0">
                <a:solidFill>
                  <a:srgbClr val="FFFFFF"/>
                </a:solidFill>
                <a:latin typeface="等线 Light" panose="02010600030101010101" pitchFamily="2" charset="-122"/>
              </a:rPr>
              <a:t>》 </a:t>
            </a:r>
            <a:r>
              <a:rPr lang="zh-CN" altLang="en-US" sz="100" smtClean="0">
                <a:solidFill>
                  <a:srgbClr val="FFFFFF"/>
                </a:solidFill>
                <a:latin typeface="等线 Light" panose="02010600030101010101" pitchFamily="2" charset="-122"/>
              </a:rPr>
              <a:t>人教部编版</a:t>
            </a:r>
            <a:endParaRPr lang="zh-CN" altLang="en-US" sz="100">
              <a:solidFill>
                <a:srgbClr val="FFFFFF"/>
              </a:solidFill>
              <a:latin typeface="等线 Light" panose="02010600030101010101" pitchFamily="2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127000" y="6718300"/>
            <a:ext cx="11938000" cy="10772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00" smtClean="0">
                <a:solidFill>
                  <a:srgbClr val="FFFFFF"/>
                </a:solidFill>
                <a:latin typeface="等线 Light" panose="02010600030101010101" pitchFamily="2" charset="-122"/>
              </a:rPr>
              <a:t>五年级下册语文课件 </a:t>
            </a:r>
            <a:r>
              <a:rPr lang="en-US" altLang="zh-CN" sz="100" smtClean="0">
                <a:solidFill>
                  <a:srgbClr val="FFFFFF"/>
                </a:solidFill>
                <a:latin typeface="等线 Light" panose="02010600030101010101" pitchFamily="2" charset="-122"/>
              </a:rPr>
              <a:t>- 5《</a:t>
            </a:r>
            <a:r>
              <a:rPr lang="zh-CN" altLang="en-US" sz="100" smtClean="0">
                <a:solidFill>
                  <a:srgbClr val="FFFFFF"/>
                </a:solidFill>
                <a:latin typeface="等线 Light" panose="02010600030101010101" pitchFamily="2" charset="-122"/>
              </a:rPr>
              <a:t>草船借箭</a:t>
            </a:r>
            <a:r>
              <a:rPr lang="en-US" altLang="zh-CN" sz="100" smtClean="0">
                <a:solidFill>
                  <a:srgbClr val="FFFFFF"/>
                </a:solidFill>
                <a:latin typeface="等线 Light" panose="02010600030101010101" pitchFamily="2" charset="-122"/>
              </a:rPr>
              <a:t>》 </a:t>
            </a:r>
            <a:r>
              <a:rPr lang="zh-CN" altLang="en-US" sz="100" smtClean="0">
                <a:solidFill>
                  <a:srgbClr val="FFFFFF"/>
                </a:solidFill>
                <a:latin typeface="等线 Light" panose="02010600030101010101" pitchFamily="2" charset="-122"/>
              </a:rPr>
              <a:t>人教部编版</a:t>
            </a:r>
            <a:endParaRPr lang="zh-CN" altLang="en-US" sz="100">
              <a:solidFill>
                <a:srgbClr val="FFFFFF"/>
              </a:solidFill>
              <a:latin typeface="等线 Light" panose="02010600030101010101" pitchFamily="2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5" grpId="0"/>
      <p:bldP spid="16" grpId="0"/>
      <p:bldP spid="19" grpId="0"/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9" name="矩形 18"/>
          <p:cNvSpPr/>
          <p:nvPr/>
        </p:nvSpPr>
        <p:spPr>
          <a:xfrm>
            <a:off x="-4445" y="10160"/>
            <a:ext cx="12230100" cy="6883400"/>
          </a:xfrm>
          <a:prstGeom prst="rect">
            <a:avLst/>
          </a:prstGeom>
          <a:solidFill>
            <a:schemeClr val="accent1">
              <a:alpha val="3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" name="文本框 1"/>
          <p:cNvSpPr txBox="1"/>
          <p:nvPr/>
        </p:nvSpPr>
        <p:spPr>
          <a:xfrm>
            <a:off x="527685" y="161290"/>
            <a:ext cx="508952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solidFill>
                  <a:schemeClr val="accent1">
                    <a:lumMod val="5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想一想草船借箭的写作顺序是什么？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2719070" y="2309495"/>
            <a:ext cx="106807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3200"/>
              <a:t>经过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2719070" y="1115060"/>
            <a:ext cx="106807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3200"/>
              <a:t>起因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2719070" y="3382010"/>
            <a:ext cx="106807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3200"/>
              <a:t>结果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5027930" y="1207770"/>
            <a:ext cx="6125845" cy="39878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000">
                <a:sym typeface="+mn-ea"/>
              </a:rPr>
              <a:t>周瑜借战事紧急，请诸葛亮在十天之内造好十万支箭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5027930" y="2428875"/>
            <a:ext cx="6442710" cy="39878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000">
                <a:sym typeface="+mn-ea"/>
              </a:rPr>
              <a:t>诸葛亮借助鲁肃的帮助，施妙计用草船向曹操“借箭”。</a:t>
            </a:r>
          </a:p>
        </p:txBody>
      </p:sp>
      <p:sp>
        <p:nvSpPr>
          <p:cNvPr id="10" name="文本框 9"/>
          <p:cNvSpPr txBox="1"/>
          <p:nvPr/>
        </p:nvSpPr>
        <p:spPr>
          <a:xfrm>
            <a:off x="5027930" y="3413125"/>
            <a:ext cx="5181600" cy="39878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000">
                <a:sym typeface="+mn-ea"/>
              </a:rPr>
              <a:t>诸葛亮神机妙算，周密布置，如期交箭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6375400" y="173990"/>
            <a:ext cx="328295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dist"/>
            <a:r>
              <a:rPr lang="zh-CN" altLang="en-US" sz="2800">
                <a:solidFill>
                  <a:schemeClr val="accent1">
                    <a:lumMod val="5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事情发展的顺序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3619500" y="1118870"/>
            <a:ext cx="1402080" cy="46037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zh-CN" altLang="en-US" sz="2400">
                <a:solidFill>
                  <a:srgbClr val="0000FF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（</a:t>
            </a:r>
            <a:r>
              <a:rPr kumimoji="1" lang="en-US" altLang="zh-CN" sz="2400">
                <a:solidFill>
                  <a:srgbClr val="0000FF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1</a:t>
            </a:r>
            <a:r>
              <a:rPr kumimoji="1" lang="en-US" altLang="zh-CN" sz="2400">
                <a:solidFill>
                  <a:srgbClr val="0000FF"/>
                </a:solidFill>
                <a:latin typeface="宋体" panose="02010600030101010101" pitchFamily="2" charset="-122"/>
                <a:ea typeface="黑体" panose="02010609060101010101" charset="-122"/>
                <a:sym typeface="+mn-ea"/>
              </a:rPr>
              <a:t>—</a:t>
            </a:r>
            <a:r>
              <a:rPr kumimoji="1" lang="en-US" altLang="zh-CN" sz="2400">
                <a:solidFill>
                  <a:srgbClr val="0000FF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2</a:t>
            </a:r>
            <a:r>
              <a:rPr kumimoji="1" lang="zh-CN" altLang="en-US" sz="2400">
                <a:solidFill>
                  <a:srgbClr val="0000FF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）</a:t>
            </a:r>
          </a:p>
        </p:txBody>
      </p:sp>
      <p:sp>
        <p:nvSpPr>
          <p:cNvPr id="14" name="文本框 13"/>
          <p:cNvSpPr txBox="1"/>
          <p:nvPr/>
        </p:nvSpPr>
        <p:spPr>
          <a:xfrm>
            <a:off x="3729990" y="2377440"/>
            <a:ext cx="995680" cy="58356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kumimoji="1" lang="en-US" altLang="zh-CN" sz="3200">
                <a:solidFill>
                  <a:srgbClr val="0000FF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3</a:t>
            </a:r>
            <a:r>
              <a:rPr kumimoji="1" lang="en-US" altLang="zh-CN" sz="3200">
                <a:solidFill>
                  <a:srgbClr val="0000FF"/>
                </a:solidFill>
                <a:latin typeface="宋体" panose="02010600030101010101" pitchFamily="2" charset="-122"/>
                <a:ea typeface="黑体" panose="02010609060101010101" charset="-122"/>
                <a:sym typeface="+mn-ea"/>
              </a:rPr>
              <a:t>—9</a:t>
            </a:r>
          </a:p>
        </p:txBody>
      </p:sp>
      <p:sp>
        <p:nvSpPr>
          <p:cNvPr id="15" name="文本框 14"/>
          <p:cNvSpPr txBox="1"/>
          <p:nvPr/>
        </p:nvSpPr>
        <p:spPr>
          <a:xfrm>
            <a:off x="3843020" y="3382010"/>
            <a:ext cx="589280" cy="58356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 sz="3200">
                <a:solidFill>
                  <a:srgbClr val="0000FF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10</a:t>
            </a:r>
          </a:p>
        </p:txBody>
      </p:sp>
      <p:sp>
        <p:nvSpPr>
          <p:cNvPr id="16" name="文本框 15"/>
          <p:cNvSpPr txBox="1"/>
          <p:nvPr/>
        </p:nvSpPr>
        <p:spPr>
          <a:xfrm>
            <a:off x="979805" y="2148840"/>
            <a:ext cx="215519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800"/>
              <a:t>准备（</a:t>
            </a:r>
            <a:r>
              <a:rPr lang="en-US" altLang="zh-CN" sz="2800">
                <a:solidFill>
                  <a:srgbClr val="0000FF"/>
                </a:solidFill>
              </a:rPr>
              <a:t>3-5</a:t>
            </a:r>
            <a:r>
              <a:rPr lang="zh-CN" altLang="en-US" sz="2800"/>
              <a:t>）</a:t>
            </a:r>
          </a:p>
        </p:txBody>
      </p:sp>
      <p:sp>
        <p:nvSpPr>
          <p:cNvPr id="18" name="文本框 17"/>
          <p:cNvSpPr txBox="1"/>
          <p:nvPr/>
        </p:nvSpPr>
        <p:spPr>
          <a:xfrm>
            <a:off x="979805" y="2691130"/>
            <a:ext cx="176720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800"/>
              <a:t>借箭（</a:t>
            </a:r>
            <a:r>
              <a:rPr lang="en-US" altLang="zh-CN" sz="2800">
                <a:solidFill>
                  <a:srgbClr val="0000FF"/>
                </a:solidFill>
              </a:rPr>
              <a:t>6-9</a:t>
            </a:r>
            <a:r>
              <a:rPr lang="zh-CN" altLang="en-US" sz="2800"/>
              <a:t>）</a:t>
            </a:r>
            <a:endParaRPr lang="zh-CN" altLang="en-US" sz="2800"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127000" y="63500"/>
            <a:ext cx="11938000" cy="10772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00" smtClean="0">
                <a:solidFill>
                  <a:srgbClr val="FFFFFF"/>
                </a:solidFill>
                <a:latin typeface="等线 Light" panose="02010600030101010101" pitchFamily="2" charset="-122"/>
              </a:rPr>
              <a:t>五年级下册语文课件 </a:t>
            </a:r>
            <a:r>
              <a:rPr lang="en-US" altLang="zh-CN" sz="100" smtClean="0">
                <a:solidFill>
                  <a:srgbClr val="FFFFFF"/>
                </a:solidFill>
                <a:latin typeface="等线 Light" panose="02010600030101010101" pitchFamily="2" charset="-122"/>
              </a:rPr>
              <a:t>- 5《</a:t>
            </a:r>
            <a:r>
              <a:rPr lang="zh-CN" altLang="en-US" sz="100" smtClean="0">
                <a:solidFill>
                  <a:srgbClr val="FFFFFF"/>
                </a:solidFill>
                <a:latin typeface="等线 Light" panose="02010600030101010101" pitchFamily="2" charset="-122"/>
              </a:rPr>
              <a:t>草船借箭</a:t>
            </a:r>
            <a:r>
              <a:rPr lang="en-US" altLang="zh-CN" sz="100" smtClean="0">
                <a:solidFill>
                  <a:srgbClr val="FFFFFF"/>
                </a:solidFill>
                <a:latin typeface="等线 Light" panose="02010600030101010101" pitchFamily="2" charset="-122"/>
              </a:rPr>
              <a:t>》 </a:t>
            </a:r>
            <a:r>
              <a:rPr lang="zh-CN" altLang="en-US" sz="100" smtClean="0">
                <a:solidFill>
                  <a:srgbClr val="FFFFFF"/>
                </a:solidFill>
                <a:latin typeface="等线 Light" panose="02010600030101010101" pitchFamily="2" charset="-122"/>
              </a:rPr>
              <a:t>人教部编版</a:t>
            </a:r>
            <a:endParaRPr lang="zh-CN" altLang="en-US" sz="100">
              <a:solidFill>
                <a:srgbClr val="FFFFFF"/>
              </a:solidFill>
              <a:latin typeface="等线 Light" panose="02010600030101010101" pitchFamily="2" charset="-122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127000" y="6718300"/>
            <a:ext cx="11938000" cy="10772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00" smtClean="0">
                <a:solidFill>
                  <a:srgbClr val="FFFFFF"/>
                </a:solidFill>
                <a:latin typeface="等线 Light" panose="02010600030101010101" pitchFamily="2" charset="-122"/>
              </a:rPr>
              <a:t>五年级下册语文课件 </a:t>
            </a:r>
            <a:r>
              <a:rPr lang="en-US" altLang="zh-CN" sz="100" smtClean="0">
                <a:solidFill>
                  <a:srgbClr val="FFFFFF"/>
                </a:solidFill>
                <a:latin typeface="等线 Light" panose="02010600030101010101" pitchFamily="2" charset="-122"/>
              </a:rPr>
              <a:t>- 5《</a:t>
            </a:r>
            <a:r>
              <a:rPr lang="zh-CN" altLang="en-US" sz="100" smtClean="0">
                <a:solidFill>
                  <a:srgbClr val="FFFFFF"/>
                </a:solidFill>
                <a:latin typeface="等线 Light" panose="02010600030101010101" pitchFamily="2" charset="-122"/>
              </a:rPr>
              <a:t>草船借箭</a:t>
            </a:r>
            <a:r>
              <a:rPr lang="en-US" altLang="zh-CN" sz="100" smtClean="0">
                <a:solidFill>
                  <a:srgbClr val="FFFFFF"/>
                </a:solidFill>
                <a:latin typeface="等线 Light" panose="02010600030101010101" pitchFamily="2" charset="-122"/>
              </a:rPr>
              <a:t>》 </a:t>
            </a:r>
            <a:r>
              <a:rPr lang="zh-CN" altLang="en-US" sz="100" smtClean="0">
                <a:solidFill>
                  <a:srgbClr val="FFFFFF"/>
                </a:solidFill>
                <a:latin typeface="等线 Light" panose="02010600030101010101" pitchFamily="2" charset="-122"/>
              </a:rPr>
              <a:t>人教部编版</a:t>
            </a:r>
            <a:endParaRPr lang="zh-CN" altLang="en-US" sz="100">
              <a:solidFill>
                <a:srgbClr val="FFFFFF"/>
              </a:solidFill>
              <a:latin typeface="等线 Light" panose="02010600030101010101" pitchFamily="2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 nodeType="clickPar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8" grpId="0"/>
      <p:bldP spid="9" grpId="0"/>
      <p:bldP spid="10" grpId="0"/>
      <p:bldP spid="7" grpId="0"/>
      <p:bldP spid="14" grpId="0"/>
      <p:bldP spid="15" grpId="0"/>
      <p:bldP spid="16" grpId="0"/>
      <p:bldP spid="18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文本框 1"/>
          <p:cNvSpPr txBox="1"/>
          <p:nvPr/>
        </p:nvSpPr>
        <p:spPr>
          <a:xfrm>
            <a:off x="1471930" y="205740"/>
            <a:ext cx="3332480" cy="460375"/>
          </a:xfrm>
          <a:prstGeom prst="rect">
            <a:avLst/>
          </a:prstGeom>
          <a:solidFill>
            <a:schemeClr val="accent2">
              <a:lumMod val="60000"/>
              <a:lumOff val="40000"/>
              <a:alpha val="35000"/>
            </a:schemeClr>
          </a:solidFill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dist"/>
            <a:r>
              <a:rPr lang="zh-CN" altLang="en-US" sz="2400"/>
              <a:t>透过语言看心理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1297940" y="643255"/>
            <a:ext cx="10506075" cy="119888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457200" fontAlgn="base">
              <a:lnSpc>
                <a:spcPct val="150000"/>
              </a:lnSpc>
              <a:spcBef>
                <a:spcPct val="50000"/>
              </a:spcBef>
              <a:spcAft>
                <a:spcPct val="0"/>
              </a:spcAft>
            </a:pPr>
            <a:r>
              <a:rPr lang="zh-CN" altLang="en-US" sz="2400" b="1">
                <a:solidFill>
                  <a:prstClr val="black"/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有一天，周瑜请诸葛亮商议军事，说∶“我们就要跟曹军交战。水上交战，用什么兵器最好？”诸葛亮说∶“用弓箭最好。”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1297940" y="1987550"/>
            <a:ext cx="10189845" cy="82994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 b="1">
                <a:solidFill>
                  <a:srgbClr val="FF6600"/>
                </a:solidFill>
                <a:latin typeface="仿宋" panose="02010609060101010101" charset="-122"/>
                <a:ea typeface="仿宋" panose="02010609060101010101" charset="-122"/>
                <a:sym typeface="+mn-ea"/>
              </a:rPr>
              <a:t>这是周瑜设好的圈套，明里共商军事，暗里设陷阱害人。他明知故问，意欲加害诸葛亮，表现了他的险恶用心。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1297940" y="2898775"/>
            <a:ext cx="6163310" cy="460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 b="1">
                <a:solidFill>
                  <a:srgbClr val="FF6600"/>
                </a:solidFill>
                <a:latin typeface="仿宋" panose="02010609060101010101" charset="-122"/>
                <a:ea typeface="仿宋" panose="02010609060101010101" charset="-122"/>
                <a:sym typeface="+mn-ea"/>
              </a:rPr>
              <a:t>诸葛亮的简洁回答，表现了他的胸有成竹。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1310640" y="3500120"/>
            <a:ext cx="10521315" cy="82994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 b="1">
                <a:solidFill>
                  <a:prstClr val="black"/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周瑜说∶“对，先生跟我想的一样。现在军中缺箭，想请先生负责赶造十万支。这是公事，希望先生不要推却。”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1348740" y="4433570"/>
            <a:ext cx="6313170" cy="460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 b="1">
                <a:solidFill>
                  <a:prstClr val="black"/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周瑜让诸葛亮造箭的真正原因是什么？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1297940" y="5149215"/>
            <a:ext cx="9573895" cy="82994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 b="1">
                <a:solidFill>
                  <a:srgbClr val="C00000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周瑜妒忌诸葛亮的才能，故设下造箭的圈套，以公事为由，意欲加害诸葛亮。</a:t>
            </a:r>
          </a:p>
        </p:txBody>
      </p:sp>
      <p:sp>
        <p:nvSpPr>
          <p:cNvPr id="15" name="矩形 14"/>
          <p:cNvSpPr/>
          <p:nvPr/>
        </p:nvSpPr>
        <p:spPr>
          <a:xfrm>
            <a:off x="6350" y="0"/>
            <a:ext cx="12230100" cy="6883400"/>
          </a:xfrm>
          <a:prstGeom prst="rect">
            <a:avLst/>
          </a:prstGeom>
          <a:solidFill>
            <a:schemeClr val="accent1">
              <a:alpha val="3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4" name="文本框 13"/>
          <p:cNvSpPr txBox="1"/>
          <p:nvPr/>
        </p:nvSpPr>
        <p:spPr>
          <a:xfrm>
            <a:off x="189865" y="889000"/>
            <a:ext cx="675005" cy="3454400"/>
          </a:xfrm>
          <a:prstGeom prst="rect">
            <a:avLst/>
          </a:prstGeom>
          <a:noFill/>
          <a:ln w="2540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eaVert"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dist"/>
            <a:r>
              <a:rPr lang="zh-CN" altLang="en-US" sz="3200" b="1">
                <a:ln>
                  <a:noFill/>
                </a:ln>
                <a:solidFill>
                  <a:srgbClr val="FF0000"/>
                </a:solidFill>
                <a:latin typeface="仿宋" panose="02010609060101010101" charset="-122"/>
                <a:ea typeface="仿宋" panose="02010609060101010101" charset="-122"/>
              </a:rPr>
              <a:t>故事起因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127000" y="63500"/>
            <a:ext cx="11938000" cy="10772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00" smtClean="0">
                <a:solidFill>
                  <a:srgbClr val="FFFFFF"/>
                </a:solidFill>
                <a:latin typeface="等线 Light" panose="02010600030101010101" pitchFamily="2" charset="-122"/>
              </a:rPr>
              <a:t>五年级下册语文课件 </a:t>
            </a:r>
            <a:r>
              <a:rPr lang="en-US" altLang="zh-CN" sz="100" smtClean="0">
                <a:solidFill>
                  <a:srgbClr val="FFFFFF"/>
                </a:solidFill>
                <a:latin typeface="等线 Light" panose="02010600030101010101" pitchFamily="2" charset="-122"/>
              </a:rPr>
              <a:t>- 5《</a:t>
            </a:r>
            <a:r>
              <a:rPr lang="zh-CN" altLang="en-US" sz="100" smtClean="0">
                <a:solidFill>
                  <a:srgbClr val="FFFFFF"/>
                </a:solidFill>
                <a:latin typeface="等线 Light" panose="02010600030101010101" pitchFamily="2" charset="-122"/>
              </a:rPr>
              <a:t>草船借箭</a:t>
            </a:r>
            <a:r>
              <a:rPr lang="en-US" altLang="zh-CN" sz="100" smtClean="0">
                <a:solidFill>
                  <a:srgbClr val="FFFFFF"/>
                </a:solidFill>
                <a:latin typeface="等线 Light" panose="02010600030101010101" pitchFamily="2" charset="-122"/>
              </a:rPr>
              <a:t>》 </a:t>
            </a:r>
            <a:r>
              <a:rPr lang="zh-CN" altLang="en-US" sz="100" smtClean="0">
                <a:solidFill>
                  <a:srgbClr val="FFFFFF"/>
                </a:solidFill>
                <a:latin typeface="等线 Light" panose="02010600030101010101" pitchFamily="2" charset="-122"/>
              </a:rPr>
              <a:t>人教部编版</a:t>
            </a:r>
            <a:endParaRPr lang="zh-CN" altLang="en-US" sz="100">
              <a:solidFill>
                <a:srgbClr val="FFFFFF"/>
              </a:solidFill>
              <a:latin typeface="等线 Light" panose="02010600030101010101" pitchFamily="2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127000" y="6718300"/>
            <a:ext cx="11938000" cy="10772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00" smtClean="0">
                <a:solidFill>
                  <a:srgbClr val="FFFFFF"/>
                </a:solidFill>
                <a:latin typeface="等线 Light" panose="02010600030101010101" pitchFamily="2" charset="-122"/>
              </a:rPr>
              <a:t>五年级下册语文课件 </a:t>
            </a:r>
            <a:r>
              <a:rPr lang="en-US" altLang="zh-CN" sz="100" smtClean="0">
                <a:solidFill>
                  <a:srgbClr val="FFFFFF"/>
                </a:solidFill>
                <a:latin typeface="等线 Light" panose="02010600030101010101" pitchFamily="2" charset="-122"/>
              </a:rPr>
              <a:t>- 5《</a:t>
            </a:r>
            <a:r>
              <a:rPr lang="zh-CN" altLang="en-US" sz="100" smtClean="0">
                <a:solidFill>
                  <a:srgbClr val="FFFFFF"/>
                </a:solidFill>
                <a:latin typeface="等线 Light" panose="02010600030101010101" pitchFamily="2" charset="-122"/>
              </a:rPr>
              <a:t>草船借箭</a:t>
            </a:r>
            <a:r>
              <a:rPr lang="en-US" altLang="zh-CN" sz="100" smtClean="0">
                <a:solidFill>
                  <a:srgbClr val="FFFFFF"/>
                </a:solidFill>
                <a:latin typeface="等线 Light" panose="02010600030101010101" pitchFamily="2" charset="-122"/>
              </a:rPr>
              <a:t>》 </a:t>
            </a:r>
            <a:r>
              <a:rPr lang="zh-CN" altLang="en-US" sz="100" smtClean="0">
                <a:solidFill>
                  <a:srgbClr val="FFFFFF"/>
                </a:solidFill>
                <a:latin typeface="等线 Light" panose="02010600030101010101" pitchFamily="2" charset="-122"/>
              </a:rPr>
              <a:t>人教部编版</a:t>
            </a:r>
            <a:endParaRPr lang="zh-CN" altLang="en-US" sz="100">
              <a:solidFill>
                <a:srgbClr val="FFFFFF"/>
              </a:solidFill>
              <a:latin typeface="等线 Light" panose="02010600030101010101" pitchFamily="2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https://d.book118.com/077031126103006053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KSO_WM_UNIT_PLACING_PICTURE_USER_VIEWPORT" val="{&quot;height&quot;:9555,&quot;width&quot;:15840}"/>
  <p:tag name="REFSHAPE" val="722742156"/>
</p:tagLst>
</file>

<file path=ppt/tags/tag2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"/>
        <a:ea typeface="微软雅黑" panose="020b0503020204020204" charset="-122"/>
        <a:cs typeface="Arial"/>
        <a:font script="Jpan" typeface="ＭＳ Ｐゴシック"/>
        <a:font script="Hang" typeface="맑은 고딕"/>
        <a:font script="Hans" typeface="微软雅黑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微软雅黑" panose="020b0503020204020204" charset="-122"/>
        <a:cs typeface="Arial"/>
        <a:font script="Jpan" typeface="ＭＳ Ｐゴシック"/>
        <a:font script="Hang" typeface="맑은 고딕"/>
        <a:font script="Hans" typeface="微软雅黑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r="http://schemas.openxmlformats.org/officeDocument/2006/relationships"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Calibri Light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145</Paragraphs>
  <Slides>13</Slides>
  <Notes>1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12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baseType="lpstr" size="26">
      <vt:lpstr>Arial</vt:lpstr>
      <vt:lpstr>Calibri</vt:lpstr>
      <vt:lpstr>微软雅黑</vt:lpstr>
      <vt:lpstr>楷体</vt:lpstr>
      <vt:lpstr>叶根友毛笔行书2.0版</vt:lpstr>
      <vt:lpstr>Calibri Light</vt:lpstr>
      <vt:lpstr>宋体</vt:lpstr>
      <vt:lpstr>黑体</vt:lpstr>
      <vt:lpstr>Times New Roman</vt:lpstr>
      <vt:lpstr>楷体_GB2312</vt:lpstr>
      <vt:lpstr>仿宋</vt:lpstr>
      <vt:lpstr>等线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2024-09-27T09:18:21.373</cp:lastPrinted>
  <dcterms:created xsi:type="dcterms:W3CDTF">2024-09-27T01:18:21Z</dcterms:created>
  <dcterms:modified xsi:type="dcterms:W3CDTF">2024-09-27T01:18:23Z</dcterms:modified>
</cp:coreProperties>
</file>