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wdp" ContentType="image/vnd.ms-photo"/>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14.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873047-3E59-4AF9-8CDF-DF7F7D10C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D6E99-2B38-40B5-B3E1-E7283CA14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264D5A-174F-4DAC-BFE3-BD42067C1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CBB7B2-4070-4A6E-BCAC-CEA3CC60A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C2CA97-1693-4873-8570-77717D08A3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622A88-369E-451E-862E-5F972B7952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E6A171-CE15-4148-8D34-61AED55D6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5401B6-0E52-4F24-A09E-6CE0CFE316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C9CF7-7DCA-49BF-822B-E06DE8BF03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0D216-A84F-4FB3-94CA-A86BF1F86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453AE-6065-4B34-929A-97522A85D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blipFill dpi="0" rotWithShape="1">
          <a:blip r:embed="rId1">
            <a:lum/>
          </a:blip>
          <a:stretch>
            <a:fillRect/>
          </a:stretch>
        </a:blipFill>
        <a:effectLst/>
      </p:bgPr>
    </p:bg>
    <p:spTree>
      <p:nvGrpSpPr>
        <p:cNvPr id="1" name=""/>
        <p:cNvGrpSpPr/>
        <p:nvPr/>
      </p:nvGrpSpPr>
      <p:grpSpPr>
        <a:xfrm>
          <a:off x="0" y="0"/>
          <a:ext cx="0" cy="0"/>
        </a:xfrm>
      </p:grpSpPr>
      <p:sp>
        <p:nvSpPr>
          <p:cNvPr id="12" name="标题 1"/>
          <p:cNvSpPr>
            <a:spLocks noGrp="1"/>
          </p:cNvSpPr>
          <p:nvPr>
            <p:ph type="title"/>
          </p:nvPr>
        </p:nvSpPr>
        <p:spPr>
          <a:xfrm>
            <a:off x="2617440" y="750302"/>
            <a:ext cx="6203032" cy="667018"/>
          </a:xfrm>
          <a:prstGeom prst="rect">
            <a:avLst/>
          </a:prstGeom>
        </p:spPr>
        <p:txBody>
          <a:bodyPr/>
          <a:lstStyle>
            <a:lvl1pPr>
              <a:defRPr sz="2400"/>
            </a:lvl1pPr>
          </a:lstStyle>
          <a:p>
            <a:r>
              <a:rPr lang="zh-CN" altLang="en-US" smtClean="0"/>
              <a:t>单击此处编辑母版标题样式</a:t>
            </a:r>
            <a:endParaRPr lang="zh-CN" altLang="en-US"/>
          </a:p>
        </p:txBody>
      </p:sp>
      <p:sp>
        <p:nvSpPr>
          <p:cNvPr id="13" name="内容占位符 2"/>
          <p:cNvSpPr>
            <a:spLocks noGrp="1"/>
          </p:cNvSpPr>
          <p:nvPr>
            <p:ph idx="1"/>
          </p:nvPr>
        </p:nvSpPr>
        <p:spPr>
          <a:xfrm>
            <a:off x="2771800" y="1600200"/>
            <a:ext cx="5832648" cy="4526280"/>
          </a:xfrm>
          <a:prstGeom prst="rect">
            <a:avLst/>
          </a:prstGeom>
        </p:spPr>
        <p:txBody>
          <a:bodyPr/>
          <a:lstStyle>
            <a:lvl1pPr marL="0" indent="0">
              <a:lnSpc>
                <a:spcPct val="150000"/>
              </a:lnSpc>
              <a:buFontTx/>
              <a:buNone/>
              <a:defRPr sz="1600">
                <a:latin typeface="微软雅黑" pitchFamily="34" charset="-122"/>
                <a:ea typeface="微软雅黑" pitchFamily="34" charset="-122"/>
              </a:defRPr>
            </a:lvl1pPr>
            <a:lvl2pPr marL="457200" indent="0">
              <a:buFontTx/>
              <a:buNone/>
              <a:defRPr sz="1600">
                <a:latin typeface="微软雅黑" pitchFamily="34" charset="-122"/>
                <a:ea typeface="微软雅黑" pitchFamily="34" charset="-122"/>
              </a:defRPr>
            </a:lvl2pPr>
            <a:lvl3pPr marL="914400" indent="0">
              <a:buFontTx/>
              <a:buNone/>
              <a:defRPr sz="1600">
                <a:latin typeface="微软雅黑" pitchFamily="34" charset="-122"/>
                <a:ea typeface="微软雅黑" pitchFamily="34" charset="-122"/>
              </a:defRPr>
            </a:lvl3pPr>
            <a:lvl4pPr marL="1371600" indent="0">
              <a:buFontTx/>
              <a:buNone/>
              <a:defRPr sz="1600">
                <a:latin typeface="微软雅黑" pitchFamily="34" charset="-122"/>
                <a:ea typeface="微软雅黑" pitchFamily="34" charset="-122"/>
              </a:defRPr>
            </a:lvl4pPr>
            <a:lvl5pPr marL="1828800" indent="0">
              <a:buFontTx/>
              <a:buNone/>
              <a:defRPr sz="1600">
                <a:latin typeface="微软雅黑" pitchFamily="34" charset="-122"/>
                <a:ea typeface="微软雅黑" pitchFamily="34" charset="-122"/>
              </a:defRPr>
            </a:lvl5pPr>
          </a:lstStyle>
          <a:p>
            <a:pPr lvl="0"/>
            <a:r>
              <a:rPr lang="zh-CN" altLang="en-US" smtClean="0"/>
              <a:t>单击此处编辑母版文本样式</a:t>
            </a:r>
          </a:p>
        </p:txBody>
      </p:sp>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Tree>
    <p:extLst>
      <p:ext uri="{BB962C8B-B14F-4D97-AF65-F5344CB8AC3E}">
        <p14:creationId xmlns:p14="http://schemas.microsoft.com/office/powerpoint/2010/main" val="388416575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2" presetClass="entr" presetSubtype="4" dur="500" fill="hold" grpId="1" nodeType="afterEffect">
                                  <p:stCondLst>
                                    <p:cond delay="50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p:tgtEl>
                                          <p:spTgt spid="1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build="p"/>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章节">
    <p:bg>
      <p:bgPr>
        <a:solidFill>
          <a:srgbClr val="EAEAEA"/>
        </a:solidFill>
        <a:effectLst/>
      </p:bgPr>
    </p:bg>
    <p:spTree>
      <p:nvGrpSpPr>
        <p:cNvPr id="1" name=""/>
        <p:cNvGrpSpPr/>
        <p:nvPr/>
      </p:nvGrpSpPr>
      <p:grpSpPr>
        <a:xfrm>
          <a:off x="0" y="0"/>
          <a:ext cx="0" cy="0"/>
        </a:xfrm>
      </p:grpSpPr>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1</a:t>
            </a:fld>
            <a:r>
              <a:rPr lang="en-US" altLang="zh-CN" sz="1400" b="0" smtClean="0">
                <a:solidFill>
                  <a:srgbClr val="5F5F5F"/>
                </a:solidFill>
              </a:rPr>
              <a:t>-</a:t>
            </a:r>
            <a:endParaRPr lang="zh-CN" altLang="en-US" sz="1400" b="0" smtClean="0">
              <a:solidFill>
                <a:srgbClr val="5F5F5F"/>
              </a:solidFill>
            </a:endParaRPr>
          </a:p>
        </p:txBody>
      </p:sp>
      <p:sp>
        <p:nvSpPr>
          <p:cNvPr id="2" name="矩形 1"/>
          <p:cNvSpPr/>
          <p:nvPr userDrawn="1"/>
        </p:nvSpPr>
        <p:spPr>
          <a:xfrm>
            <a:off x="0" y="2420888"/>
            <a:ext cx="9144000" cy="1512168"/>
          </a:xfrm>
          <a:prstGeom prst="rect">
            <a:avLst/>
          </a:prstGeom>
          <a:solidFill>
            <a:srgbClr val="C04B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标题 1"/>
          <p:cNvSpPr>
            <a:spLocks noGrp="1"/>
          </p:cNvSpPr>
          <p:nvPr>
            <p:ph type="title"/>
          </p:nvPr>
        </p:nvSpPr>
        <p:spPr>
          <a:xfrm>
            <a:off x="1470484" y="2924944"/>
            <a:ext cx="6203032" cy="576064"/>
          </a:xfrm>
          <a:prstGeom prst="rect">
            <a:avLst/>
          </a:prstGeom>
        </p:spPr>
        <p:txBody>
          <a:bodyPr/>
          <a:lstStyle>
            <a:lvl1pPr>
              <a:defRPr sz="2800">
                <a:solidFill>
                  <a:schemeClr val="bg1"/>
                </a:solidFill>
              </a:defRPr>
            </a:lvl1pPr>
          </a:lstStyle>
          <a:p>
            <a:r>
              <a:rPr lang="zh-CN" altLang="en-US" smtClean="0"/>
              <a:t>单击此处编辑母版标题样式</a:t>
            </a:r>
            <a:endParaRPr lang="zh-CN" altLang="en-US"/>
          </a:p>
        </p:txBody>
      </p:sp>
    </p:spTree>
    <p:extLst>
      <p:ext uri="{BB962C8B-B14F-4D97-AF65-F5344CB8AC3E}">
        <p14:creationId xmlns:p14="http://schemas.microsoft.com/office/powerpoint/2010/main" val="128471916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一">
    <p:spTree>
      <p:nvGrpSpPr>
        <p:cNvPr id="1" name=""/>
        <p:cNvGrpSpPr/>
        <p:nvPr/>
      </p:nvGrpSpPr>
      <p:grpSpPr>
        <a:xfrm>
          <a:off x="0" y="0"/>
          <a:ext cx="0" cy="0"/>
        </a:xfrm>
      </p:grpSpPr>
      <p:grpSp>
        <p:nvGrpSpPr>
          <p:cNvPr id="10" name="组合 9"/>
          <p:cNvGrpSpPr/>
          <p:nvPr userDrawn="1"/>
        </p:nvGrpSpPr>
        <p:grpSpPr>
          <a:xfrm>
            <a:off x="3923928" y="-27384"/>
            <a:ext cx="1999352" cy="880109"/>
            <a:chOff x="11613" y="1584001"/>
            <a:chExt cx="1677992" cy="733424"/>
          </a:xfrm>
        </p:grpSpPr>
        <p:pic>
          <p:nvPicPr>
            <p:cNvPr id="11" name="图片 10"/>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677992" cy="733424"/>
            </a:xfrm>
            <a:prstGeom prst="rect">
              <a:avLst/>
            </a:prstGeom>
          </p:spPr>
        </p:pic>
        <p:sp>
          <p:nvSpPr>
            <p:cNvPr id="12" name="TextBox 8">
              <a:hlinkClick r:id="rId2" action="ppaction://hlinksldjump"/>
            </p:cNvPr>
            <p:cNvSpPr txBox="1"/>
            <p:nvPr userDrawn="1"/>
          </p:nvSpPr>
          <p:spPr>
            <a:xfrm>
              <a:off x="192915" y="1807573"/>
              <a:ext cx="1274278" cy="2564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93641901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二">
    <p:spTree>
      <p:nvGrpSpPr>
        <p:cNvPr id="1" name=""/>
        <p:cNvGrpSpPr/>
        <p:nvPr/>
      </p:nvGrpSpPr>
      <p:grpSpPr>
        <a:xfrm>
          <a:off x="0" y="0"/>
          <a:ext cx="0" cy="0"/>
        </a:xfrm>
      </p:grpSpPr>
      <p:grpSp>
        <p:nvGrpSpPr>
          <p:cNvPr id="2" name="组合 1"/>
          <p:cNvGrpSpPr/>
          <p:nvPr userDrawn="1"/>
        </p:nvGrpSpPr>
        <p:grpSpPr>
          <a:xfrm>
            <a:off x="5796136" y="-27384"/>
            <a:ext cx="1691784"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r:id="rId2" action="ppaction://hlinksldjump"/>
            </p:cNvPr>
            <p:cNvSpPr txBox="1"/>
            <p:nvPr userDrawn="1"/>
          </p:nvSpPr>
          <p:spPr>
            <a:xfrm>
              <a:off x="73033" y="1807573"/>
              <a:ext cx="122948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63732607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三">
    <p:spTree>
      <p:nvGrpSpPr>
        <p:cNvPr id="1" name=""/>
        <p:cNvGrpSpPr/>
        <p:nvPr/>
      </p:nvGrpSpPr>
      <p:grpSpPr>
        <a:xfrm>
          <a:off x="0" y="0"/>
          <a:ext cx="0" cy="0"/>
        </a:xfrm>
      </p:grpSpPr>
      <p:grpSp>
        <p:nvGrpSpPr>
          <p:cNvPr id="2" name="组合 1"/>
          <p:cNvGrpSpPr/>
          <p:nvPr userDrawn="1"/>
        </p:nvGrpSpPr>
        <p:grpSpPr>
          <a:xfrm>
            <a:off x="7370152" y="-27384"/>
            <a:ext cx="1613652"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r:id="rId2" action="ppaction://hlinksldjump"/>
            </p:cNvPr>
            <p:cNvSpPr txBox="1"/>
            <p:nvPr userDrawn="1"/>
          </p:nvSpPr>
          <p:spPr>
            <a:xfrm>
              <a:off x="60351" y="2460637"/>
              <a:ext cx="128901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课堂篇探究学习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61640339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四">
    <p:spTree>
      <p:nvGrpSpPr>
        <p:cNvPr id="1" name=""/>
        <p:cNvGrpSpPr/>
        <p:nvPr/>
      </p:nvGrpSpPr>
      <p:grpSpPr>
        <a:xfrm>
          <a:off x="0" y="0"/>
          <a:ext cx="0" cy="0"/>
        </a:xfrm>
      </p:grpSpPr>
    </p:spTree>
    <p:extLst>
      <p:ext uri="{BB962C8B-B14F-4D97-AF65-F5344CB8AC3E}">
        <p14:creationId xmlns:p14="http://schemas.microsoft.com/office/powerpoint/2010/main" val="79596970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extLst>
      <p:ext uri="{BB962C8B-B14F-4D97-AF65-F5344CB8AC3E}">
        <p14:creationId xmlns:p14="http://schemas.microsoft.com/office/powerpoint/2010/main" val="163597019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 Target="../slides/slide3.xml" TargetMode="Internal" /><Relationship Id="rId9" Type="http://schemas.openxmlformats.org/officeDocument/2006/relationships/slide" Target="../slides/slide14.xml" TargetMode="Interna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 name="组合 2"/>
          <p:cNvGrpSpPr/>
          <p:nvPr/>
        </p:nvGrpSpPr>
        <p:grpSpPr>
          <a:xfrm>
            <a:off x="2" y="-360"/>
            <a:ext cx="9143998" cy="777601"/>
            <a:chOff x="2" y="-300"/>
            <a:chExt cx="9143998" cy="648001"/>
          </a:xfrm>
        </p:grpSpPr>
        <p:sp>
          <p:nvSpPr>
            <p:cNvPr id="8" name="矩形 7"/>
            <p:cNvSpPr/>
            <p:nvPr userDrawn="1"/>
          </p:nvSpPr>
          <p:spPr>
            <a:xfrm rot="16200000">
              <a:off x="4248151" y="-4248151"/>
              <a:ext cx="647699" cy="9143998"/>
            </a:xfrm>
            <a:prstGeom prst="rect">
              <a:avLst/>
            </a:prstGeom>
            <a:solidFill>
              <a:schemeClr val="bg1">
                <a:lumMod val="95000"/>
              </a:schemeClr>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nvCxnSpPr>
          <p:spPr>
            <a:xfrm rot="16200000">
              <a:off x="5472136" y="323701"/>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nvCxnSpPr>
          <p:spPr>
            <a:xfrm rot="16200000">
              <a:off x="7056312"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userDrawn="1"/>
          </p:nvCxnSpPr>
          <p:spPr>
            <a:xfrm rot="16200000">
              <a:off x="8568479"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
        <p:nvSpPr>
          <p:cNvPr id="28" name="标题占位符 1"/>
          <p:cNvSpPr txBox="1"/>
          <p:nvPr/>
        </p:nvSpPr>
        <p:spPr>
          <a:xfrm>
            <a:off x="697510" y="169738"/>
            <a:ext cx="5097366" cy="47566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lang="zh-CN" altLang="zh-CN" sz="950" kern="1200">
                <a:solidFill>
                  <a:schemeClr val="tx1"/>
                </a:solidFill>
                <a:effectLst/>
                <a:latin typeface="黑体" pitchFamily="2" charset="-122"/>
                <a:ea typeface="黑体"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0" smtClean="0"/>
              <a:t>第</a:t>
            </a:r>
            <a:r>
              <a:rPr lang="en-US" altLang="zh-CN" sz="1600" b="0" smtClean="0"/>
              <a:t>3</a:t>
            </a:r>
            <a:r>
              <a:rPr lang="zh-CN" altLang="en-US" sz="1600" b="0" smtClean="0"/>
              <a:t>节　神经冲动的产生和传导</a:t>
            </a:r>
            <a:endParaRPr lang="zh-CN" altLang="zh-CN" sz="1600" b="0" kern="1200" smtClean="0">
              <a:solidFill>
                <a:schemeClr val="tx1"/>
              </a:solidFill>
              <a:effectLst/>
              <a:latin typeface="黑体" pitchFamily="2" charset="-122"/>
              <a:ea typeface="黑体" pitchFamily="2" charset="-122"/>
              <a:cs typeface="+mj-cs"/>
            </a:endParaRPr>
          </a:p>
        </p:txBody>
      </p:sp>
      <p:sp>
        <p:nvSpPr>
          <p:cNvPr id="14" name="TextBox 24">
            <a:hlinkClick r:id="rId8" action="ppaction://hlinksldjump"/>
          </p:cNvPr>
          <p:cNvSpPr txBox="1"/>
          <p:nvPr userDrawn="1"/>
        </p:nvSpPr>
        <p:spPr>
          <a:xfrm>
            <a:off x="5866884" y="2256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课前篇自主预习</a:t>
            </a:r>
            <a:endParaRPr lang="zh-CN" altLang="en-US" sz="1400">
              <a:solidFill>
                <a:srgbClr val="333333"/>
              </a:solidFill>
              <a:latin typeface="黑体" pitchFamily="2" charset="-122"/>
              <a:ea typeface="黑体" pitchFamily="2" charset="-122"/>
            </a:endParaRPr>
          </a:p>
        </p:txBody>
      </p:sp>
      <p:sp>
        <p:nvSpPr>
          <p:cNvPr id="15" name="TextBox 24">
            <a:hlinkClick r:id="rId9" action="ppaction://hlinksldjump"/>
          </p:cNvPr>
          <p:cNvSpPr txBox="1"/>
          <p:nvPr userDrawn="1"/>
        </p:nvSpPr>
        <p:spPr>
          <a:xfrm>
            <a:off x="7452320" y="2307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课堂篇探究学习</a:t>
            </a:r>
            <a:endParaRPr lang="en-US" altLang="zh-CN" sz="1400" smtClean="0">
              <a:solidFill>
                <a:srgbClr val="333333"/>
              </a:solidFill>
              <a:latin typeface="黑体" pitchFamily="2" charset="-122"/>
              <a:ea typeface="黑体" pitchFamily="2" charset="-122"/>
            </a:endParaRPr>
          </a:p>
        </p:txBody>
      </p:sp>
    </p:spTree>
    <p:extLst>
      <p:ext uri="{BB962C8B-B14F-4D97-AF65-F5344CB8AC3E}">
        <p14:creationId xmlns:p14="http://schemas.microsoft.com/office/powerpoint/2010/main" val="342916337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algn="ctr" defTabSz="914400" rtl="0" eaLnBrk="1" latinLnBrk="0" hangingPunct="1">
        <a:spcBef>
          <a:spcPct val="0"/>
        </a:spcBef>
        <a:buNone/>
        <a:defRPr lang="zh-CN" altLang="zh-CN" sz="950" kern="1200" smtClean="0">
          <a:solidFill>
            <a:schemeClr val="tx1"/>
          </a:solidFill>
          <a:effectLst/>
          <a:latin typeface="黑体" pitchFamily="2" charset="-122"/>
          <a:ea typeface="黑体" pitchFamily="2"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package" Target="../embeddings/Microsoft_Word___1.docx" TargetMode="Internal" /><Relationship Id="rId3" Type="http://schemas.openxmlformats.org/officeDocument/2006/relationships/oleObject" Target="../embeddings/oleObject1.bin"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 Id="rId4" Type="http://schemas.openxmlformats.org/officeDocument/2006/relationships/package" Target="../embeddings/Microsoft_Word___2.docx" TargetMode="Internal" /><Relationship Id="rId5" Type="http://schemas.openxmlformats.org/officeDocument/2006/relationships/image" Target="../media/image6.emf" /><Relationship Id="rId6" Type="http://schemas.openxmlformats.org/officeDocument/2006/relationships/oleObject" Target="../embeddings/oleObject2.bin" /><Relationship Id="rId7" Type="http://schemas.openxmlformats.org/officeDocument/2006/relationships/vmlDrawing" Target="../drawings/vmlDrawing2.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 Id="rId4" Type="http://schemas.openxmlformats.org/officeDocument/2006/relationships/slide" Target="slide10.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 Id="rId4" Type="http://schemas.openxmlformats.org/officeDocument/2006/relationships/slide" Target="slide10.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 Id="rId4" Type="http://schemas.openxmlformats.org/officeDocument/2006/relationships/slide" Target="slide10.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8.xml" TargetMode="Internal" /><Relationship Id="rId4" Type="http://schemas.openxmlformats.org/officeDocument/2006/relationships/slide" Target="slide10.xml" TargetMode="Internal" /><Relationship Id="rId5"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14.xml" TargetMode="Internal" /><Relationship Id="rId3" Type="http://schemas.openxmlformats.org/officeDocument/2006/relationships/image" Target="../media/image8.png" /><Relationship Id="rId4" Type="http://schemas.microsoft.com/office/2007/relationships/hdphoto" Target="../media/image9.wdp"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14.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14.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14.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microsoft.com/office/2007/relationships/hdphoto" Target="../media/image11.wdp" /><Relationship Id="rId4" Type="http://schemas.openxmlformats.org/officeDocument/2006/relationships/slide" Target="slide14.xml" TargetMode="In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14.xml" TargetMode="Internal" /><Relationship Id="rId3" Type="http://schemas.openxmlformats.org/officeDocument/2006/relationships/image" Target="../media/image1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35004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31070" y="2924944"/>
            <a:ext cx="9081860" cy="576064"/>
          </a:xfrm>
        </p:spPr>
        <p:txBody>
          <a:bodyPr/>
          <a:lstStyle/>
          <a:p>
            <a:r>
              <a:rPr lang="zh-CN" altLang="zh-CN"/>
              <a:t>第</a:t>
            </a:r>
            <a:r>
              <a:rPr lang="en-US" altLang="zh-CN" b="1"/>
              <a:t>3</a:t>
            </a:r>
            <a:r>
              <a:rPr lang="zh-CN" altLang="zh-CN"/>
              <a:t>节　神经冲动的产生和传导</a:t>
            </a:r>
          </a:p>
        </p:txBody>
      </p:sp>
    </p:spTree>
    <p:extLst>
      <p:ext uri="{BB962C8B-B14F-4D97-AF65-F5344CB8AC3E}">
        <p14:creationId xmlns:p14="http://schemas.microsoft.com/office/powerpoint/2010/main" val="591445002"/>
      </p:ext>
    </p:extLst>
  </p:cSld>
  <p:clrMapOvr>
    <a:masterClrMapping/>
  </p:clrMapOvr>
  <mc:AlternateContent>
    <mc:Choice xmlns:p15="http://schemas.microsoft.com/office/powerpoint/2012/main" Requires="p15">
      <p:transition spd="slow" p14:dur="2000">
        <p15:prstTrans prst="drap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p:cNvGraphicFramePr>
            <a:graphicFrameLocks noChangeAspect="1"/>
          </p:cNvGraphicFramePr>
          <p:nvPr>
            <p:extLst>
              <p:ext uri="{D42A27DB-BD31-4B8C-83A1-F6EECF244321}">
                <p14:modId xmlns:p14="http://schemas.microsoft.com/office/powerpoint/2010/main" val="3909396283"/>
              </p:ext>
            </p:extLst>
          </p:nvPr>
        </p:nvGraphicFramePr>
        <p:xfrm>
          <a:off x="508000" y="2477963"/>
          <a:ext cx="8128000" cy="2156073"/>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508000" y="2477963"/>
                        <a:ext cx="8128000" cy="2156073"/>
                      </a:xfrm>
                      <a:prstGeom prst="rect">
                        <a:avLst/>
                      </a:prstGeom>
                    </p:spPr>
                  </p:pic>
                </p:oleObj>
              </mc:Fallback>
            </mc:AlternateContent>
          </a:graphicData>
        </a:graphic>
      </p:graphicFrame>
    </p:spTree>
    <p:extLst>
      <p:ext uri="{BB962C8B-B14F-4D97-AF65-F5344CB8AC3E}">
        <p14:creationId xmlns:p14="http://schemas.microsoft.com/office/powerpoint/2010/main" val="405666428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312293"/>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一、兴奋在神经纤维上的传导</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神经表面电位差的实验</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7" name="L61.eps" descr="id:2147489688;FounderCES"/>
          <p:cNvPicPr/>
          <p:nvPr/>
        </p:nvPicPr>
        <p:blipFill>
          <a:blip r:embed="rId3"/>
          <a:stretch>
            <a:fillRect/>
          </a:stretch>
        </p:blipFill>
        <p:spPr>
          <a:xfrm>
            <a:off x="2267744" y="2252749"/>
            <a:ext cx="4639325" cy="2544403"/>
          </a:xfrm>
          <a:prstGeom prst="rect">
            <a:avLst/>
          </a:prstGeom>
        </p:spPr>
      </p:pic>
      <p:sp>
        <p:nvSpPr>
          <p:cNvPr id="3" name="矩形 2"/>
          <p:cNvSpPr>
            <a:spLocks noChangeAspect="1"/>
          </p:cNvSpPr>
          <p:nvPr/>
        </p:nvSpPr>
        <p:spPr>
          <a:xfrm>
            <a:off x="2610565" y="4869160"/>
            <a:ext cx="3922869"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楷体" pitchFamily="49" charset="-122"/>
                <a:cs typeface="Times New Roman" panose="02020603050405020304" pitchFamily="18" charset="0"/>
              </a:rPr>
              <a:t>神经表面电位差的实验</a:t>
            </a:r>
            <a:r>
              <a:rPr lang="zh-CN" altLang="zh-CN" sz="2200" smtClean="0">
                <a:solidFill>
                  <a:srgbClr val="000000"/>
                </a:solidFill>
                <a:latin typeface="Times New Roman" pitchFamily="18" charset="0"/>
                <a:ea typeface="楷体" pitchFamily="49" charset="-122"/>
                <a:cs typeface="Times New Roman" panose="02020603050405020304" pitchFamily="18" charset="0"/>
              </a:rPr>
              <a:t>示意图</a:t>
            </a:r>
            <a:r>
              <a:rPr lang="en-US" altLang="zh-CN" sz="2200" smtClean="0">
                <a:solidFill>
                  <a:srgbClr val="000000"/>
                </a:solidFill>
                <a:latin typeface="Times New Roman" pitchFamily="18" charset="0"/>
                <a:ea typeface="楷体"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260231919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904201"/>
            <a:ext cx="8128000" cy="334245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静息时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电表没有测出电位差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说明静息时神经表面各处</a:t>
            </a:r>
            <a:r>
              <a:rPr lang="zh-CN" altLang="zh-CN" sz="2200" smtClean="0">
                <a:solidFill>
                  <a:srgbClr val="000000"/>
                </a:solidFill>
                <a:latin typeface="Times New Roman" pitchFamily="18" charset="0"/>
                <a:cs typeface="Times New Roman" panose="02020603050405020304" pitchFamily="18" charset="0"/>
              </a:rPr>
              <a:t>电位</a:t>
            </a:r>
            <a:r>
              <a:rPr lang="en-US" altLang="zh-CN" sz="2200" smtClean="0">
                <a:solidFill>
                  <a:srgbClr val="000000"/>
                </a:solidFill>
                <a:latin typeface="Times New Roman" pitchFamily="18" charset="0"/>
                <a:cs typeface="Times New Roman" panose="02020603050405020304" pitchFamily="18" charset="0"/>
              </a:rPr>
              <a:t>    </a:t>
            </a:r>
            <a:r>
              <a:rPr lang="zh-CN" altLang="zh-CN" sz="2200" u="sng" smtClean="0">
                <a:solidFill>
                  <a:srgbClr val="FF0000"/>
                </a:solidFill>
                <a:uFill>
                  <a:solidFill>
                    <a:srgbClr val="000000"/>
                  </a:solidFill>
                </a:uFill>
                <a:latin typeface="Times New Roman" pitchFamily="18" charset="0"/>
                <a:cs typeface="Times New Roman" panose="02020603050405020304" pitchFamily="18" charset="0"/>
              </a:rPr>
              <a:t>相等</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而在图示位置的左侧给予刺激时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电表发生</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次偏转</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这说明刺激后会引起</a:t>
            </a: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cs typeface="Times New Roman" panose="02020603050405020304" pitchFamily="18" charset="0"/>
              </a:rPr>
              <a:t>间</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两次出现电位差</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实验说明在神经系统中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兴奋是以</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电信号</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又叫</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神经冲动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的形式沿着神经纤维传导的。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兴奋传导形式</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兴奋是以</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电信号</a:t>
            </a:r>
            <a:r>
              <a:rPr lang="zh-CN" altLang="zh-CN" sz="2200">
                <a:solidFill>
                  <a:srgbClr val="000000"/>
                </a:solidFill>
                <a:latin typeface="Times New Roman" pitchFamily="18" charset="0"/>
                <a:cs typeface="Times New Roman" panose="02020603050405020304" pitchFamily="18" charset="0"/>
              </a:rPr>
              <a:t>的形式沿着神经纤维传导的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也叫</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神经冲动</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603159" y="234897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6022435" y="2745413"/>
            <a:ext cx="14401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2537101" y="3161516"/>
            <a:ext cx="1944982"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4913937" y="3567564"/>
            <a:ext cx="839505"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6365489" y="3567564"/>
            <a:ext cx="1158839"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1691680" y="4775215"/>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6509505" y="4771152"/>
            <a:ext cx="1158839"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27308280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3" grpId="5"/>
      <p:bldP spid="14" grpId="6"/>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310467"/>
            <a:ext cx="8128000" cy="249106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兴奋传导的机制和过程</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静息电位表现为</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内负外正</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是由</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K</a:t>
            </a:r>
            <a:r>
              <a:rPr lang="en-US" altLang="zh-CN" sz="2200" u="sng" baseline="30000">
                <a:solidFill>
                  <a:srgbClr val="FF0000"/>
                </a:solidFill>
                <a:uFill>
                  <a:solidFill>
                    <a:srgbClr val="000000"/>
                  </a:solidFill>
                </a:u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外流形成的。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动作电位表现为</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内正外负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是由</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Na</a:t>
            </a:r>
            <a:r>
              <a:rPr lang="en-US" altLang="zh-CN" sz="2200" u="sng" baseline="30000">
                <a:solidFill>
                  <a:srgbClr val="FF0000"/>
                </a:solidFill>
                <a:uFill>
                  <a:solidFill>
                    <a:srgbClr val="000000"/>
                  </a:solidFill>
                </a:u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内流形成的。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兴奋部位与未兴奋部位之间存在电位差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形成了</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局部电流</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cs typeface="Times New Roman" panose="02020603050405020304" pitchFamily="18" charset="0"/>
              </a:rPr>
              <a:t>局部电流刺激相近的未兴奋部位发生同样的电位变化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兴奋向前传导</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原兴奋部位又恢复为</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静息电位</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2864356" y="2770654"/>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4627272" y="2770654"/>
            <a:ext cx="304768"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2864356" y="317261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4627272" y="3169056"/>
            <a:ext cx="44878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6588224" y="3576548"/>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3718178" y="4386477"/>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62012551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904201"/>
            <a:ext cx="8128000" cy="330359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未受刺激时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膜电位为外负内正</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受刺激后变为外正内负。</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神经元细胞膜外</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的内流是形成静息电位的基础。</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刺激离体的神经纤维中部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产生的兴奋沿神经纤维向两侧传导。</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神经纤维上兴奋的传导方向与膜内局部电流的方向相同。</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8018110" y="278092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473561" y="3189027"/>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827584" y="3984516"/>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827584" y="479715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90784076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556792"/>
            <a:ext cx="8128000" cy="374871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据图</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填空</a:t>
            </a:r>
            <a:endPar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上图中的</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a</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处表示处于静息电位</a:t>
            </a:r>
            <a:r>
              <a:rPr lang="en-US" altLang="zh-CN" sz="2200">
                <a:solidFill>
                  <a:srgbClr val="000000"/>
                </a:solidFill>
                <a:latin typeface="Times New Roman" pitchFamily="18" charset="0"/>
                <a:cs typeface="Times New Roman" panose="02020603050405020304" pitchFamily="18" charset="0"/>
              </a:rPr>
              <a:t>;</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处表示处于动作电位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用图中字母回答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神经细胞膜内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局部电流的方向和兴奋传导的方向</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相同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神经细胞膜外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局部电流的方向和兴奋传导的方向</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相反</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7" name="L62.eps" descr="id:2147489695;FounderCES"/>
          <p:cNvPicPr/>
          <p:nvPr/>
        </p:nvPicPr>
        <p:blipFill>
          <a:blip r:embed="rId3"/>
          <a:stretch>
            <a:fillRect/>
          </a:stretch>
        </p:blipFill>
        <p:spPr>
          <a:xfrm>
            <a:off x="2411760" y="2009925"/>
            <a:ext cx="4359925" cy="1398372"/>
          </a:xfrm>
          <a:prstGeom prst="rect">
            <a:avLst/>
          </a:prstGeom>
        </p:spPr>
      </p:pic>
      <p:sp>
        <p:nvSpPr>
          <p:cNvPr id="8" name="矩形 7"/>
          <p:cNvSpPr/>
          <p:nvPr/>
        </p:nvSpPr>
        <p:spPr>
          <a:xfrm>
            <a:off x="2021091" y="3609509"/>
            <a:ext cx="56727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166586" y="3609509"/>
            <a:ext cx="137794"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864496" y="4411871"/>
            <a:ext cx="56727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5713854" y="4817700"/>
            <a:ext cx="56727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4386996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1" grpId="3"/>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497936"/>
            <a:ext cx="8128000" cy="411612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二、兴奋在神经元之间的传递</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突触小体和突触</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突触小体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神经元的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轴突末梢</a:t>
            </a:r>
            <a:r>
              <a:rPr lang="zh-CN" altLang="zh-CN" sz="2200">
                <a:solidFill>
                  <a:srgbClr val="000000"/>
                </a:solidFill>
                <a:latin typeface="Times New Roman" pitchFamily="18" charset="0"/>
                <a:cs typeface="Times New Roman" panose="02020603050405020304" pitchFamily="18" charset="0"/>
              </a:rPr>
              <a:t>经过多次分枝</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最后每个小枝末端膨大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呈杯状或球状。</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突触</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突触由</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突触前膜</a:t>
            </a:r>
            <a:r>
              <a:rPr lang="zh-CN" altLang="zh-CN" sz="2200">
                <a:solidFill>
                  <a:srgbClr val="000000"/>
                </a:solidFill>
                <a:latin typeface="Times New Roman" pitchFamily="18" charset="0"/>
                <a:cs typeface="Times New Roman" panose="02020603050405020304" pitchFamily="18" charset="0"/>
              </a:rPr>
              <a:t>、突触间隙与</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突触后膜</a:t>
            </a:r>
            <a:r>
              <a:rPr lang="zh-CN" altLang="zh-CN" sz="2200">
                <a:solidFill>
                  <a:srgbClr val="000000"/>
                </a:solidFill>
                <a:latin typeface="Times New Roman" pitchFamily="18" charset="0"/>
                <a:cs typeface="Times New Roman" panose="02020603050405020304" pitchFamily="18" charset="0"/>
              </a:rPr>
              <a:t>组成。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传递过程</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兴奋到达突触前膜所在的神经元的轴突末梢</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突触小泡</a:t>
            </a:r>
            <a:r>
              <a:rPr lang="zh-CN" altLang="zh-CN" sz="2200">
                <a:solidFill>
                  <a:srgbClr val="000000"/>
                </a:solidFill>
                <a:latin typeface="Times New Roman" pitchFamily="18" charset="0"/>
                <a:cs typeface="Times New Roman" panose="02020603050405020304" pitchFamily="18" charset="0"/>
              </a:rPr>
              <a:t>向突触前膜移动并融合释放</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神经递质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神经递质通过突触间隙扩散到突触后膜的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受体</a:t>
            </a:r>
            <a:r>
              <a:rPr lang="zh-CN" altLang="zh-CN" sz="2200">
                <a:solidFill>
                  <a:srgbClr val="000000"/>
                </a:solidFill>
                <a:latin typeface="Times New Roman" pitchFamily="18" charset="0"/>
                <a:cs typeface="Times New Roman" panose="02020603050405020304" pitchFamily="18" charset="0"/>
              </a:rPr>
              <a:t>附近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神经递质与突触后膜上的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受体</a:t>
            </a:r>
            <a:r>
              <a:rPr lang="zh-CN" altLang="zh-CN" sz="2200">
                <a:solidFill>
                  <a:srgbClr val="000000"/>
                </a:solidFill>
                <a:latin typeface="Times New Roman" pitchFamily="18" charset="0"/>
                <a:cs typeface="Times New Roman" panose="02020603050405020304" pitchFamily="18" charset="0"/>
              </a:rPr>
              <a:t>结合</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突触后膜上的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离子通道</a:t>
            </a:r>
            <a:r>
              <a:rPr lang="zh-CN" altLang="zh-CN" sz="2200">
                <a:solidFill>
                  <a:srgbClr val="000000"/>
                </a:solidFill>
                <a:latin typeface="Times New Roman" pitchFamily="18" charset="0"/>
                <a:cs typeface="Times New Roman" panose="02020603050405020304" pitchFamily="18" charset="0"/>
              </a:rPr>
              <a:t>发生变化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引发</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电位</a:t>
            </a:r>
            <a:r>
              <a:rPr lang="zh-CN" altLang="zh-CN" sz="2200">
                <a:solidFill>
                  <a:srgbClr val="000000"/>
                </a:solidFill>
                <a:latin typeface="Times New Roman" pitchFamily="18" charset="0"/>
                <a:cs typeface="Times New Roman" panose="02020603050405020304" pitchFamily="18" charset="0"/>
              </a:rPr>
              <a:t>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神经递质被</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降解或回收</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3214122" y="2359889"/>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2401486" y="3171880"/>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210774" y="3171880"/>
            <a:ext cx="1119355"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176724" y="3963878"/>
            <a:ext cx="1119355"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2843808" y="4375423"/>
            <a:ext cx="1119355"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1413922" y="4756056"/>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5916961" y="4756056"/>
            <a:ext cx="572949"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1158663" y="5178565"/>
            <a:ext cx="1119355"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矩形 14"/>
          <p:cNvSpPr/>
          <p:nvPr/>
        </p:nvSpPr>
        <p:spPr>
          <a:xfrm>
            <a:off x="4004350" y="5162863"/>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矩形 15"/>
          <p:cNvSpPr/>
          <p:nvPr/>
        </p:nvSpPr>
        <p:spPr>
          <a:xfrm>
            <a:off x="6837021" y="5178565"/>
            <a:ext cx="1407387"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3887619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14" presetClass="exit" presetSubtype="10" dur="500" fill="hold" grpId="7" nodeType="clickEffect">
                                  <p:stCondLst>
                                    <p:cond delay="0"/>
                                  </p:stCondLst>
                                  <p:childTnLst>
                                    <p:animEffect transition="out" filter="randombar(horizontal)">
                                      <p:cBhvr>
                                        <p:cTn id="41" dur="500"/>
                                        <p:tgtEl>
                                          <p:spTgt spid="14"/>
                                        </p:tgtEl>
                                      </p:cBhvr>
                                    </p:animEffect>
                                    <p:set>
                                      <p:cBhvr>
                                        <p:cTn id="42" dur="1" fill="hold">
                                          <p:stCondLst>
                                            <p:cond delay="499"/>
                                          </p:stCondLst>
                                        </p:cTn>
                                        <p:tgtEl>
                                          <p:spTgt spid="14"/>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14" presetClass="exit" presetSubtype="10" dur="500" fill="hold" grpId="8" nodeType="clickEffect">
                                  <p:stCondLst>
                                    <p:cond delay="0"/>
                                  </p:stCondLst>
                                  <p:childTnLst>
                                    <p:animEffect transition="out" filter="randombar(horizontal)">
                                      <p:cBhvr>
                                        <p:cTn id="46" dur="500"/>
                                        <p:tgtEl>
                                          <p:spTgt spid="15"/>
                                        </p:tgtEl>
                                      </p:cBhvr>
                                    </p:animEffect>
                                    <p:set>
                                      <p:cBhvr>
                                        <p:cTn id="47" dur="1" fill="hold">
                                          <p:stCondLst>
                                            <p:cond delay="499"/>
                                          </p:stCondLst>
                                        </p:cTn>
                                        <p:tgtEl>
                                          <p:spTgt spid="15"/>
                                        </p:tgtEl>
                                        <p:attrNameLst>
                                          <p:attrName>style.visibility</p:attrName>
                                        </p:attrNameLst>
                                      </p:cBhvr>
                                      <p:to>
                                        <p:strVal val="hidden"/>
                                      </p:to>
                                    </p:set>
                                  </p:childTnLst>
                                </p:cTn>
                              </p:par>
                            </p:childTnLst>
                          </p:cTn>
                        </p:par>
                      </p:childTnLst>
                    </p:cTn>
                  </p:par>
                  <p:par>
                    <p:cTn id="48" fill="hold" nodeType="clickPar">
                      <p:stCondLst>
                        <p:cond delay="indefinite"/>
                      </p:stCondLst>
                      <p:childTnLst>
                        <p:par>
                          <p:cTn id="49" fill="hold" nodeType="afterGroup">
                            <p:stCondLst>
                              <p:cond delay="0"/>
                            </p:stCondLst>
                            <p:childTnLst>
                              <p:par>
                                <p:cTn id="50" presetID="14" presetClass="exit" presetSubtype="10" dur="500" fill="hold" grpId="9" nodeType="clickEffect">
                                  <p:stCondLst>
                                    <p:cond delay="0"/>
                                  </p:stCondLst>
                                  <p:childTnLst>
                                    <p:animEffect transition="out" filter="randombar(horizontal)">
                                      <p:cBhvr>
                                        <p:cTn id="51" dur="500"/>
                                        <p:tgtEl>
                                          <p:spTgt spid="16"/>
                                        </p:tgtEl>
                                      </p:cBhvr>
                                    </p:animEffect>
                                    <p:set>
                                      <p:cBhvr>
                                        <p:cTn id="52"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P spid="14" grpId="7"/>
      <p:bldP spid="15" grpId="8"/>
      <p:bldP spid="16" grpId="9"/>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826853"/>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传递特点</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特点</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单向</a:t>
            </a:r>
            <a:r>
              <a:rPr lang="zh-CN" altLang="zh-CN" sz="2200">
                <a:solidFill>
                  <a:srgbClr val="000000"/>
                </a:solidFill>
                <a:latin typeface="Times New Roman" pitchFamily="18" charset="0"/>
                <a:cs typeface="Times New Roman" panose="02020603050405020304" pitchFamily="18" charset="0"/>
              </a:rPr>
              <a:t>传递。</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7" name="对象 6"/>
          <p:cNvGraphicFramePr>
            <a:graphicFrameLocks noChangeAspect="1"/>
          </p:cNvGraphicFramePr>
          <p:nvPr>
            <p:extLst>
              <p:ext uri="{D42A27DB-BD31-4B8C-83A1-F6EECF244321}">
                <p14:modId xmlns:p14="http://schemas.microsoft.com/office/powerpoint/2010/main" val="1170152030"/>
              </p:ext>
            </p:extLst>
          </p:nvPr>
        </p:nvGraphicFramePr>
        <p:xfrm>
          <a:off x="599916" y="2764986"/>
          <a:ext cx="8128000" cy="1582027"/>
        </p:xfrm>
        <a:graphic>
          <a:graphicData uri="http://schemas.openxmlformats.org/presentationml/2006/ole">
            <mc:AlternateContent>
              <mc:Choice xmlns:v="urn:schemas-microsoft-com:vml" Requires="v">
                <p:oleObj spid="_x0000_s1039"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599916" y="2764986"/>
                        <a:ext cx="8128000" cy="1582027"/>
                      </a:xfrm>
                      <a:prstGeom prst="rect">
                        <a:avLst/>
                      </a:prstGeom>
                    </p:spPr>
                  </p:pic>
                </p:oleObj>
              </mc:Fallback>
            </mc:AlternateContent>
          </a:graphicData>
        </a:graphic>
      </p:graphicFrame>
      <p:sp>
        <p:nvSpPr>
          <p:cNvPr id="8" name="矩形 7"/>
          <p:cNvSpPr/>
          <p:nvPr/>
        </p:nvSpPr>
        <p:spPr>
          <a:xfrm>
            <a:off x="1546102" y="227013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600660" y="2833123"/>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3370102" y="3675846"/>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5991612" y="3675846"/>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11486103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1" grpId="3"/>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0"/>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884774"/>
            <a:ext cx="8128000" cy="334245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三、滥用兴奋剂、吸食毒品的危害</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兴奋剂原是指能提高</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中枢神经系统</a:t>
            </a:r>
            <a:r>
              <a:rPr lang="zh-CN" altLang="zh-CN" sz="2200">
                <a:solidFill>
                  <a:srgbClr val="000000"/>
                </a:solidFill>
                <a:latin typeface="Times New Roman" pitchFamily="18" charset="0"/>
                <a:cs typeface="Times New Roman" panose="02020603050405020304" pitchFamily="18" charset="0"/>
              </a:rPr>
              <a:t>机能活动的一类药物</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如今是运动禁用药物的统称。兴奋剂具有增强人的兴奋程度、提高运动速度等作用。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毒品是指鸦片、海洛因、甲基苯丙胺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冰毒</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、吗啡、大麻、可卡因以及国家规定管制的其他能够使人形成瘾癖的麻醉药品和精神药品。</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兴奋剂和毒品等大多是通过</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突触</a:t>
            </a:r>
            <a:r>
              <a:rPr lang="zh-CN" altLang="zh-CN" sz="2200">
                <a:solidFill>
                  <a:srgbClr val="000000"/>
                </a:solidFill>
                <a:latin typeface="Times New Roman" pitchFamily="18" charset="0"/>
                <a:cs typeface="Times New Roman" panose="02020603050405020304" pitchFamily="18" charset="0"/>
              </a:rPr>
              <a:t>来起作用的</a:t>
            </a:r>
            <a:r>
              <a:rPr lang="zh-CN"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7" name="矩形 6"/>
          <p:cNvSpPr/>
          <p:nvPr/>
        </p:nvSpPr>
        <p:spPr>
          <a:xfrm>
            <a:off x="3306678" y="2339341"/>
            <a:ext cx="1697370"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4155363" y="4745782"/>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7545589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0"/>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7" name="矩形 6"/>
          <p:cNvSpPr>
            <a:spLocks noChangeAspect="1"/>
          </p:cNvSpPr>
          <p:nvPr/>
        </p:nvSpPr>
        <p:spPr>
          <a:xfrm>
            <a:off x="508000" y="2310467"/>
            <a:ext cx="8128000" cy="249106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思考</a:t>
            </a:r>
            <a:r>
              <a:rPr lang="en-US"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Arial" pitchFamily="34" charset="0"/>
                <a:ea typeface="黑体" pitchFamily="49" charset="-122"/>
                <a:cs typeface="Times New Roman" panose="02020603050405020304" pitchFamily="18" charset="0"/>
              </a:rPr>
              <a:t> </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可卡因为什么会使人上瘾</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吸食可卡因后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可卡因会使突触前膜上的转运蛋白失去回收多巴胺的功能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于是多巴胺就留在突触间隙持续发挥作用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导致突触后膜上的多巴胺受体减少。当可卡因药效失去后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由于多巴胺受体已减少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机体正常的神经活动受到影响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服药者就必须服用可卡因来维持这些神经元的活动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于是形成恶性循环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毒瘾难戒。</a:t>
            </a:r>
            <a:endParaRPr lang="zh-CN" altLang="zh-CN" sz="2200">
              <a:solidFill>
                <a:srgbClr val="000000"/>
              </a:solidFill>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73848285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down)">
                                      <p:cBhvr>
                                        <p:cTn id="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0"/>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492005"/>
            <a:ext cx="8128000" cy="412799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突触的结构包括突触小体、突触间隙和突触后膜</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兴奋通过神经递质在突触处进行双向传递。</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神经递质是一种信号分子。</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神经元与肌肉或某些腺体细胞之间也能形成突触。</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可卡因既是一种兴奋剂</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也是一种毒品。</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(6)</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神经递质作用于突触后膜上的受体一定能引起下一个神经元的兴奋。</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(7)</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在反射过程中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兴奋在反射弧中的传导也是双向的。</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7267811" y="236942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6413989" y="2777527"/>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4464325" y="3170520"/>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7288359" y="3597951"/>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5971667" y="399633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1660858" y="479715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7360457" y="5229200"/>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39432150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8"/>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0"/>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839744"/>
            <a:ext cx="8128000" cy="334245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据图</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填空</a:t>
            </a:r>
            <a:endPar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仿宋" panose="02010609060101010101" pitchFamily="49" charset="-122"/>
              <a:cs typeface="Times New Roman" panose="02020603050405020304" pitchFamily="18" charset="0"/>
            </a:endParaRPr>
          </a:p>
          <a:p>
            <a:pPr>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突触前膜</a:t>
            </a:r>
            <a:r>
              <a:rPr lang="en-US" altLang="zh-CN" sz="2200">
                <a:solidFill>
                  <a:srgbClr val="000000"/>
                </a:solidFill>
                <a:latin typeface="Times New Roman" pitchFamily="18" charset="0"/>
                <a:cs typeface="Times New Roman" panose="02020603050405020304" pitchFamily="18" charset="0"/>
              </a:rPr>
              <a:t>,B.</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突触间隙</a:t>
            </a:r>
            <a:r>
              <a:rPr lang="en-US" altLang="zh-CN" sz="2200">
                <a:solidFill>
                  <a:srgbClr val="000000"/>
                </a:solidFill>
                <a:latin typeface="Times New Roman" pitchFamily="18" charset="0"/>
                <a:cs typeface="Times New Roman" panose="02020603050405020304" pitchFamily="18" charset="0"/>
              </a:rPr>
              <a:t>,C.</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突触后膜</a:t>
            </a:r>
            <a:r>
              <a:rPr lang="en-US" altLang="zh-CN" sz="2200">
                <a:solidFill>
                  <a:srgbClr val="000000"/>
                </a:solidFill>
                <a:latin typeface="Times New Roman" pitchFamily="18" charset="0"/>
                <a:cs typeface="Times New Roman" panose="02020603050405020304" pitchFamily="18" charset="0"/>
              </a:rPr>
              <a:t>,D.</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轴突</a:t>
            </a:r>
            <a:r>
              <a:rPr lang="en-US" altLang="zh-CN" sz="2200">
                <a:solidFill>
                  <a:srgbClr val="000000"/>
                </a:solidFill>
                <a:latin typeface="Times New Roman" pitchFamily="18" charset="0"/>
                <a:cs typeface="Times New Roman" panose="02020603050405020304" pitchFamily="18" charset="0"/>
              </a:rPr>
              <a:t>,E.</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线粒体</a:t>
            </a:r>
            <a:r>
              <a:rPr lang="en-US" altLang="zh-CN" sz="2200" smtClean="0">
                <a:solidFill>
                  <a:srgbClr val="000000"/>
                </a:solidFill>
                <a:latin typeface="Times New Roman" pitchFamily="18" charset="0"/>
                <a:cs typeface="Times New Roman" panose="02020603050405020304" pitchFamily="18" charset="0"/>
              </a:rPr>
              <a:t>,</a:t>
            </a:r>
          </a:p>
          <a:p>
            <a:pPr>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cs typeface="Times New Roman" panose="02020603050405020304" pitchFamily="18" charset="0"/>
              </a:rPr>
              <a:t>F</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突触小泡</a:t>
            </a:r>
            <a:r>
              <a:rPr lang="en-US" altLang="zh-CN" sz="2200">
                <a:solidFill>
                  <a:srgbClr val="000000"/>
                </a:solidFill>
                <a:latin typeface="Times New Roman" pitchFamily="18" charset="0"/>
                <a:cs typeface="Times New Roman" panose="02020603050405020304" pitchFamily="18" charset="0"/>
              </a:rPr>
              <a:t>,G.</a:t>
            </a:r>
            <a:r>
              <a:rPr lang="zh-CN" altLang="zh-CN" sz="2200" u="sng">
                <a:solidFill>
                  <a:srgbClr val="FF0000"/>
                </a:solidFill>
                <a:uFill>
                  <a:solidFill>
                    <a:srgbClr val="000000"/>
                  </a:solidFill>
                </a:uFill>
                <a:latin typeface="Times New Roman" pitchFamily="18" charset="0"/>
                <a:ea typeface="仿宋" panose="02010609060101010101" pitchFamily="49" charset="-122"/>
                <a:cs typeface="Times New Roman" panose="02020603050405020304" pitchFamily="18" charset="0"/>
              </a:rPr>
              <a:t>突触小体</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7" name="L63.eps" descr="id:2147489702;FounderCES"/>
          <p:cNvPicPr/>
          <p:nvPr/>
        </p:nvPicPr>
        <p:blipFill>
          <a:blip r:embed="rId5"/>
          <a:stretch>
            <a:fillRect/>
          </a:stretch>
        </p:blipFill>
        <p:spPr>
          <a:xfrm>
            <a:off x="3179137" y="2276872"/>
            <a:ext cx="2833023" cy="1815595"/>
          </a:xfrm>
          <a:prstGeom prst="rect">
            <a:avLst/>
          </a:prstGeom>
        </p:spPr>
      </p:pic>
      <p:sp>
        <p:nvSpPr>
          <p:cNvPr id="8" name="矩形 7"/>
          <p:cNvSpPr/>
          <p:nvPr/>
        </p:nvSpPr>
        <p:spPr>
          <a:xfrm>
            <a:off x="848132" y="430410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2315844" y="430410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3744379" y="4304105"/>
            <a:ext cx="1130549"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5196076" y="4285009"/>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6084963" y="4300040"/>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矩形 15"/>
          <p:cNvSpPr/>
          <p:nvPr/>
        </p:nvSpPr>
        <p:spPr>
          <a:xfrm>
            <a:off x="786488" y="4714870"/>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矩形 16"/>
          <p:cNvSpPr/>
          <p:nvPr/>
        </p:nvSpPr>
        <p:spPr>
          <a:xfrm>
            <a:off x="2263942" y="4714870"/>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13665628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4"/>
                                        </p:tgtEl>
                                      </p:cBhvr>
                                    </p:animEffect>
                                    <p:set>
                                      <p:cBhvr>
                                        <p:cTn id="27" dur="1" fill="hold">
                                          <p:stCondLst>
                                            <p:cond delay="499"/>
                                          </p:stCondLst>
                                        </p:cTn>
                                        <p:tgtEl>
                                          <p:spTgt spid="14"/>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6"/>
                                        </p:tgtEl>
                                      </p:cBhvr>
                                    </p:animEffect>
                                    <p:set>
                                      <p:cBhvr>
                                        <p:cTn id="32" dur="1" fill="hold">
                                          <p:stCondLst>
                                            <p:cond delay="499"/>
                                          </p:stCondLst>
                                        </p:cTn>
                                        <p:tgtEl>
                                          <p:spTgt spid="16"/>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7"/>
                                        </p:tgtEl>
                                      </p:cBhvr>
                                    </p:animEffect>
                                    <p:set>
                                      <p:cBhvr>
                                        <p:cTn id="3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2" grpId="3"/>
      <p:bldP spid="14" grpId="4"/>
      <p:bldP spid="16" grpId="5"/>
      <p:bldP spid="17" grpId="6"/>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3" name="矩形 2"/>
          <p:cNvSpPr>
            <a:spLocks noChangeAspect="1"/>
          </p:cNvSpPr>
          <p:nvPr/>
        </p:nvSpPr>
        <p:spPr>
          <a:xfrm>
            <a:off x="508000" y="1224989"/>
            <a:ext cx="8128000" cy="206973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cs typeface="Times New Roman" panose="02020603050405020304" pitchFamily="18" charset="0"/>
              </a:rPr>
              <a:t>兴奋在神经纤维上的传导</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情境导引</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图甲表示神经纤维未受刺激时膜内外侧的电位情况</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图乙、图丙分别表示受刺激后的电位变化及兴奋传导的情况。请讨论解决下列问题。</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4" name="图片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763688" y="2924944"/>
            <a:ext cx="5587773" cy="3096344"/>
          </a:xfrm>
          <a:prstGeom prst="rect">
            <a:avLst/>
          </a:prstGeom>
        </p:spPr>
      </p:pic>
    </p:spTree>
    <p:extLst>
      <p:ext uri="{BB962C8B-B14F-4D97-AF65-F5344CB8AC3E}">
        <p14:creationId xmlns:p14="http://schemas.microsoft.com/office/powerpoint/2010/main" val="368912150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505471"/>
            <a:ext cx="8128000" cy="410105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图甲表示未受刺激时神经纤维处于静息状态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此时膜内外侧静息电位的形成机理是什么</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神经细胞外的</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浓度比膜内要高</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浓度比膜内低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静息时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神经细胞膜主要对</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有通透性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造成</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外流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使膜外阳离子浓度高于膜内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因此静息电位表现为内负外正。</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图乙表示当神经纤维某一部位受到刺激时动作电位的形成过程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神经细胞膜受刺激部位内外两侧的电位发生逆转的原因是什么</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当神经纤维某一部位受到刺激时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细胞膜对</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的通透性增加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大量</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内流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这个部位的膜两侧出现暂时性的电位变化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因此表现为内正外负的兴奋状态。</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72950822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wipe(down)">
                                      <p:cBhvr>
                                        <p:cTn id="1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521133"/>
            <a:ext cx="8128000" cy="206973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根据图丙分析局部电流的形成机理。</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当神经纤维某一部位受到刺激时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兴奋部位表现为内正外负的兴奋状态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而邻近的未兴奋部位仍然是内负外正。在兴奋部位和未兴奋部位之间由于电位差的存在而发生电荷移动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这样就形成了局部电流。</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14611882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318000"/>
            <a:ext cx="8128000" cy="247599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归纳提升</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兴奋在离体神经纤维上的传导</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特点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方向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双向传导。</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传导形式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局部电流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电信号或神经冲动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电流方向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在膜外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局部电流的方向与兴奋传导方向相反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在膜内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与兴奋传导方向相同。</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118953785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0"/>
                    </a14:imgEffect>
                  </a14:imgLayer>
                </a14:imgProps>
              </a:ext>
            </a:extLst>
          </a:blip>
          <a:stretch>
            <a:fillRect/>
          </a:stretch>
        </p:blipFill>
        <p:spPr>
          <a:xfrm>
            <a:off x="5292081" y="1092216"/>
            <a:ext cx="3133396" cy="3215137"/>
          </a:xfrm>
          <a:prstGeom prst="rect">
            <a:avLst/>
          </a:prstGeom>
        </p:spPr>
      </p:pic>
      <p:sp>
        <p:nvSpPr>
          <p:cNvPr id="10" name="矩形 9">
            <a:hlinkClick r:id="rId4"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123039"/>
            <a:ext cx="4712072" cy="29361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膜电位变化曲线解读</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神经细胞内</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浓度明显高于膜外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而</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浓度比膜外低。离体神经纤维某一部位受到适宜刺激时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受刺激部位细胞膜两侧会出现暂时性的电位变化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产生神经冲动。如图为该部位受刺激前后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膜两侧电位差的变化。</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508000" y="4057903"/>
            <a:ext cx="8128000" cy="208480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en-US" altLang="zh-CN" sz="2200" i="1">
                <a:solidFill>
                  <a:srgbClr val="000000"/>
                </a:solidFill>
                <a:latin typeface="Times New Roman" pitchFamily="18" charset="0"/>
                <a:cs typeface="Times New Roman" panose="02020603050405020304" pitchFamily="18" charset="0"/>
              </a:rPr>
              <a:t>AB</a:t>
            </a:r>
            <a:r>
              <a:rPr lang="zh-CN" altLang="zh-CN" sz="2200">
                <a:solidFill>
                  <a:srgbClr val="000000"/>
                </a:solidFill>
                <a:latin typeface="Times New Roman" pitchFamily="18" charset="0"/>
                <a:cs typeface="Times New Roman" panose="02020603050405020304" pitchFamily="18" charset="0"/>
              </a:rPr>
              <a:t>段</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静息电位</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外流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膜电位为内负外正。</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en-US" altLang="zh-CN" sz="2200" i="1">
                <a:solidFill>
                  <a:srgbClr val="000000"/>
                </a:solidFill>
                <a:latin typeface="Times New Roman" pitchFamily="18" charset="0"/>
                <a:cs typeface="Times New Roman" panose="02020603050405020304" pitchFamily="18" charset="0"/>
              </a:rPr>
              <a:t>BC</a:t>
            </a:r>
            <a:r>
              <a:rPr lang="zh-CN" altLang="zh-CN" sz="2200">
                <a:solidFill>
                  <a:srgbClr val="000000"/>
                </a:solidFill>
                <a:latin typeface="Times New Roman" pitchFamily="18" charset="0"/>
                <a:cs typeface="Times New Roman" panose="02020603050405020304" pitchFamily="18" charset="0"/>
              </a:rPr>
              <a:t>段</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受刺激时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动作电位</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大量内流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膜电位变为内正外负。</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en-US" altLang="zh-CN" sz="2200" i="1">
                <a:solidFill>
                  <a:srgbClr val="000000"/>
                </a:solidFill>
                <a:latin typeface="Times New Roman" pitchFamily="18" charset="0"/>
                <a:cs typeface="Times New Roman" panose="02020603050405020304" pitchFamily="18" charset="0"/>
              </a:rPr>
              <a:t>CD</a:t>
            </a:r>
            <a:r>
              <a:rPr lang="zh-CN" altLang="zh-CN" sz="2200">
                <a:solidFill>
                  <a:srgbClr val="000000"/>
                </a:solidFill>
                <a:latin typeface="Times New Roman" pitchFamily="18" charset="0"/>
                <a:cs typeface="Times New Roman" panose="02020603050405020304" pitchFamily="18" charset="0"/>
              </a:rPr>
              <a:t>段</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大量外流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膜电位恢复为内负外正。</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cs typeface="Times New Roman" panose="02020603050405020304" pitchFamily="18" charset="0"/>
              </a:rPr>
              <a:t>兴奋完成后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钾泵活动增强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将</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泵出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将</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泵入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以恢复细胞内</a:t>
            </a:r>
            <a:r>
              <a:rPr lang="en-US" altLang="zh-CN" sz="2200">
                <a:solidFill>
                  <a:srgbClr val="000000"/>
                </a:solidFill>
                <a:latin typeface="Times New Roman" pitchFamily="18" charset="0"/>
                <a:cs typeface="Times New Roman" panose="02020603050405020304" pitchFamily="18" charset="0"/>
              </a:rPr>
              <a:t>K</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浓度高和细胞外</a:t>
            </a:r>
            <a:r>
              <a:rPr lang="en-US" altLang="zh-CN" sz="2200">
                <a:solidFill>
                  <a:srgbClr val="000000"/>
                </a:solidFill>
                <a:latin typeface="Times New Roman" pitchFamily="18" charset="0"/>
                <a:cs typeface="Times New Roman" panose="02020603050405020304" pitchFamily="18" charset="0"/>
              </a:rPr>
              <a:t>Na</a:t>
            </a:r>
            <a:r>
              <a:rPr lang="en-US" altLang="zh-CN" sz="2200" baseline="300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浓度高的状态。</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424041869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14"/>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1" y="1124744"/>
            <a:ext cx="4784080" cy="171739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典例剖析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取出枪乌贼完整无损的粗大神经纤维并置于适宜的环境中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进行如图所示的实验。</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表示灵敏电流计</a:t>
            </a: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cs typeface="Times New Roman" panose="02020603050405020304" pitchFamily="18" charset="0"/>
              </a:rPr>
              <a:t>为两</a:t>
            </a:r>
            <a:r>
              <a:rPr lang="zh-CN" altLang="zh-CN" sz="2200" smtClean="0">
                <a:solidFill>
                  <a:srgbClr val="000000"/>
                </a:solidFill>
                <a:latin typeface="Times New Roman" pitchFamily="18" charset="0"/>
                <a:cs typeface="Times New Roman" panose="02020603050405020304" pitchFamily="18" charset="0"/>
              </a:rPr>
              <a:t>个</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5" name="L66.eps" descr="id:2147489758;FounderCES"/>
          <p:cNvPicPr/>
          <p:nvPr/>
        </p:nvPicPr>
        <p:blipFill>
          <a:blip r:embed="rId3"/>
          <a:stretch>
            <a:fillRect/>
          </a:stretch>
        </p:blipFill>
        <p:spPr>
          <a:xfrm>
            <a:off x="5206345" y="1620248"/>
            <a:ext cx="3686135" cy="1016664"/>
          </a:xfrm>
          <a:prstGeom prst="rect">
            <a:avLst/>
          </a:prstGeom>
        </p:spPr>
      </p:pic>
      <p:sp>
        <p:nvSpPr>
          <p:cNvPr id="3" name="矩形 2"/>
          <p:cNvSpPr>
            <a:spLocks noChangeAspect="1"/>
          </p:cNvSpPr>
          <p:nvPr/>
        </p:nvSpPr>
        <p:spPr>
          <a:xfrm>
            <a:off x="504547" y="2750106"/>
            <a:ext cx="8128000" cy="374871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微型电极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阴影部分表示开始发生局部电流的区域。请据图分析回答下列问题。</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静息状态时的电位</a:t>
            </a: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cs typeface="Times New Roman" panose="02020603050405020304" pitchFamily="18" charset="0"/>
              </a:rPr>
              <a:t>侧为</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cs typeface="Times New Roman" panose="02020603050405020304" pitchFamily="18" charset="0"/>
              </a:rPr>
              <a:t>侧为</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填</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正</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负</a:t>
            </a:r>
            <a:r>
              <a:rPr lang="en-US" altLang="zh-CN" sz="2200">
                <a:solidFill>
                  <a:srgbClr val="000000"/>
                </a:solidFill>
                <a:latin typeface="Times New Roman" pitchFamily="18" charset="0"/>
                <a:cs typeface="Times New Roman" panose="02020603050405020304" pitchFamily="18" charset="0"/>
              </a:rPr>
              <a:t>”)</a:t>
            </a:r>
            <a:r>
              <a:rPr lang="zh-CN"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局部电流在膜外由</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部位流向</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这样就形成了局部电流回路。</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兴奋在神经纤维上的传导是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的。</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cs typeface="Times New Roman" panose="02020603050405020304" pitchFamily="18" charset="0"/>
              </a:rPr>
              <a:t>如果将</a:t>
            </a: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cs typeface="Times New Roman" panose="02020603050405020304" pitchFamily="18" charset="0"/>
              </a:rPr>
              <a:t>两电极置于神经纤维膜外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同时在</a:t>
            </a: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cs typeface="Times New Roman" panose="02020603050405020304" pitchFamily="18" charset="0"/>
              </a:rPr>
              <a:t>处给予一个强刺激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如上图所示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电流计的指针会发生两次方向</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填</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相同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相反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的偏转。</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20763128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https://d.book118.com/077035004162006051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测控设计模板14新">
  <a:themeElements>
    <a:clrScheme name="Office">
      <a:dk1>
        <a:sysClr val="windowText" lastClr="000000"/>
      </a:dk1>
      <a:lt1>
        <a:sysClr val="window" lastClr="C4DF9B"/>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20</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20</vt:i4>
      </vt:variant>
    </vt:vector>
  </HeadingPairs>
  <TitlesOfParts>
    <vt:vector baseType="lpstr" size="31">
      <vt:lpstr>Arial</vt:lpstr>
      <vt:lpstr>Calibri</vt:lpstr>
      <vt:lpstr>宋体</vt:lpstr>
      <vt:lpstr>黑体</vt:lpstr>
      <vt:lpstr>微软雅黑</vt:lpstr>
      <vt:lpstr>Times New Roman</vt:lpstr>
      <vt:lpstr>NEU-BZ-S92</vt:lpstr>
      <vt:lpstr>方正书宋_GBK</vt:lpstr>
      <vt:lpstr>楷体</vt:lpstr>
      <vt:lpstr>仿宋</vt:lpstr>
      <vt:lpstr>Office Theme</vt:lpstr>
      <vt:lpstr>第3节　神经冲动的产生和传导</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2024-09-25T05:18:39.874</cp:lastPrinted>
  <dcterms:created xsi:type="dcterms:W3CDTF">2024-09-24T21:18:39Z</dcterms:created>
  <dcterms:modified xsi:type="dcterms:W3CDTF">2024-09-24T21:18:41Z</dcterms:modified>
</cp:coreProperties>
</file>