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B62F95-3BBA-4B11-9CB8-8AA2053714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AE1891-44AC-45C2-8C2B-574CF4AA77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54CA50-05C6-4741-8FB9-F24657EA47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E8D5BE-0F24-4324-B5C7-2033953ED2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600870-05FC-475D-BC82-8AF25912E9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38C29C-7D77-4ABC-9ACB-3D6E17F8EA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40E5FA-C970-4889-8DF7-5F3F303003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CD7B6E-D4D8-4F6A-B58F-46FD5A9BC5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3D8CCB-4E10-49F3-9CE3-019829E898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32742B-1F5C-4653-AC55-DFC70DDF6B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D23819-A806-4B5A-BFEA-CFB37E28AD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13.pn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16.png" /><Relationship Id="rId5" Type="http://schemas.openxmlformats.org/officeDocument/2006/relationships/image" Target="../media/image9.png" /><Relationship Id="rId6"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036023156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solidFill>
                <a:latin typeface="Microsoft Yahei"/>
                <a:ea typeface="Microsoft Yahei"/>
                <a:cs typeface="Microsoft Yahei"/>
              </a:rPr>
              <a:t>生活中学生常见的健康问题</a:t>
            </a:r>
            <a:endParaRPr lang="en-US" sz="1100"/>
          </a:p>
        </p:txBody>
      </p:sp>
      <p:sp>
        <p:nvSpPr>
          <p:cNvPr id="5" name="AutoShape 5"/>
          <p:cNvSpPr/>
          <p:nvPr/>
        </p:nvSpPr>
        <p:spPr>
          <a:xfrm>
            <a:off x="5838648" y="4167778"/>
            <a:ext cx="2333375" cy="341448"/>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汇报人：XXX</a:t>
            </a:r>
            <a:endParaRPr lang="en-US" sz="1100"/>
          </a:p>
        </p:txBody>
      </p:sp>
      <p:sp>
        <p:nvSpPr>
          <p:cNvPr id="6" name="AutoShape 6"/>
          <p:cNvSpPr/>
          <p:nvPr/>
        </p:nvSpPr>
        <p:spPr>
          <a:xfrm>
            <a:off x="8587678" y="4167778"/>
            <a:ext cx="2820047" cy="341448"/>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2024-01-11</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416406" y="2921955"/>
            <a:ext cx="2531669" cy="859536"/>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sp>
        <p:nvSpPr>
          <p:cNvPr id="5" name="AutoShape 5"/>
          <p:cNvSpPr/>
          <p:nvPr/>
        </p:nvSpPr>
        <p:spPr>
          <a:xfrm>
            <a:off x="5638202" y="869785"/>
            <a:ext cx="5117446" cy="5118431"/>
          </a:xfrm>
          <a:prstGeom prst="rect">
            <a:avLst/>
          </a:prstGeom>
          <a:noFill/>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solidFill>
                <a:latin typeface="Microsoft Yahei"/>
                <a:ea typeface="Microsoft Yahei"/>
                <a:cs typeface="Microsoft Yahei"/>
              </a:rPr>
              <a:t>学生常见的健康问题概述</a:t>
            </a:r>
            <a:endParaRPr lang="en-US" sz="1100"/>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心理健康问题</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生理健康问题</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生活习惯与健康问题</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健康问题的应对与支持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学生常见的健康问题概述</a:t>
            </a:r>
            <a:endParaRPr lang="en-US" sz="1100"/>
          </a:p>
        </p:txBody>
      </p:sp>
      <p:sp>
        <p:nvSpPr>
          <p:cNvPr id="3" name="TextBox 3"/>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分类</a:t>
            </a:r>
            <a:endParaRPr lang="en-US" sz="1100"/>
          </a:p>
        </p:txBody>
      </p:sp>
      <p:sp>
        <p:nvSpPr>
          <p:cNvPr id="7" name="AutoShape 7"/>
          <p:cNvSpPr/>
          <p:nvPr/>
        </p:nvSpPr>
        <p:spPr>
          <a:xfrm>
            <a:off x="1199338" y="4309545"/>
            <a:ext cx="4740456" cy="1610282"/>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学生常见的健康问题可以分为身体方面的问题、心理方面的问题和行为习惯方面的问题。</a:t>
            </a:r>
            <a:endParaRPr lang="en-US" sz="1100"/>
          </a:p>
        </p:txBody>
      </p:sp>
      <p:sp>
        <p:nvSpPr>
          <p:cNvPr id="8" name="AutoShape 8"/>
          <p:cNvSpPr/>
          <p:nvPr/>
        </p:nvSpPr>
        <p:spPr>
          <a:xfrm>
            <a:off x="6258305" y="1738966"/>
            <a:ext cx="4740456" cy="407270"/>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定义</a:t>
            </a:r>
            <a:endParaRPr lang="en-US" sz="1100"/>
          </a:p>
        </p:txBody>
      </p:sp>
      <p:sp>
        <p:nvSpPr>
          <p:cNvPr id="9" name="AutoShape 9"/>
          <p:cNvSpPr/>
          <p:nvPr/>
        </p:nvSpPr>
        <p:spPr>
          <a:xfrm>
            <a:off x="6258305" y="2146237"/>
            <a:ext cx="4740456" cy="1610282"/>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solidFill>
                <a:latin typeface="Microsoft Yahei"/>
                <a:ea typeface="Microsoft Yahei"/>
                <a:cs typeface="Microsoft Yahei"/>
              </a:rPr>
              <a:t>学生常见的健康问题是指在学生群体中普遍存在的、影响其正常学习和生活的健康问题。</a:t>
            </a:r>
            <a:endParaRPr lang="en-US" sz="1100"/>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定义与分类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身体方面的问题</a:t>
            </a:r>
            <a:endParaRPr lang="en-US" sz="1100"/>
          </a:p>
        </p:txBody>
      </p:sp>
      <p:sp>
        <p:nvSpPr>
          <p:cNvPr id="7" name="AutoShape 7"/>
          <p:cNvSpPr/>
          <p:nvPr/>
        </p:nvSpPr>
        <p:spPr>
          <a:xfrm>
            <a:off x="1306341" y="1734252"/>
            <a:ext cx="4276714" cy="1212169"/>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近视、肥胖、营养不良、贫血等。</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心理方面的问题</a:t>
            </a:r>
            <a:endParaRPr lang="en-US" sz="1100"/>
          </a:p>
        </p:txBody>
      </p:sp>
      <p:sp>
        <p:nvSpPr>
          <p:cNvPr id="11" name="AutoShape 11"/>
          <p:cNvSpPr/>
          <p:nvPr/>
        </p:nvSpPr>
        <p:spPr>
          <a:xfrm>
            <a:off x="1306341" y="3486814"/>
            <a:ext cx="4276714" cy="1212169"/>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焦虑、抑郁、自卑、社交恐惧等。</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行为习惯方面的问题</a:t>
            </a:r>
            <a:endParaRPr lang="en-US" sz="1100"/>
          </a:p>
        </p:txBody>
      </p:sp>
      <p:sp>
        <p:nvSpPr>
          <p:cNvPr id="15" name="AutoShape 15"/>
          <p:cNvSpPr/>
          <p:nvPr/>
        </p:nvSpPr>
        <p:spPr>
          <a:xfrm>
            <a:off x="1306341" y="5222301"/>
            <a:ext cx="4276714" cy="1199992"/>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不良作息、过度使用电子产品、缺乏运动等。</a:t>
            </a:r>
            <a:endParaRPr lang="en-US" sz="1100"/>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常见问题概览</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17350" b="17350"/>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预防</a:t>
            </a:r>
            <a:endParaRPr lang="en-US" sz="1100"/>
          </a:p>
        </p:txBody>
      </p:sp>
      <p:sp>
        <p:nvSpPr>
          <p:cNvPr id="9" name="AutoShape 9"/>
          <p:cNvSpPr/>
          <p:nvPr/>
        </p:nvSpPr>
        <p:spPr>
          <a:xfrm>
            <a:off x="6612352" y="2883800"/>
            <a:ext cx="4276714" cy="968645"/>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通过良好的生活习惯和健康饮食，可以预防许多常见的学生健康问题。</a:t>
            </a:r>
            <a:endParaRPr lang="en-US" sz="1100"/>
          </a:p>
        </p:txBody>
      </p:sp>
      <p:sp>
        <p:nvSpPr>
          <p:cNvPr id="10" name="AutoShape 10"/>
          <p:cNvSpPr/>
          <p:nvPr/>
        </p:nvSpPr>
        <p:spPr>
          <a:xfrm>
            <a:off x="6612352" y="4489877"/>
            <a:ext cx="4276714" cy="407270"/>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应对</a:t>
            </a:r>
            <a:endParaRPr lang="en-US" sz="1100"/>
          </a:p>
        </p:txBody>
      </p:sp>
      <p:sp>
        <p:nvSpPr>
          <p:cNvPr id="11" name="AutoShape 11"/>
          <p:cNvSpPr/>
          <p:nvPr/>
        </p:nvSpPr>
        <p:spPr>
          <a:xfrm>
            <a:off x="6612352" y="4841681"/>
            <a:ext cx="4276714" cy="968645"/>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对于已经出现的学生健康问题，应采取科学的方法进行应对，如及时就医、寻求心理咨询等。</a:t>
            </a:r>
            <a:endParaRPr lang="en-US" sz="1100"/>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预防与应对的重要性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心理健康问题</a:t>
            </a:r>
            <a:endParaRPr lang="en-US" sz="1100"/>
          </a:p>
        </p:txBody>
      </p:sp>
      <p:sp>
        <p:nvSpPr>
          <p:cNvPr id="3" name="TextBox 3"/>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921227" y="2201509"/>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227" y="3917777"/>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20731" y="2201509"/>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20731" y="3917777"/>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1871" y="2379350"/>
            <a:ext cx="3619398" cy="968645"/>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压力与焦虑是学生在生活中常见的心理问题。</a:t>
            </a:r>
            <a:endParaRPr lang="en-US" sz="1100"/>
          </a:p>
        </p:txBody>
      </p:sp>
      <p:sp>
        <p:nvSpPr>
          <p:cNvPr id="7" name="AutoShape 7"/>
          <p:cNvSpPr/>
          <p:nvPr/>
        </p:nvSpPr>
        <p:spPr>
          <a:xfrm>
            <a:off x="951871" y="4098300"/>
            <a:ext cx="3619398" cy="968645"/>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应对压力与焦虑的方法包括合理安排时间、放松训练、寻求支持等。</a:t>
            </a:r>
            <a:endParaRPr lang="en-US" sz="1100"/>
          </a:p>
        </p:txBody>
      </p:sp>
      <p:sp>
        <p:nvSpPr>
          <p:cNvPr id="8" name="AutoShape 8"/>
          <p:cNvSpPr/>
          <p:nvPr/>
        </p:nvSpPr>
        <p:spPr>
          <a:xfrm>
            <a:off x="7675726" y="2379350"/>
            <a:ext cx="3595046" cy="968645"/>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长期处于高压力状态可能引发焦虑、抑郁等情绪障碍。</a:t>
            </a:r>
            <a:endParaRPr lang="en-US" sz="1100"/>
          </a:p>
        </p:txBody>
      </p:sp>
      <p:sp>
        <p:nvSpPr>
          <p:cNvPr id="9" name="AutoShape 9"/>
          <p:cNvSpPr/>
          <p:nvPr/>
        </p:nvSpPr>
        <p:spPr>
          <a:xfrm>
            <a:off x="7620854" y="4098300"/>
            <a:ext cx="3595046" cy="968645"/>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家长和学校应关注学生的心理健康，提供必要的支持和引导。</a:t>
            </a:r>
            <a:endParaRPr lang="en-US" sz="1100"/>
          </a:p>
        </p:txBody>
      </p:sp>
      <p:sp>
        <p:nvSpPr>
          <p:cNvPr id="10" name="AutoShape 10"/>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stretch>
            <a:fillRect/>
          </a:stretch>
        </p:blipFill>
        <p:spPr>
          <a:xfrm>
            <a:off x="4901854" y="2602017"/>
            <a:ext cx="634228" cy="494386"/>
          </a:xfrm>
          <a:prstGeom prst="rect">
            <a:avLst/>
          </a:prstGeom>
        </p:spPr>
      </p:pic>
      <p:pic>
        <p:nvPicPr>
          <p:cNvPr id="18" name="Picture 18"/>
          <p:cNvPicPr>
            <a:picLocks noChangeAspect="1"/>
          </p:cNvPicPr>
          <p:nvPr/>
        </p:nvPicPr>
        <p:blipFill>
          <a:blip r:embed="rId3"/>
          <a:stretch>
            <a:fillRect/>
          </a:stretch>
        </p:blipFill>
        <p:spPr>
          <a:xfrm>
            <a:off x="6722669" y="4270675"/>
            <a:ext cx="500969" cy="589605"/>
          </a:xfrm>
          <a:prstGeom prst="rect">
            <a:avLst/>
          </a:prstGeom>
        </p:spPr>
      </p:pic>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压力与焦虑</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234345" y="2506766"/>
            <a:ext cx="11957655" cy="2099469"/>
          </a:xfrm>
          <a:custGeom>
            <a:rect l="l" t="t" r="r" b="b"/>
            <a:pathLst>
              <a:path w="12992100" h="2952856">
                <a:moveTo>
                  <a:pt x="0" y="2095606"/>
                </a:moveTo>
                <a:cubicBezTo>
                  <a:pt x="206375" y="1160568"/>
                  <a:pt x="412750" y="225531"/>
                  <a:pt x="1009650" y="304906"/>
                </a:cubicBezTo>
                <a:cubicBezTo>
                  <a:pt x="1606550" y="384281"/>
                  <a:pt x="2797175" y="2622656"/>
                  <a:pt x="3581400" y="2571856"/>
                </a:cubicBezTo>
                <a:cubicBezTo>
                  <a:pt x="4365625" y="2521056"/>
                  <a:pt x="4972050" y="-18944"/>
                  <a:pt x="5715000" y="106"/>
                </a:cubicBezTo>
                <a:cubicBezTo>
                  <a:pt x="6457950" y="19156"/>
                  <a:pt x="7216775" y="2644881"/>
                  <a:pt x="8039100" y="2686156"/>
                </a:cubicBezTo>
                <a:cubicBezTo>
                  <a:pt x="8861425" y="2727431"/>
                  <a:pt x="9823450" y="203306"/>
                  <a:pt x="10648950" y="247756"/>
                </a:cubicBezTo>
                <a:cubicBezTo>
                  <a:pt x="11474450" y="292206"/>
                  <a:pt x="12233275" y="1622531"/>
                  <a:pt x="12992100" y="2952856"/>
                </a:cubicBezTo>
              </a:path>
            </a:pathLst>
          </a:custGeom>
          <a:noFill/>
          <a:ln w="166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1473281" y="1802343"/>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473281" y="1902927"/>
            <a:ext cx="631058" cy="401574"/>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01</a:t>
            </a:r>
          </a:p>
        </p:txBody>
      </p:sp>
      <p:sp>
        <p:nvSpPr>
          <p:cNvPr id="5" name="AutoShape 5"/>
          <p:cNvSpPr/>
          <p:nvPr/>
        </p:nvSpPr>
        <p:spPr>
          <a:xfrm>
            <a:off x="2406325" y="5062819"/>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406325" y="5170597"/>
            <a:ext cx="631058" cy="401574"/>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02</a:t>
            </a:r>
          </a:p>
        </p:txBody>
      </p:sp>
      <p:sp>
        <p:nvSpPr>
          <p:cNvPr id="7" name="AutoShape 7"/>
          <p:cNvSpPr/>
          <p:nvPr/>
        </p:nvSpPr>
        <p:spPr>
          <a:xfrm>
            <a:off x="6325331" y="1802343"/>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325331" y="1907194"/>
            <a:ext cx="631058" cy="401574"/>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03</a:t>
            </a:r>
          </a:p>
        </p:txBody>
      </p:sp>
      <p:sp>
        <p:nvSpPr>
          <p:cNvPr id="9" name="AutoShape 9"/>
          <p:cNvSpPr/>
          <p:nvPr/>
        </p:nvSpPr>
        <p:spPr>
          <a:xfrm>
            <a:off x="7864338" y="5062819"/>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64338" y="5171572"/>
            <a:ext cx="631058" cy="401574"/>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04</a:t>
            </a:r>
          </a:p>
        </p:txBody>
      </p:sp>
      <p:sp>
        <p:nvSpPr>
          <p:cNvPr id="11" name="AutoShape 11"/>
          <p:cNvSpPr/>
          <p:nvPr/>
        </p:nvSpPr>
        <p:spPr>
          <a:xfrm>
            <a:off x="2318985" y="1485710"/>
            <a:ext cx="2323724" cy="1232821"/>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抑郁是一种常见的情绪障碍，可能影响学生的学习和生活。</a:t>
            </a:r>
            <a:endParaRPr lang="en-US" sz="1100"/>
          </a:p>
        </p:txBody>
      </p:sp>
      <p:sp>
        <p:nvSpPr>
          <p:cNvPr id="12" name="AutoShape 12"/>
          <p:cNvSpPr/>
          <p:nvPr/>
        </p:nvSpPr>
        <p:spPr>
          <a:xfrm>
            <a:off x="7145706" y="1485710"/>
            <a:ext cx="2299372" cy="1232821"/>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情绪困扰可能表现为情绪波动、易怒、情绪低落等。</a:t>
            </a:r>
            <a:endParaRPr lang="en-US" sz="1100"/>
          </a:p>
        </p:txBody>
      </p:sp>
      <p:sp>
        <p:nvSpPr>
          <p:cNvPr id="13" name="AutoShape 13"/>
          <p:cNvSpPr/>
          <p:nvPr/>
        </p:nvSpPr>
        <p:spPr>
          <a:xfrm>
            <a:off x="3324375" y="4766363"/>
            <a:ext cx="2299372" cy="1232821"/>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寻求专业心理咨询和治疗是应对抑郁和情绪困扰的有效途径。</a:t>
            </a:r>
            <a:endParaRPr lang="en-US" sz="1100"/>
          </a:p>
        </p:txBody>
      </p:sp>
      <p:sp>
        <p:nvSpPr>
          <p:cNvPr id="14" name="AutoShape 14"/>
          <p:cNvSpPr/>
          <p:nvPr/>
        </p:nvSpPr>
        <p:spPr>
          <a:xfrm>
            <a:off x="8807187" y="4801322"/>
            <a:ext cx="2311548" cy="1232821"/>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家长和学校应关注学生的情绪变化，提供必要的支持和关爱。</a:t>
            </a:r>
            <a:endParaRPr lang="en-US" sz="1100"/>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抑郁与情绪困扰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972922" y="2599767"/>
            <a:ext cx="2150213" cy="2889707"/>
          </a:xfrm>
          <a:prstGeom prst="rect">
            <a:avLst/>
          </a:prstGeom>
          <a:solidFill>
            <a:schemeClr val="accent1">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05053" y="2599767"/>
            <a:ext cx="2150213" cy="2889707"/>
          </a:xfrm>
          <a:prstGeom prst="rect">
            <a:avLst/>
          </a:prstGeom>
          <a:solidFill>
            <a:schemeClr val="accent1">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7185" y="2599767"/>
            <a:ext cx="2150213" cy="2889707"/>
          </a:xfrm>
          <a:prstGeom prst="rect">
            <a:avLst/>
          </a:prstGeom>
          <a:solidFill>
            <a:schemeClr val="accent1">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169412" y="2599767"/>
            <a:ext cx="2150213" cy="2889707"/>
          </a:xfrm>
          <a:prstGeom prst="rect">
            <a:avLst/>
          </a:prstGeom>
          <a:solidFill>
            <a:schemeClr val="accent1">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057916" y="3300970"/>
            <a:ext cx="1980224" cy="1988104"/>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睡眠问题可能影响学生的身心健康和学习效率。</a:t>
            </a:r>
            <a:endParaRPr lang="en-US" sz="1100"/>
          </a:p>
        </p:txBody>
      </p:sp>
      <p:sp>
        <p:nvSpPr>
          <p:cNvPr id="7" name="AutoShape 7"/>
          <p:cNvSpPr/>
          <p:nvPr/>
        </p:nvSpPr>
        <p:spPr>
          <a:xfrm>
            <a:off x="3790048" y="3300970"/>
            <a:ext cx="1980224" cy="1988104"/>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常见的睡眠问题包括失眠、睡眠质量差、过度睡眠等。</a:t>
            </a:r>
            <a:endParaRPr lang="en-US" sz="1100"/>
          </a:p>
        </p:txBody>
      </p:sp>
      <p:sp>
        <p:nvSpPr>
          <p:cNvPr id="8" name="AutoShape 8"/>
          <p:cNvSpPr/>
          <p:nvPr/>
        </p:nvSpPr>
        <p:spPr>
          <a:xfrm>
            <a:off x="6522180" y="3300970"/>
            <a:ext cx="1980224" cy="1988104"/>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建立规律的作息时间、创造良好的睡眠环境、避免过度使用电子产品等有助于改善睡眠质量。</a:t>
            </a:r>
            <a:endParaRPr lang="en-US" sz="1100"/>
          </a:p>
        </p:txBody>
      </p:sp>
      <p:sp>
        <p:nvSpPr>
          <p:cNvPr id="9" name="AutoShape 9"/>
          <p:cNvSpPr/>
          <p:nvPr/>
        </p:nvSpPr>
        <p:spPr>
          <a:xfrm>
            <a:off x="9254407" y="3300970"/>
            <a:ext cx="1980224" cy="2000296"/>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家长和学校应关注学生的睡眠状况，提供必要的指导和帮助。</a:t>
            </a:r>
            <a:endParaRPr lang="en-US" sz="1100"/>
          </a:p>
        </p:txBody>
      </p:sp>
      <p:sp>
        <p:nvSpPr>
          <p:cNvPr id="10" name="AutoShape 10"/>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tretch>
            <a:fillRect/>
          </a:stretch>
        </p:blipFill>
        <p:spPr>
          <a:xfrm>
            <a:off x="1834231" y="2348202"/>
            <a:ext cx="427404" cy="503036"/>
          </a:xfrm>
          <a:prstGeom prst="rect">
            <a:avLst/>
          </a:prstGeom>
        </p:spPr>
      </p:pic>
      <p:sp>
        <p:nvSpPr>
          <p:cNvPr id="12" name="AutoShape 12"/>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3"/>
          <a:stretch>
            <a:fillRect/>
          </a:stretch>
        </p:blipFill>
        <p:spPr>
          <a:xfrm>
            <a:off x="4554410" y="2409492"/>
            <a:ext cx="451403" cy="451403"/>
          </a:xfrm>
          <a:prstGeom prst="rect">
            <a:avLst/>
          </a:prstGeom>
        </p:spPr>
      </p:pic>
      <p:sp>
        <p:nvSpPr>
          <p:cNvPr id="14" name="AutoShape 14"/>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4"/>
          <a:stretch>
            <a:fillRect/>
          </a:stretch>
        </p:blipFill>
        <p:spPr>
          <a:xfrm>
            <a:off x="7263307" y="2346672"/>
            <a:ext cx="498064" cy="506191"/>
          </a:xfrm>
          <a:prstGeom prst="rect">
            <a:avLst/>
          </a:prstGeom>
        </p:spPr>
      </p:pic>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睡眠问题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1227369" y="2358055"/>
            <a:ext cx="2194560" cy="3169920"/>
          </a:xfrm>
          <a:prstGeom prst="rect">
            <a:avLst/>
          </a:prstGeom>
          <a:solidFill>
            <a:schemeClr val="accent1">
              <a:alpha val="1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43676" y="2358055"/>
            <a:ext cx="2194560" cy="3169920"/>
          </a:xfrm>
          <a:prstGeom prst="rect">
            <a:avLst/>
          </a:prstGeom>
          <a:solidFill>
            <a:schemeClr val="accent1">
              <a:alpha val="1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259860" y="2358055"/>
            <a:ext cx="2194560" cy="3169920"/>
          </a:xfrm>
          <a:prstGeom prst="rect">
            <a:avLst/>
          </a:prstGeom>
          <a:solidFill>
            <a:schemeClr val="accent1">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776167" y="2358055"/>
            <a:ext cx="2194560" cy="3169920"/>
          </a:xfrm>
          <a:prstGeom prst="rect">
            <a:avLst/>
          </a:prstGeom>
          <a:solidFill>
            <a:schemeClr val="accent1">
              <a:alpha val="1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34659" y="3042883"/>
            <a:ext cx="1980224" cy="2003917"/>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学习困难和注意力缺陷是学生在学习过程中常见的问题。</a:t>
            </a:r>
            <a:endParaRPr lang="en-US" sz="1100"/>
          </a:p>
        </p:txBody>
      </p:sp>
      <p:sp>
        <p:nvSpPr>
          <p:cNvPr id="7" name="AutoShape 7"/>
          <p:cNvSpPr/>
          <p:nvPr/>
        </p:nvSpPr>
        <p:spPr>
          <a:xfrm>
            <a:off x="3848829" y="3042883"/>
            <a:ext cx="1980224" cy="2003917"/>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学习困难可能表现为记忆力差、理解能力不足等；注意力缺陷则表现为注意力不集中、多动等。</a:t>
            </a:r>
            <a:endParaRPr lang="en-US" sz="1100"/>
          </a:p>
        </p:txBody>
      </p:sp>
      <p:sp>
        <p:nvSpPr>
          <p:cNvPr id="8" name="AutoShape 8"/>
          <p:cNvSpPr/>
          <p:nvPr/>
        </p:nvSpPr>
        <p:spPr>
          <a:xfrm>
            <a:off x="6365014" y="3042883"/>
            <a:ext cx="1980224" cy="2003917"/>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寻求专业的学习指导和心理治疗是应对学习困难和注意力缺陷的有效途径。</a:t>
            </a:r>
            <a:endParaRPr lang="en-US" sz="1100"/>
          </a:p>
        </p:txBody>
      </p:sp>
      <p:sp>
        <p:nvSpPr>
          <p:cNvPr id="9" name="AutoShape 9"/>
          <p:cNvSpPr/>
          <p:nvPr/>
        </p:nvSpPr>
        <p:spPr>
          <a:xfrm>
            <a:off x="8881321" y="3042883"/>
            <a:ext cx="1980224" cy="2003917"/>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家长和学校应关注学生的学习状况，提供必要的支持和辅导。</a:t>
            </a:r>
            <a:endParaRPr lang="en-US" sz="1100"/>
          </a:p>
        </p:txBody>
      </p:sp>
      <p:sp>
        <p:nvSpPr>
          <p:cNvPr id="10" name="AutoShape 10"/>
          <p:cNvSpPr/>
          <p:nvPr/>
        </p:nvSpPr>
        <p:spPr>
          <a:xfrm>
            <a:off x="1901952" y="1935358"/>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18259" y="1935358"/>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34444" y="1935358"/>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450750" y="1935358"/>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4" name="Picture 14"/>
          <p:cNvPicPr>
            <a:picLocks noChangeAspect="1"/>
          </p:cNvPicPr>
          <p:nvPr/>
        </p:nvPicPr>
        <p:blipFill>
          <a:blip r:embed="rId2"/>
          <a:stretch>
            <a:fillRect/>
          </a:stretch>
        </p:blipFill>
        <p:spPr>
          <a:xfrm>
            <a:off x="2097609" y="2102358"/>
            <a:ext cx="454080" cy="511393"/>
          </a:xfrm>
          <a:prstGeom prst="rect">
            <a:avLst/>
          </a:prstGeom>
        </p:spPr>
      </p:pic>
      <p:pic>
        <p:nvPicPr>
          <p:cNvPr id="15" name="Picture 15"/>
          <p:cNvPicPr>
            <a:picLocks noChangeAspect="1"/>
          </p:cNvPicPr>
          <p:nvPr/>
        </p:nvPicPr>
        <p:blipFill>
          <a:blip r:embed="rId3"/>
          <a:stretch>
            <a:fillRect/>
          </a:stretch>
        </p:blipFill>
        <p:spPr>
          <a:xfrm>
            <a:off x="4542449" y="2143139"/>
            <a:ext cx="631897" cy="492528"/>
          </a:xfrm>
          <a:prstGeom prst="rect">
            <a:avLst/>
          </a:prstGeom>
        </p:spPr>
      </p:pic>
      <p:pic>
        <p:nvPicPr>
          <p:cNvPr id="16" name="Picture 16"/>
          <p:cNvPicPr>
            <a:picLocks noChangeAspect="1"/>
          </p:cNvPicPr>
          <p:nvPr/>
        </p:nvPicPr>
        <p:blipFill>
          <a:blip r:embed="rId4"/>
          <a:stretch>
            <a:fillRect/>
          </a:stretch>
        </p:blipFill>
        <p:spPr>
          <a:xfrm>
            <a:off x="7122968" y="2126003"/>
            <a:ext cx="468345" cy="464103"/>
          </a:xfrm>
          <a:prstGeom prst="rect">
            <a:avLst/>
          </a:prstGeom>
        </p:spPr>
      </p:pic>
      <p:pic>
        <p:nvPicPr>
          <p:cNvPr id="17" name="Picture 17"/>
          <p:cNvPicPr>
            <a:picLocks noChangeAspect="1"/>
          </p:cNvPicPr>
          <p:nvPr/>
        </p:nvPicPr>
        <p:blipFill>
          <a:blip r:embed="rId5"/>
          <a:stretch>
            <a:fillRect/>
          </a:stretch>
        </p:blipFill>
        <p:spPr>
          <a:xfrm>
            <a:off x="9587742" y="2171922"/>
            <a:ext cx="571411" cy="445417"/>
          </a:xfrm>
          <a:prstGeom prst="rect">
            <a:avLst/>
          </a:prstGeom>
        </p:spPr>
      </p:pic>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学习困难与注意力缺陷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生理健康问题</a:t>
            </a:r>
            <a:endParaRPr lang="en-US" sz="1100"/>
          </a:p>
        </p:txBody>
      </p:sp>
      <p:sp>
        <p:nvSpPr>
          <p:cNvPr id="3" name="TextBox 3"/>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solidFill>
                <a:latin typeface="Microsoft Yahei"/>
                <a:ea typeface="Microsoft Yahei"/>
                <a:cs typeface="Microsoft Yahei"/>
              </a:rPr>
              <a:t>学生常常因为学习压力大、时间紧张等原因，导致饮食不规律，摄入的营养不均衡，从而引发营养不良。营养不良会影响学生的生长发育和身体健康。</a:t>
            </a:r>
            <a:endParaRPr lang="en-US" sz="1100"/>
          </a:p>
          <a:p>
            <a:pPr>
              <a:lnSpc>
                <a:spcPct val="150000"/>
              </a:lnSpc>
              <a:spcBef>
                <a:spcPts val="375"/>
              </a:spcBef>
            </a:pPr>
            <a:endParaRPr lang="en-US" sz="1500">
              <a:solidFill>
                <a:srgbClr val="FFFFFF"/>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solidFill>
                <a:latin typeface="Microsoft Yahei"/>
                <a:ea typeface="Microsoft Yahei"/>
                <a:cs typeface="Microsoft Yahei"/>
              </a:rPr>
              <a:t>部分学生为了追求瘦身或减肥，采取极端的节食或偏食，导致饮食失调。长期饮食失调会影响身体健康，甚至引发厌食症和暴食症等心理疾病。</a:t>
            </a:r>
            <a:endParaRPr lang="en-US" sz="1100"/>
          </a:p>
          <a:p>
            <a:endParaRPr lang="en-US" sz="1500">
              <a:solidFill>
                <a:srgbClr val="FFFFFF"/>
              </a:solidFill>
              <a:latin typeface="Microsoft Yahei"/>
              <a:ea typeface="Microsoft Yahei"/>
              <a:cs typeface="Microsoft Yahei"/>
            </a:endParaRPr>
          </a:p>
          <a:p>
            <a:pPr>
              <a:lnSpc>
                <a:spcPct val="150000"/>
              </a:lnSpc>
              <a:spcBef>
                <a:spcPts val="375"/>
              </a:spcBef>
            </a:pPr>
            <a:endParaRPr lang="en-US" sz="1500">
              <a:solidFill>
                <a:srgbClr val="FFFFFF"/>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solidFill>
                <a:latin typeface="Microsoft Yahei"/>
                <a:ea typeface="Microsoft Yahei"/>
                <a:cs typeface="Microsoft Yahei"/>
              </a:rPr>
              <a:t>营养不良</a:t>
            </a:r>
            <a:endParaRPr lang="en-US" sz="1100"/>
          </a:p>
        </p:txBody>
      </p:sp>
      <p:sp>
        <p:nvSpPr>
          <p:cNvPr id="7" name="AutoShape 7"/>
          <p:cNvSpPr/>
          <p:nvPr/>
        </p:nvSpPr>
        <p:spPr>
          <a:xfrm>
            <a:off x="2127391" y="3718013"/>
            <a:ext cx="4740456" cy="407270"/>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solidFill>
                <a:latin typeface="Microsoft Yahei"/>
                <a:ea typeface="Microsoft Yahei"/>
                <a:cs typeface="Microsoft Yahei"/>
              </a:rPr>
              <a:t>饮食失调</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营养不良与饮食失调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https://d.book118.com/077036023156006046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2024-09-22T04:22:33.888</cp:lastPrinted>
  <dcterms:created xsi:type="dcterms:W3CDTF">2024-09-21T20:22:33Z</dcterms:created>
  <dcterms:modified xsi:type="dcterms:W3CDTF">2024-09-21T20:22:35Z</dcterms:modified>
</cp:coreProperties>
</file>