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WHFLTL+MS-UIGothic"/>
      <p:regular r:id="rId20"/>
    </p:embeddedFont>
    <p:embeddedFont>
      <p:font typeface="BMODWC+VCEHOL+ArialMT"/>
      <p:regular r:id="rId21"/>
    </p:embeddedFont>
    <p:embeddedFont>
      <p:font typeface="NHVCPT+LEINVI+Arial-BoldMT"/>
      <p:regular r:id="rId22"/>
    </p:embeddedFont>
    <p:embeddedFont>
      <p:font typeface="KCPHFA+JLGCMK+MicrosoftYaHei-Bold"/>
      <p:regular r:id="rId23"/>
    </p:embeddedFont>
    <p:embeddedFont>
      <p:font typeface="CERSLQ+RJOIUT+MicrosoftYaHei"/>
      <p:regular r:id="rId24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font" Target="fonts/font5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F536F-0BBD-4CED-AF98-2C68BA678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2BD01-D913-4839-B1B4-1BB5D71DA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F6839-0D16-4EAC-A502-332CA05FB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5ABDC8-6D61-4B80-8B4A-E8BA5C5A4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85C2B4-DBDC-413B-979D-B3D956A97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8953F5-7F75-4F91-8121-2ABAC9852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66C888-86D2-48BF-B081-ECB0AFD49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79110C-3ADA-40F9-8AFA-479C6C50C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B2C39-D5C2-4E9F-BD03-90AAE0E28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A893F-02B2-49D1-A0DC-16C29F435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4CF02-149E-4DDE-8301-9B8F85774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4215202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4625" y="1390154"/>
            <a:ext cx="5343525" cy="2477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5E5E5E"/>
                </a:solidFill>
                <a:latin typeface="WHFLTL+MS-UIGothic"/>
                <a:cs typeface="WHFLTL+MS-UIGothic"/>
              </a:rPr>
              <a:t>如溴酸右美沙芬</a:t>
            </a:r>
          </a:p>
          <a:p>
            <a:pPr marL="0" marR="0">
              <a:lnSpc>
                <a:spcPts val="4950"/>
              </a:lnSpc>
              <a:spcBef>
                <a:spcPts val="2179"/>
              </a:spcBef>
              <a:spcAft>
                <a:spcPct val="0"/>
              </a:spcAft>
            </a:pPr>
            <a:r>
              <a:rPr sz="4950">
                <a:solidFill>
                  <a:srgbClr val="5E5E5E"/>
                </a:solidFill>
                <a:latin typeface="WHFLTL+MS-UIGothic"/>
                <a:cs typeface="WHFLT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11775" y="1583245"/>
            <a:ext cx="1482914" cy="7850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BMODWC+VCEHOL+ArialMT"/>
                <a:cs typeface="BMODWC+VCEHOL+ArialMT"/>
              </a:rPr>
              <a:t>•</a:t>
            </a:r>
            <a:r>
              <a:rPr sz="2400">
                <a:solidFill>
                  <a:srgbClr val="173D31"/>
                </a:solidFill>
                <a:latin typeface="WHFLTL+MS-UIGothic"/>
                <a:cs typeface="WHFLTL+MS-UIGothic"/>
              </a:rPr>
              <a:t>物概述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434046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NHVCPT+LEINVI+Arial-BoldMT"/>
                <a:cs typeface="NHVCPT+LEINVI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3790" y="3762097"/>
            <a:ext cx="2571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 spc="-1510">
                <a:solidFill>
                  <a:srgbClr val="5E5E5E"/>
                </a:solidFill>
                <a:latin typeface="WHFLTL+MS-UIGothic"/>
                <a:cs typeface="WHFLTL+MS-UIGothic"/>
              </a:rPr>
              <a:t>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689E5F"/>
                </a:solidFill>
                <a:latin typeface="WHFLTL+MS-UIGothic"/>
                <a:cs typeface="WHFLTL+MS-UIGothic"/>
              </a:rPr>
              <a:t>物名称与作用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药</a:t>
            </a:r>
            <a:r>
              <a:rPr sz="2300" spc="25">
                <a:solidFill>
                  <a:srgbClr val="689E5F"/>
                </a:solidFill>
                <a:latin typeface="WHFLTL+MS-UIGothic"/>
                <a:cs typeface="WHFLTL+MS-UIGothic"/>
              </a:rPr>
              <a:t>物名称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1809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氢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溴酸右美沙芬片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WHFLTL+MS-UIGothic"/>
                <a:cs typeface="WHFLTL+MS-UIGothic"/>
              </a:rPr>
              <a:t>作用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主要成分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右美沙芬，通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抑制延髓咳嗽中枢而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发挥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中枢性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镇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咳作用，具有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强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5213088"/>
            <a:ext cx="1681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效、速效的特点。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689E5F"/>
                </a:solidFill>
                <a:latin typeface="WHFLTL+MS-UIGothic"/>
                <a:cs typeface="WHFLTL+MS-UIGothic"/>
              </a:rPr>
              <a:t>物分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689E5F"/>
                </a:solidFill>
                <a:latin typeface="WHFLTL+MS-UIGothic"/>
                <a:cs typeface="WHFLTL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WHFLTL+MS-UIGothic"/>
                <a:cs typeface="WHFLTL+MS-UIGothic"/>
              </a:rPr>
              <a:t>分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HFLTL+MS-UIGothic"/>
                <a:cs typeface="WHFLTL+MS-UIGothic"/>
              </a:rPr>
              <a:t>属于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镇</a:t>
            </a:r>
            <a:r>
              <a:rPr sz="1350">
                <a:solidFill>
                  <a:srgbClr val="FFFFFF"/>
                </a:solidFill>
                <a:latin typeface="WHFLTL+MS-UIGothic"/>
                <a:cs typeface="WHFLTL+MS-UIGothic"/>
              </a:rPr>
              <a:t>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WHFLTL+MS-UIGothic"/>
                <a:cs typeface="WHFLTL+MS-UIGothic"/>
              </a:rPr>
              <a:t>中的中枢性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镇</a:t>
            </a:r>
            <a:r>
              <a:rPr sz="1350">
                <a:solidFill>
                  <a:srgbClr val="FFFFFF"/>
                </a:solidFill>
                <a:latin typeface="WHFLTL+MS-UIGothic"/>
                <a:cs typeface="WHFLTL+MS-UIGothic"/>
              </a:rPr>
              <a:t>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WHFLTL+MS-UIGothic"/>
                <a:cs typeface="WHFLT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WHFLTL+MS-UIGothic"/>
                <a:cs typeface="WHFLTL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HFLTL+MS-UIGothic"/>
                <a:cs typeface="WHFLTL+MS-UIGothic"/>
              </a:rPr>
              <a:t>作用于中枢神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WHFLTL+MS-UIGothic"/>
                <a:cs typeface="WHFLTL+MS-UIGothic"/>
              </a:rPr>
              <a:t>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WHFLTL+MS-UIGothic"/>
                <a:cs typeface="WHFLTL+MS-UIGothic"/>
              </a:rPr>
              <a:t>，可直接抑制延髓咳嗽中枢，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WHFLTL+MS-UIGothic"/>
                <a:cs typeface="WHFLTL+MS-UIGothic"/>
              </a:rPr>
              <a:t>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WHFLTL+MS-UIGothic"/>
                <a:cs typeface="WHFLTL+MS-UIGothic"/>
              </a:rPr>
              <a:t>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WHFLTL+MS-UIGothic"/>
                <a:cs typeface="WHFLTL+MS-UIGothic"/>
              </a:rPr>
              <a:t>可使延髓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兴奋</a:t>
            </a:r>
            <a:r>
              <a:rPr sz="1350">
                <a:solidFill>
                  <a:srgbClr val="FFFFFF"/>
                </a:solidFill>
                <a:latin typeface="WHFLTL+MS-UIGothic"/>
                <a:cs typeface="WHFLTL+MS-UIGothic"/>
              </a:rPr>
              <a:t>，从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HFLTL+MS-UIGothic"/>
                <a:cs typeface="WHFLTL+MS-UIGothic"/>
              </a:rPr>
              <a:t>而引起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烦</a:t>
            </a:r>
            <a:r>
              <a:rPr sz="1350">
                <a:solidFill>
                  <a:srgbClr val="FFFFFF"/>
                </a:solidFill>
                <a:latin typeface="WHFLTL+MS-UIGothic"/>
                <a:cs typeface="WHFLTL+MS-UIGothic"/>
              </a:rPr>
              <a:t>躁不安、乃至惊厥等不良反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WHFLTL+MS-UIGothic"/>
                <a:cs typeface="WHFLT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WHFLTL+MS-UIGothic"/>
                <a:cs typeface="WHFLTL+MS-UIGothic"/>
              </a:rPr>
              <a:t>适用症状与禁忌症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WHFLTL+MS-UIGothic"/>
                <a:cs typeface="WHFLTL+MS-UIGothic"/>
              </a:rPr>
              <a:t>适用症状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适用于干咳、包括上呼吸道感染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（如感冒和咽炎）、支气管炎等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引起的咳嗽。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643744" y="414781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WHFLTL+MS-UIGothic"/>
                <a:cs typeface="WHFLTL+MS-UIGothic"/>
              </a:rPr>
              <a:t>禁忌症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本品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敏者禁用，孕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妇</a:t>
            </a: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、哺乳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期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妇</a:t>
            </a: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女慎用。有精神病史者禁用。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有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重肝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肾</a:t>
            </a: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功能不全的患者禁用。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037329" y="2434046"/>
            <a:ext cx="4086225" cy="3128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46557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NHVCPT+LEINVI+Arial-BoldMT"/>
                <a:cs typeface="NHVCPT+LEINVI+Arial-BoldMT"/>
              </a:rPr>
              <a:t>02</a:t>
            </a:r>
          </a:p>
          <a:p>
            <a:pPr marL="0" marR="0">
              <a:lnSpc>
                <a:spcPts val="4500"/>
              </a:lnSpc>
              <a:spcBef>
                <a:spcPts val="2736"/>
              </a:spcBef>
              <a:spcAft>
                <a:spcPct val="0"/>
              </a:spcAft>
            </a:pPr>
            <a:r>
              <a:rPr sz="4500" spc="-864">
                <a:solidFill>
                  <a:srgbClr val="5E5E5E"/>
                </a:solidFill>
                <a:latin typeface="WHFLTL+MS-UIGothic"/>
                <a:cs typeface="WHFLTL+MS-UIGothic"/>
              </a:rPr>
              <a:t>物成分与制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WHFLTL+MS-UIGothic"/>
                <a:cs typeface="WHFLTL+MS-UIGothic"/>
              </a:rPr>
              <a:t>活性成分与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辅</a:t>
            </a:r>
            <a:r>
              <a:rPr sz="3000">
                <a:solidFill>
                  <a:srgbClr val="689E5F"/>
                </a:solidFill>
                <a:latin typeface="WHFLTL+MS-UIGothic"/>
                <a:cs typeface="WHFLTL+MS-UIGothic"/>
              </a:rPr>
              <a:t>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WHFLTL+MS-UIGothic"/>
                <a:cs typeface="WHFLTL+MS-UIGothic"/>
              </a:rPr>
              <a:t>活性成分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氢</a:t>
            </a: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溴酸右美沙芬是主要的活性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物成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分，具有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效的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镇</a:t>
            </a: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咳作用。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辅</a:t>
            </a:r>
            <a:r>
              <a:rPr sz="1550">
                <a:solidFill>
                  <a:srgbClr val="FFFFFF"/>
                </a:solidFill>
                <a:latin typeface="WHFLTL+MS-UIGothic"/>
                <a:cs typeface="WHFLTL+MS-UIGothic"/>
              </a:rPr>
              <a:t>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22208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HFLTL+MS-UIGothic"/>
                <a:cs typeface="WHFLTL+MS-UIGothic"/>
              </a:rPr>
              <a:t>通常包括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赋</a:t>
            </a:r>
            <a:r>
              <a:rPr sz="1350">
                <a:solidFill>
                  <a:srgbClr val="FFFFFF"/>
                </a:solidFill>
                <a:latin typeface="WHFLTL+MS-UIGothic"/>
                <a:cs typeface="WHFLTL+MS-UIGothic"/>
              </a:rPr>
              <a:t>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WHFLTL+MS-UIGothic"/>
                <a:cs typeface="WHFLTL+MS-UIGothic"/>
              </a:rPr>
              <a:t>、填充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WHFLTL+MS-UIGothic"/>
                <a:cs typeface="WHFLTL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FFFFFF"/>
                </a:solidFill>
                <a:latin typeface="WHFLTL+MS-UIGothic"/>
                <a:cs typeface="WHFLTL+MS-UIGothic"/>
              </a:rPr>
              <a:t>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WHFLTL+MS-UIGothic"/>
                <a:cs typeface="WHFLTL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HFLTL+MS-UIGothic"/>
                <a:cs typeface="WHFLTL+MS-UIGothic"/>
              </a:rPr>
              <a:t>崩解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WHFLTL+MS-UIGothic"/>
                <a:cs typeface="WHFLTL+MS-UIGothic"/>
              </a:rPr>
              <a:t>、着色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WHFLTL+MS-UIGothic"/>
                <a:cs typeface="WHFLTL+MS-UIGothic"/>
              </a:rPr>
              <a:t>等，以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FFFFFF"/>
                </a:solidFill>
                <a:latin typeface="WHFLTL+MS-UIGothic"/>
                <a:cs typeface="WHFLTL+MS-UIGothic"/>
              </a:rPr>
              <a:t>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WHFLTL+MS-UIGothic"/>
                <a:cs typeface="WHFLTL+MS-UIGothic"/>
              </a:rPr>
              <a:t>物的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释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HFLTL+MS-UIGothic"/>
                <a:cs typeface="WHFLTL+MS-UIGothic"/>
              </a:rPr>
              <a:t>放和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FFFFF"/>
                </a:solidFill>
                <a:latin typeface="WHFLTL+MS-UIGothic"/>
                <a:cs typeface="WHFLTL+MS-UIGothic"/>
              </a:rPr>
              <a:t>定性。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WHFLTL+MS-UIGothic"/>
                <a:cs typeface="WHFLTL+MS-UIGothic"/>
              </a:rPr>
              <a:t>制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689E5F"/>
                </a:solidFill>
                <a:latin typeface="WHFLTL+MS-UIGothic"/>
                <a:cs typeface="WHFLTL+MS-UIGothic"/>
              </a:rPr>
              <a:t>工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689E5F"/>
                </a:solidFill>
                <a:latin typeface="WHFLTL+MS-UIGothic"/>
                <a:cs typeface="WHFLTL+MS-UIGothic"/>
              </a:rPr>
              <a:t>与流程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89E5F"/>
                </a:solidFill>
                <a:latin typeface="WHFLTL+MS-UIGothic"/>
                <a:cs typeface="WHFLTL+MS-UIGothic"/>
              </a:rPr>
              <a:t>工</a:t>
            </a: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艺</a:t>
            </a:r>
            <a:r>
              <a:rPr sz="2000" spc="25">
                <a:solidFill>
                  <a:srgbClr val="689E5F"/>
                </a:solidFill>
                <a:latin typeface="WHFLTL+MS-UIGothic"/>
                <a:cs typeface="WHFLTL+MS-UIGothic"/>
              </a:rPr>
              <a:t>流程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024494" y="2518783"/>
            <a:ext cx="321081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主要包括混合、制粒、干燥、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片、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包衣等步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骤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WHFLTL+MS-UIGothic"/>
                <a:cs typeface="WHFLTL+MS-UIGothic"/>
              </a:rPr>
              <a:t>具体流程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9244" y="4600947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将活性成分与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料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行混合，通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粒机将混合物制成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颗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粒，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行干燥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理，最后通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过压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片机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制成片，并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行包衣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理以增加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物的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定性。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689E5F"/>
                </a:solidFill>
                <a:latin typeface="WHFLTL+MS-UIGothic"/>
                <a:cs typeface="WHFLTL+MS-UIGothic"/>
              </a:rPr>
              <a:t>量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689E5F"/>
                </a:solidFill>
                <a:latin typeface="WHFLTL+MS-UIGothic"/>
                <a:cs typeface="WHFLTL+MS-UIGothic"/>
              </a:rPr>
              <a:t>准与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检测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689E5F"/>
                </a:solidFill>
                <a:latin typeface="SimSun"/>
                <a:cs typeface="SimSun"/>
              </a:rPr>
              <a:t>质</a:t>
            </a:r>
            <a:r>
              <a:rPr sz="2000" spc="15">
                <a:solidFill>
                  <a:srgbClr val="689E5F"/>
                </a:solidFill>
                <a:latin typeface="WHFLTL+MS-UIGothic"/>
                <a:cs typeface="WHFLTL+MS-UIGothic"/>
              </a:rPr>
              <a:t>量</a:t>
            </a:r>
            <a:r>
              <a:rPr sz="2000" spc="15">
                <a:solidFill>
                  <a:srgbClr val="689E5F"/>
                </a:solidFill>
                <a:latin typeface="SimSun"/>
                <a:cs typeface="SimSun"/>
              </a:rPr>
              <a:t>标</a:t>
            </a:r>
            <a:r>
              <a:rPr sz="2000">
                <a:solidFill>
                  <a:srgbClr val="689E5F"/>
                </a:solidFill>
                <a:latin typeface="WHFLTL+MS-UIGothic"/>
                <a:cs typeface="WHFLTL+MS-UIGothic"/>
              </a:rPr>
              <a:t>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27647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符合国家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品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量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准，如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品的含量、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纯</a:t>
            </a: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度、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定性等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符合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定。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689E5F"/>
                </a:solidFill>
                <a:latin typeface="SimSun"/>
                <a:cs typeface="SimSun"/>
              </a:rPr>
              <a:t>检测</a:t>
            </a:r>
            <a:r>
              <a:rPr sz="2000" spc="15">
                <a:solidFill>
                  <a:srgbClr val="689E5F"/>
                </a:solidFill>
                <a:latin typeface="WHFLTL+MS-UIGothic"/>
                <a:cs typeface="WHFLTL+MS-UIGothic"/>
              </a:rPr>
              <a:t>方法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可以采用光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谱</a:t>
            </a: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法、色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谱</a:t>
            </a: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法、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质谱</a:t>
            </a: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法等多种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方法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对药</a:t>
            </a: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物的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成分、含量、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定性等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434046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NHVCPT+LEINVI+Arial-BoldMT"/>
                <a:cs typeface="NHVCPT+LEINVI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80079" y="3762097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 spc="-864">
                <a:solidFill>
                  <a:srgbClr val="5E5E5E"/>
                </a:solidFill>
                <a:latin typeface="WHFLTL+MS-UIGothic"/>
                <a:cs typeface="WHFLTL+MS-UIGothic"/>
              </a:rPr>
              <a:t>物作用机制与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WHFLTL+MS-UIGothic"/>
                <a:cs typeface="WHFLTL+MS-UIGothic"/>
              </a:rPr>
              <a:t>作用机制与受体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HFLTL+MS-UIGothic"/>
                <a:cs typeface="WHFLTL+MS-UIGothic"/>
              </a:rPr>
              <a:t>作用机制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54032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氢</a:t>
            </a:r>
            <a:r>
              <a:rPr sz="1500">
                <a:solidFill>
                  <a:srgbClr val="FFFFFF"/>
                </a:solidFill>
                <a:latin typeface="WHFLTL+MS-UIGothic"/>
                <a:cs typeface="WHFLTL+MS-UIGothic"/>
              </a:rPr>
              <a:t>溴酸右美沙芬片通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WHFLTL+MS-UIGothic"/>
                <a:cs typeface="WHFLTL+MS-UIGothic"/>
              </a:rPr>
              <a:t>抑制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FFFFFF"/>
                </a:solidFill>
                <a:latin typeface="WHFLTL+MS-UIGothic"/>
                <a:cs typeface="WHFLTL+MS-UIGothic"/>
              </a:rPr>
              <a:t>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经传导</a:t>
            </a:r>
            <a:r>
              <a:rPr sz="1500">
                <a:solidFill>
                  <a:srgbClr val="FFFFFF"/>
                </a:solidFill>
                <a:latin typeface="WHFLTL+MS-UIGothic"/>
                <a:cs typeface="WHFLTL+MS-UIGothic"/>
              </a:rPr>
              <a:t>而起到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镇</a:t>
            </a:r>
            <a:r>
              <a:rPr sz="1500">
                <a:solidFill>
                  <a:srgbClr val="FFFFFF"/>
                </a:solidFill>
                <a:latin typeface="WHFLTL+MS-UIGothic"/>
                <a:cs typeface="WHFLTL+MS-UIGothic"/>
              </a:rPr>
              <a:t>咳作用。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689E5F"/>
                </a:solidFill>
                <a:latin typeface="WHFLTL+MS-UIGothic"/>
                <a:cs typeface="WHFLTL+MS-UIGothic"/>
              </a:rPr>
              <a:t>受体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70822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344F2F"/>
                </a:solidFill>
                <a:latin typeface="WHFLTL+MS-UIGothic"/>
                <a:cs typeface="WHFLTL+MS-UIGothic"/>
              </a:rPr>
              <a:t>物作用于中枢神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344F2F"/>
                </a:solidFill>
                <a:latin typeface="WHFLTL+MS-UIGothic"/>
                <a:cs typeface="WHFLTL+MS-UIGothic"/>
              </a:rPr>
              <a:t>系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344F2F"/>
                </a:solidFill>
                <a:latin typeface="WHFLTL+MS-UIGothic"/>
                <a:cs typeface="WHFLTL+MS-UIGothic"/>
              </a:rPr>
              <a:t>的相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344F2F"/>
                </a:solidFill>
                <a:latin typeface="WHFLTL+MS-UIGothic"/>
                <a:cs typeface="WHFLTL+MS-UIGothic"/>
              </a:rPr>
              <a:t>受体（如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344F2F"/>
                </a:solidFill>
                <a:latin typeface="WHFLTL+MS-UIGothic"/>
                <a:cs typeface="WHFLTL+MS-UIGothic"/>
              </a:rPr>
              <a:t>上腺素能受体），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344F2F"/>
                </a:solidFill>
                <a:latin typeface="WHFLTL+MS-UIGothic"/>
                <a:cs typeface="WHFLTL+MS-UIGothic"/>
              </a:rPr>
              <a:t>而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发挥药</a:t>
            </a:r>
            <a:r>
              <a:rPr sz="1500">
                <a:solidFill>
                  <a:srgbClr val="344F2F"/>
                </a:solidFill>
                <a:latin typeface="WHFLTL+MS-UIGothic"/>
                <a:cs typeface="WHFLTL+MS-UIGothic"/>
              </a:rPr>
              <a:t>效。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689E5F"/>
                </a:solidFill>
                <a:latin typeface="WHFLTL+MS-UIGothic"/>
                <a:cs typeface="WHFLTL+MS-UIGothic"/>
              </a:rPr>
              <a:t>效学与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689E5F"/>
                </a:solidFill>
                <a:latin typeface="WHFLTL+MS-UIGothic"/>
                <a:cs typeface="WHFLTL+MS-UIGothic"/>
              </a:rPr>
              <a:t>床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689E5F"/>
                </a:solidFill>
                <a:latin typeface="WHFLTL+MS-UIGothic"/>
                <a:cs typeface="WHFLTL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药</a:t>
            </a:r>
            <a:r>
              <a:rPr sz="2300" spc="25">
                <a:solidFill>
                  <a:srgbClr val="689E5F"/>
                </a:solidFill>
                <a:latin typeface="WHFLTL+MS-UIGothic"/>
                <a:cs typeface="WHFLTL+MS-UIGothic"/>
              </a:rPr>
              <a:t>效学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5191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氢</a:t>
            </a: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溴酸右美沙芬片具有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效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镇</a:t>
            </a: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咳作用，可有效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缓</a:t>
            </a: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解干咳症状。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临</a:t>
            </a:r>
            <a:r>
              <a:rPr sz="2300" spc="25">
                <a:solidFill>
                  <a:srgbClr val="689E5F"/>
                </a:solidFill>
                <a:latin typeface="WHFLTL+MS-UIGothic"/>
                <a:cs typeface="WHFLTL+MS-UIGothic"/>
              </a:rPr>
              <a:t>床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应</a:t>
            </a:r>
            <a:r>
              <a:rPr sz="2300">
                <a:solidFill>
                  <a:srgbClr val="689E5F"/>
                </a:solidFill>
                <a:latin typeface="WHFLTL+MS-UIGothic"/>
                <a:cs typeface="WHFLTL+MS-UIGothic"/>
              </a:rPr>
              <a:t>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512481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WHFLTL+MS-UIGothic"/>
                <a:cs typeface="WHFLTL+MS-UIGothic"/>
              </a:rPr>
              <a:t>适用于感冒、流感等引起的咳嗽症状，尤其适用于干咳患者。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WHFLTL+MS-UIGothic"/>
                <a:cs typeface="WHFLTL+MS-UIGothic"/>
              </a:rPr>
              <a:t>不良反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689E5F"/>
                </a:solidFill>
                <a:latin typeface="WHFLTL+MS-UIGothic"/>
                <a:cs typeface="WHFLTL+MS-UIGothic"/>
              </a:rPr>
              <a:t>与注意事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738619" y="165217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WHFLTL+MS-UIGothic"/>
                <a:cs typeface="WHFLTL+MS-UIGothic"/>
              </a:rPr>
              <a:t>不良反</a:t>
            </a:r>
            <a:r>
              <a:rPr sz="2000">
                <a:solidFill>
                  <a:srgbClr val="689E5F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85970" y="2755638"/>
            <a:ext cx="576612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可能出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嗜睡、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头晕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心、口干等不良反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，停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后可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解。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WHFLTL+MS-UIGothic"/>
                <a:cs typeface="WHFLTL+MS-UIGothic"/>
              </a:rPr>
              <a:t>注意事</a:t>
            </a:r>
            <a:r>
              <a:rPr sz="2000">
                <a:solidFill>
                  <a:srgbClr val="689E5F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33470" y="4945753"/>
            <a:ext cx="80321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孕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妇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、哺乳期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妇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女及儿童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慎用；与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胺氧化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抑制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合用可能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致血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急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剧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上升；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对</a:t>
            </a:r>
          </a:p>
          <a:p>
            <a:pPr marL="2857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物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82828"/>
                </a:solidFill>
                <a:latin typeface="WHFLTL+MS-UIGothic"/>
                <a:cs typeface="WHFLTL+MS-UIGothic"/>
              </a:rPr>
              <a:t>敏者禁用。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465829" y="2434046"/>
            <a:ext cx="5229225" cy="3128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03707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NHVCPT+LEINVI+Arial-BoldMT"/>
                <a:cs typeface="NHVCPT+LEINVI+Arial-BoldMT"/>
              </a:rPr>
              <a:t>04</a:t>
            </a:r>
          </a:p>
          <a:p>
            <a:pPr marL="0" marR="0">
              <a:lnSpc>
                <a:spcPts val="4500"/>
              </a:lnSpc>
              <a:spcBef>
                <a:spcPts val="2736"/>
              </a:spcBef>
              <a:spcAft>
                <a:spcPct val="0"/>
              </a:spcAft>
            </a:pPr>
            <a:r>
              <a:rPr sz="4500" spc="-864">
                <a:solidFill>
                  <a:srgbClr val="5E5E5E"/>
                </a:solidFill>
                <a:latin typeface="WHFLTL+MS-UIGothic"/>
                <a:cs typeface="WHFLTL+MS-UIGothic"/>
              </a:rPr>
              <a:t>物使用方法与量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https://d.book118.com/077042152024006034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WHFLTL+MS-UIGothic</vt:lpstr>
      <vt:lpstr>BMODWC+VCEHOL+ArialMT</vt:lpstr>
      <vt:lpstr>NHVCPT+LEINVI+Arial-BoldMT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2024-09-07T22:30:18.718</cp:lastPrinted>
  <dcterms:created xsi:type="dcterms:W3CDTF">2024-09-07T14:30:18Z</dcterms:created>
  <dcterms:modified xsi:type="dcterms:W3CDTF">2024-09-07T14:30:19Z</dcterms:modified>
</cp:coreProperties>
</file>