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02B7FEC-88E0-4428-8D6E-A44B08DDA96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EC444CF-1D95-4E1D-B63F-917D1FB3013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1B1FB67-7645-47A7-8C49-528B5F8F828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CD23A74-358A-4810-BB23-F105310F852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224457E-DCCC-4015-90EE-373AFFB8D8D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1B098ED-DDDD-4059-BDD5-79EDAA1C898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21DC140-49D0-4B6A-9905-19C693B8574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203FDDA-E7F3-4F15-8114-42F5B2BEC47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B5260F2-6420-43D0-BA9C-B3E6ECD6786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5197F82-0C93-4E68-9C26-9BA99500AD9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EE68395-8DCF-408A-9511-A05CA6AFF2A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77044052002006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955091" y="1771650"/>
            <a:ext cx="8281818" cy="1950224"/>
          </a:xfrm>
          <a:prstGeom prst="rect">
            <a:avLst/>
          </a:prstGeom>
          <a:noFill/>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4950" b="1">
                <a:solidFill>
                  <a:srgbClr val="FFFFFF">
                    <a:alpha val="100000"/>
                  </a:srgbClr>
                </a:solidFill>
                <a:latin typeface="Microsoft Yahei"/>
                <a:ea typeface="Microsoft Yahei"/>
                <a:cs typeface="Microsoft Yahei"/>
              </a:rPr>
              <a:t>高中教学中如何促进学生的思维能力和解决问题能力</a:t>
            </a:r>
            <a:endParaRPr lang="en-US" sz="1100"/>
          </a:p>
        </p:txBody>
      </p:sp>
      <p:sp>
        <p:nvSpPr>
          <p:cNvPr id="3" name="AutoShape 3"/>
          <p:cNvSpPr/>
          <p:nvPr/>
        </p:nvSpPr>
        <p:spPr>
          <a:xfrm>
            <a:off x="6000750" y="4095750"/>
            <a:ext cx="4101027" cy="524871"/>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025">
                <a:solidFill>
                  <a:srgbClr val="FFFFFF">
                    <a:alpha val="100000"/>
                  </a:srgbClr>
                </a:solidFill>
                <a:latin typeface="Microsoft Yahei"/>
                <a:ea typeface="Microsoft Yahei"/>
                <a:cs typeface="Microsoft Yahei"/>
              </a:rPr>
              <a:t>汇报时间：2024-01-19</a:t>
            </a:r>
            <a:endParaRPr lang="en-US" sz="1100"/>
          </a:p>
        </p:txBody>
      </p:sp>
      <p:sp>
        <p:nvSpPr>
          <p:cNvPr id="4" name="AutoShape 4"/>
          <p:cNvSpPr/>
          <p:nvPr/>
        </p:nvSpPr>
        <p:spPr>
          <a:xfrm>
            <a:off x="714375" y="4095750"/>
            <a:ext cx="4956128" cy="524871"/>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025">
                <a:solidFill>
                  <a:srgbClr val="FFFFFF">
                    <a:alpha val="100000"/>
                  </a:srgbClr>
                </a:solidFill>
                <a:latin typeface="Microsoft Yahei"/>
                <a:ea typeface="Microsoft Yahei"/>
                <a:cs typeface="Microsoft Yahei"/>
              </a:rPr>
              <a:t>汇报人：XX</a:t>
            </a:r>
            <a:endParaRPr lang="en-US" sz="11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287250" cy="6857204"/>
          </a:xfrm>
          <a:prstGeom prst="rect">
            <a:avLst/>
          </a:prstGeom>
        </p:spPr>
      </p:pic>
      <p:sp>
        <p:nvSpPr>
          <p:cNvPr id="3" name="TextBox 3"/>
          <p:cNvSpPr txBox="1"/>
          <p:nvPr/>
        </p:nvSpPr>
        <p:spPr>
          <a:xfrm>
            <a:off x="2336170" y="682396"/>
            <a:ext cx="1539079" cy="823690"/>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4950" b="1">
                <a:solidFill>
                  <a:srgbClr val="FFFFFF">
                    <a:alpha val="100000"/>
                  </a:srgbClr>
                </a:solidFill>
                <a:latin typeface="Microsoft Yahei"/>
                <a:ea typeface="Microsoft Yahei"/>
                <a:cs typeface="Microsoft Yahei"/>
              </a:rPr>
              <a:t>目录</a:t>
            </a:r>
          </a:p>
        </p:txBody>
      </p:sp>
      <p:sp>
        <p:nvSpPr>
          <p:cNvPr id="4" name="TextBox 4"/>
          <p:cNvSpPr txBox="1"/>
          <p:nvPr/>
        </p:nvSpPr>
        <p:spPr>
          <a:xfrm>
            <a:off x="5749260" y="682396"/>
            <a:ext cx="5359177" cy="45877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引言</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思维能力与解决问题能力的重要性</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高中教学现状分析</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创新教学策略与方法探讨</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287250" cy="6857204"/>
          </a:xfrm>
          <a:prstGeom prst="rect">
            <a:avLst/>
          </a:prstGeom>
        </p:spPr>
      </p:pic>
      <p:sp>
        <p:nvSpPr>
          <p:cNvPr id="3" name="TextBox 3"/>
          <p:cNvSpPr txBox="1"/>
          <p:nvPr/>
        </p:nvSpPr>
        <p:spPr>
          <a:xfrm>
            <a:off x="2336170" y="682396"/>
            <a:ext cx="1539079" cy="823690"/>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4950" b="1">
                <a:solidFill>
                  <a:srgbClr val="FFFFFF">
                    <a:alpha val="100000"/>
                  </a:srgbClr>
                </a:solidFill>
                <a:latin typeface="Microsoft Yahei"/>
                <a:ea typeface="Microsoft Yahei"/>
                <a:cs typeface="Microsoft Yahei"/>
              </a:rPr>
              <a:t>目录</a:t>
            </a:r>
          </a:p>
        </p:txBody>
      </p:sp>
      <p:sp>
        <p:nvSpPr>
          <p:cNvPr id="4" name="TextBox 4"/>
          <p:cNvSpPr txBox="1"/>
          <p:nvPr/>
        </p:nvSpPr>
        <p:spPr>
          <a:xfrm>
            <a:off x="5749260" y="682396"/>
            <a:ext cx="5359177" cy="45877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课外活动拓展与延伸</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家校合作共育模式构建</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总结回顾与展望未来发展趋势</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引言</a:t>
            </a:r>
          </a:p>
        </p:txBody>
      </p:sp>
      <p:sp>
        <p:nvSpPr>
          <p:cNvPr id="3" name="TextBox 3"/>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4950" b="1">
                <a:solidFill>
                  <a:srgbClr val="FFFFFF">
                    <a:alpha val="100000"/>
                  </a:srgbClr>
                </a:solidFill>
                <a:latin typeface="Microsoft Yahei"/>
                <a:ea typeface="Microsoft Yahei"/>
                <a:cs typeface="Microsoft Yahei"/>
              </a:rPr>
              <a:t>01</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随着社会的快速发展，对人才的要求也越来越高，不仅需要具备专业知识，更需要具备批判性思维、创新思维和解决问题的能力。因此，高中教学作为人才培养的重要环节，需要注重学生思维能力和解决问题能力的培养。</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提高学生思维能力和解决问题能力的重要性</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当前高中教学普遍存在重知识传授、轻能力培养的问题，导致学生缺乏独立思考和解决问题的能力。同时，高中教学面临着课程内容繁多、课时紧张等挑战，如何在有限的时间内有效提高学生的思维能力和解决问题能力成为亟待解决的问题。</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高中教学现状及其挑战</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2789747" y="1388509"/>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467252" y="1671934"/>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本文将探讨高中教学中如何促进学生的思维能力和解决问题能力的方法和策略。</a:t>
            </a:r>
          </a:p>
        </p:txBody>
      </p:sp>
      <p:sp>
        <p:nvSpPr>
          <p:cNvPr id="4" name="AutoShape 4"/>
          <p:cNvSpPr/>
          <p:nvPr/>
        </p:nvSpPr>
        <p:spPr>
          <a:xfrm>
            <a:off x="1491031" y="3030193"/>
            <a:ext cx="8008040" cy="126796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643863" y="3325809"/>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汇报将涵盖以下方面：高中教学的现状及其挑战；促进学生思维能力和解决问题能力的方法和策略；实践案例及效果分析；结论与展望。</a:t>
            </a:r>
          </a:p>
        </p:txBody>
      </p:sp>
      <p:pic>
        <p:nvPicPr>
          <p:cNvPr id="6" name="Picture 6"/>
          <p:cNvPicPr>
            <a:picLocks noChangeAspect="1"/>
          </p:cNvPicPr>
          <p:nvPr/>
        </p:nvPicPr>
        <p:blipFill>
          <a:blip r:embed="rId2"/>
          <a:srcRect t="11896" b="11896"/>
          <a:stretch>
            <a:fillRect/>
          </a:stretch>
        </p:blipFill>
        <p:spPr>
          <a:xfrm>
            <a:off x="539110" y="1388509"/>
            <a:ext cx="2256056" cy="1267968"/>
          </a:xfrm>
          <a:prstGeom prst="rect">
            <a:avLst/>
          </a:prstGeom>
        </p:spPr>
      </p:pic>
      <p:pic>
        <p:nvPicPr>
          <p:cNvPr id="7" name="Picture 7"/>
          <p:cNvPicPr>
            <a:picLocks noChangeAspect="1"/>
          </p:cNvPicPr>
          <p:nvPr/>
        </p:nvPicPr>
        <p:blipFill>
          <a:blip r:embed="rId3"/>
          <a:srcRect t="14837" b="14837"/>
          <a:stretch>
            <a:fillRect/>
          </a:stretch>
        </p:blipFill>
        <p:spPr>
          <a:xfrm>
            <a:off x="9486879" y="3030193"/>
            <a:ext cx="2256056" cy="1267968"/>
          </a:xfrm>
          <a:prstGeom prst="rect">
            <a:avLst/>
          </a:prstGeom>
        </p:spPr>
      </p:pic>
      <p:sp>
        <p:nvSpPr>
          <p:cNvPr id="8" name="AutoShape 8"/>
          <p:cNvSpPr/>
          <p:nvPr/>
        </p:nvSpPr>
        <p:spPr>
          <a:xfrm>
            <a:off x="2795409" y="4664094"/>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472914" y="4947518"/>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通过本文的汇报，希望能够为高中教师提供一些有益的参考和借鉴，推动高中教学的改革和创新。</a:t>
            </a:r>
          </a:p>
        </p:txBody>
      </p:sp>
      <p:pic>
        <p:nvPicPr>
          <p:cNvPr id="10" name="Picture 10"/>
          <p:cNvPicPr>
            <a:picLocks noChangeAspect="1"/>
          </p:cNvPicPr>
          <p:nvPr/>
        </p:nvPicPr>
        <p:blipFill>
          <a:blip r:embed="rId4"/>
          <a:srcRect t="7899" b="7899"/>
          <a:stretch>
            <a:fillRect/>
          </a:stretch>
        </p:blipFill>
        <p:spPr>
          <a:xfrm>
            <a:off x="544772" y="4664094"/>
            <a:ext cx="2256056" cy="1267968"/>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汇报范围</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思维能力与解决问题能力的重要性</a:t>
            </a:r>
          </a:p>
        </p:txBody>
      </p:sp>
      <p:sp>
        <p:nvSpPr>
          <p:cNvPr id="3" name="TextBox 3"/>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4950" b="1">
                <a:solidFill>
                  <a:srgbClr val="FFFFFF">
                    <a:alpha val="100000"/>
                  </a:srgb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854583" y="1877473"/>
            <a:ext cx="563213" cy="1253299"/>
            <a:chOff x="854583" y="1877473"/>
            <a:chExt cx="563213" cy="1253299"/>
          </a:xfrm>
        </p:grpSpPr>
        <p:sp>
          <p:nvSpPr>
            <p:cNvPr id="3" name="AutoShape 3"/>
            <p:cNvSpPr/>
            <p:nvPr/>
          </p:nvSpPr>
          <p:spPr>
            <a:xfrm>
              <a:off x="962406" y="1984343"/>
              <a:ext cx="347186" cy="378904"/>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457219">
              <a:off x="854583" y="1877473"/>
              <a:ext cx="98393" cy="543877"/>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rot="21142780" flipH="1">
              <a:off x="1319403" y="1877473"/>
              <a:ext cx="98393" cy="5488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21437230" flipH="1">
              <a:off x="1168241" y="2264378"/>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162769">
              <a:off x="943356" y="2264378"/>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874776" y="1448943"/>
            <a:ext cx="514445" cy="580739"/>
            <a:chOff x="874776" y="1448943"/>
            <a:chExt cx="514445" cy="580739"/>
          </a:xfrm>
        </p:grpSpPr>
        <p:sp>
          <p:nvSpPr>
            <p:cNvPr id="9" name="Freeform 9"/>
            <p:cNvSpPr/>
            <p:nvPr/>
          </p:nvSpPr>
          <p:spPr>
            <a:xfrm>
              <a:off x="1014698" y="1448943"/>
              <a:ext cx="234601" cy="304991"/>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874776" y="1732788"/>
              <a:ext cx="514445" cy="296894"/>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1102900" y="1782128"/>
              <a:ext cx="59817" cy="44482"/>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6843332" y="1448848"/>
            <a:ext cx="536161" cy="977455"/>
            <a:chOff x="6843332" y="1448848"/>
            <a:chExt cx="536161" cy="977455"/>
          </a:xfrm>
        </p:grpSpPr>
        <p:sp>
          <p:nvSpPr>
            <p:cNvPr id="13" name="AutoShape 13"/>
            <p:cNvSpPr/>
            <p:nvPr/>
          </p:nvSpPr>
          <p:spPr>
            <a:xfrm>
              <a:off x="6942487" y="1984343"/>
              <a:ext cx="336137" cy="378904"/>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457219">
              <a:off x="6843332" y="1877473"/>
              <a:ext cx="98393" cy="543877"/>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rot="21142780" flipH="1">
              <a:off x="7281100" y="1877473"/>
              <a:ext cx="98393" cy="5488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6867811" y="1448848"/>
              <a:ext cx="494824" cy="580834"/>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6922580" y="2267521"/>
            <a:ext cx="372522" cy="866394"/>
            <a:chOff x="6922580" y="2267521"/>
            <a:chExt cx="372522" cy="866394"/>
          </a:xfrm>
        </p:grpSpPr>
        <p:sp>
          <p:nvSpPr>
            <p:cNvPr id="18" name="AutoShape 18"/>
            <p:cNvSpPr/>
            <p:nvPr/>
          </p:nvSpPr>
          <p:spPr>
            <a:xfrm rot="21437230" flipH="1">
              <a:off x="7138416" y="2267521"/>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rot="162769">
              <a:off x="6922580" y="2267521"/>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 name="Group 20"/>
          <p:cNvGrpSpPr/>
          <p:nvPr/>
        </p:nvGrpSpPr>
        <p:grpSpPr>
          <a:xfrm>
            <a:off x="1664446" y="1696307"/>
            <a:ext cx="1897380" cy="1288637"/>
            <a:chOff x="1664446" y="1696307"/>
            <a:chExt cx="1897380" cy="1288637"/>
          </a:xfrm>
        </p:grpSpPr>
        <p:sp>
          <p:nvSpPr>
            <p:cNvPr id="21" name="TextBox 21"/>
            <p:cNvSpPr txBox="1"/>
            <p:nvPr/>
          </p:nvSpPr>
          <p:spPr>
            <a:xfrm>
              <a:off x="1664446" y="1696307"/>
              <a:ext cx="1897380" cy="75819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400" b="1">
                  <a:solidFill>
                    <a:schemeClr val="accent1">
                      <a:alpha val="100000"/>
                    </a:schemeClr>
                  </a:solidFill>
                  <a:latin typeface="Microsoft Yahei"/>
                  <a:ea typeface="Microsoft Yahei"/>
                  <a:cs typeface="Microsoft Yahei"/>
                </a:rPr>
                <a:t>01</a:t>
              </a:r>
            </a:p>
          </p:txBody>
        </p:sp>
        <p:sp>
          <p:nvSpPr>
            <p:cNvPr id="22" name="TextBox 22"/>
            <p:cNvSpPr txBox="1"/>
            <p:nvPr/>
          </p:nvSpPr>
          <p:spPr>
            <a:xfrm>
              <a:off x="1664446" y="2655379"/>
              <a:ext cx="1897380" cy="3295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575" b="1">
                  <a:solidFill>
                    <a:schemeClr val="accent1">
                      <a:alpha val="100000"/>
                    </a:schemeClr>
                  </a:solidFill>
                  <a:latin typeface="Microsoft Yahei"/>
                  <a:ea typeface="Microsoft Yahei"/>
                  <a:cs typeface="Microsoft Yahei"/>
                </a:rPr>
                <a:t>思维能力</a:t>
              </a:r>
            </a:p>
          </p:txBody>
        </p:sp>
      </p:grpSp>
      <p:grpSp>
        <p:nvGrpSpPr>
          <p:cNvPr id="23" name="Group 23"/>
          <p:cNvGrpSpPr/>
          <p:nvPr/>
        </p:nvGrpSpPr>
        <p:grpSpPr>
          <a:xfrm>
            <a:off x="7583853" y="1696307"/>
            <a:ext cx="1897380" cy="1288637"/>
            <a:chOff x="7583853" y="1696307"/>
            <a:chExt cx="1897380" cy="1288637"/>
          </a:xfrm>
        </p:grpSpPr>
        <p:sp>
          <p:nvSpPr>
            <p:cNvPr id="24" name="TextBox 24"/>
            <p:cNvSpPr txBox="1"/>
            <p:nvPr/>
          </p:nvSpPr>
          <p:spPr>
            <a:xfrm>
              <a:off x="7583853" y="1696307"/>
              <a:ext cx="1897380" cy="75819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400" b="1">
                  <a:solidFill>
                    <a:schemeClr val="accent1">
                      <a:alpha val="100000"/>
                    </a:schemeClr>
                  </a:solidFill>
                  <a:latin typeface="Microsoft Yahei"/>
                  <a:ea typeface="Microsoft Yahei"/>
                  <a:cs typeface="Microsoft Yahei"/>
                </a:rPr>
                <a:t>02</a:t>
              </a:r>
            </a:p>
          </p:txBody>
        </p:sp>
        <p:sp>
          <p:nvSpPr>
            <p:cNvPr id="25" name="TextBox 25"/>
            <p:cNvSpPr txBox="1"/>
            <p:nvPr/>
          </p:nvSpPr>
          <p:spPr>
            <a:xfrm>
              <a:off x="7583853" y="2655379"/>
              <a:ext cx="1897380" cy="3295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575" b="1">
                  <a:solidFill>
                    <a:schemeClr val="accent1">
                      <a:alpha val="100000"/>
                    </a:schemeClr>
                  </a:solidFill>
                  <a:latin typeface="Microsoft Yahei"/>
                  <a:ea typeface="Microsoft Yahei"/>
                  <a:cs typeface="Microsoft Yahei"/>
                </a:rPr>
                <a:t>意义</a:t>
              </a:r>
            </a:p>
          </p:txBody>
        </p:sp>
      </p:grpSp>
      <p:grpSp>
        <p:nvGrpSpPr>
          <p:cNvPr id="26" name="Group 26"/>
          <p:cNvGrpSpPr/>
          <p:nvPr/>
        </p:nvGrpSpPr>
        <p:grpSpPr>
          <a:xfrm>
            <a:off x="854583" y="3639788"/>
            <a:ext cx="248317" cy="552641"/>
            <a:chOff x="854583" y="3639788"/>
            <a:chExt cx="248317" cy="552641"/>
          </a:xfrm>
        </p:grpSpPr>
        <p:sp>
          <p:nvSpPr>
            <p:cNvPr id="27" name="AutoShape 27"/>
            <p:cNvSpPr/>
            <p:nvPr/>
          </p:nvSpPr>
          <p:spPr>
            <a:xfrm>
              <a:off x="902113"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rot="457219">
              <a:off x="854583"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rot="21142780" flipH="1">
              <a:off x="1059561"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rot="21437230" flipH="1">
              <a:off x="992886"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rot="162769">
              <a:off x="893731"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2" name="Group 32"/>
          <p:cNvGrpSpPr/>
          <p:nvPr/>
        </p:nvGrpSpPr>
        <p:grpSpPr>
          <a:xfrm>
            <a:off x="863537" y="3450812"/>
            <a:ext cx="226885" cy="256032"/>
            <a:chOff x="863537" y="3450812"/>
            <a:chExt cx="226885" cy="256032"/>
          </a:xfrm>
        </p:grpSpPr>
        <p:sp>
          <p:nvSpPr>
            <p:cNvPr id="33" name="Freeform 33"/>
            <p:cNvSpPr/>
            <p:nvPr/>
          </p:nvSpPr>
          <p:spPr>
            <a:xfrm>
              <a:off x="925163"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863537"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964121"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6" name="Group 36"/>
          <p:cNvGrpSpPr/>
          <p:nvPr/>
        </p:nvGrpSpPr>
        <p:grpSpPr>
          <a:xfrm>
            <a:off x="1316450" y="3639788"/>
            <a:ext cx="248317" cy="552641"/>
            <a:chOff x="1316450" y="3639788"/>
            <a:chExt cx="248317" cy="552641"/>
          </a:xfrm>
        </p:grpSpPr>
        <p:sp>
          <p:nvSpPr>
            <p:cNvPr id="37" name="AutoShape 37"/>
            <p:cNvSpPr/>
            <p:nvPr/>
          </p:nvSpPr>
          <p:spPr>
            <a:xfrm>
              <a:off x="1363980"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rot="457219">
              <a:off x="1316450"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rot="21142780" flipH="1">
              <a:off x="1521428"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rot="21437230" flipH="1">
              <a:off x="1454753"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rot="162769">
              <a:off x="1355598"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2" name="Group 42"/>
          <p:cNvGrpSpPr/>
          <p:nvPr/>
        </p:nvGrpSpPr>
        <p:grpSpPr>
          <a:xfrm>
            <a:off x="1325404" y="3450812"/>
            <a:ext cx="226885" cy="256032"/>
            <a:chOff x="1325404" y="3450812"/>
            <a:chExt cx="226885" cy="256032"/>
          </a:xfrm>
        </p:grpSpPr>
        <p:sp>
          <p:nvSpPr>
            <p:cNvPr id="43" name="Freeform 43"/>
            <p:cNvSpPr/>
            <p:nvPr/>
          </p:nvSpPr>
          <p:spPr>
            <a:xfrm>
              <a:off x="1387030"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Freeform 44"/>
            <p:cNvSpPr/>
            <p:nvPr/>
          </p:nvSpPr>
          <p:spPr>
            <a:xfrm>
              <a:off x="1325404"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1425988"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6" name="Group 46"/>
          <p:cNvGrpSpPr/>
          <p:nvPr/>
        </p:nvGrpSpPr>
        <p:grpSpPr>
          <a:xfrm>
            <a:off x="1778317" y="3639788"/>
            <a:ext cx="248318" cy="552641"/>
            <a:chOff x="1778317" y="3639788"/>
            <a:chExt cx="248318" cy="552641"/>
          </a:xfrm>
        </p:grpSpPr>
        <p:sp>
          <p:nvSpPr>
            <p:cNvPr id="47" name="AutoShape 47"/>
            <p:cNvSpPr/>
            <p:nvPr/>
          </p:nvSpPr>
          <p:spPr>
            <a:xfrm>
              <a:off x="1825847"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rot="457219">
              <a:off x="1778317"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rot="21142780" flipH="1">
              <a:off x="1983296"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rot="21437230" flipH="1">
              <a:off x="1916621"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rot="162769">
              <a:off x="1817465"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2" name="Group 52"/>
          <p:cNvGrpSpPr/>
          <p:nvPr/>
        </p:nvGrpSpPr>
        <p:grpSpPr>
          <a:xfrm>
            <a:off x="1787271" y="3450812"/>
            <a:ext cx="226885" cy="256032"/>
            <a:chOff x="1787271" y="3450812"/>
            <a:chExt cx="226885" cy="256032"/>
          </a:xfrm>
        </p:grpSpPr>
        <p:sp>
          <p:nvSpPr>
            <p:cNvPr id="53" name="Freeform 53"/>
            <p:cNvSpPr/>
            <p:nvPr/>
          </p:nvSpPr>
          <p:spPr>
            <a:xfrm>
              <a:off x="1848898"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Freeform 54"/>
            <p:cNvSpPr/>
            <p:nvPr/>
          </p:nvSpPr>
          <p:spPr>
            <a:xfrm>
              <a:off x="1787271"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Freeform 55"/>
            <p:cNvSpPr/>
            <p:nvPr/>
          </p:nvSpPr>
          <p:spPr>
            <a:xfrm>
              <a:off x="1887855"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6" name="Group 56"/>
          <p:cNvGrpSpPr/>
          <p:nvPr/>
        </p:nvGrpSpPr>
        <p:grpSpPr>
          <a:xfrm>
            <a:off x="2240185" y="3639788"/>
            <a:ext cx="248317" cy="552641"/>
            <a:chOff x="2240185" y="3639788"/>
            <a:chExt cx="248317" cy="552641"/>
          </a:xfrm>
        </p:grpSpPr>
        <p:sp>
          <p:nvSpPr>
            <p:cNvPr id="57" name="AutoShape 57"/>
            <p:cNvSpPr/>
            <p:nvPr/>
          </p:nvSpPr>
          <p:spPr>
            <a:xfrm>
              <a:off x="2287714"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rot="457219">
              <a:off x="2240185"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rot="21142780" flipH="1">
              <a:off x="2445163"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rot="21437230" flipH="1">
              <a:off x="2378488"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rot="162769">
              <a:off x="2279333"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2" name="Group 62"/>
          <p:cNvGrpSpPr/>
          <p:nvPr/>
        </p:nvGrpSpPr>
        <p:grpSpPr>
          <a:xfrm>
            <a:off x="2249138" y="3450812"/>
            <a:ext cx="226885" cy="256032"/>
            <a:chOff x="2249138" y="3450812"/>
            <a:chExt cx="226885" cy="256032"/>
          </a:xfrm>
        </p:grpSpPr>
        <p:sp>
          <p:nvSpPr>
            <p:cNvPr id="63" name="Freeform 63"/>
            <p:cNvSpPr/>
            <p:nvPr/>
          </p:nvSpPr>
          <p:spPr>
            <a:xfrm>
              <a:off x="2310765"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Freeform 64"/>
            <p:cNvSpPr/>
            <p:nvPr/>
          </p:nvSpPr>
          <p:spPr>
            <a:xfrm>
              <a:off x="2249138"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Freeform 65"/>
            <p:cNvSpPr/>
            <p:nvPr/>
          </p:nvSpPr>
          <p:spPr>
            <a:xfrm>
              <a:off x="2349722"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6" name="Group 66"/>
          <p:cNvGrpSpPr/>
          <p:nvPr/>
        </p:nvGrpSpPr>
        <p:grpSpPr>
          <a:xfrm>
            <a:off x="2702052" y="3639788"/>
            <a:ext cx="248317" cy="552641"/>
            <a:chOff x="2702052" y="3639788"/>
            <a:chExt cx="248317" cy="552641"/>
          </a:xfrm>
        </p:grpSpPr>
        <p:sp>
          <p:nvSpPr>
            <p:cNvPr id="67" name="AutoShape 67"/>
            <p:cNvSpPr/>
            <p:nvPr/>
          </p:nvSpPr>
          <p:spPr>
            <a:xfrm>
              <a:off x="2749582"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rot="457219">
              <a:off x="2702052"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rot="21142780" flipH="1">
              <a:off x="2907030"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rot="21437230" flipH="1">
              <a:off x="2840355"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rot="162769">
              <a:off x="2741200"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2" name="Group 72"/>
          <p:cNvGrpSpPr/>
          <p:nvPr/>
        </p:nvGrpSpPr>
        <p:grpSpPr>
          <a:xfrm>
            <a:off x="2711005" y="3450812"/>
            <a:ext cx="226885" cy="256032"/>
            <a:chOff x="2711005" y="3450812"/>
            <a:chExt cx="226885" cy="256032"/>
          </a:xfrm>
        </p:grpSpPr>
        <p:sp>
          <p:nvSpPr>
            <p:cNvPr id="73" name="Freeform 73"/>
            <p:cNvSpPr/>
            <p:nvPr/>
          </p:nvSpPr>
          <p:spPr>
            <a:xfrm>
              <a:off x="2772728"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4" name="Freeform 74"/>
            <p:cNvSpPr/>
            <p:nvPr/>
          </p:nvSpPr>
          <p:spPr>
            <a:xfrm>
              <a:off x="2711005"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5" name="Freeform 75"/>
            <p:cNvSpPr/>
            <p:nvPr/>
          </p:nvSpPr>
          <p:spPr>
            <a:xfrm>
              <a:off x="2811589"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6" name="Group 76"/>
          <p:cNvGrpSpPr/>
          <p:nvPr/>
        </p:nvGrpSpPr>
        <p:grpSpPr>
          <a:xfrm>
            <a:off x="3163919" y="3639788"/>
            <a:ext cx="248317" cy="552641"/>
            <a:chOff x="3163919" y="3639788"/>
            <a:chExt cx="248317" cy="552641"/>
          </a:xfrm>
        </p:grpSpPr>
        <p:sp>
          <p:nvSpPr>
            <p:cNvPr id="77" name="AutoShape 77"/>
            <p:cNvSpPr/>
            <p:nvPr/>
          </p:nvSpPr>
          <p:spPr>
            <a:xfrm>
              <a:off x="3211449"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8" name="AutoShape 78"/>
            <p:cNvSpPr/>
            <p:nvPr/>
          </p:nvSpPr>
          <p:spPr>
            <a:xfrm rot="457219">
              <a:off x="3163919"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9" name="AutoShape 79"/>
            <p:cNvSpPr/>
            <p:nvPr/>
          </p:nvSpPr>
          <p:spPr>
            <a:xfrm rot="21142780" flipH="1">
              <a:off x="3368897"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0" name="AutoShape 80"/>
            <p:cNvSpPr/>
            <p:nvPr/>
          </p:nvSpPr>
          <p:spPr>
            <a:xfrm rot="21437230" flipH="1">
              <a:off x="3302222"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1" name="AutoShape 81"/>
            <p:cNvSpPr/>
            <p:nvPr/>
          </p:nvSpPr>
          <p:spPr>
            <a:xfrm rot="162769">
              <a:off x="3203067"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2" name="Group 82"/>
          <p:cNvGrpSpPr/>
          <p:nvPr/>
        </p:nvGrpSpPr>
        <p:grpSpPr>
          <a:xfrm>
            <a:off x="3172873" y="3450812"/>
            <a:ext cx="226885" cy="256032"/>
            <a:chOff x="3172873" y="3450812"/>
            <a:chExt cx="226885" cy="256032"/>
          </a:xfrm>
        </p:grpSpPr>
        <p:sp>
          <p:nvSpPr>
            <p:cNvPr id="83" name="Freeform 83"/>
            <p:cNvSpPr/>
            <p:nvPr/>
          </p:nvSpPr>
          <p:spPr>
            <a:xfrm>
              <a:off x="3234595"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4" name="Freeform 84"/>
            <p:cNvSpPr/>
            <p:nvPr/>
          </p:nvSpPr>
          <p:spPr>
            <a:xfrm>
              <a:off x="3172873"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5" name="Freeform 85"/>
            <p:cNvSpPr/>
            <p:nvPr/>
          </p:nvSpPr>
          <p:spPr>
            <a:xfrm>
              <a:off x="3273457"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6" name="Group 86"/>
          <p:cNvGrpSpPr/>
          <p:nvPr/>
        </p:nvGrpSpPr>
        <p:grpSpPr>
          <a:xfrm>
            <a:off x="3625787" y="3639788"/>
            <a:ext cx="248316" cy="552641"/>
            <a:chOff x="3625787" y="3639788"/>
            <a:chExt cx="248316" cy="552641"/>
          </a:xfrm>
        </p:grpSpPr>
        <p:sp>
          <p:nvSpPr>
            <p:cNvPr id="87" name="AutoShape 87"/>
            <p:cNvSpPr/>
            <p:nvPr/>
          </p:nvSpPr>
          <p:spPr>
            <a:xfrm>
              <a:off x="3673316"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8" name="AutoShape 88"/>
            <p:cNvSpPr/>
            <p:nvPr/>
          </p:nvSpPr>
          <p:spPr>
            <a:xfrm rot="457219">
              <a:off x="3625787"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9" name="AutoShape 89"/>
            <p:cNvSpPr/>
            <p:nvPr/>
          </p:nvSpPr>
          <p:spPr>
            <a:xfrm rot="21142780" flipH="1">
              <a:off x="3830764"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0" name="AutoShape 90"/>
            <p:cNvSpPr/>
            <p:nvPr/>
          </p:nvSpPr>
          <p:spPr>
            <a:xfrm rot="21437230" flipH="1">
              <a:off x="3764089"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1" name="AutoShape 91"/>
            <p:cNvSpPr/>
            <p:nvPr/>
          </p:nvSpPr>
          <p:spPr>
            <a:xfrm rot="162769">
              <a:off x="3664934"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2" name="Group 92"/>
          <p:cNvGrpSpPr/>
          <p:nvPr/>
        </p:nvGrpSpPr>
        <p:grpSpPr>
          <a:xfrm>
            <a:off x="3634740" y="3450812"/>
            <a:ext cx="226885" cy="256032"/>
            <a:chOff x="3634740" y="3450812"/>
            <a:chExt cx="226885" cy="256032"/>
          </a:xfrm>
        </p:grpSpPr>
        <p:sp>
          <p:nvSpPr>
            <p:cNvPr id="93" name="Freeform 93"/>
            <p:cNvSpPr/>
            <p:nvPr/>
          </p:nvSpPr>
          <p:spPr>
            <a:xfrm>
              <a:off x="3696462"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4" name="Freeform 94"/>
            <p:cNvSpPr/>
            <p:nvPr/>
          </p:nvSpPr>
          <p:spPr>
            <a:xfrm>
              <a:off x="3634740"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5" name="Freeform 95"/>
            <p:cNvSpPr/>
            <p:nvPr/>
          </p:nvSpPr>
          <p:spPr>
            <a:xfrm>
              <a:off x="3735324"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6" name="Group 96"/>
          <p:cNvGrpSpPr/>
          <p:nvPr/>
        </p:nvGrpSpPr>
        <p:grpSpPr>
          <a:xfrm>
            <a:off x="4087654" y="3639788"/>
            <a:ext cx="248317" cy="552641"/>
            <a:chOff x="4087654" y="3639788"/>
            <a:chExt cx="248317" cy="552641"/>
          </a:xfrm>
        </p:grpSpPr>
        <p:sp>
          <p:nvSpPr>
            <p:cNvPr id="97" name="AutoShape 97"/>
            <p:cNvSpPr/>
            <p:nvPr/>
          </p:nvSpPr>
          <p:spPr>
            <a:xfrm>
              <a:off x="4135184"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8" name="AutoShape 98"/>
            <p:cNvSpPr/>
            <p:nvPr/>
          </p:nvSpPr>
          <p:spPr>
            <a:xfrm rot="457219">
              <a:off x="4087654"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9" name="AutoShape 99"/>
            <p:cNvSpPr/>
            <p:nvPr/>
          </p:nvSpPr>
          <p:spPr>
            <a:xfrm rot="21142780" flipH="1">
              <a:off x="4292632"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0" name="AutoShape 100"/>
            <p:cNvSpPr/>
            <p:nvPr/>
          </p:nvSpPr>
          <p:spPr>
            <a:xfrm rot="21437230" flipH="1">
              <a:off x="4225957"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1" name="AutoShape 101"/>
            <p:cNvSpPr/>
            <p:nvPr/>
          </p:nvSpPr>
          <p:spPr>
            <a:xfrm rot="162769">
              <a:off x="4126802"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2" name="Group 102"/>
          <p:cNvGrpSpPr/>
          <p:nvPr/>
        </p:nvGrpSpPr>
        <p:grpSpPr>
          <a:xfrm>
            <a:off x="4096607" y="3450812"/>
            <a:ext cx="226885" cy="256032"/>
            <a:chOff x="4096607" y="3450812"/>
            <a:chExt cx="226885" cy="256032"/>
          </a:xfrm>
        </p:grpSpPr>
        <p:sp>
          <p:nvSpPr>
            <p:cNvPr id="103" name="Freeform 103"/>
            <p:cNvSpPr/>
            <p:nvPr/>
          </p:nvSpPr>
          <p:spPr>
            <a:xfrm>
              <a:off x="4158329"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4" name="Freeform 104"/>
            <p:cNvSpPr/>
            <p:nvPr/>
          </p:nvSpPr>
          <p:spPr>
            <a:xfrm>
              <a:off x="4096607"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5" name="Freeform 105"/>
            <p:cNvSpPr/>
            <p:nvPr/>
          </p:nvSpPr>
          <p:spPr>
            <a:xfrm>
              <a:off x="4197191"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6" name="Group 106"/>
          <p:cNvGrpSpPr/>
          <p:nvPr/>
        </p:nvGrpSpPr>
        <p:grpSpPr>
          <a:xfrm>
            <a:off x="4549521" y="3639788"/>
            <a:ext cx="248317" cy="552641"/>
            <a:chOff x="4549521" y="3639788"/>
            <a:chExt cx="248317" cy="552641"/>
          </a:xfrm>
        </p:grpSpPr>
        <p:sp>
          <p:nvSpPr>
            <p:cNvPr id="107" name="AutoShape 107"/>
            <p:cNvSpPr/>
            <p:nvPr/>
          </p:nvSpPr>
          <p:spPr>
            <a:xfrm>
              <a:off x="4597051"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8" name="AutoShape 108"/>
            <p:cNvSpPr/>
            <p:nvPr/>
          </p:nvSpPr>
          <p:spPr>
            <a:xfrm rot="457219">
              <a:off x="4549521"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9" name="AutoShape 109"/>
            <p:cNvSpPr/>
            <p:nvPr/>
          </p:nvSpPr>
          <p:spPr>
            <a:xfrm rot="21142780" flipH="1">
              <a:off x="4754499"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0" name="AutoShape 110"/>
            <p:cNvSpPr/>
            <p:nvPr/>
          </p:nvSpPr>
          <p:spPr>
            <a:xfrm rot="21437230" flipH="1">
              <a:off x="4687824"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1" name="AutoShape 111"/>
            <p:cNvSpPr/>
            <p:nvPr/>
          </p:nvSpPr>
          <p:spPr>
            <a:xfrm rot="162769">
              <a:off x="4588669"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2" name="Group 112"/>
          <p:cNvGrpSpPr/>
          <p:nvPr/>
        </p:nvGrpSpPr>
        <p:grpSpPr>
          <a:xfrm>
            <a:off x="4558474" y="3450812"/>
            <a:ext cx="226885" cy="256032"/>
            <a:chOff x="4558474" y="3450812"/>
            <a:chExt cx="226885" cy="256032"/>
          </a:xfrm>
        </p:grpSpPr>
        <p:sp>
          <p:nvSpPr>
            <p:cNvPr id="113" name="Freeform 113"/>
            <p:cNvSpPr/>
            <p:nvPr/>
          </p:nvSpPr>
          <p:spPr>
            <a:xfrm>
              <a:off x="4620196"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4" name="Freeform 114"/>
            <p:cNvSpPr/>
            <p:nvPr/>
          </p:nvSpPr>
          <p:spPr>
            <a:xfrm>
              <a:off x="4558474"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5" name="Freeform 115"/>
            <p:cNvSpPr/>
            <p:nvPr/>
          </p:nvSpPr>
          <p:spPr>
            <a:xfrm>
              <a:off x="4659059"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6" name="Group 116"/>
          <p:cNvGrpSpPr/>
          <p:nvPr/>
        </p:nvGrpSpPr>
        <p:grpSpPr>
          <a:xfrm>
            <a:off x="5011388" y="3639788"/>
            <a:ext cx="248317" cy="552641"/>
            <a:chOff x="5011388" y="3639788"/>
            <a:chExt cx="248317" cy="552641"/>
          </a:xfrm>
        </p:grpSpPr>
        <p:sp>
          <p:nvSpPr>
            <p:cNvPr id="117" name="AutoShape 117"/>
            <p:cNvSpPr/>
            <p:nvPr/>
          </p:nvSpPr>
          <p:spPr>
            <a:xfrm>
              <a:off x="5059013"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8" name="AutoShape 118"/>
            <p:cNvSpPr/>
            <p:nvPr/>
          </p:nvSpPr>
          <p:spPr>
            <a:xfrm rot="457219">
              <a:off x="5011388"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9" name="AutoShape 119"/>
            <p:cNvSpPr/>
            <p:nvPr/>
          </p:nvSpPr>
          <p:spPr>
            <a:xfrm rot="21142780" flipH="1">
              <a:off x="5216366"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0" name="AutoShape 120"/>
            <p:cNvSpPr/>
            <p:nvPr/>
          </p:nvSpPr>
          <p:spPr>
            <a:xfrm rot="21437230" flipH="1">
              <a:off x="5149691"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1" name="AutoShape 121"/>
            <p:cNvSpPr/>
            <p:nvPr/>
          </p:nvSpPr>
          <p:spPr>
            <a:xfrm rot="162769">
              <a:off x="5050536"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2" name="Group 122"/>
          <p:cNvGrpSpPr/>
          <p:nvPr/>
        </p:nvGrpSpPr>
        <p:grpSpPr>
          <a:xfrm>
            <a:off x="5020342" y="3450812"/>
            <a:ext cx="226885" cy="256032"/>
            <a:chOff x="5020342" y="3450812"/>
            <a:chExt cx="226885" cy="256032"/>
          </a:xfrm>
        </p:grpSpPr>
        <p:sp>
          <p:nvSpPr>
            <p:cNvPr id="123" name="Freeform 123"/>
            <p:cNvSpPr/>
            <p:nvPr/>
          </p:nvSpPr>
          <p:spPr>
            <a:xfrm>
              <a:off x="5082064"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4" name="Freeform 124"/>
            <p:cNvSpPr/>
            <p:nvPr/>
          </p:nvSpPr>
          <p:spPr>
            <a:xfrm>
              <a:off x="5020342"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5" name="Freeform 125"/>
            <p:cNvSpPr/>
            <p:nvPr/>
          </p:nvSpPr>
          <p:spPr>
            <a:xfrm>
              <a:off x="5120926"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6" name="Group 126"/>
          <p:cNvGrpSpPr/>
          <p:nvPr/>
        </p:nvGrpSpPr>
        <p:grpSpPr>
          <a:xfrm>
            <a:off x="854583" y="4613529"/>
            <a:ext cx="248317" cy="552641"/>
            <a:chOff x="854583" y="4613529"/>
            <a:chExt cx="248317" cy="552641"/>
          </a:xfrm>
        </p:grpSpPr>
        <p:sp>
          <p:nvSpPr>
            <p:cNvPr id="127" name="AutoShape 127"/>
            <p:cNvSpPr/>
            <p:nvPr/>
          </p:nvSpPr>
          <p:spPr>
            <a:xfrm>
              <a:off x="902113"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8" name="AutoShape 128"/>
            <p:cNvSpPr/>
            <p:nvPr/>
          </p:nvSpPr>
          <p:spPr>
            <a:xfrm rot="457219">
              <a:off x="854583"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9" name="AutoShape 129"/>
            <p:cNvSpPr/>
            <p:nvPr/>
          </p:nvSpPr>
          <p:spPr>
            <a:xfrm rot="21142780" flipH="1">
              <a:off x="1059561"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0" name="AutoShape 130"/>
            <p:cNvSpPr/>
            <p:nvPr/>
          </p:nvSpPr>
          <p:spPr>
            <a:xfrm rot="21437230" flipH="1">
              <a:off x="992886"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1" name="AutoShape 131"/>
            <p:cNvSpPr/>
            <p:nvPr/>
          </p:nvSpPr>
          <p:spPr>
            <a:xfrm rot="162769">
              <a:off x="893731"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2" name="Group 132"/>
          <p:cNvGrpSpPr/>
          <p:nvPr/>
        </p:nvGrpSpPr>
        <p:grpSpPr>
          <a:xfrm>
            <a:off x="863537" y="4424553"/>
            <a:ext cx="226885" cy="256032"/>
            <a:chOff x="863537" y="4424553"/>
            <a:chExt cx="226885" cy="256032"/>
          </a:xfrm>
        </p:grpSpPr>
        <p:sp>
          <p:nvSpPr>
            <p:cNvPr id="133" name="Freeform 133"/>
            <p:cNvSpPr/>
            <p:nvPr/>
          </p:nvSpPr>
          <p:spPr>
            <a:xfrm>
              <a:off x="925163"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4" name="Freeform 134"/>
            <p:cNvSpPr/>
            <p:nvPr/>
          </p:nvSpPr>
          <p:spPr>
            <a:xfrm>
              <a:off x="863537"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5" name="Freeform 135"/>
            <p:cNvSpPr/>
            <p:nvPr/>
          </p:nvSpPr>
          <p:spPr>
            <a:xfrm>
              <a:off x="964121"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6" name="Group 136"/>
          <p:cNvGrpSpPr/>
          <p:nvPr/>
        </p:nvGrpSpPr>
        <p:grpSpPr>
          <a:xfrm>
            <a:off x="1316450" y="4613529"/>
            <a:ext cx="248317" cy="552641"/>
            <a:chOff x="1316450" y="4613529"/>
            <a:chExt cx="248317" cy="552641"/>
          </a:xfrm>
        </p:grpSpPr>
        <p:sp>
          <p:nvSpPr>
            <p:cNvPr id="137" name="AutoShape 137"/>
            <p:cNvSpPr/>
            <p:nvPr/>
          </p:nvSpPr>
          <p:spPr>
            <a:xfrm>
              <a:off x="1363980"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8" name="AutoShape 138"/>
            <p:cNvSpPr/>
            <p:nvPr/>
          </p:nvSpPr>
          <p:spPr>
            <a:xfrm rot="457219">
              <a:off x="1316450"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9" name="AutoShape 139"/>
            <p:cNvSpPr/>
            <p:nvPr/>
          </p:nvSpPr>
          <p:spPr>
            <a:xfrm rot="21142780" flipH="1">
              <a:off x="1521428"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0" name="AutoShape 140"/>
            <p:cNvSpPr/>
            <p:nvPr/>
          </p:nvSpPr>
          <p:spPr>
            <a:xfrm rot="21437230" flipH="1">
              <a:off x="1454753"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1" name="AutoShape 141"/>
            <p:cNvSpPr/>
            <p:nvPr/>
          </p:nvSpPr>
          <p:spPr>
            <a:xfrm rot="162769">
              <a:off x="1355598"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2" name="Group 142"/>
          <p:cNvGrpSpPr/>
          <p:nvPr/>
        </p:nvGrpSpPr>
        <p:grpSpPr>
          <a:xfrm>
            <a:off x="1325404" y="4424553"/>
            <a:ext cx="226885" cy="256032"/>
            <a:chOff x="1325404" y="4424553"/>
            <a:chExt cx="226885" cy="256032"/>
          </a:xfrm>
        </p:grpSpPr>
        <p:sp>
          <p:nvSpPr>
            <p:cNvPr id="143" name="Freeform 143"/>
            <p:cNvSpPr/>
            <p:nvPr/>
          </p:nvSpPr>
          <p:spPr>
            <a:xfrm>
              <a:off x="1387030"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4" name="Freeform 144"/>
            <p:cNvSpPr/>
            <p:nvPr/>
          </p:nvSpPr>
          <p:spPr>
            <a:xfrm>
              <a:off x="1325404"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5" name="Freeform 145"/>
            <p:cNvSpPr/>
            <p:nvPr/>
          </p:nvSpPr>
          <p:spPr>
            <a:xfrm>
              <a:off x="1425988"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6" name="Group 146"/>
          <p:cNvGrpSpPr/>
          <p:nvPr/>
        </p:nvGrpSpPr>
        <p:grpSpPr>
          <a:xfrm>
            <a:off x="1778317" y="4613529"/>
            <a:ext cx="248318" cy="552641"/>
            <a:chOff x="1778317" y="4613529"/>
            <a:chExt cx="248318" cy="552641"/>
          </a:xfrm>
        </p:grpSpPr>
        <p:sp>
          <p:nvSpPr>
            <p:cNvPr id="147" name="AutoShape 147"/>
            <p:cNvSpPr/>
            <p:nvPr/>
          </p:nvSpPr>
          <p:spPr>
            <a:xfrm>
              <a:off x="1825847"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8" name="AutoShape 148"/>
            <p:cNvSpPr/>
            <p:nvPr/>
          </p:nvSpPr>
          <p:spPr>
            <a:xfrm rot="457219">
              <a:off x="1778317"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9" name="AutoShape 149"/>
            <p:cNvSpPr/>
            <p:nvPr/>
          </p:nvSpPr>
          <p:spPr>
            <a:xfrm rot="21142780" flipH="1">
              <a:off x="1983296"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0" name="AutoShape 150"/>
            <p:cNvSpPr/>
            <p:nvPr/>
          </p:nvSpPr>
          <p:spPr>
            <a:xfrm rot="21437230" flipH="1">
              <a:off x="1916621"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1" name="AutoShape 151"/>
            <p:cNvSpPr/>
            <p:nvPr/>
          </p:nvSpPr>
          <p:spPr>
            <a:xfrm rot="162769">
              <a:off x="1817465"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2" name="Group 152"/>
          <p:cNvGrpSpPr/>
          <p:nvPr/>
        </p:nvGrpSpPr>
        <p:grpSpPr>
          <a:xfrm>
            <a:off x="1787271" y="4424553"/>
            <a:ext cx="226885" cy="256032"/>
            <a:chOff x="1787271" y="4424553"/>
            <a:chExt cx="226885" cy="256032"/>
          </a:xfrm>
        </p:grpSpPr>
        <p:sp>
          <p:nvSpPr>
            <p:cNvPr id="153" name="Freeform 153"/>
            <p:cNvSpPr/>
            <p:nvPr/>
          </p:nvSpPr>
          <p:spPr>
            <a:xfrm>
              <a:off x="1848898"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4" name="Freeform 154"/>
            <p:cNvSpPr/>
            <p:nvPr/>
          </p:nvSpPr>
          <p:spPr>
            <a:xfrm>
              <a:off x="1787271"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5" name="Freeform 155"/>
            <p:cNvSpPr/>
            <p:nvPr/>
          </p:nvSpPr>
          <p:spPr>
            <a:xfrm>
              <a:off x="1887855"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6" name="Group 156"/>
          <p:cNvGrpSpPr/>
          <p:nvPr/>
        </p:nvGrpSpPr>
        <p:grpSpPr>
          <a:xfrm>
            <a:off x="2240185" y="4613529"/>
            <a:ext cx="248317" cy="552641"/>
            <a:chOff x="2240185" y="4613529"/>
            <a:chExt cx="248317" cy="552641"/>
          </a:xfrm>
        </p:grpSpPr>
        <p:sp>
          <p:nvSpPr>
            <p:cNvPr id="157" name="AutoShape 157"/>
            <p:cNvSpPr/>
            <p:nvPr/>
          </p:nvSpPr>
          <p:spPr>
            <a:xfrm>
              <a:off x="2287714"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8" name="AutoShape 158"/>
            <p:cNvSpPr/>
            <p:nvPr/>
          </p:nvSpPr>
          <p:spPr>
            <a:xfrm rot="457219">
              <a:off x="2240185"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9" name="AutoShape 159"/>
            <p:cNvSpPr/>
            <p:nvPr/>
          </p:nvSpPr>
          <p:spPr>
            <a:xfrm rot="21142780" flipH="1">
              <a:off x="2445163"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0" name="AutoShape 160"/>
            <p:cNvSpPr/>
            <p:nvPr/>
          </p:nvSpPr>
          <p:spPr>
            <a:xfrm rot="21437230" flipH="1">
              <a:off x="2378488"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1" name="AutoShape 161"/>
            <p:cNvSpPr/>
            <p:nvPr/>
          </p:nvSpPr>
          <p:spPr>
            <a:xfrm rot="162769">
              <a:off x="2279333"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2" name="Group 162"/>
          <p:cNvGrpSpPr/>
          <p:nvPr/>
        </p:nvGrpSpPr>
        <p:grpSpPr>
          <a:xfrm>
            <a:off x="2249138" y="4424553"/>
            <a:ext cx="226885" cy="256032"/>
            <a:chOff x="2249138" y="4424553"/>
            <a:chExt cx="226885" cy="256032"/>
          </a:xfrm>
        </p:grpSpPr>
        <p:sp>
          <p:nvSpPr>
            <p:cNvPr id="163" name="Freeform 163"/>
            <p:cNvSpPr/>
            <p:nvPr/>
          </p:nvSpPr>
          <p:spPr>
            <a:xfrm>
              <a:off x="2310765"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4" name="Freeform 164"/>
            <p:cNvSpPr/>
            <p:nvPr/>
          </p:nvSpPr>
          <p:spPr>
            <a:xfrm>
              <a:off x="2249138"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5" name="Freeform 165"/>
            <p:cNvSpPr/>
            <p:nvPr/>
          </p:nvSpPr>
          <p:spPr>
            <a:xfrm>
              <a:off x="2349722"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6" name="Group 166"/>
          <p:cNvGrpSpPr/>
          <p:nvPr/>
        </p:nvGrpSpPr>
        <p:grpSpPr>
          <a:xfrm>
            <a:off x="2702052" y="4613529"/>
            <a:ext cx="248317" cy="552641"/>
            <a:chOff x="2702052" y="4613529"/>
            <a:chExt cx="248317" cy="552641"/>
          </a:xfrm>
        </p:grpSpPr>
        <p:sp>
          <p:nvSpPr>
            <p:cNvPr id="167" name="AutoShape 167"/>
            <p:cNvSpPr/>
            <p:nvPr/>
          </p:nvSpPr>
          <p:spPr>
            <a:xfrm>
              <a:off x="2749582"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8" name="AutoShape 168"/>
            <p:cNvSpPr/>
            <p:nvPr/>
          </p:nvSpPr>
          <p:spPr>
            <a:xfrm rot="457219">
              <a:off x="2702052"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9" name="AutoShape 169"/>
            <p:cNvSpPr/>
            <p:nvPr/>
          </p:nvSpPr>
          <p:spPr>
            <a:xfrm rot="21142780" flipH="1">
              <a:off x="2907030"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0" name="AutoShape 170"/>
            <p:cNvSpPr/>
            <p:nvPr/>
          </p:nvSpPr>
          <p:spPr>
            <a:xfrm rot="21437230" flipH="1">
              <a:off x="2840355"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1" name="AutoShape 171"/>
            <p:cNvSpPr/>
            <p:nvPr/>
          </p:nvSpPr>
          <p:spPr>
            <a:xfrm rot="162769">
              <a:off x="2741200"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2" name="Group 172"/>
          <p:cNvGrpSpPr/>
          <p:nvPr/>
        </p:nvGrpSpPr>
        <p:grpSpPr>
          <a:xfrm>
            <a:off x="2711005" y="4424553"/>
            <a:ext cx="226885" cy="256032"/>
            <a:chOff x="2711005" y="4424553"/>
            <a:chExt cx="226885" cy="256032"/>
          </a:xfrm>
        </p:grpSpPr>
        <p:sp>
          <p:nvSpPr>
            <p:cNvPr id="173" name="Freeform 173"/>
            <p:cNvSpPr/>
            <p:nvPr/>
          </p:nvSpPr>
          <p:spPr>
            <a:xfrm>
              <a:off x="2772728"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4" name="Freeform 174"/>
            <p:cNvSpPr/>
            <p:nvPr/>
          </p:nvSpPr>
          <p:spPr>
            <a:xfrm>
              <a:off x="2711005"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5" name="Freeform 175"/>
            <p:cNvSpPr/>
            <p:nvPr/>
          </p:nvSpPr>
          <p:spPr>
            <a:xfrm>
              <a:off x="2811589"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6" name="Group 176"/>
          <p:cNvGrpSpPr/>
          <p:nvPr/>
        </p:nvGrpSpPr>
        <p:grpSpPr>
          <a:xfrm>
            <a:off x="3163919" y="4613529"/>
            <a:ext cx="248317" cy="552641"/>
            <a:chOff x="3163919" y="4613529"/>
            <a:chExt cx="248317" cy="552641"/>
          </a:xfrm>
        </p:grpSpPr>
        <p:sp>
          <p:nvSpPr>
            <p:cNvPr id="177" name="AutoShape 177"/>
            <p:cNvSpPr/>
            <p:nvPr/>
          </p:nvSpPr>
          <p:spPr>
            <a:xfrm>
              <a:off x="3211449"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8" name="AutoShape 178"/>
            <p:cNvSpPr/>
            <p:nvPr/>
          </p:nvSpPr>
          <p:spPr>
            <a:xfrm rot="457219">
              <a:off x="3163919"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9" name="AutoShape 179"/>
            <p:cNvSpPr/>
            <p:nvPr/>
          </p:nvSpPr>
          <p:spPr>
            <a:xfrm rot="21142780" flipH="1">
              <a:off x="3368897"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0" name="AutoShape 180"/>
            <p:cNvSpPr/>
            <p:nvPr/>
          </p:nvSpPr>
          <p:spPr>
            <a:xfrm rot="21437230" flipH="1">
              <a:off x="3302222"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1" name="AutoShape 181"/>
            <p:cNvSpPr/>
            <p:nvPr/>
          </p:nvSpPr>
          <p:spPr>
            <a:xfrm rot="162769">
              <a:off x="3203067"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2" name="Group 182"/>
          <p:cNvGrpSpPr/>
          <p:nvPr/>
        </p:nvGrpSpPr>
        <p:grpSpPr>
          <a:xfrm>
            <a:off x="3172873" y="4424553"/>
            <a:ext cx="226885" cy="256032"/>
            <a:chOff x="3172873" y="4424553"/>
            <a:chExt cx="226885" cy="256032"/>
          </a:xfrm>
        </p:grpSpPr>
        <p:sp>
          <p:nvSpPr>
            <p:cNvPr id="183" name="Freeform 183"/>
            <p:cNvSpPr/>
            <p:nvPr/>
          </p:nvSpPr>
          <p:spPr>
            <a:xfrm>
              <a:off x="3234595"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4" name="Freeform 184"/>
            <p:cNvSpPr/>
            <p:nvPr/>
          </p:nvSpPr>
          <p:spPr>
            <a:xfrm>
              <a:off x="3172873"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5" name="Freeform 185"/>
            <p:cNvSpPr/>
            <p:nvPr/>
          </p:nvSpPr>
          <p:spPr>
            <a:xfrm>
              <a:off x="3273457"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6" name="Group 186"/>
          <p:cNvGrpSpPr/>
          <p:nvPr/>
        </p:nvGrpSpPr>
        <p:grpSpPr>
          <a:xfrm>
            <a:off x="3625787" y="4613529"/>
            <a:ext cx="248316" cy="552641"/>
            <a:chOff x="3625787" y="4613529"/>
            <a:chExt cx="248316" cy="552641"/>
          </a:xfrm>
        </p:grpSpPr>
        <p:sp>
          <p:nvSpPr>
            <p:cNvPr id="187" name="AutoShape 187"/>
            <p:cNvSpPr/>
            <p:nvPr/>
          </p:nvSpPr>
          <p:spPr>
            <a:xfrm>
              <a:off x="3673316"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8" name="AutoShape 188"/>
            <p:cNvSpPr/>
            <p:nvPr/>
          </p:nvSpPr>
          <p:spPr>
            <a:xfrm rot="457219">
              <a:off x="3625787"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9" name="AutoShape 189"/>
            <p:cNvSpPr/>
            <p:nvPr/>
          </p:nvSpPr>
          <p:spPr>
            <a:xfrm rot="21142780" flipH="1">
              <a:off x="3830764"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0" name="AutoShape 190"/>
            <p:cNvSpPr/>
            <p:nvPr/>
          </p:nvSpPr>
          <p:spPr>
            <a:xfrm rot="21437230" flipH="1">
              <a:off x="3764089"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1" name="AutoShape 191"/>
            <p:cNvSpPr/>
            <p:nvPr/>
          </p:nvSpPr>
          <p:spPr>
            <a:xfrm rot="162769">
              <a:off x="3664934"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92" name="Group 192"/>
          <p:cNvGrpSpPr/>
          <p:nvPr/>
        </p:nvGrpSpPr>
        <p:grpSpPr>
          <a:xfrm>
            <a:off x="3634740" y="4424553"/>
            <a:ext cx="226885" cy="256032"/>
            <a:chOff x="3634740" y="4424553"/>
            <a:chExt cx="226885" cy="256032"/>
          </a:xfrm>
        </p:grpSpPr>
        <p:sp>
          <p:nvSpPr>
            <p:cNvPr id="193" name="Freeform 193"/>
            <p:cNvSpPr/>
            <p:nvPr/>
          </p:nvSpPr>
          <p:spPr>
            <a:xfrm>
              <a:off x="3696462"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4" name="Freeform 194"/>
            <p:cNvSpPr/>
            <p:nvPr/>
          </p:nvSpPr>
          <p:spPr>
            <a:xfrm>
              <a:off x="3634740"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5" name="Freeform 195"/>
            <p:cNvSpPr/>
            <p:nvPr/>
          </p:nvSpPr>
          <p:spPr>
            <a:xfrm>
              <a:off x="3735324"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96" name="Group 196"/>
          <p:cNvGrpSpPr/>
          <p:nvPr/>
        </p:nvGrpSpPr>
        <p:grpSpPr>
          <a:xfrm>
            <a:off x="4087654" y="4613529"/>
            <a:ext cx="248317" cy="552641"/>
            <a:chOff x="4087654" y="4613529"/>
            <a:chExt cx="248317" cy="552641"/>
          </a:xfrm>
        </p:grpSpPr>
        <p:sp>
          <p:nvSpPr>
            <p:cNvPr id="197" name="AutoShape 197"/>
            <p:cNvSpPr/>
            <p:nvPr/>
          </p:nvSpPr>
          <p:spPr>
            <a:xfrm>
              <a:off x="4135184"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8" name="AutoShape 198"/>
            <p:cNvSpPr/>
            <p:nvPr/>
          </p:nvSpPr>
          <p:spPr>
            <a:xfrm rot="457219">
              <a:off x="4087654"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9" name="AutoShape 199"/>
            <p:cNvSpPr/>
            <p:nvPr/>
          </p:nvSpPr>
          <p:spPr>
            <a:xfrm rot="21142780" flipH="1">
              <a:off x="4292632"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0" name="AutoShape 200"/>
            <p:cNvSpPr/>
            <p:nvPr/>
          </p:nvSpPr>
          <p:spPr>
            <a:xfrm rot="21437230" flipH="1">
              <a:off x="4225957"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1" name="AutoShape 201"/>
            <p:cNvSpPr/>
            <p:nvPr/>
          </p:nvSpPr>
          <p:spPr>
            <a:xfrm rot="162769">
              <a:off x="4126802"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2" name="Group 202"/>
          <p:cNvGrpSpPr/>
          <p:nvPr/>
        </p:nvGrpSpPr>
        <p:grpSpPr>
          <a:xfrm>
            <a:off x="4096607" y="4424553"/>
            <a:ext cx="226885" cy="256032"/>
            <a:chOff x="4096607" y="4424553"/>
            <a:chExt cx="226885" cy="256032"/>
          </a:xfrm>
        </p:grpSpPr>
        <p:sp>
          <p:nvSpPr>
            <p:cNvPr id="203" name="Freeform 203"/>
            <p:cNvSpPr/>
            <p:nvPr/>
          </p:nvSpPr>
          <p:spPr>
            <a:xfrm>
              <a:off x="4158329"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4" name="Freeform 204"/>
            <p:cNvSpPr/>
            <p:nvPr/>
          </p:nvSpPr>
          <p:spPr>
            <a:xfrm>
              <a:off x="4096607"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5" name="Freeform 205"/>
            <p:cNvSpPr/>
            <p:nvPr/>
          </p:nvSpPr>
          <p:spPr>
            <a:xfrm>
              <a:off x="4197191"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6" name="Group 206"/>
          <p:cNvGrpSpPr/>
          <p:nvPr/>
        </p:nvGrpSpPr>
        <p:grpSpPr>
          <a:xfrm>
            <a:off x="4549521" y="4613529"/>
            <a:ext cx="248317" cy="552641"/>
            <a:chOff x="4549521" y="4613529"/>
            <a:chExt cx="248317" cy="552641"/>
          </a:xfrm>
        </p:grpSpPr>
        <p:sp>
          <p:nvSpPr>
            <p:cNvPr id="207" name="AutoShape 207"/>
            <p:cNvSpPr/>
            <p:nvPr/>
          </p:nvSpPr>
          <p:spPr>
            <a:xfrm>
              <a:off x="4597051"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8" name="AutoShape 208"/>
            <p:cNvSpPr/>
            <p:nvPr/>
          </p:nvSpPr>
          <p:spPr>
            <a:xfrm rot="457219">
              <a:off x="4549521"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9" name="AutoShape 209"/>
            <p:cNvSpPr/>
            <p:nvPr/>
          </p:nvSpPr>
          <p:spPr>
            <a:xfrm rot="21142780" flipH="1">
              <a:off x="4754499"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0" name="AutoShape 210"/>
            <p:cNvSpPr/>
            <p:nvPr/>
          </p:nvSpPr>
          <p:spPr>
            <a:xfrm rot="21437230" flipH="1">
              <a:off x="4687824"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1" name="AutoShape 211"/>
            <p:cNvSpPr/>
            <p:nvPr/>
          </p:nvSpPr>
          <p:spPr>
            <a:xfrm rot="162769">
              <a:off x="4588669"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2" name="Group 212"/>
          <p:cNvGrpSpPr/>
          <p:nvPr/>
        </p:nvGrpSpPr>
        <p:grpSpPr>
          <a:xfrm>
            <a:off x="4558474" y="4424553"/>
            <a:ext cx="226885" cy="256032"/>
            <a:chOff x="4558474" y="4424553"/>
            <a:chExt cx="226885" cy="256032"/>
          </a:xfrm>
        </p:grpSpPr>
        <p:sp>
          <p:nvSpPr>
            <p:cNvPr id="213" name="Freeform 213"/>
            <p:cNvSpPr/>
            <p:nvPr/>
          </p:nvSpPr>
          <p:spPr>
            <a:xfrm>
              <a:off x="4620196"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4" name="Freeform 214"/>
            <p:cNvSpPr/>
            <p:nvPr/>
          </p:nvSpPr>
          <p:spPr>
            <a:xfrm>
              <a:off x="4558474"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5" name="Freeform 215"/>
            <p:cNvSpPr/>
            <p:nvPr/>
          </p:nvSpPr>
          <p:spPr>
            <a:xfrm>
              <a:off x="4659059"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6" name="Group 216"/>
          <p:cNvGrpSpPr/>
          <p:nvPr/>
        </p:nvGrpSpPr>
        <p:grpSpPr>
          <a:xfrm>
            <a:off x="5011388" y="4613529"/>
            <a:ext cx="248317" cy="552641"/>
            <a:chOff x="5011388" y="4613529"/>
            <a:chExt cx="248317" cy="552641"/>
          </a:xfrm>
        </p:grpSpPr>
        <p:sp>
          <p:nvSpPr>
            <p:cNvPr id="217" name="AutoShape 217"/>
            <p:cNvSpPr/>
            <p:nvPr/>
          </p:nvSpPr>
          <p:spPr>
            <a:xfrm>
              <a:off x="5059013"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8" name="AutoShape 218"/>
            <p:cNvSpPr/>
            <p:nvPr/>
          </p:nvSpPr>
          <p:spPr>
            <a:xfrm rot="457219">
              <a:off x="5011388"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9" name="AutoShape 219"/>
            <p:cNvSpPr/>
            <p:nvPr/>
          </p:nvSpPr>
          <p:spPr>
            <a:xfrm rot="21142780" flipH="1">
              <a:off x="5216366"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0" name="AutoShape 220"/>
            <p:cNvSpPr/>
            <p:nvPr/>
          </p:nvSpPr>
          <p:spPr>
            <a:xfrm rot="21437230" flipH="1">
              <a:off x="5149691"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1" name="AutoShape 221"/>
            <p:cNvSpPr/>
            <p:nvPr/>
          </p:nvSpPr>
          <p:spPr>
            <a:xfrm rot="162769">
              <a:off x="5050536"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22" name="Group 222"/>
          <p:cNvGrpSpPr/>
          <p:nvPr/>
        </p:nvGrpSpPr>
        <p:grpSpPr>
          <a:xfrm>
            <a:off x="5020342" y="4424553"/>
            <a:ext cx="226885" cy="256032"/>
            <a:chOff x="5020342" y="4424553"/>
            <a:chExt cx="226885" cy="256032"/>
          </a:xfrm>
        </p:grpSpPr>
        <p:sp>
          <p:nvSpPr>
            <p:cNvPr id="223" name="Freeform 223"/>
            <p:cNvSpPr/>
            <p:nvPr/>
          </p:nvSpPr>
          <p:spPr>
            <a:xfrm>
              <a:off x="5082064"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4" name="Freeform 224"/>
            <p:cNvSpPr/>
            <p:nvPr/>
          </p:nvSpPr>
          <p:spPr>
            <a:xfrm>
              <a:off x="5020342"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5" name="Freeform 225"/>
            <p:cNvSpPr/>
            <p:nvPr/>
          </p:nvSpPr>
          <p:spPr>
            <a:xfrm>
              <a:off x="5120926"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26" name="Group 226"/>
          <p:cNvGrpSpPr/>
          <p:nvPr/>
        </p:nvGrpSpPr>
        <p:grpSpPr>
          <a:xfrm>
            <a:off x="6807708" y="3451003"/>
            <a:ext cx="236315" cy="430816"/>
            <a:chOff x="6807708" y="3451003"/>
            <a:chExt cx="236315" cy="430816"/>
          </a:xfrm>
        </p:grpSpPr>
        <p:sp>
          <p:nvSpPr>
            <p:cNvPr id="227" name="AutoShape 227"/>
            <p:cNvSpPr/>
            <p:nvPr/>
          </p:nvSpPr>
          <p:spPr>
            <a:xfrm>
              <a:off x="6851428"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8" name="AutoShape 228"/>
            <p:cNvSpPr/>
            <p:nvPr/>
          </p:nvSpPr>
          <p:spPr>
            <a:xfrm rot="457219">
              <a:off x="6807708"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9" name="AutoShape 229"/>
            <p:cNvSpPr/>
            <p:nvPr/>
          </p:nvSpPr>
          <p:spPr>
            <a:xfrm rot="21142780" flipH="1">
              <a:off x="7000684"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0" name="Freeform 230"/>
            <p:cNvSpPr/>
            <p:nvPr/>
          </p:nvSpPr>
          <p:spPr>
            <a:xfrm>
              <a:off x="6818471"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1" name="Group 231"/>
          <p:cNvGrpSpPr/>
          <p:nvPr/>
        </p:nvGrpSpPr>
        <p:grpSpPr>
          <a:xfrm>
            <a:off x="6842665" y="3811905"/>
            <a:ext cx="164211" cy="381952"/>
            <a:chOff x="6842665" y="3811905"/>
            <a:chExt cx="164211" cy="381952"/>
          </a:xfrm>
        </p:grpSpPr>
        <p:sp>
          <p:nvSpPr>
            <p:cNvPr id="232" name="AutoShape 232"/>
            <p:cNvSpPr/>
            <p:nvPr/>
          </p:nvSpPr>
          <p:spPr>
            <a:xfrm rot="21437230" flipH="1">
              <a:off x="6937820"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3" name="AutoShape 233"/>
            <p:cNvSpPr/>
            <p:nvPr/>
          </p:nvSpPr>
          <p:spPr>
            <a:xfrm rot="162769">
              <a:off x="6842665"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4" name="Group 234"/>
          <p:cNvGrpSpPr/>
          <p:nvPr/>
        </p:nvGrpSpPr>
        <p:grpSpPr>
          <a:xfrm>
            <a:off x="7270909" y="3451003"/>
            <a:ext cx="236315" cy="430816"/>
            <a:chOff x="7270909" y="3451003"/>
            <a:chExt cx="236315" cy="430816"/>
          </a:xfrm>
        </p:grpSpPr>
        <p:sp>
          <p:nvSpPr>
            <p:cNvPr id="235" name="AutoShape 235"/>
            <p:cNvSpPr/>
            <p:nvPr/>
          </p:nvSpPr>
          <p:spPr>
            <a:xfrm>
              <a:off x="7314629"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6" name="AutoShape 236"/>
            <p:cNvSpPr/>
            <p:nvPr/>
          </p:nvSpPr>
          <p:spPr>
            <a:xfrm rot="457219">
              <a:off x="7270909"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7" name="AutoShape 237"/>
            <p:cNvSpPr/>
            <p:nvPr/>
          </p:nvSpPr>
          <p:spPr>
            <a:xfrm rot="21142780" flipH="1">
              <a:off x="7463885"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8" name="Freeform 238"/>
            <p:cNvSpPr/>
            <p:nvPr/>
          </p:nvSpPr>
          <p:spPr>
            <a:xfrm>
              <a:off x="7281672"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9" name="Group 239"/>
          <p:cNvGrpSpPr/>
          <p:nvPr/>
        </p:nvGrpSpPr>
        <p:grpSpPr>
          <a:xfrm>
            <a:off x="7305866" y="3811905"/>
            <a:ext cx="164210" cy="381952"/>
            <a:chOff x="7305866" y="3811905"/>
            <a:chExt cx="164210" cy="381952"/>
          </a:xfrm>
        </p:grpSpPr>
        <p:sp>
          <p:nvSpPr>
            <p:cNvPr id="240" name="AutoShape 240"/>
            <p:cNvSpPr/>
            <p:nvPr/>
          </p:nvSpPr>
          <p:spPr>
            <a:xfrm rot="21437230" flipH="1">
              <a:off x="7401020"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1" name="AutoShape 241"/>
            <p:cNvSpPr/>
            <p:nvPr/>
          </p:nvSpPr>
          <p:spPr>
            <a:xfrm rot="162769">
              <a:off x="7305866"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42" name="Group 242"/>
          <p:cNvGrpSpPr/>
          <p:nvPr/>
        </p:nvGrpSpPr>
        <p:grpSpPr>
          <a:xfrm>
            <a:off x="7734109" y="3451003"/>
            <a:ext cx="236316" cy="430816"/>
            <a:chOff x="7734109" y="3451003"/>
            <a:chExt cx="236316" cy="430816"/>
          </a:xfrm>
        </p:grpSpPr>
        <p:sp>
          <p:nvSpPr>
            <p:cNvPr id="243" name="AutoShape 243"/>
            <p:cNvSpPr/>
            <p:nvPr/>
          </p:nvSpPr>
          <p:spPr>
            <a:xfrm>
              <a:off x="7777829"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4" name="AutoShape 244"/>
            <p:cNvSpPr/>
            <p:nvPr/>
          </p:nvSpPr>
          <p:spPr>
            <a:xfrm rot="457219">
              <a:off x="7734109"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5" name="AutoShape 245"/>
            <p:cNvSpPr/>
            <p:nvPr/>
          </p:nvSpPr>
          <p:spPr>
            <a:xfrm rot="21142780" flipH="1">
              <a:off x="7927086"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6" name="Freeform 246"/>
            <p:cNvSpPr/>
            <p:nvPr/>
          </p:nvSpPr>
          <p:spPr>
            <a:xfrm>
              <a:off x="7744873"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47" name="Group 247"/>
          <p:cNvGrpSpPr/>
          <p:nvPr/>
        </p:nvGrpSpPr>
        <p:grpSpPr>
          <a:xfrm>
            <a:off x="7769066" y="3811905"/>
            <a:ext cx="164211" cy="381952"/>
            <a:chOff x="7769066" y="3811905"/>
            <a:chExt cx="164211" cy="381952"/>
          </a:xfrm>
        </p:grpSpPr>
        <p:sp>
          <p:nvSpPr>
            <p:cNvPr id="248" name="AutoShape 248"/>
            <p:cNvSpPr/>
            <p:nvPr/>
          </p:nvSpPr>
          <p:spPr>
            <a:xfrm rot="21437230" flipH="1">
              <a:off x="7864221"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9" name="AutoShape 249"/>
            <p:cNvSpPr/>
            <p:nvPr/>
          </p:nvSpPr>
          <p:spPr>
            <a:xfrm rot="162769">
              <a:off x="7769066"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0" name="Group 250"/>
          <p:cNvGrpSpPr/>
          <p:nvPr/>
        </p:nvGrpSpPr>
        <p:grpSpPr>
          <a:xfrm>
            <a:off x="8197310" y="3451003"/>
            <a:ext cx="236316" cy="430816"/>
            <a:chOff x="8197310" y="3451003"/>
            <a:chExt cx="236316" cy="430816"/>
          </a:xfrm>
        </p:grpSpPr>
        <p:sp>
          <p:nvSpPr>
            <p:cNvPr id="251" name="AutoShape 251"/>
            <p:cNvSpPr/>
            <p:nvPr/>
          </p:nvSpPr>
          <p:spPr>
            <a:xfrm>
              <a:off x="8241030"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2" name="AutoShape 252"/>
            <p:cNvSpPr/>
            <p:nvPr/>
          </p:nvSpPr>
          <p:spPr>
            <a:xfrm rot="457219">
              <a:off x="8197310"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3" name="AutoShape 253"/>
            <p:cNvSpPr/>
            <p:nvPr/>
          </p:nvSpPr>
          <p:spPr>
            <a:xfrm rot="21142780" flipH="1">
              <a:off x="8390287"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4" name="Freeform 254"/>
            <p:cNvSpPr/>
            <p:nvPr/>
          </p:nvSpPr>
          <p:spPr>
            <a:xfrm>
              <a:off x="8208073"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5" name="Group 255"/>
          <p:cNvGrpSpPr/>
          <p:nvPr/>
        </p:nvGrpSpPr>
        <p:grpSpPr>
          <a:xfrm>
            <a:off x="8232267" y="3811905"/>
            <a:ext cx="164211" cy="381952"/>
            <a:chOff x="8232267" y="3811905"/>
            <a:chExt cx="164211" cy="381952"/>
          </a:xfrm>
        </p:grpSpPr>
        <p:sp>
          <p:nvSpPr>
            <p:cNvPr id="256" name="AutoShape 256"/>
            <p:cNvSpPr/>
            <p:nvPr/>
          </p:nvSpPr>
          <p:spPr>
            <a:xfrm rot="21437230" flipH="1">
              <a:off x="8327422"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7" name="AutoShape 257"/>
            <p:cNvSpPr/>
            <p:nvPr/>
          </p:nvSpPr>
          <p:spPr>
            <a:xfrm rot="162769">
              <a:off x="8232267"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8" name="Group 258"/>
          <p:cNvGrpSpPr/>
          <p:nvPr/>
        </p:nvGrpSpPr>
        <p:grpSpPr>
          <a:xfrm>
            <a:off x="8660511" y="3451003"/>
            <a:ext cx="236316" cy="430816"/>
            <a:chOff x="8660511" y="3451003"/>
            <a:chExt cx="236316" cy="430816"/>
          </a:xfrm>
        </p:grpSpPr>
        <p:sp>
          <p:nvSpPr>
            <p:cNvPr id="259" name="AutoShape 259"/>
            <p:cNvSpPr/>
            <p:nvPr/>
          </p:nvSpPr>
          <p:spPr>
            <a:xfrm>
              <a:off x="8704231"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0" name="AutoShape 260"/>
            <p:cNvSpPr/>
            <p:nvPr/>
          </p:nvSpPr>
          <p:spPr>
            <a:xfrm rot="457219">
              <a:off x="8660511"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1" name="AutoShape 261"/>
            <p:cNvSpPr/>
            <p:nvPr/>
          </p:nvSpPr>
          <p:spPr>
            <a:xfrm rot="21142780" flipH="1">
              <a:off x="8853488"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2" name="Freeform 262"/>
            <p:cNvSpPr/>
            <p:nvPr/>
          </p:nvSpPr>
          <p:spPr>
            <a:xfrm>
              <a:off x="8671274"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3" name="Group 263"/>
          <p:cNvGrpSpPr/>
          <p:nvPr/>
        </p:nvGrpSpPr>
        <p:grpSpPr>
          <a:xfrm>
            <a:off x="8695467" y="3811905"/>
            <a:ext cx="164212" cy="381952"/>
            <a:chOff x="8695467" y="3811905"/>
            <a:chExt cx="164212" cy="381952"/>
          </a:xfrm>
        </p:grpSpPr>
        <p:sp>
          <p:nvSpPr>
            <p:cNvPr id="264" name="AutoShape 264"/>
            <p:cNvSpPr/>
            <p:nvPr/>
          </p:nvSpPr>
          <p:spPr>
            <a:xfrm rot="21437230" flipH="1">
              <a:off x="8790623"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5" name="AutoShape 265"/>
            <p:cNvSpPr/>
            <p:nvPr/>
          </p:nvSpPr>
          <p:spPr>
            <a:xfrm rot="162769">
              <a:off x="8695467"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6" name="Group 266"/>
          <p:cNvGrpSpPr/>
          <p:nvPr/>
        </p:nvGrpSpPr>
        <p:grpSpPr>
          <a:xfrm>
            <a:off x="9123712" y="3451003"/>
            <a:ext cx="236315" cy="430816"/>
            <a:chOff x="9123712" y="3451003"/>
            <a:chExt cx="236315" cy="430816"/>
          </a:xfrm>
        </p:grpSpPr>
        <p:sp>
          <p:nvSpPr>
            <p:cNvPr id="267" name="AutoShape 267"/>
            <p:cNvSpPr/>
            <p:nvPr/>
          </p:nvSpPr>
          <p:spPr>
            <a:xfrm>
              <a:off x="9167432"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8" name="AutoShape 268"/>
            <p:cNvSpPr/>
            <p:nvPr/>
          </p:nvSpPr>
          <p:spPr>
            <a:xfrm rot="457219">
              <a:off x="9123712"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9" name="AutoShape 269"/>
            <p:cNvSpPr/>
            <p:nvPr/>
          </p:nvSpPr>
          <p:spPr>
            <a:xfrm rot="21142780" flipH="1">
              <a:off x="9316688"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0" name="Freeform 270"/>
            <p:cNvSpPr/>
            <p:nvPr/>
          </p:nvSpPr>
          <p:spPr>
            <a:xfrm>
              <a:off x="9134475"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1" name="Group 271"/>
          <p:cNvGrpSpPr/>
          <p:nvPr/>
        </p:nvGrpSpPr>
        <p:grpSpPr>
          <a:xfrm>
            <a:off x="9158668" y="3811905"/>
            <a:ext cx="164212" cy="381952"/>
            <a:chOff x="9158668" y="3811905"/>
            <a:chExt cx="164212" cy="381952"/>
          </a:xfrm>
        </p:grpSpPr>
        <p:sp>
          <p:nvSpPr>
            <p:cNvPr id="272" name="AutoShape 272"/>
            <p:cNvSpPr/>
            <p:nvPr/>
          </p:nvSpPr>
          <p:spPr>
            <a:xfrm rot="21437230" flipH="1">
              <a:off x="9253824"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3" name="AutoShape 273"/>
            <p:cNvSpPr/>
            <p:nvPr/>
          </p:nvSpPr>
          <p:spPr>
            <a:xfrm rot="162769">
              <a:off x="9158668"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4" name="Group 274"/>
          <p:cNvGrpSpPr/>
          <p:nvPr/>
        </p:nvGrpSpPr>
        <p:grpSpPr>
          <a:xfrm>
            <a:off x="9586913" y="3451003"/>
            <a:ext cx="236315" cy="430816"/>
            <a:chOff x="9586913" y="3451003"/>
            <a:chExt cx="236315" cy="430816"/>
          </a:xfrm>
        </p:grpSpPr>
        <p:sp>
          <p:nvSpPr>
            <p:cNvPr id="275" name="AutoShape 275"/>
            <p:cNvSpPr/>
            <p:nvPr/>
          </p:nvSpPr>
          <p:spPr>
            <a:xfrm>
              <a:off x="9630633"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6" name="AutoShape 276"/>
            <p:cNvSpPr/>
            <p:nvPr/>
          </p:nvSpPr>
          <p:spPr>
            <a:xfrm rot="457219">
              <a:off x="9586913"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7" name="AutoShape 277"/>
            <p:cNvSpPr/>
            <p:nvPr/>
          </p:nvSpPr>
          <p:spPr>
            <a:xfrm rot="21142780" flipH="1">
              <a:off x="9779889"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8" name="Freeform 278"/>
            <p:cNvSpPr/>
            <p:nvPr/>
          </p:nvSpPr>
          <p:spPr>
            <a:xfrm>
              <a:off x="9597771"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9" name="Group 279"/>
          <p:cNvGrpSpPr/>
          <p:nvPr/>
        </p:nvGrpSpPr>
        <p:grpSpPr>
          <a:xfrm>
            <a:off x="9621869" y="3811905"/>
            <a:ext cx="164211" cy="381952"/>
            <a:chOff x="9621869" y="3811905"/>
            <a:chExt cx="164211" cy="381952"/>
          </a:xfrm>
        </p:grpSpPr>
        <p:sp>
          <p:nvSpPr>
            <p:cNvPr id="280" name="AutoShape 280"/>
            <p:cNvSpPr/>
            <p:nvPr/>
          </p:nvSpPr>
          <p:spPr>
            <a:xfrm rot="21437230" flipH="1">
              <a:off x="9717024"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1" name="AutoShape 281"/>
            <p:cNvSpPr/>
            <p:nvPr/>
          </p:nvSpPr>
          <p:spPr>
            <a:xfrm rot="162769">
              <a:off x="9621869"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82" name="Group 282"/>
          <p:cNvGrpSpPr/>
          <p:nvPr/>
        </p:nvGrpSpPr>
        <p:grpSpPr>
          <a:xfrm>
            <a:off x="10050113" y="3451003"/>
            <a:ext cx="236316" cy="430816"/>
            <a:chOff x="10050113" y="3451003"/>
            <a:chExt cx="236316" cy="430816"/>
          </a:xfrm>
        </p:grpSpPr>
        <p:sp>
          <p:nvSpPr>
            <p:cNvPr id="283" name="AutoShape 283"/>
            <p:cNvSpPr/>
            <p:nvPr/>
          </p:nvSpPr>
          <p:spPr>
            <a:xfrm>
              <a:off x="10093833"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4" name="AutoShape 284"/>
            <p:cNvSpPr/>
            <p:nvPr/>
          </p:nvSpPr>
          <p:spPr>
            <a:xfrm rot="457219">
              <a:off x="10050113"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5" name="AutoShape 285"/>
            <p:cNvSpPr/>
            <p:nvPr/>
          </p:nvSpPr>
          <p:spPr>
            <a:xfrm rot="21142780" flipH="1">
              <a:off x="10243090"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6" name="Freeform 286"/>
            <p:cNvSpPr/>
            <p:nvPr/>
          </p:nvSpPr>
          <p:spPr>
            <a:xfrm>
              <a:off x="10060972"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87" name="Group 287"/>
          <p:cNvGrpSpPr/>
          <p:nvPr/>
        </p:nvGrpSpPr>
        <p:grpSpPr>
          <a:xfrm>
            <a:off x="10085070" y="3811905"/>
            <a:ext cx="164211" cy="381952"/>
            <a:chOff x="10085070" y="3811905"/>
            <a:chExt cx="164211" cy="381952"/>
          </a:xfrm>
        </p:grpSpPr>
        <p:sp>
          <p:nvSpPr>
            <p:cNvPr id="288" name="AutoShape 288"/>
            <p:cNvSpPr/>
            <p:nvPr/>
          </p:nvSpPr>
          <p:spPr>
            <a:xfrm rot="21437230" flipH="1">
              <a:off x="10180225"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9" name="AutoShape 289"/>
            <p:cNvSpPr/>
            <p:nvPr/>
          </p:nvSpPr>
          <p:spPr>
            <a:xfrm rot="162769">
              <a:off x="10085070"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90" name="Group 290"/>
          <p:cNvGrpSpPr/>
          <p:nvPr/>
        </p:nvGrpSpPr>
        <p:grpSpPr>
          <a:xfrm>
            <a:off x="10513409" y="3451003"/>
            <a:ext cx="236221" cy="430816"/>
            <a:chOff x="10513409" y="3451003"/>
            <a:chExt cx="236221" cy="430816"/>
          </a:xfrm>
        </p:grpSpPr>
        <p:sp>
          <p:nvSpPr>
            <p:cNvPr id="291" name="AutoShape 291"/>
            <p:cNvSpPr/>
            <p:nvPr/>
          </p:nvSpPr>
          <p:spPr>
            <a:xfrm>
              <a:off x="10557034"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2" name="AutoShape 292"/>
            <p:cNvSpPr/>
            <p:nvPr/>
          </p:nvSpPr>
          <p:spPr>
            <a:xfrm rot="457219">
              <a:off x="10513409"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3" name="AutoShape 293"/>
            <p:cNvSpPr/>
            <p:nvPr/>
          </p:nvSpPr>
          <p:spPr>
            <a:xfrm rot="21142780" flipH="1">
              <a:off x="10706291"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4" name="Freeform 294"/>
            <p:cNvSpPr/>
            <p:nvPr/>
          </p:nvSpPr>
          <p:spPr>
            <a:xfrm>
              <a:off x="10524173"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95" name="Group 295"/>
          <p:cNvGrpSpPr/>
          <p:nvPr/>
        </p:nvGrpSpPr>
        <p:grpSpPr>
          <a:xfrm>
            <a:off x="10548271" y="3811905"/>
            <a:ext cx="164211" cy="381952"/>
            <a:chOff x="10548271" y="3811905"/>
            <a:chExt cx="164211" cy="381952"/>
          </a:xfrm>
        </p:grpSpPr>
        <p:sp>
          <p:nvSpPr>
            <p:cNvPr id="296" name="AutoShape 296"/>
            <p:cNvSpPr/>
            <p:nvPr/>
          </p:nvSpPr>
          <p:spPr>
            <a:xfrm rot="21437230" flipH="1">
              <a:off x="10643426"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7" name="AutoShape 297"/>
            <p:cNvSpPr/>
            <p:nvPr/>
          </p:nvSpPr>
          <p:spPr>
            <a:xfrm rot="162769">
              <a:off x="10548271"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98" name="Group 298"/>
          <p:cNvGrpSpPr/>
          <p:nvPr/>
        </p:nvGrpSpPr>
        <p:grpSpPr>
          <a:xfrm>
            <a:off x="10976610" y="3451003"/>
            <a:ext cx="236220" cy="430816"/>
            <a:chOff x="10976610" y="3451003"/>
            <a:chExt cx="236220" cy="430816"/>
          </a:xfrm>
        </p:grpSpPr>
        <p:sp>
          <p:nvSpPr>
            <p:cNvPr id="299" name="AutoShape 299"/>
            <p:cNvSpPr/>
            <p:nvPr/>
          </p:nvSpPr>
          <p:spPr>
            <a:xfrm>
              <a:off x="11020234"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0" name="AutoShape 300"/>
            <p:cNvSpPr/>
            <p:nvPr/>
          </p:nvSpPr>
          <p:spPr>
            <a:xfrm rot="457219">
              <a:off x="10976610"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1" name="AutoShape 301"/>
            <p:cNvSpPr/>
            <p:nvPr/>
          </p:nvSpPr>
          <p:spPr>
            <a:xfrm rot="21142780" flipH="1">
              <a:off x="11169491"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2" name="Freeform 302"/>
            <p:cNvSpPr/>
            <p:nvPr/>
          </p:nvSpPr>
          <p:spPr>
            <a:xfrm>
              <a:off x="10987374"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3" name="Group 303"/>
          <p:cNvGrpSpPr/>
          <p:nvPr/>
        </p:nvGrpSpPr>
        <p:grpSpPr>
          <a:xfrm>
            <a:off x="11011472" y="3811905"/>
            <a:ext cx="164211" cy="381952"/>
            <a:chOff x="11011472" y="3811905"/>
            <a:chExt cx="164211" cy="381952"/>
          </a:xfrm>
        </p:grpSpPr>
        <p:sp>
          <p:nvSpPr>
            <p:cNvPr id="304" name="AutoShape 304"/>
            <p:cNvSpPr/>
            <p:nvPr/>
          </p:nvSpPr>
          <p:spPr>
            <a:xfrm rot="21437230" flipH="1">
              <a:off x="11106627"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5" name="AutoShape 305"/>
            <p:cNvSpPr/>
            <p:nvPr/>
          </p:nvSpPr>
          <p:spPr>
            <a:xfrm rot="162769">
              <a:off x="11011472"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6" name="Group 306"/>
          <p:cNvGrpSpPr/>
          <p:nvPr/>
        </p:nvGrpSpPr>
        <p:grpSpPr>
          <a:xfrm>
            <a:off x="6807708" y="4424744"/>
            <a:ext cx="236315" cy="430911"/>
            <a:chOff x="6807708" y="4424744"/>
            <a:chExt cx="236315" cy="430911"/>
          </a:xfrm>
        </p:grpSpPr>
        <p:sp>
          <p:nvSpPr>
            <p:cNvPr id="307" name="AutoShape 307"/>
            <p:cNvSpPr/>
            <p:nvPr/>
          </p:nvSpPr>
          <p:spPr>
            <a:xfrm>
              <a:off x="6851428"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8" name="AutoShape 308"/>
            <p:cNvSpPr/>
            <p:nvPr/>
          </p:nvSpPr>
          <p:spPr>
            <a:xfrm rot="457219">
              <a:off x="6807708"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9" name="AutoShape 309"/>
            <p:cNvSpPr/>
            <p:nvPr/>
          </p:nvSpPr>
          <p:spPr>
            <a:xfrm rot="21142780" flipH="1">
              <a:off x="7000684"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0" name="Freeform 310"/>
            <p:cNvSpPr/>
            <p:nvPr/>
          </p:nvSpPr>
          <p:spPr>
            <a:xfrm>
              <a:off x="6818471"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1" name="Group 311"/>
          <p:cNvGrpSpPr/>
          <p:nvPr/>
        </p:nvGrpSpPr>
        <p:grpSpPr>
          <a:xfrm>
            <a:off x="6842665" y="4785646"/>
            <a:ext cx="164211" cy="381952"/>
            <a:chOff x="6842665" y="4785646"/>
            <a:chExt cx="164211" cy="381952"/>
          </a:xfrm>
        </p:grpSpPr>
        <p:sp>
          <p:nvSpPr>
            <p:cNvPr id="312" name="AutoShape 312"/>
            <p:cNvSpPr/>
            <p:nvPr/>
          </p:nvSpPr>
          <p:spPr>
            <a:xfrm rot="21437230" flipH="1">
              <a:off x="6937820"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3" name="AutoShape 313"/>
            <p:cNvSpPr/>
            <p:nvPr/>
          </p:nvSpPr>
          <p:spPr>
            <a:xfrm rot="162769">
              <a:off x="6842665"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4" name="Group 314"/>
          <p:cNvGrpSpPr/>
          <p:nvPr/>
        </p:nvGrpSpPr>
        <p:grpSpPr>
          <a:xfrm>
            <a:off x="7270909" y="4424744"/>
            <a:ext cx="236315" cy="430911"/>
            <a:chOff x="7270909" y="4424744"/>
            <a:chExt cx="236315" cy="430911"/>
          </a:xfrm>
        </p:grpSpPr>
        <p:sp>
          <p:nvSpPr>
            <p:cNvPr id="315" name="AutoShape 315"/>
            <p:cNvSpPr/>
            <p:nvPr/>
          </p:nvSpPr>
          <p:spPr>
            <a:xfrm>
              <a:off x="7314629"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6" name="AutoShape 316"/>
            <p:cNvSpPr/>
            <p:nvPr/>
          </p:nvSpPr>
          <p:spPr>
            <a:xfrm rot="457219">
              <a:off x="7270909"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7" name="AutoShape 317"/>
            <p:cNvSpPr/>
            <p:nvPr/>
          </p:nvSpPr>
          <p:spPr>
            <a:xfrm rot="21142780" flipH="1">
              <a:off x="7463885"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8" name="Freeform 318"/>
            <p:cNvSpPr/>
            <p:nvPr/>
          </p:nvSpPr>
          <p:spPr>
            <a:xfrm>
              <a:off x="7281672"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9" name="Group 319"/>
          <p:cNvGrpSpPr/>
          <p:nvPr/>
        </p:nvGrpSpPr>
        <p:grpSpPr>
          <a:xfrm>
            <a:off x="7305866" y="4785646"/>
            <a:ext cx="164210" cy="381952"/>
            <a:chOff x="7305866" y="4785646"/>
            <a:chExt cx="164210" cy="381952"/>
          </a:xfrm>
        </p:grpSpPr>
        <p:sp>
          <p:nvSpPr>
            <p:cNvPr id="320" name="AutoShape 320"/>
            <p:cNvSpPr/>
            <p:nvPr/>
          </p:nvSpPr>
          <p:spPr>
            <a:xfrm rot="21437230" flipH="1">
              <a:off x="7401020"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1" name="AutoShape 321"/>
            <p:cNvSpPr/>
            <p:nvPr/>
          </p:nvSpPr>
          <p:spPr>
            <a:xfrm rot="162769">
              <a:off x="7305866"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22" name="Group 322"/>
          <p:cNvGrpSpPr/>
          <p:nvPr/>
        </p:nvGrpSpPr>
        <p:grpSpPr>
          <a:xfrm>
            <a:off x="7734109" y="4424744"/>
            <a:ext cx="236316" cy="430911"/>
            <a:chOff x="7734109" y="4424744"/>
            <a:chExt cx="236316" cy="430911"/>
          </a:xfrm>
        </p:grpSpPr>
        <p:sp>
          <p:nvSpPr>
            <p:cNvPr id="323" name="AutoShape 323"/>
            <p:cNvSpPr/>
            <p:nvPr/>
          </p:nvSpPr>
          <p:spPr>
            <a:xfrm>
              <a:off x="7777829"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4" name="AutoShape 324"/>
            <p:cNvSpPr/>
            <p:nvPr/>
          </p:nvSpPr>
          <p:spPr>
            <a:xfrm rot="457219">
              <a:off x="7734109"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5" name="AutoShape 325"/>
            <p:cNvSpPr/>
            <p:nvPr/>
          </p:nvSpPr>
          <p:spPr>
            <a:xfrm rot="21142780" flipH="1">
              <a:off x="7927086"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6" name="Freeform 326"/>
            <p:cNvSpPr/>
            <p:nvPr/>
          </p:nvSpPr>
          <p:spPr>
            <a:xfrm>
              <a:off x="7744873"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27" name="Group 327"/>
          <p:cNvGrpSpPr/>
          <p:nvPr/>
        </p:nvGrpSpPr>
        <p:grpSpPr>
          <a:xfrm>
            <a:off x="7769066" y="4785646"/>
            <a:ext cx="164211" cy="381952"/>
            <a:chOff x="7769066" y="4785646"/>
            <a:chExt cx="164211" cy="381952"/>
          </a:xfrm>
        </p:grpSpPr>
        <p:sp>
          <p:nvSpPr>
            <p:cNvPr id="328" name="AutoShape 328"/>
            <p:cNvSpPr/>
            <p:nvPr/>
          </p:nvSpPr>
          <p:spPr>
            <a:xfrm rot="21437230" flipH="1">
              <a:off x="7864221"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9" name="AutoShape 329"/>
            <p:cNvSpPr/>
            <p:nvPr/>
          </p:nvSpPr>
          <p:spPr>
            <a:xfrm rot="162769">
              <a:off x="7769066"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0" name="Group 330"/>
          <p:cNvGrpSpPr/>
          <p:nvPr/>
        </p:nvGrpSpPr>
        <p:grpSpPr>
          <a:xfrm>
            <a:off x="8197310" y="4424744"/>
            <a:ext cx="236316" cy="430911"/>
            <a:chOff x="8197310" y="4424744"/>
            <a:chExt cx="236316" cy="430911"/>
          </a:xfrm>
        </p:grpSpPr>
        <p:sp>
          <p:nvSpPr>
            <p:cNvPr id="331" name="AutoShape 331"/>
            <p:cNvSpPr/>
            <p:nvPr/>
          </p:nvSpPr>
          <p:spPr>
            <a:xfrm>
              <a:off x="8241030"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2" name="AutoShape 332"/>
            <p:cNvSpPr/>
            <p:nvPr/>
          </p:nvSpPr>
          <p:spPr>
            <a:xfrm rot="457219">
              <a:off x="8197310"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3" name="AutoShape 333"/>
            <p:cNvSpPr/>
            <p:nvPr/>
          </p:nvSpPr>
          <p:spPr>
            <a:xfrm rot="21142780" flipH="1">
              <a:off x="8390287"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4" name="Freeform 334"/>
            <p:cNvSpPr/>
            <p:nvPr/>
          </p:nvSpPr>
          <p:spPr>
            <a:xfrm>
              <a:off x="8208073"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5" name="Group 335"/>
          <p:cNvGrpSpPr/>
          <p:nvPr/>
        </p:nvGrpSpPr>
        <p:grpSpPr>
          <a:xfrm>
            <a:off x="8232267" y="4785646"/>
            <a:ext cx="164211" cy="381952"/>
            <a:chOff x="8232267" y="4785646"/>
            <a:chExt cx="164211" cy="381952"/>
          </a:xfrm>
        </p:grpSpPr>
        <p:sp>
          <p:nvSpPr>
            <p:cNvPr id="336" name="AutoShape 336"/>
            <p:cNvSpPr/>
            <p:nvPr/>
          </p:nvSpPr>
          <p:spPr>
            <a:xfrm rot="21437230" flipH="1">
              <a:off x="8327422"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7" name="AutoShape 337"/>
            <p:cNvSpPr/>
            <p:nvPr/>
          </p:nvSpPr>
          <p:spPr>
            <a:xfrm rot="162769">
              <a:off x="8232267"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8" name="Group 338"/>
          <p:cNvGrpSpPr/>
          <p:nvPr/>
        </p:nvGrpSpPr>
        <p:grpSpPr>
          <a:xfrm>
            <a:off x="8660511" y="4424744"/>
            <a:ext cx="236316" cy="430911"/>
            <a:chOff x="8660511" y="4424744"/>
            <a:chExt cx="236316" cy="430911"/>
          </a:xfrm>
        </p:grpSpPr>
        <p:sp>
          <p:nvSpPr>
            <p:cNvPr id="339" name="AutoShape 339"/>
            <p:cNvSpPr/>
            <p:nvPr/>
          </p:nvSpPr>
          <p:spPr>
            <a:xfrm>
              <a:off x="8704231"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0" name="AutoShape 340"/>
            <p:cNvSpPr/>
            <p:nvPr/>
          </p:nvSpPr>
          <p:spPr>
            <a:xfrm rot="457219">
              <a:off x="8660511"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1" name="AutoShape 341"/>
            <p:cNvSpPr/>
            <p:nvPr/>
          </p:nvSpPr>
          <p:spPr>
            <a:xfrm rot="21142780" flipH="1">
              <a:off x="8853488"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2" name="Freeform 342"/>
            <p:cNvSpPr/>
            <p:nvPr/>
          </p:nvSpPr>
          <p:spPr>
            <a:xfrm>
              <a:off x="8671274"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43" name="Group 343"/>
          <p:cNvGrpSpPr/>
          <p:nvPr/>
        </p:nvGrpSpPr>
        <p:grpSpPr>
          <a:xfrm>
            <a:off x="8695467" y="4785646"/>
            <a:ext cx="164212" cy="381952"/>
            <a:chOff x="8695467" y="4785646"/>
            <a:chExt cx="164212" cy="381952"/>
          </a:xfrm>
        </p:grpSpPr>
        <p:sp>
          <p:nvSpPr>
            <p:cNvPr id="344" name="AutoShape 344"/>
            <p:cNvSpPr/>
            <p:nvPr/>
          </p:nvSpPr>
          <p:spPr>
            <a:xfrm rot="21437230" flipH="1">
              <a:off x="8790623"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5" name="AutoShape 345"/>
            <p:cNvSpPr/>
            <p:nvPr/>
          </p:nvSpPr>
          <p:spPr>
            <a:xfrm rot="162769">
              <a:off x="8695467"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46" name="Group 346"/>
          <p:cNvGrpSpPr/>
          <p:nvPr/>
        </p:nvGrpSpPr>
        <p:grpSpPr>
          <a:xfrm>
            <a:off x="9123712" y="4424744"/>
            <a:ext cx="236315" cy="430911"/>
            <a:chOff x="9123712" y="4424744"/>
            <a:chExt cx="236315" cy="430911"/>
          </a:xfrm>
        </p:grpSpPr>
        <p:sp>
          <p:nvSpPr>
            <p:cNvPr id="347" name="AutoShape 347"/>
            <p:cNvSpPr/>
            <p:nvPr/>
          </p:nvSpPr>
          <p:spPr>
            <a:xfrm>
              <a:off x="9167432"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8" name="AutoShape 348"/>
            <p:cNvSpPr/>
            <p:nvPr/>
          </p:nvSpPr>
          <p:spPr>
            <a:xfrm rot="457219">
              <a:off x="9123712"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9" name="AutoShape 349"/>
            <p:cNvSpPr/>
            <p:nvPr/>
          </p:nvSpPr>
          <p:spPr>
            <a:xfrm rot="21142780" flipH="1">
              <a:off x="9316688"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0" name="Freeform 350"/>
            <p:cNvSpPr/>
            <p:nvPr/>
          </p:nvSpPr>
          <p:spPr>
            <a:xfrm>
              <a:off x="9134475"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51" name="Group 351"/>
          <p:cNvGrpSpPr/>
          <p:nvPr/>
        </p:nvGrpSpPr>
        <p:grpSpPr>
          <a:xfrm>
            <a:off x="9158668" y="4785646"/>
            <a:ext cx="164212" cy="381952"/>
            <a:chOff x="9158668" y="4785646"/>
            <a:chExt cx="164212" cy="381952"/>
          </a:xfrm>
        </p:grpSpPr>
        <p:sp>
          <p:nvSpPr>
            <p:cNvPr id="352" name="AutoShape 352"/>
            <p:cNvSpPr/>
            <p:nvPr/>
          </p:nvSpPr>
          <p:spPr>
            <a:xfrm rot="21437230" flipH="1">
              <a:off x="9253824"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3" name="AutoShape 353"/>
            <p:cNvSpPr/>
            <p:nvPr/>
          </p:nvSpPr>
          <p:spPr>
            <a:xfrm rot="162769">
              <a:off x="9158668"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54" name="Group 354"/>
          <p:cNvGrpSpPr/>
          <p:nvPr/>
        </p:nvGrpSpPr>
        <p:grpSpPr>
          <a:xfrm>
            <a:off x="9586913" y="4424744"/>
            <a:ext cx="236315" cy="430911"/>
            <a:chOff x="9586913" y="4424744"/>
            <a:chExt cx="236315" cy="430911"/>
          </a:xfrm>
        </p:grpSpPr>
        <p:sp>
          <p:nvSpPr>
            <p:cNvPr id="355" name="AutoShape 355"/>
            <p:cNvSpPr/>
            <p:nvPr/>
          </p:nvSpPr>
          <p:spPr>
            <a:xfrm>
              <a:off x="9630633"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6" name="AutoShape 356"/>
            <p:cNvSpPr/>
            <p:nvPr/>
          </p:nvSpPr>
          <p:spPr>
            <a:xfrm rot="457219">
              <a:off x="9586913"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7" name="AutoShape 357"/>
            <p:cNvSpPr/>
            <p:nvPr/>
          </p:nvSpPr>
          <p:spPr>
            <a:xfrm rot="21142780" flipH="1">
              <a:off x="9779889"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8" name="Freeform 358"/>
            <p:cNvSpPr/>
            <p:nvPr/>
          </p:nvSpPr>
          <p:spPr>
            <a:xfrm>
              <a:off x="9597771"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59" name="Group 359"/>
          <p:cNvGrpSpPr/>
          <p:nvPr/>
        </p:nvGrpSpPr>
        <p:grpSpPr>
          <a:xfrm>
            <a:off x="9621869" y="4785646"/>
            <a:ext cx="164211" cy="381952"/>
            <a:chOff x="9621869" y="4785646"/>
            <a:chExt cx="164211" cy="381952"/>
          </a:xfrm>
        </p:grpSpPr>
        <p:sp>
          <p:nvSpPr>
            <p:cNvPr id="360" name="AutoShape 360"/>
            <p:cNvSpPr/>
            <p:nvPr/>
          </p:nvSpPr>
          <p:spPr>
            <a:xfrm rot="21437230" flipH="1">
              <a:off x="9717024"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1" name="AutoShape 361"/>
            <p:cNvSpPr/>
            <p:nvPr/>
          </p:nvSpPr>
          <p:spPr>
            <a:xfrm rot="162769">
              <a:off x="9621869"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62" name="Group 362"/>
          <p:cNvGrpSpPr/>
          <p:nvPr/>
        </p:nvGrpSpPr>
        <p:grpSpPr>
          <a:xfrm>
            <a:off x="10050113" y="4424744"/>
            <a:ext cx="236316" cy="430911"/>
            <a:chOff x="10050113" y="4424744"/>
            <a:chExt cx="236316" cy="430911"/>
          </a:xfrm>
        </p:grpSpPr>
        <p:sp>
          <p:nvSpPr>
            <p:cNvPr id="363" name="AutoShape 363"/>
            <p:cNvSpPr/>
            <p:nvPr/>
          </p:nvSpPr>
          <p:spPr>
            <a:xfrm>
              <a:off x="10093833"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4" name="AutoShape 364"/>
            <p:cNvSpPr/>
            <p:nvPr/>
          </p:nvSpPr>
          <p:spPr>
            <a:xfrm rot="457219">
              <a:off x="10050113"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5" name="AutoShape 365"/>
            <p:cNvSpPr/>
            <p:nvPr/>
          </p:nvSpPr>
          <p:spPr>
            <a:xfrm rot="21142780" flipH="1">
              <a:off x="10243090"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6" name="Freeform 366"/>
            <p:cNvSpPr/>
            <p:nvPr/>
          </p:nvSpPr>
          <p:spPr>
            <a:xfrm>
              <a:off x="10060972"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67" name="Group 367"/>
          <p:cNvGrpSpPr/>
          <p:nvPr/>
        </p:nvGrpSpPr>
        <p:grpSpPr>
          <a:xfrm>
            <a:off x="10085070" y="4785646"/>
            <a:ext cx="164211" cy="381952"/>
            <a:chOff x="10085070" y="4785646"/>
            <a:chExt cx="164211" cy="381952"/>
          </a:xfrm>
        </p:grpSpPr>
        <p:sp>
          <p:nvSpPr>
            <p:cNvPr id="368" name="AutoShape 368"/>
            <p:cNvSpPr/>
            <p:nvPr/>
          </p:nvSpPr>
          <p:spPr>
            <a:xfrm rot="21437230" flipH="1">
              <a:off x="10180225"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9" name="AutoShape 369"/>
            <p:cNvSpPr/>
            <p:nvPr/>
          </p:nvSpPr>
          <p:spPr>
            <a:xfrm rot="162769">
              <a:off x="10085070"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70" name="Group 370"/>
          <p:cNvGrpSpPr/>
          <p:nvPr/>
        </p:nvGrpSpPr>
        <p:grpSpPr>
          <a:xfrm>
            <a:off x="10513409" y="4424744"/>
            <a:ext cx="236221" cy="430911"/>
            <a:chOff x="10513409" y="4424744"/>
            <a:chExt cx="236221" cy="430911"/>
          </a:xfrm>
        </p:grpSpPr>
        <p:sp>
          <p:nvSpPr>
            <p:cNvPr id="371" name="AutoShape 371"/>
            <p:cNvSpPr/>
            <p:nvPr/>
          </p:nvSpPr>
          <p:spPr>
            <a:xfrm>
              <a:off x="10557034"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2" name="AutoShape 372"/>
            <p:cNvSpPr/>
            <p:nvPr/>
          </p:nvSpPr>
          <p:spPr>
            <a:xfrm rot="457219">
              <a:off x="10513409"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3" name="AutoShape 373"/>
            <p:cNvSpPr/>
            <p:nvPr/>
          </p:nvSpPr>
          <p:spPr>
            <a:xfrm rot="21142780" flipH="1">
              <a:off x="10706291"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4" name="Freeform 374"/>
            <p:cNvSpPr/>
            <p:nvPr/>
          </p:nvSpPr>
          <p:spPr>
            <a:xfrm>
              <a:off x="10524173"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75" name="Group 375"/>
          <p:cNvGrpSpPr/>
          <p:nvPr/>
        </p:nvGrpSpPr>
        <p:grpSpPr>
          <a:xfrm>
            <a:off x="10548271" y="4785646"/>
            <a:ext cx="164211" cy="381952"/>
            <a:chOff x="10548271" y="4785646"/>
            <a:chExt cx="164211" cy="381952"/>
          </a:xfrm>
        </p:grpSpPr>
        <p:sp>
          <p:nvSpPr>
            <p:cNvPr id="376" name="AutoShape 376"/>
            <p:cNvSpPr/>
            <p:nvPr/>
          </p:nvSpPr>
          <p:spPr>
            <a:xfrm rot="21437230" flipH="1">
              <a:off x="10643426"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7" name="AutoShape 377"/>
            <p:cNvSpPr/>
            <p:nvPr/>
          </p:nvSpPr>
          <p:spPr>
            <a:xfrm rot="162769">
              <a:off x="10548271"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78" name="Group 378"/>
          <p:cNvGrpSpPr/>
          <p:nvPr/>
        </p:nvGrpSpPr>
        <p:grpSpPr>
          <a:xfrm>
            <a:off x="10976610" y="4424744"/>
            <a:ext cx="236220" cy="430911"/>
            <a:chOff x="10976610" y="4424744"/>
            <a:chExt cx="236220" cy="430911"/>
          </a:xfrm>
        </p:grpSpPr>
        <p:sp>
          <p:nvSpPr>
            <p:cNvPr id="379" name="AutoShape 379"/>
            <p:cNvSpPr/>
            <p:nvPr/>
          </p:nvSpPr>
          <p:spPr>
            <a:xfrm>
              <a:off x="11020234"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0" name="AutoShape 380"/>
            <p:cNvSpPr/>
            <p:nvPr/>
          </p:nvSpPr>
          <p:spPr>
            <a:xfrm rot="457219">
              <a:off x="10976610"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1" name="AutoShape 381"/>
            <p:cNvSpPr/>
            <p:nvPr/>
          </p:nvSpPr>
          <p:spPr>
            <a:xfrm rot="21142780" flipH="1">
              <a:off x="11169491"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2" name="Freeform 382"/>
            <p:cNvSpPr/>
            <p:nvPr/>
          </p:nvSpPr>
          <p:spPr>
            <a:xfrm>
              <a:off x="10987374"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83" name="Group 383"/>
          <p:cNvGrpSpPr/>
          <p:nvPr/>
        </p:nvGrpSpPr>
        <p:grpSpPr>
          <a:xfrm>
            <a:off x="11011472" y="4785646"/>
            <a:ext cx="164211" cy="381952"/>
            <a:chOff x="11011472" y="4785646"/>
            <a:chExt cx="164211" cy="381952"/>
          </a:xfrm>
        </p:grpSpPr>
        <p:sp>
          <p:nvSpPr>
            <p:cNvPr id="384" name="AutoShape 384"/>
            <p:cNvSpPr/>
            <p:nvPr/>
          </p:nvSpPr>
          <p:spPr>
            <a:xfrm rot="21437230" flipH="1">
              <a:off x="11106627"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5" name="AutoShape 385"/>
            <p:cNvSpPr/>
            <p:nvPr/>
          </p:nvSpPr>
          <p:spPr>
            <a:xfrm rot="162769">
              <a:off x="11011472"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86" name="AutoShape 386"/>
          <p:cNvSpPr/>
          <p:nvPr/>
        </p:nvSpPr>
        <p:spPr>
          <a:xfrm>
            <a:off x="692334" y="5368319"/>
            <a:ext cx="4775817" cy="982897"/>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200">
                <a:solidFill>
                  <a:schemeClr val="dk1">
                    <a:alpha val="100000"/>
                  </a:schemeClr>
                </a:solidFill>
                <a:latin typeface="Microsoft Yahei"/>
                <a:ea typeface="Microsoft Yahei"/>
                <a:cs typeface="Microsoft Yahei"/>
              </a:rPr>
              <a:t>指个体通过分析、综合、比较、抽象、概括等方式对事物进行深入思考，形成独立见解和解决问题的能力。</a:t>
            </a:r>
            <a:endParaRPr lang="en-US" sz="1100"/>
          </a:p>
        </p:txBody>
      </p:sp>
      <p:sp>
        <p:nvSpPr>
          <p:cNvPr id="387" name="AutoShape 387"/>
          <p:cNvSpPr/>
          <p:nvPr/>
        </p:nvSpPr>
        <p:spPr>
          <a:xfrm>
            <a:off x="6723849" y="5368319"/>
            <a:ext cx="4775817" cy="904863"/>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200">
                <a:solidFill>
                  <a:schemeClr val="dk1">
                    <a:alpha val="100000"/>
                  </a:schemeClr>
                </a:solidFill>
                <a:latin typeface="Microsoft Yahei"/>
                <a:ea typeface="Microsoft Yahei"/>
                <a:cs typeface="Microsoft Yahei"/>
              </a:rPr>
              <a:t>在高中阶段，培养学生的思维能力有助于他们更好地理解和掌握知识，提高学习效率和成绩。同时，良好的思维能力也是未来生活和职业发展中不可或缺的重要素质。</a:t>
            </a:r>
            <a:endParaRPr lang="en-US" sz="1100"/>
          </a:p>
        </p:txBody>
      </p:sp>
      <p:grpSp>
        <p:nvGrpSpPr>
          <p:cNvPr id="388" name="Group 388"/>
          <p:cNvGrpSpPr/>
          <p:nvPr/>
        </p:nvGrpSpPr>
        <p:grpSpPr>
          <a:xfrm>
            <a:off x="454963" y="93878"/>
            <a:ext cx="10641129" cy="914400"/>
            <a:chOff x="454963" y="93878"/>
            <a:chExt cx="10641129" cy="914400"/>
          </a:xfrm>
        </p:grpSpPr>
        <p:sp>
          <p:nvSpPr>
            <p:cNvPr id="389" name="AutoShape 38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0" name="AutoShape 39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1" name="AutoShape 39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2" name="AutoShape 39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3" name="AutoShape 39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4" name="AutoShape 39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5" name="AutoShape 39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6" name="AutoShape 39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7" name="AutoShape 39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8" name="AutoShape 39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9" name="AutoShape 39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0" name="AutoShape 40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1" name="AutoShape 40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2" name="AutoShape 40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3" name="AutoShape 40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4" name="AutoShape 40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5" name="AutoShape 40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6" name="AutoShape 40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7" name="AutoShape 40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8" name="AutoShape 40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9" name="TextBox 40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思维能力定义及意义</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解决问题能力</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指个体在面对问题时，能够运用所学知识、技能和经验，通过分析、思考和实践，找到问题解决方案的能力。</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意义</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在高中阶段，培养学生的解决问题能力有助于他们更好地应对学习和生活中的挑战，增强自信心和成就感。同时，这也是未来社会对人才的基本要求之一，对于提高学生的综合素质和竞争力具有重要意义。</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解决问题能力定义及意义</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关系</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思维能力和解决问题能力是相辅相成的。良好的思维能力能够帮助学生更好地理解和分析问题，而解决问题的能力则是在思维的基础上，通过实践和应用来解决问题。二者在高中教学中相互促进，共同提高学生的综合素质。</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影响</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高中教学中，注重培养学生的思维能力和解决问题能力，有助于提高学生的自主学习能力、创新能力和实践能力。这些能力的提升将使学生在未来的学习和生活中更加自信、独立和具有创造力。同时，也有助于培养学生的团队协作精神和社会责任感，为未来的社会发展做出贡献。</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二者关系及相互影响</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高中教学现状分析</a:t>
            </a:r>
          </a:p>
        </p:txBody>
      </p:sp>
      <p:sp>
        <p:nvSpPr>
          <p:cNvPr id="3" name="TextBox 3"/>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4950"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9358" y="2191992"/>
            <a:ext cx="1600605" cy="731803"/>
          </a:xfrm>
          <a:prstGeom prst="rect">
            <a:avLst/>
          </a:prstGeom>
          <a:solidFill>
            <a:schemeClr val="accent1">
              <a:alpha val="67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799">
                <a:solidFill>
                  <a:schemeClr val="lt1">
                    <a:alpha val="67000"/>
                  </a:schemeClr>
                </a:solidFill>
                <a:latin typeface="Microsoft Yahei"/>
                <a:ea typeface="Microsoft Yahei"/>
                <a:cs typeface="Microsoft Yahei"/>
              </a:rPr>
              <a:t>01</a:t>
            </a:r>
            <a:endParaRPr lang="en-US" sz="1100"/>
          </a:p>
        </p:txBody>
      </p:sp>
      <p:sp>
        <p:nvSpPr>
          <p:cNvPr id="3" name="AutoShape 3"/>
          <p:cNvSpPr/>
          <p:nvPr/>
        </p:nvSpPr>
        <p:spPr>
          <a:xfrm>
            <a:off x="2219963" y="2191992"/>
            <a:ext cx="5479433" cy="731803"/>
          </a:xfrm>
          <a:prstGeom prst="rect">
            <a:avLst/>
          </a:prstGeom>
          <a:solidFill>
            <a:schemeClr val="accent1">
              <a:alpha val="84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799">
                <a:solidFill>
                  <a:schemeClr val="lt1">
                    <a:alpha val="84000"/>
                  </a:schemeClr>
                </a:solidFill>
                <a:latin typeface="Microsoft Yahei"/>
                <a:ea typeface="Microsoft Yahei"/>
                <a:cs typeface="Microsoft Yahei"/>
              </a:rPr>
              <a:t>02</a:t>
            </a:r>
            <a:endParaRPr lang="en-US" sz="1100"/>
          </a:p>
        </p:txBody>
      </p:sp>
      <p:sp>
        <p:nvSpPr>
          <p:cNvPr id="4" name="AutoShape 4"/>
          <p:cNvSpPr/>
          <p:nvPr/>
        </p:nvSpPr>
        <p:spPr>
          <a:xfrm>
            <a:off x="7699396" y="2191992"/>
            <a:ext cx="3873249" cy="731803"/>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799">
                <a:solidFill>
                  <a:schemeClr val="lt1">
                    <a:alpha val="100000"/>
                  </a:schemeClr>
                </a:solidFill>
                <a:latin typeface="Microsoft Yahei"/>
                <a:ea typeface="Microsoft Yahei"/>
                <a:cs typeface="Microsoft Yahei"/>
              </a:rPr>
              <a:t>03</a:t>
            </a:r>
            <a:endParaRPr lang="en-US" sz="1100"/>
          </a:p>
        </p:txBody>
      </p:sp>
      <p:sp>
        <p:nvSpPr>
          <p:cNvPr id="5" name="AutoShape 5"/>
          <p:cNvSpPr/>
          <p:nvPr/>
        </p:nvSpPr>
        <p:spPr>
          <a:xfrm>
            <a:off x="619358" y="4213754"/>
            <a:ext cx="3464154" cy="155501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425">
                <a:solidFill>
                  <a:schemeClr val="dk1">
                    <a:alpha val="100000"/>
                  </a:schemeClr>
                </a:solidFill>
                <a:latin typeface="Microsoft Yahei"/>
                <a:ea typeface="Microsoft Yahei"/>
                <a:cs typeface="Microsoft Yahei"/>
              </a:rPr>
              <a:t>高中教学内容涵盖多个学科，知识体系庞大且复杂，需要学生掌握大量的知识点。</a:t>
            </a:r>
            <a:endParaRPr lang="en-US" sz="1100"/>
          </a:p>
        </p:txBody>
      </p:sp>
      <p:sp>
        <p:nvSpPr>
          <p:cNvPr id="6" name="AutoShape 6"/>
          <p:cNvSpPr/>
          <p:nvPr/>
        </p:nvSpPr>
        <p:spPr>
          <a:xfrm>
            <a:off x="619358" y="3627301"/>
            <a:ext cx="3358143" cy="36933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defRPr/>
            </a:pPr>
            <a:r>
              <a:rPr lang="en-US" sz="1575" b="1">
                <a:solidFill>
                  <a:schemeClr val="accent1">
                    <a:alpha val="100000"/>
                  </a:schemeClr>
                </a:solidFill>
                <a:latin typeface="Microsoft Yahei"/>
                <a:ea typeface="Microsoft Yahei"/>
                <a:cs typeface="Microsoft Yahei"/>
              </a:rPr>
              <a:t>知识体系繁杂</a:t>
            </a:r>
            <a:endParaRPr lang="en-US" sz="1100"/>
          </a:p>
        </p:txBody>
      </p:sp>
      <p:sp>
        <p:nvSpPr>
          <p:cNvPr id="7" name="AutoShape 7"/>
          <p:cNvSpPr/>
          <p:nvPr/>
        </p:nvSpPr>
        <p:spPr>
          <a:xfrm>
            <a:off x="4363925" y="4213754"/>
            <a:ext cx="3464154" cy="1271197"/>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425">
                <a:solidFill>
                  <a:schemeClr val="dk1">
                    <a:alpha val="100000"/>
                  </a:schemeClr>
                </a:solidFill>
                <a:latin typeface="Microsoft Yahei"/>
                <a:ea typeface="Microsoft Yahei"/>
                <a:cs typeface="Microsoft Yahei"/>
              </a:rPr>
              <a:t>高中教学以应试为导向，学生面临巨大的升学压力，导致部分学生过于注重应试技巧而忽视思维能力培养。</a:t>
            </a:r>
            <a:endParaRPr lang="en-US" sz="1100"/>
          </a:p>
        </p:txBody>
      </p:sp>
      <p:sp>
        <p:nvSpPr>
          <p:cNvPr id="8" name="AutoShape 8"/>
          <p:cNvSpPr/>
          <p:nvPr/>
        </p:nvSpPr>
        <p:spPr>
          <a:xfrm>
            <a:off x="4363925" y="3627301"/>
            <a:ext cx="3335471" cy="36933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defRPr/>
            </a:pPr>
            <a:r>
              <a:rPr lang="en-US" sz="1575" b="1">
                <a:solidFill>
                  <a:schemeClr val="accent1">
                    <a:alpha val="100000"/>
                  </a:schemeClr>
                </a:solidFill>
                <a:latin typeface="Microsoft Yahei"/>
                <a:ea typeface="Microsoft Yahei"/>
                <a:cs typeface="Microsoft Yahei"/>
              </a:rPr>
              <a:t>应试压力沉重</a:t>
            </a:r>
            <a:endParaRPr lang="en-US" sz="1100"/>
          </a:p>
        </p:txBody>
      </p:sp>
      <p:sp>
        <p:nvSpPr>
          <p:cNvPr id="9" name="AutoShape 9"/>
          <p:cNvSpPr/>
          <p:nvPr/>
        </p:nvSpPr>
        <p:spPr>
          <a:xfrm>
            <a:off x="8108491" y="4213754"/>
            <a:ext cx="3464154" cy="144585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425">
                <a:solidFill>
                  <a:schemeClr val="dk1">
                    <a:alpha val="100000"/>
                  </a:schemeClr>
                </a:solidFill>
                <a:latin typeface="Microsoft Yahei"/>
                <a:ea typeface="Microsoft Yahei"/>
                <a:cs typeface="Microsoft Yahei"/>
              </a:rPr>
              <a:t>传统的高中教学方法以讲授式为主，学生被动接受知识，缺乏主动思考和解决问题的能力。</a:t>
            </a:r>
            <a:endParaRPr lang="en-US" sz="1100"/>
          </a:p>
        </p:txBody>
      </p:sp>
      <p:sp>
        <p:nvSpPr>
          <p:cNvPr id="10" name="AutoShape 10"/>
          <p:cNvSpPr/>
          <p:nvPr/>
        </p:nvSpPr>
        <p:spPr>
          <a:xfrm>
            <a:off x="8108491" y="3627301"/>
            <a:ext cx="3373750" cy="36933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defRPr/>
            </a:pPr>
            <a:r>
              <a:rPr lang="en-US" sz="1575" b="1">
                <a:solidFill>
                  <a:schemeClr val="accent1">
                    <a:alpha val="100000"/>
                  </a:schemeClr>
                </a:solidFill>
                <a:latin typeface="Microsoft Yahei"/>
                <a:ea typeface="Microsoft Yahei"/>
                <a:cs typeface="Microsoft Yahei"/>
              </a:rPr>
              <a:t>教学方法单一</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高中教学特点与挑战</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966968" y="1809010"/>
            <a:ext cx="2240823" cy="2240824"/>
          </a:xfrm>
          <a:prstGeom prst="ellipse">
            <a:avLst/>
          </a:prstGeom>
          <a:solidFill>
            <a:schemeClr val="accent2">
              <a:alpha val="100000"/>
            </a:schemeClr>
          </a:solidFill>
          <a:ln w="3143">
            <a:solidFill>
              <a:srgbClr val="53BA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21935" y="2454645"/>
            <a:ext cx="1930890" cy="646330"/>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a:solidFill>
                  <a:srgbClr val="FFFFFF">
                    <a:alpha val="100000"/>
                  </a:srgbClr>
                </a:solidFill>
                <a:latin typeface="Microsoft Yahei"/>
                <a:ea typeface="Microsoft Yahei"/>
                <a:cs typeface="Microsoft Yahei"/>
              </a:rPr>
              <a:t>01</a:t>
            </a:r>
            <a:endParaRPr lang="en-US" sz="1100"/>
          </a:p>
        </p:txBody>
      </p:sp>
      <p:sp>
        <p:nvSpPr>
          <p:cNvPr id="4" name="AutoShape 4"/>
          <p:cNvSpPr/>
          <p:nvPr/>
        </p:nvSpPr>
        <p:spPr>
          <a:xfrm>
            <a:off x="4975588" y="1809010"/>
            <a:ext cx="2240823" cy="2240824"/>
          </a:xfrm>
          <a:prstGeom prst="ellipse">
            <a:avLst/>
          </a:prstGeom>
          <a:solidFill>
            <a:schemeClr val="accent2">
              <a:alpha val="100000"/>
            </a:schemeClr>
          </a:solidFill>
          <a:ln w="3143">
            <a:solidFill>
              <a:srgbClr val="53BA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8984208" y="1809010"/>
            <a:ext cx="2240823" cy="2240824"/>
          </a:xfrm>
          <a:prstGeom prst="ellipse">
            <a:avLst/>
          </a:prstGeom>
          <a:solidFill>
            <a:schemeClr val="accent2">
              <a:alpha val="100000"/>
            </a:schemeClr>
          </a:solidFill>
          <a:ln w="3143">
            <a:solidFill>
              <a:srgbClr val="53BA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986561" y="3181627"/>
            <a:ext cx="2221230"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rgbClr val="FFFFFF">
                    <a:alpha val="100000"/>
                  </a:srgbClr>
                </a:solidFill>
                <a:latin typeface="Microsoft Yahei"/>
                <a:ea typeface="Microsoft Yahei"/>
                <a:cs typeface="Microsoft Yahei"/>
              </a:rPr>
              <a:t>思维僵化</a:t>
            </a:r>
          </a:p>
        </p:txBody>
      </p:sp>
      <p:sp>
        <p:nvSpPr>
          <p:cNvPr id="7" name="AutoShape 7"/>
          <p:cNvSpPr/>
          <p:nvPr/>
        </p:nvSpPr>
        <p:spPr>
          <a:xfrm>
            <a:off x="830323" y="4523956"/>
            <a:ext cx="2514113" cy="132846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部分学生受应试教育影响，思维逐渐僵化，缺乏创新思维和批判性思维。</a:t>
            </a:r>
            <a:endParaRPr lang="en-US" sz="1100"/>
          </a:p>
        </p:txBody>
      </p:sp>
      <p:sp>
        <p:nvSpPr>
          <p:cNvPr id="8" name="AutoShape 8"/>
          <p:cNvSpPr/>
          <p:nvPr/>
        </p:nvSpPr>
        <p:spPr>
          <a:xfrm>
            <a:off x="5130555" y="2454645"/>
            <a:ext cx="1930890" cy="646330"/>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a:solidFill>
                  <a:srgbClr val="FFFFFF">
                    <a:alpha val="100000"/>
                  </a:srgbClr>
                </a:solidFill>
                <a:latin typeface="Microsoft Yahei"/>
                <a:ea typeface="Microsoft Yahei"/>
                <a:cs typeface="Microsoft Yahei"/>
              </a:rPr>
              <a:t>02</a:t>
            </a:r>
            <a:endParaRPr lang="en-US" sz="1100"/>
          </a:p>
        </p:txBody>
      </p:sp>
      <p:sp>
        <p:nvSpPr>
          <p:cNvPr id="9" name="TextBox 9"/>
          <p:cNvSpPr txBox="1"/>
          <p:nvPr/>
        </p:nvSpPr>
        <p:spPr>
          <a:xfrm>
            <a:off x="4995181" y="3181627"/>
            <a:ext cx="2221230"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rgbClr val="FFFFFF">
                    <a:alpha val="100000"/>
                  </a:srgbClr>
                </a:solidFill>
                <a:latin typeface="Microsoft Yahei"/>
                <a:ea typeface="Microsoft Yahei"/>
                <a:cs typeface="Microsoft Yahei"/>
              </a:rPr>
              <a:t>解决问题能力不足</a:t>
            </a:r>
          </a:p>
        </p:txBody>
      </p:sp>
      <p:sp>
        <p:nvSpPr>
          <p:cNvPr id="10" name="AutoShape 10"/>
          <p:cNvSpPr/>
          <p:nvPr/>
        </p:nvSpPr>
        <p:spPr>
          <a:xfrm>
            <a:off x="4838943" y="4523956"/>
            <a:ext cx="2514113" cy="132846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学生在面对实际问题时，往往无从下手或解决方法单一，缺乏灵活运用所学知识解决问题的能力。</a:t>
            </a:r>
            <a:endParaRPr lang="en-US" sz="1100"/>
          </a:p>
        </p:txBody>
      </p:sp>
      <p:sp>
        <p:nvSpPr>
          <p:cNvPr id="11" name="AutoShape 11"/>
          <p:cNvSpPr/>
          <p:nvPr/>
        </p:nvSpPr>
        <p:spPr>
          <a:xfrm>
            <a:off x="9139175" y="2454645"/>
            <a:ext cx="1930890" cy="646330"/>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a:solidFill>
                  <a:srgbClr val="FFFFFF">
                    <a:alpha val="100000"/>
                  </a:srgbClr>
                </a:solidFill>
                <a:latin typeface="Microsoft Yahei"/>
                <a:ea typeface="Microsoft Yahei"/>
                <a:cs typeface="Microsoft Yahei"/>
              </a:rPr>
              <a:t>03</a:t>
            </a:r>
            <a:endParaRPr lang="en-US" sz="1100"/>
          </a:p>
        </p:txBody>
      </p:sp>
      <p:sp>
        <p:nvSpPr>
          <p:cNvPr id="12" name="TextBox 12"/>
          <p:cNvSpPr txBox="1"/>
          <p:nvPr/>
        </p:nvSpPr>
        <p:spPr>
          <a:xfrm>
            <a:off x="9003801" y="3181627"/>
            <a:ext cx="2221230"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rgbClr val="FFFFFF">
                    <a:alpha val="100000"/>
                  </a:srgbClr>
                </a:solidFill>
                <a:latin typeface="Microsoft Yahei"/>
                <a:ea typeface="Microsoft Yahei"/>
                <a:cs typeface="Microsoft Yahei"/>
              </a:rPr>
              <a:t>缺乏自主学习意识</a:t>
            </a:r>
          </a:p>
        </p:txBody>
      </p:sp>
      <p:sp>
        <p:nvSpPr>
          <p:cNvPr id="13" name="AutoShape 13"/>
          <p:cNvSpPr/>
          <p:nvPr/>
        </p:nvSpPr>
        <p:spPr>
          <a:xfrm>
            <a:off x="8847563" y="4523956"/>
            <a:ext cx="2514113" cy="132846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部分学生习惯于被动接受知识，缺乏自主学习和探究的意识，不利于思维能力和解决问题能力的培养。</a:t>
            </a:r>
            <a:endParaRPr lang="en-US" sz="1100"/>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学生思维与解决问题能力现状</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6094413" y="2032650"/>
            <a:ext cx="2205363" cy="2203315"/>
          </a:xfrm>
          <a:custGeom>
            <a:rect l="l" t="t" r="r" b="b"/>
            <a:pathLst>
              <a:path w="819" h="819">
                <a:moveTo>
                  <a:pt x="183" y="603"/>
                </a:moveTo>
                <a:cubicBezTo>
                  <a:pt x="249" y="603"/>
                  <a:pt x="265" y="619"/>
                  <a:pt x="256" y="638"/>
                </a:cubicBezTo>
                <a:cubicBezTo>
                  <a:pt x="239" y="675"/>
                  <a:pt x="210" y="680"/>
                  <a:pt x="218" y="731"/>
                </a:cubicBezTo>
                <a:cubicBezTo>
                  <a:pt x="231" y="819"/>
                  <a:pt x="372" y="819"/>
                  <a:pt x="386" y="731"/>
                </a:cubicBezTo>
                <a:cubicBezTo>
                  <a:pt x="394" y="680"/>
                  <a:pt x="364" y="675"/>
                  <a:pt x="347" y="638"/>
                </a:cubicBezTo>
                <a:cubicBezTo>
                  <a:pt x="339" y="619"/>
                  <a:pt x="354" y="603"/>
                  <a:pt x="420" y="603"/>
                </a:cubicBezTo>
                <a:cubicBezTo>
                  <a:pt x="603" y="603"/>
                  <a:pt x="603" y="603"/>
                  <a:pt x="603" y="603"/>
                </a:cubicBezTo>
                <a:cubicBezTo>
                  <a:pt x="603" y="420"/>
                  <a:pt x="603" y="420"/>
                  <a:pt x="603" y="420"/>
                </a:cubicBezTo>
                <a:cubicBezTo>
                  <a:pt x="603" y="354"/>
                  <a:pt x="619" y="338"/>
                  <a:pt x="639" y="347"/>
                </a:cubicBezTo>
                <a:cubicBezTo>
                  <a:pt x="675" y="364"/>
                  <a:pt x="680" y="393"/>
                  <a:pt x="731" y="385"/>
                </a:cubicBezTo>
                <a:cubicBezTo>
                  <a:pt x="819" y="372"/>
                  <a:pt x="819" y="231"/>
                  <a:pt x="731" y="217"/>
                </a:cubicBezTo>
                <a:cubicBezTo>
                  <a:pt x="680" y="209"/>
                  <a:pt x="675" y="239"/>
                  <a:pt x="639" y="256"/>
                </a:cubicBezTo>
                <a:cubicBezTo>
                  <a:pt x="619" y="264"/>
                  <a:pt x="603" y="249"/>
                  <a:pt x="603" y="183"/>
                </a:cubicBezTo>
                <a:cubicBezTo>
                  <a:pt x="603" y="0"/>
                  <a:pt x="603" y="0"/>
                  <a:pt x="603" y="0"/>
                </a:cubicBezTo>
                <a:cubicBezTo>
                  <a:pt x="420" y="0"/>
                  <a:pt x="420" y="0"/>
                  <a:pt x="420" y="0"/>
                </a:cubicBezTo>
                <a:cubicBezTo>
                  <a:pt x="354" y="0"/>
                  <a:pt x="339" y="16"/>
                  <a:pt x="347" y="35"/>
                </a:cubicBezTo>
                <a:cubicBezTo>
                  <a:pt x="364" y="72"/>
                  <a:pt x="394" y="76"/>
                  <a:pt x="386" y="128"/>
                </a:cubicBezTo>
                <a:cubicBezTo>
                  <a:pt x="372" y="216"/>
                  <a:pt x="231" y="216"/>
                  <a:pt x="218" y="128"/>
                </a:cubicBezTo>
                <a:cubicBezTo>
                  <a:pt x="210" y="76"/>
                  <a:pt x="239" y="72"/>
                  <a:pt x="256" y="35"/>
                </a:cubicBezTo>
                <a:cubicBezTo>
                  <a:pt x="265" y="16"/>
                  <a:pt x="249" y="0"/>
                  <a:pt x="183" y="0"/>
                </a:cubicBezTo>
                <a:cubicBezTo>
                  <a:pt x="0" y="0"/>
                  <a:pt x="0" y="0"/>
                  <a:pt x="0" y="0"/>
                </a:cubicBezTo>
                <a:cubicBezTo>
                  <a:pt x="0" y="183"/>
                  <a:pt x="0" y="183"/>
                  <a:pt x="0" y="183"/>
                </a:cubicBezTo>
                <a:cubicBezTo>
                  <a:pt x="0" y="249"/>
                  <a:pt x="16" y="264"/>
                  <a:pt x="35" y="256"/>
                </a:cubicBezTo>
                <a:cubicBezTo>
                  <a:pt x="72" y="239"/>
                  <a:pt x="77" y="209"/>
                  <a:pt x="128" y="217"/>
                </a:cubicBezTo>
                <a:cubicBezTo>
                  <a:pt x="216" y="231"/>
                  <a:pt x="216" y="372"/>
                  <a:pt x="128" y="385"/>
                </a:cubicBezTo>
                <a:cubicBezTo>
                  <a:pt x="77" y="393"/>
                  <a:pt x="72" y="364"/>
                  <a:pt x="35" y="347"/>
                </a:cubicBezTo>
                <a:cubicBezTo>
                  <a:pt x="16" y="338"/>
                  <a:pt x="0" y="354"/>
                  <a:pt x="0" y="420"/>
                </a:cubicBezTo>
                <a:cubicBezTo>
                  <a:pt x="0" y="603"/>
                  <a:pt x="0" y="603"/>
                  <a:pt x="0" y="603"/>
                </a:cubicBezTo>
                <a:lnTo>
                  <a:pt x="183" y="603"/>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4471134" y="1450565"/>
            <a:ext cx="2205363" cy="2203315"/>
          </a:xfrm>
          <a:custGeom>
            <a:rect l="l" t="t" r="r" b="b"/>
            <a:pathLst>
              <a:path w="819" h="819">
                <a:moveTo>
                  <a:pt x="183" y="216"/>
                </a:moveTo>
                <a:cubicBezTo>
                  <a:pt x="249" y="216"/>
                  <a:pt x="264" y="200"/>
                  <a:pt x="256" y="180"/>
                </a:cubicBezTo>
                <a:cubicBezTo>
                  <a:pt x="239" y="144"/>
                  <a:pt x="209" y="139"/>
                  <a:pt x="217" y="88"/>
                </a:cubicBezTo>
                <a:cubicBezTo>
                  <a:pt x="231" y="0"/>
                  <a:pt x="372" y="0"/>
                  <a:pt x="385" y="88"/>
                </a:cubicBezTo>
                <a:cubicBezTo>
                  <a:pt x="393" y="139"/>
                  <a:pt x="364" y="144"/>
                  <a:pt x="347" y="180"/>
                </a:cubicBezTo>
                <a:cubicBezTo>
                  <a:pt x="338" y="200"/>
                  <a:pt x="354" y="216"/>
                  <a:pt x="420" y="216"/>
                </a:cubicBezTo>
                <a:cubicBezTo>
                  <a:pt x="603" y="216"/>
                  <a:pt x="603" y="216"/>
                  <a:pt x="603" y="216"/>
                </a:cubicBezTo>
                <a:cubicBezTo>
                  <a:pt x="603" y="399"/>
                  <a:pt x="603" y="399"/>
                  <a:pt x="603" y="399"/>
                </a:cubicBezTo>
                <a:cubicBezTo>
                  <a:pt x="603" y="465"/>
                  <a:pt x="619" y="480"/>
                  <a:pt x="638" y="472"/>
                </a:cubicBezTo>
                <a:cubicBezTo>
                  <a:pt x="675" y="455"/>
                  <a:pt x="680" y="425"/>
                  <a:pt x="731" y="433"/>
                </a:cubicBezTo>
                <a:cubicBezTo>
                  <a:pt x="819" y="447"/>
                  <a:pt x="819" y="588"/>
                  <a:pt x="731" y="601"/>
                </a:cubicBezTo>
                <a:cubicBezTo>
                  <a:pt x="680" y="609"/>
                  <a:pt x="675" y="580"/>
                  <a:pt x="638" y="563"/>
                </a:cubicBezTo>
                <a:cubicBezTo>
                  <a:pt x="619" y="554"/>
                  <a:pt x="603" y="570"/>
                  <a:pt x="603" y="636"/>
                </a:cubicBezTo>
                <a:cubicBezTo>
                  <a:pt x="603" y="819"/>
                  <a:pt x="603" y="819"/>
                  <a:pt x="603" y="819"/>
                </a:cubicBezTo>
                <a:cubicBezTo>
                  <a:pt x="420" y="819"/>
                  <a:pt x="420" y="819"/>
                  <a:pt x="420" y="819"/>
                </a:cubicBezTo>
                <a:cubicBezTo>
                  <a:pt x="354" y="819"/>
                  <a:pt x="338" y="803"/>
                  <a:pt x="347" y="784"/>
                </a:cubicBezTo>
                <a:cubicBezTo>
                  <a:pt x="364" y="747"/>
                  <a:pt x="393" y="742"/>
                  <a:pt x="385" y="691"/>
                </a:cubicBezTo>
                <a:cubicBezTo>
                  <a:pt x="372" y="603"/>
                  <a:pt x="231" y="603"/>
                  <a:pt x="217" y="691"/>
                </a:cubicBezTo>
                <a:cubicBezTo>
                  <a:pt x="209" y="742"/>
                  <a:pt x="239" y="747"/>
                  <a:pt x="256" y="784"/>
                </a:cubicBezTo>
                <a:cubicBezTo>
                  <a:pt x="264" y="803"/>
                  <a:pt x="249" y="819"/>
                  <a:pt x="183" y="819"/>
                </a:cubicBezTo>
                <a:cubicBezTo>
                  <a:pt x="0" y="819"/>
                  <a:pt x="0" y="819"/>
                  <a:pt x="0" y="819"/>
                </a:cubicBezTo>
                <a:cubicBezTo>
                  <a:pt x="0" y="636"/>
                  <a:pt x="0" y="636"/>
                  <a:pt x="0" y="636"/>
                </a:cubicBezTo>
                <a:cubicBezTo>
                  <a:pt x="0" y="570"/>
                  <a:pt x="16" y="554"/>
                  <a:pt x="35" y="563"/>
                </a:cubicBezTo>
                <a:cubicBezTo>
                  <a:pt x="72" y="580"/>
                  <a:pt x="76" y="609"/>
                  <a:pt x="128" y="601"/>
                </a:cubicBezTo>
                <a:cubicBezTo>
                  <a:pt x="216" y="588"/>
                  <a:pt x="216" y="447"/>
                  <a:pt x="128" y="433"/>
                </a:cubicBezTo>
                <a:cubicBezTo>
                  <a:pt x="76" y="425"/>
                  <a:pt x="72" y="455"/>
                  <a:pt x="35" y="472"/>
                </a:cubicBezTo>
                <a:cubicBezTo>
                  <a:pt x="16" y="480"/>
                  <a:pt x="0" y="465"/>
                  <a:pt x="0" y="399"/>
                </a:cubicBezTo>
                <a:cubicBezTo>
                  <a:pt x="0" y="216"/>
                  <a:pt x="0" y="216"/>
                  <a:pt x="0" y="216"/>
                </a:cubicBezTo>
                <a:lnTo>
                  <a:pt x="183" y="216"/>
                </a:lnTo>
                <a:close/>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673654" y="2016804"/>
            <a:ext cx="2532763" cy="318180"/>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转变教学理念</a:t>
            </a:r>
            <a:endParaRPr lang="en-US" sz="1100"/>
          </a:p>
        </p:txBody>
      </p:sp>
      <p:sp>
        <p:nvSpPr>
          <p:cNvPr id="5" name="AutoShape 5"/>
          <p:cNvSpPr/>
          <p:nvPr/>
        </p:nvSpPr>
        <p:spPr>
          <a:xfrm>
            <a:off x="1673654" y="2271013"/>
            <a:ext cx="2532763" cy="1241899"/>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200">
                <a:solidFill>
                  <a:schemeClr val="dk1">
                    <a:alpha val="100000"/>
                  </a:schemeClr>
                </a:solidFill>
                <a:latin typeface="Microsoft Yahei"/>
                <a:ea typeface="Microsoft Yahei"/>
                <a:cs typeface="Microsoft Yahei"/>
              </a:rPr>
              <a:t>教师应转变教学理念，从传统的知识传授者转变为学生学习和发展的促进者，注重培养学生的思维能力和解决问题能力。</a:t>
            </a:r>
            <a:endParaRPr lang="en-US" sz="1100"/>
          </a:p>
        </p:txBody>
      </p:sp>
      <p:sp>
        <p:nvSpPr>
          <p:cNvPr id="6" name="AutoShape 6"/>
          <p:cNvSpPr/>
          <p:nvPr/>
        </p:nvSpPr>
        <p:spPr>
          <a:xfrm>
            <a:off x="1067480" y="3781051"/>
            <a:ext cx="2532763" cy="318180"/>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创新教学方式方法</a:t>
            </a:r>
            <a:endParaRPr lang="en-US" sz="1100"/>
          </a:p>
        </p:txBody>
      </p:sp>
      <p:sp>
        <p:nvSpPr>
          <p:cNvPr id="7" name="AutoShape 7"/>
          <p:cNvSpPr/>
          <p:nvPr/>
        </p:nvSpPr>
        <p:spPr>
          <a:xfrm>
            <a:off x="1067480" y="4035260"/>
            <a:ext cx="2532763" cy="1241899"/>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200">
                <a:solidFill>
                  <a:schemeClr val="dk1">
                    <a:alpha val="100000"/>
                  </a:schemeClr>
                </a:solidFill>
                <a:latin typeface="Microsoft Yahei"/>
                <a:ea typeface="Microsoft Yahei"/>
                <a:cs typeface="Microsoft Yahei"/>
              </a:rPr>
              <a:t>教师应积极探索创新的教学方式方法，如案例教学、探究式学习、合作学习等，激发学生的学习兴趣和主动性。</a:t>
            </a:r>
            <a:endParaRPr lang="en-US" sz="1100"/>
          </a:p>
        </p:txBody>
      </p:sp>
      <p:sp>
        <p:nvSpPr>
          <p:cNvPr id="8" name="AutoShape 8"/>
          <p:cNvSpPr/>
          <p:nvPr/>
        </p:nvSpPr>
        <p:spPr>
          <a:xfrm>
            <a:off x="8402519" y="2032650"/>
            <a:ext cx="2532763" cy="318180"/>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270"/>
              </a:spcBef>
              <a:defRPr/>
            </a:pPr>
            <a:r>
              <a:rPr lang="en-US" sz="1575" b="1">
                <a:solidFill>
                  <a:schemeClr val="accent1">
                    <a:alpha val="100000"/>
                  </a:schemeClr>
                </a:solidFill>
                <a:latin typeface="Microsoft Yahei"/>
                <a:ea typeface="Microsoft Yahei"/>
                <a:cs typeface="Microsoft Yahei"/>
              </a:rPr>
              <a:t>强化实践环节</a:t>
            </a:r>
            <a:endParaRPr lang="en-US" sz="1100"/>
          </a:p>
        </p:txBody>
      </p:sp>
      <p:sp>
        <p:nvSpPr>
          <p:cNvPr id="9" name="AutoShape 9"/>
          <p:cNvSpPr/>
          <p:nvPr/>
        </p:nvSpPr>
        <p:spPr>
          <a:xfrm>
            <a:off x="8402519" y="2286858"/>
            <a:ext cx="2532763" cy="1241899"/>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200">
                <a:solidFill>
                  <a:schemeClr val="dk1">
                    <a:alpha val="100000"/>
                  </a:schemeClr>
                </a:solidFill>
                <a:latin typeface="Microsoft Yahei"/>
                <a:ea typeface="Microsoft Yahei"/>
                <a:cs typeface="Microsoft Yahei"/>
              </a:rPr>
              <a:t>学校应加强实践教学环节，为学生提供更多的实践机会和平台，让学生在实践中锻炼思维能力和解决问题能力。</a:t>
            </a:r>
            <a:endParaRPr lang="en-US" sz="1100"/>
          </a:p>
        </p:txBody>
      </p:sp>
      <p:sp>
        <p:nvSpPr>
          <p:cNvPr id="10" name="AutoShape 10"/>
          <p:cNvSpPr/>
          <p:nvPr/>
        </p:nvSpPr>
        <p:spPr>
          <a:xfrm>
            <a:off x="7901767" y="3781052"/>
            <a:ext cx="2532763" cy="318180"/>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270"/>
              </a:spcBef>
              <a:defRPr/>
            </a:pPr>
            <a:r>
              <a:rPr lang="en-US" sz="1575" b="1">
                <a:solidFill>
                  <a:schemeClr val="accent1">
                    <a:alpha val="100000"/>
                  </a:schemeClr>
                </a:solidFill>
                <a:latin typeface="Microsoft Yahei"/>
                <a:ea typeface="Microsoft Yahei"/>
                <a:cs typeface="Microsoft Yahei"/>
              </a:rPr>
              <a:t>培养学生自主学习能力</a:t>
            </a:r>
            <a:endParaRPr lang="en-US" sz="1100"/>
          </a:p>
        </p:txBody>
      </p:sp>
      <p:sp>
        <p:nvSpPr>
          <p:cNvPr id="11" name="AutoShape 11"/>
          <p:cNvSpPr/>
          <p:nvPr/>
        </p:nvSpPr>
        <p:spPr>
          <a:xfrm>
            <a:off x="7901767" y="4035260"/>
            <a:ext cx="2532763" cy="1241899"/>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200">
                <a:solidFill>
                  <a:schemeClr val="dk1">
                    <a:alpha val="100000"/>
                  </a:schemeClr>
                </a:solidFill>
                <a:latin typeface="Microsoft Yahei"/>
                <a:ea typeface="Microsoft Yahei"/>
                <a:cs typeface="Microsoft Yahei"/>
              </a:rPr>
              <a:t>学校应注重培养学生自主学习能力，通过设立自主学习课程、提供学习资源等方式，引导学生主动学习和探究。</a:t>
            </a:r>
            <a:endParaRPr lang="en-US" sz="1100"/>
          </a:p>
        </p:txBody>
      </p:sp>
      <p:sp>
        <p:nvSpPr>
          <p:cNvPr id="12" name="Freeform 12"/>
          <p:cNvSpPr/>
          <p:nvPr/>
        </p:nvSpPr>
        <p:spPr>
          <a:xfrm>
            <a:off x="3889049" y="3073844"/>
            <a:ext cx="2205363" cy="2203315"/>
          </a:xfrm>
          <a:custGeom>
            <a:rect l="l" t="t" r="r" b="b"/>
            <a:pathLst>
              <a:path w="819" h="819">
                <a:moveTo>
                  <a:pt x="399" y="216"/>
                </a:moveTo>
                <a:cubicBezTo>
                  <a:pt x="465" y="216"/>
                  <a:pt x="480" y="200"/>
                  <a:pt x="472" y="181"/>
                </a:cubicBezTo>
                <a:cubicBezTo>
                  <a:pt x="455" y="144"/>
                  <a:pt x="425" y="139"/>
                  <a:pt x="433" y="88"/>
                </a:cubicBezTo>
                <a:cubicBezTo>
                  <a:pt x="447" y="0"/>
                  <a:pt x="588" y="0"/>
                  <a:pt x="601" y="88"/>
                </a:cubicBezTo>
                <a:cubicBezTo>
                  <a:pt x="609" y="139"/>
                  <a:pt x="580" y="144"/>
                  <a:pt x="563" y="181"/>
                </a:cubicBezTo>
                <a:cubicBezTo>
                  <a:pt x="554" y="200"/>
                  <a:pt x="570" y="216"/>
                  <a:pt x="636" y="216"/>
                </a:cubicBezTo>
                <a:cubicBezTo>
                  <a:pt x="819" y="216"/>
                  <a:pt x="819" y="216"/>
                  <a:pt x="819" y="216"/>
                </a:cubicBezTo>
                <a:cubicBezTo>
                  <a:pt x="819" y="399"/>
                  <a:pt x="819" y="399"/>
                  <a:pt x="819" y="399"/>
                </a:cubicBezTo>
                <a:cubicBezTo>
                  <a:pt x="819" y="465"/>
                  <a:pt x="803" y="481"/>
                  <a:pt x="784" y="472"/>
                </a:cubicBezTo>
                <a:cubicBezTo>
                  <a:pt x="747" y="455"/>
                  <a:pt x="742" y="426"/>
                  <a:pt x="691" y="434"/>
                </a:cubicBezTo>
                <a:cubicBezTo>
                  <a:pt x="603" y="447"/>
                  <a:pt x="603" y="588"/>
                  <a:pt x="691" y="602"/>
                </a:cubicBezTo>
                <a:cubicBezTo>
                  <a:pt x="742" y="610"/>
                  <a:pt x="747" y="580"/>
                  <a:pt x="784" y="563"/>
                </a:cubicBezTo>
                <a:cubicBezTo>
                  <a:pt x="803" y="555"/>
                  <a:pt x="819" y="570"/>
                  <a:pt x="819" y="636"/>
                </a:cubicBezTo>
                <a:cubicBezTo>
                  <a:pt x="819" y="819"/>
                  <a:pt x="819" y="819"/>
                  <a:pt x="819" y="819"/>
                </a:cubicBezTo>
                <a:cubicBezTo>
                  <a:pt x="636" y="819"/>
                  <a:pt x="636" y="819"/>
                  <a:pt x="636" y="819"/>
                </a:cubicBezTo>
                <a:cubicBezTo>
                  <a:pt x="570" y="819"/>
                  <a:pt x="554" y="803"/>
                  <a:pt x="563" y="784"/>
                </a:cubicBezTo>
                <a:cubicBezTo>
                  <a:pt x="580" y="747"/>
                  <a:pt x="609" y="743"/>
                  <a:pt x="601" y="691"/>
                </a:cubicBezTo>
                <a:cubicBezTo>
                  <a:pt x="588" y="603"/>
                  <a:pt x="447" y="603"/>
                  <a:pt x="433" y="691"/>
                </a:cubicBezTo>
                <a:cubicBezTo>
                  <a:pt x="425" y="743"/>
                  <a:pt x="455" y="747"/>
                  <a:pt x="472" y="784"/>
                </a:cubicBezTo>
                <a:cubicBezTo>
                  <a:pt x="480" y="803"/>
                  <a:pt x="465" y="819"/>
                  <a:pt x="399" y="819"/>
                </a:cubicBezTo>
                <a:cubicBezTo>
                  <a:pt x="216" y="819"/>
                  <a:pt x="216" y="819"/>
                  <a:pt x="216" y="819"/>
                </a:cubicBezTo>
                <a:cubicBezTo>
                  <a:pt x="216" y="636"/>
                  <a:pt x="216" y="636"/>
                  <a:pt x="216" y="636"/>
                </a:cubicBezTo>
                <a:cubicBezTo>
                  <a:pt x="216" y="570"/>
                  <a:pt x="200" y="555"/>
                  <a:pt x="180" y="563"/>
                </a:cubicBezTo>
                <a:cubicBezTo>
                  <a:pt x="144" y="580"/>
                  <a:pt x="139" y="610"/>
                  <a:pt x="88" y="602"/>
                </a:cubicBezTo>
                <a:cubicBezTo>
                  <a:pt x="0" y="588"/>
                  <a:pt x="0" y="447"/>
                  <a:pt x="88" y="434"/>
                </a:cubicBezTo>
                <a:cubicBezTo>
                  <a:pt x="139" y="426"/>
                  <a:pt x="144" y="455"/>
                  <a:pt x="180" y="472"/>
                </a:cubicBezTo>
                <a:cubicBezTo>
                  <a:pt x="200" y="481"/>
                  <a:pt x="216" y="465"/>
                  <a:pt x="216" y="399"/>
                </a:cubicBezTo>
                <a:cubicBezTo>
                  <a:pt x="216" y="216"/>
                  <a:pt x="216" y="216"/>
                  <a:pt x="216" y="216"/>
                </a:cubicBezTo>
                <a:lnTo>
                  <a:pt x="399"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5512328" y="3653879"/>
            <a:ext cx="2205363" cy="2205364"/>
          </a:xfrm>
          <a:custGeom>
            <a:rect l="l" t="t" r="r" b="b"/>
            <a:pathLst>
              <a:path w="819" h="819">
                <a:moveTo>
                  <a:pt x="216" y="420"/>
                </a:moveTo>
                <a:cubicBezTo>
                  <a:pt x="216" y="354"/>
                  <a:pt x="200" y="339"/>
                  <a:pt x="181" y="347"/>
                </a:cubicBezTo>
                <a:cubicBezTo>
                  <a:pt x="144" y="364"/>
                  <a:pt x="139" y="394"/>
                  <a:pt x="88" y="386"/>
                </a:cubicBezTo>
                <a:cubicBezTo>
                  <a:pt x="0" y="372"/>
                  <a:pt x="0" y="231"/>
                  <a:pt x="88" y="218"/>
                </a:cubicBezTo>
                <a:cubicBezTo>
                  <a:pt x="139" y="210"/>
                  <a:pt x="144" y="239"/>
                  <a:pt x="181" y="256"/>
                </a:cubicBezTo>
                <a:cubicBezTo>
                  <a:pt x="200" y="265"/>
                  <a:pt x="216" y="249"/>
                  <a:pt x="216" y="183"/>
                </a:cubicBezTo>
                <a:cubicBezTo>
                  <a:pt x="216" y="0"/>
                  <a:pt x="216" y="0"/>
                  <a:pt x="216" y="0"/>
                </a:cubicBezTo>
                <a:cubicBezTo>
                  <a:pt x="399" y="0"/>
                  <a:pt x="399" y="0"/>
                  <a:pt x="399" y="0"/>
                </a:cubicBezTo>
                <a:cubicBezTo>
                  <a:pt x="465" y="0"/>
                  <a:pt x="481" y="16"/>
                  <a:pt x="472" y="35"/>
                </a:cubicBezTo>
                <a:cubicBezTo>
                  <a:pt x="455" y="72"/>
                  <a:pt x="426" y="77"/>
                  <a:pt x="434" y="128"/>
                </a:cubicBezTo>
                <a:cubicBezTo>
                  <a:pt x="447" y="216"/>
                  <a:pt x="588" y="216"/>
                  <a:pt x="602" y="128"/>
                </a:cubicBezTo>
                <a:cubicBezTo>
                  <a:pt x="610" y="77"/>
                  <a:pt x="580" y="72"/>
                  <a:pt x="563" y="35"/>
                </a:cubicBezTo>
                <a:cubicBezTo>
                  <a:pt x="555" y="16"/>
                  <a:pt x="570" y="0"/>
                  <a:pt x="636" y="0"/>
                </a:cubicBezTo>
                <a:cubicBezTo>
                  <a:pt x="819" y="0"/>
                  <a:pt x="819" y="0"/>
                  <a:pt x="819" y="0"/>
                </a:cubicBezTo>
                <a:cubicBezTo>
                  <a:pt x="819" y="183"/>
                  <a:pt x="819" y="183"/>
                  <a:pt x="819" y="183"/>
                </a:cubicBezTo>
                <a:cubicBezTo>
                  <a:pt x="819" y="249"/>
                  <a:pt x="803" y="265"/>
                  <a:pt x="784" y="256"/>
                </a:cubicBezTo>
                <a:cubicBezTo>
                  <a:pt x="747" y="239"/>
                  <a:pt x="743" y="210"/>
                  <a:pt x="691" y="218"/>
                </a:cubicBezTo>
                <a:cubicBezTo>
                  <a:pt x="603" y="231"/>
                  <a:pt x="603" y="372"/>
                  <a:pt x="691" y="386"/>
                </a:cubicBezTo>
                <a:cubicBezTo>
                  <a:pt x="743" y="394"/>
                  <a:pt x="747" y="364"/>
                  <a:pt x="784" y="347"/>
                </a:cubicBezTo>
                <a:cubicBezTo>
                  <a:pt x="803" y="339"/>
                  <a:pt x="819" y="354"/>
                  <a:pt x="819" y="420"/>
                </a:cubicBezTo>
                <a:cubicBezTo>
                  <a:pt x="819" y="603"/>
                  <a:pt x="819" y="603"/>
                  <a:pt x="819" y="603"/>
                </a:cubicBezTo>
                <a:cubicBezTo>
                  <a:pt x="636" y="603"/>
                  <a:pt x="636" y="603"/>
                  <a:pt x="636" y="603"/>
                </a:cubicBezTo>
                <a:cubicBezTo>
                  <a:pt x="570" y="603"/>
                  <a:pt x="555" y="619"/>
                  <a:pt x="563" y="639"/>
                </a:cubicBezTo>
                <a:cubicBezTo>
                  <a:pt x="580" y="675"/>
                  <a:pt x="610" y="680"/>
                  <a:pt x="602" y="731"/>
                </a:cubicBezTo>
                <a:cubicBezTo>
                  <a:pt x="588" y="819"/>
                  <a:pt x="447" y="819"/>
                  <a:pt x="434" y="731"/>
                </a:cubicBezTo>
                <a:cubicBezTo>
                  <a:pt x="426" y="680"/>
                  <a:pt x="455" y="675"/>
                  <a:pt x="472" y="639"/>
                </a:cubicBezTo>
                <a:cubicBezTo>
                  <a:pt x="481" y="619"/>
                  <a:pt x="465" y="603"/>
                  <a:pt x="399" y="603"/>
                </a:cubicBezTo>
                <a:cubicBezTo>
                  <a:pt x="216" y="603"/>
                  <a:pt x="216" y="603"/>
                  <a:pt x="216" y="603"/>
                </a:cubicBezTo>
                <a:lnTo>
                  <a:pt x="216" y="420"/>
                </a:lnTo>
                <a:close/>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亟需改进之处</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创新教学策略与方法探讨</a:t>
            </a:r>
          </a:p>
        </p:txBody>
      </p:sp>
      <p:sp>
        <p:nvSpPr>
          <p:cNvPr id="3" name="TextBox 3"/>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4950" b="1">
                <a:solidFill>
                  <a:srgbClr val="FFFFFF">
                    <a:alpha val="100000"/>
                  </a:srgbClr>
                </a:solidFill>
                <a:latin typeface="Microsoft Yahei"/>
                <a:ea typeface="Microsoft Yahei"/>
                <a:cs typeface="Microsoft Yahei"/>
              </a:rPr>
              <a:t>04</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https://d.book118.com/077044052002006034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1C7EBD"/>
      </a:dk1>
      <a:lt1>
        <a:srgbClr val="F4FBFF"/>
      </a:lt1>
      <a:dk2>
        <a:srgbClr val="5CACDF"/>
      </a:dk2>
      <a:lt2>
        <a:srgbClr val="E0F4FF"/>
      </a:lt2>
      <a:accent1>
        <a:srgbClr val="43AEF2"/>
      </a:accent1>
      <a:accent2>
        <a:srgbClr val="64BDF5"/>
      </a:accent2>
      <a:accent3>
        <a:srgbClr val="84CDFA"/>
      </a:accent3>
      <a:accent4>
        <a:srgbClr val="87DDF1"/>
      </a:accent4>
      <a:accent5>
        <a:srgbClr val="7AAED5"/>
      </a:accent5>
      <a:accent6>
        <a:srgbClr val="C7E1F0"/>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76</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2024-09-07T15:12:21.366</cp:lastPrinted>
  <dcterms:created xsi:type="dcterms:W3CDTF">2024-09-07T07:12:21Z</dcterms:created>
  <dcterms:modified xsi:type="dcterms:W3CDTF">2024-09-07T07:12:23Z</dcterms:modified>
</cp:coreProperties>
</file>