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3C8976-83CE-443B-817D-484CDFDF32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2ED568-AAE6-4A33-9A79-6C0134EDE2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160ED8-FD21-440E-ACAA-135B7DC253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57DAF4-9E96-49B4-BD30-6869F82D7E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F82D823-46D1-4717-AC8B-60F7D8AD50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722220F-6AC0-42AB-9053-2706F11B2C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890E33F-29AC-42F6-AE75-96E510C9C0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1A8565-3246-4A90-B0B9-0D833C660C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0FB885-7222-4FF9-888D-85836B73AA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CBA6A3-DE98-48D6-BCB7-89F9BFFDA9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983F5C-BDFB-436B-BB13-B9EC7071CC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png" /><Relationship Id="rId4" Type="http://schemas.openxmlformats.org/officeDocument/2006/relationships/image" Target="../media/image8.png" /><Relationship Id="rId5" Type="http://schemas.openxmlformats.org/officeDocument/2006/relationships/image" Target="../media/image9.pn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png" /><Relationship Id="rId3" Type="http://schemas.openxmlformats.org/officeDocument/2006/relationships/image" Target="../media/image13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png" /><Relationship Id="rId3" Type="http://schemas.openxmlformats.org/officeDocument/2006/relationships/image" Target="../media/image20.png" /><Relationship Id="rId4" Type="http://schemas.openxmlformats.org/officeDocument/2006/relationships/image" Target="../media/image21.png" /><Relationship Id="rId5" Type="http://schemas.openxmlformats.org/officeDocument/2006/relationships/image" Target="../media/image22.png" /><Relationship Id="rId6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7051014061006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40教师培训中的职业发展与职业认同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2023-12-17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教师职业发展概述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教师职业认同概述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教师培训与职业发展的关系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教师培训与职业认同的实践探索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面临的挑战与对策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929" b="17929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888" b="17888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提升教师专业素质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通过培训，使教师掌握先进的教育理念、教学方法和教育技术，提高教育教学能力。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促进教师职业发展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引导教师规划职业生涯，提升职业素养和综合能力，实现个人价值。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增强教师职业认同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培养教师对教育事业的热爱和奉献精神，提高职业认同感和幸福感。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27369" y="2345863"/>
            <a:ext cx="2194560" cy="3169920"/>
            <a:chOff x="1227369" y="2345863"/>
            <a:chExt cx="2194560" cy="3169920"/>
          </a:xfrm>
        </p:grpSpPr>
        <p:sp>
          <p:nvSpPr>
            <p:cNvPr id="3" name="AutoShape 3"/>
            <p:cNvSpPr/>
            <p:nvPr/>
          </p:nvSpPr>
          <p:spPr>
            <a:xfrm>
              <a:off x="1227369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1901952" y="1923166"/>
            <a:ext cx="845393" cy="845393"/>
            <a:chOff x="1901952" y="1923166"/>
            <a:chExt cx="845393" cy="845393"/>
          </a:xfrm>
        </p:grpSpPr>
        <p:sp>
          <p:nvSpPr>
            <p:cNvPr id="5" name="AutoShape 5"/>
            <p:cNvSpPr/>
            <p:nvPr/>
          </p:nvSpPr>
          <p:spPr>
            <a:xfrm>
              <a:off x="1901952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3743676" y="2345863"/>
            <a:ext cx="2194560" cy="3169920"/>
            <a:chOff x="3743676" y="2345863"/>
            <a:chExt cx="2194560" cy="3169920"/>
          </a:xfrm>
        </p:grpSpPr>
        <p:sp>
          <p:nvSpPr>
            <p:cNvPr id="7" name="AutoShape 7"/>
            <p:cNvSpPr/>
            <p:nvPr/>
          </p:nvSpPr>
          <p:spPr>
            <a:xfrm>
              <a:off x="3743676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4418259" y="1923166"/>
            <a:ext cx="845393" cy="845393"/>
            <a:chOff x="4418259" y="1923166"/>
            <a:chExt cx="845393" cy="845393"/>
          </a:xfrm>
        </p:grpSpPr>
        <p:sp>
          <p:nvSpPr>
            <p:cNvPr id="9" name="AutoShape 9"/>
            <p:cNvSpPr/>
            <p:nvPr/>
          </p:nvSpPr>
          <p:spPr>
            <a:xfrm>
              <a:off x="4418259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6259860" y="2345863"/>
            <a:ext cx="2194560" cy="3169920"/>
            <a:chOff x="6259860" y="2345863"/>
            <a:chExt cx="2194560" cy="3169920"/>
          </a:xfrm>
        </p:grpSpPr>
        <p:sp>
          <p:nvSpPr>
            <p:cNvPr id="11" name="AutoShape 11"/>
            <p:cNvSpPr/>
            <p:nvPr/>
          </p:nvSpPr>
          <p:spPr>
            <a:xfrm>
              <a:off x="6259860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934444" y="1923166"/>
            <a:ext cx="845393" cy="845393"/>
            <a:chOff x="6934444" y="1923166"/>
            <a:chExt cx="845393" cy="845393"/>
          </a:xfrm>
        </p:grpSpPr>
        <p:sp>
          <p:nvSpPr>
            <p:cNvPr id="13" name="AutoShape 13"/>
            <p:cNvSpPr/>
            <p:nvPr/>
          </p:nvSpPr>
          <p:spPr>
            <a:xfrm>
              <a:off x="6934444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8776167" y="2345863"/>
            <a:ext cx="2194560" cy="3169920"/>
            <a:chOff x="8776167" y="2345863"/>
            <a:chExt cx="2194560" cy="3169920"/>
          </a:xfrm>
        </p:grpSpPr>
        <p:sp>
          <p:nvSpPr>
            <p:cNvPr id="15" name="AutoShape 15"/>
            <p:cNvSpPr/>
            <p:nvPr/>
          </p:nvSpPr>
          <p:spPr>
            <a:xfrm>
              <a:off x="8776167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450750" y="1923166"/>
            <a:ext cx="845393" cy="845393"/>
            <a:chOff x="9450750" y="1923166"/>
            <a:chExt cx="845393" cy="845393"/>
          </a:xfrm>
        </p:grpSpPr>
        <p:sp>
          <p:nvSpPr>
            <p:cNvPr id="17" name="AutoShape 17"/>
            <p:cNvSpPr/>
            <p:nvPr/>
          </p:nvSpPr>
          <p:spPr>
            <a:xfrm>
              <a:off x="9450750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8" name="AutoShape 18"/>
          <p:cNvSpPr/>
          <p:nvPr/>
        </p:nvSpPr>
        <p:spPr>
          <a:xfrm>
            <a:off x="1229505" y="2889069"/>
            <a:ext cx="2192423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培训内容与形式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334659" y="3274531"/>
            <a:ext cx="1980224" cy="2003917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介绍本次培训的主题、目标、课程设置、教学方法等。</a:t>
            </a:r>
            <a:endParaRPr lang="en-US" sz="1100"/>
          </a:p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97609" y="2090166"/>
            <a:ext cx="454080" cy="511393"/>
          </a:xfrm>
          <a:prstGeom prst="rect">
            <a:avLst/>
          </a:prstGeom>
        </p:spPr>
      </p:pic>
      <p:pic>
        <p:nvPicPr>
          <p:cNvPr id="21" name="Picture 2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42449" y="2130947"/>
            <a:ext cx="631897" cy="492528"/>
          </a:xfrm>
          <a:prstGeom prst="rect">
            <a:avLst/>
          </a:prstGeom>
        </p:spPr>
      </p:pic>
      <p:pic>
        <p:nvPicPr>
          <p:cNvPr id="22" name="Picture 2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22968" y="2113811"/>
            <a:ext cx="468345" cy="464103"/>
          </a:xfrm>
          <a:prstGeom prst="rect">
            <a:avLst/>
          </a:prstGeom>
        </p:spPr>
      </p:pic>
      <p:pic>
        <p:nvPicPr>
          <p:cNvPr id="23" name="Picture 2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587742" y="2159730"/>
            <a:ext cx="571411" cy="445417"/>
          </a:xfrm>
          <a:prstGeom prst="rect">
            <a:avLst/>
          </a:prstGeom>
        </p:spPr>
      </p:pic>
      <p:sp>
        <p:nvSpPr>
          <p:cNvPr id="24" name="AutoShape 24"/>
          <p:cNvSpPr/>
          <p:nvPr/>
        </p:nvSpPr>
        <p:spPr>
          <a:xfrm>
            <a:off x="3743676" y="2889069"/>
            <a:ext cx="2192423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教师参与情况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3848829" y="3274531"/>
            <a:ext cx="1980224" cy="2003917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分析参加培训的教师数量、结构、参与度等。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6259860" y="2889069"/>
            <a:ext cx="2192423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培训效果评估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6365014" y="3274531"/>
            <a:ext cx="1980224" cy="2003917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对培训效果进行综合评价，包括教师知识技能提升、态度变化、行为改进等方面。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8776167" y="2889069"/>
            <a:ext cx="2192423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未来发展规划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8881321" y="3274531"/>
            <a:ext cx="1980224" cy="2003917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探讨教师在未来职业发展中的方向、目标和计划，以及学校或教育部门可以提供的支持和帮助。</a:t>
            </a:r>
            <a:endParaRPr lang="en-US" sz="1100"/>
          </a:p>
        </p:txBody>
      </p:sp>
      <p:grpSp>
        <p:nvGrpSpPr>
          <p:cNvPr id="30" name="Group 3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1" name="AutoShape 3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TextBox 5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教师职业发展概述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619" b="28619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1492" b="21492"/>
          <a:stretch>
            <a:fillRect/>
          </a:stretch>
        </p:blipFill>
        <p:spPr>
          <a:xfrm>
            <a:off x="6099049" y="3829217"/>
            <a:ext cx="5058967" cy="2163308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职业发展内涵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包括职业知识、职业技能、职业素养、职业规划等多个方面，涉及个体在职业领域中的全面成长和进步。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职业发展定义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指个体在职业生涯中通过不断学习、实践和反思，提升专业素养和综合能力，实现个人职业目标的过程。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职业发展的定义与内涵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9536" b="9536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提升教育质量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教师职业发展是提高教育质量的关键因素，有助于教师不断更新教育观念、提升教学技能，从而更好地满足学生需求。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促进教师专业成长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教师职业发展有助于激发教师的专业自主性和创造性，提升教师的专业素养和综合能力，实现教师的专业成长。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增强教师职业认同感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教师职业发展有助于增强教师对职业的认同感和归属感，提高教师的工作满意度和幸福感。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教师职业发展的重要性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14886">
            <a:off x="5094176" y="2836252"/>
            <a:ext cx="2009746" cy="2009746"/>
          </a:xfrm>
          <a:prstGeom prst="rect">
            <a:avLst/>
          </a:prstGeom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5669280" y="2019239"/>
            <a:ext cx="907085" cy="907085"/>
            <a:chOff x="5669280" y="2019239"/>
            <a:chExt cx="907085" cy="907085"/>
          </a:xfrm>
        </p:grpSpPr>
        <p:sp>
          <p:nvSpPr>
            <p:cNvPr id="4" name="AutoShape 4"/>
            <p:cNvSpPr/>
            <p:nvPr/>
          </p:nvSpPr>
          <p:spPr>
            <a:xfrm>
              <a:off x="5669280" y="2019239"/>
              <a:ext cx="907085" cy="90708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4308287" y="3403519"/>
            <a:ext cx="827715" cy="827715"/>
            <a:chOff x="4308287" y="3403519"/>
            <a:chExt cx="827715" cy="827715"/>
          </a:xfrm>
        </p:grpSpPr>
        <p:sp>
          <p:nvSpPr>
            <p:cNvPr id="6" name="AutoShape 6"/>
            <p:cNvSpPr/>
            <p:nvPr/>
          </p:nvSpPr>
          <p:spPr>
            <a:xfrm>
              <a:off x="4308287" y="3403519"/>
              <a:ext cx="827715" cy="82771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669280" y="4551274"/>
            <a:ext cx="907085" cy="907085"/>
            <a:chOff x="5669280" y="4551274"/>
            <a:chExt cx="907085" cy="907085"/>
          </a:xfrm>
        </p:grpSpPr>
        <p:sp>
          <p:nvSpPr>
            <p:cNvPr id="8" name="AutoShape 8"/>
            <p:cNvSpPr/>
            <p:nvPr/>
          </p:nvSpPr>
          <p:spPr>
            <a:xfrm>
              <a:off x="5669280" y="4551274"/>
              <a:ext cx="907085" cy="90708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7062094" y="3403519"/>
            <a:ext cx="827715" cy="827715"/>
            <a:chOff x="7062094" y="3403519"/>
            <a:chExt cx="827715" cy="827715"/>
          </a:xfrm>
        </p:grpSpPr>
        <p:sp>
          <p:nvSpPr>
            <p:cNvPr id="10" name="AutoShape 10"/>
            <p:cNvSpPr/>
            <p:nvPr/>
          </p:nvSpPr>
          <p:spPr>
            <a:xfrm>
              <a:off x="7062094" y="3403519"/>
              <a:ext cx="827715" cy="82771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724975" y="1688692"/>
            <a:ext cx="3241937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初级阶段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24975" y="2014081"/>
            <a:ext cx="3241937" cy="1625801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以掌握基本教学技能为主，注重模仿和借鉴他人的教学经验，逐渐形成自己的教学风格。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231186" y="1658092"/>
            <a:ext cx="3241937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中级阶段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231186" y="1983478"/>
            <a:ext cx="3241937" cy="1647503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以深入研究和探索教育规律为主，注重教学反思和教育研究，逐渐形成自己的教育思想和理念。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24975" y="3885433"/>
            <a:ext cx="3241937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高级阶段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24975" y="4210824"/>
            <a:ext cx="3241937" cy="163833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以创新和引领教育改革为主，注重教育实践和理论创新，成为教育改革和教育研究的领军人物。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231186" y="3854834"/>
            <a:ext cx="3241937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231186" y="4180220"/>
            <a:ext cx="3241937" cy="1668938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具有阶段性、连续性、动态性和个性化等特点，需要教师不断学习和实践，实现自我超越和发展。</a:t>
            </a:r>
            <a:endParaRPr lang="en-US" sz="1100"/>
          </a:p>
        </p:txBody>
      </p:sp>
      <p:grpSp>
        <p:nvGrpSpPr>
          <p:cNvPr id="19" name="Group 19"/>
          <p:cNvGrpSpPr/>
          <p:nvPr/>
        </p:nvGrpSpPr>
        <p:grpSpPr>
          <a:xfrm>
            <a:off x="5835091" y="2197120"/>
            <a:ext cx="575584" cy="551200"/>
            <a:chOff x="5835091" y="2197120"/>
            <a:chExt cx="575584" cy="551200"/>
          </a:xfrm>
        </p:grpSpPr>
        <p:sp>
          <p:nvSpPr>
            <p:cNvPr id="20" name="Freeform 20"/>
            <p:cNvSpPr/>
            <p:nvPr/>
          </p:nvSpPr>
          <p:spPr>
            <a:xfrm>
              <a:off x="5835091" y="2197120"/>
              <a:ext cx="575584" cy="551200"/>
            </a:xfrm>
            <a:custGeom>
              <a:rect l="l" t="t" r="r" b="b"/>
              <a:pathLst>
                <a:path w="21600" h="21600">
                  <a:moveTo>
                    <a:pt x="18180" y="12132"/>
                  </a:moveTo>
                  <a:cubicBezTo>
                    <a:pt x="17710" y="12226"/>
                    <a:pt x="17327" y="12561"/>
                    <a:pt x="17170" y="13012"/>
                  </a:cubicBezTo>
                  <a:cubicBezTo>
                    <a:pt x="17083" y="13261"/>
                    <a:pt x="16981" y="13503"/>
                    <a:pt x="16868" y="13738"/>
                  </a:cubicBezTo>
                  <a:cubicBezTo>
                    <a:pt x="16658" y="14169"/>
                    <a:pt x="16694" y="14677"/>
                    <a:pt x="16959" y="15075"/>
                  </a:cubicBezTo>
                  <a:lnTo>
                    <a:pt x="18131" y="16833"/>
                  </a:lnTo>
                  <a:lnTo>
                    <a:pt x="16832" y="18132"/>
                  </a:lnTo>
                  <a:lnTo>
                    <a:pt x="15075" y="16960"/>
                  </a:lnTo>
                  <a:cubicBezTo>
                    <a:pt x="14850" y="16810"/>
                    <a:pt x="14589" y="16733"/>
                    <a:pt x="14326" y="16733"/>
                  </a:cubicBezTo>
                  <a:cubicBezTo>
                    <a:pt x="14126" y="16733"/>
                    <a:pt x="13924" y="16778"/>
                    <a:pt x="13738" y="16868"/>
                  </a:cubicBezTo>
                  <a:cubicBezTo>
                    <a:pt x="13504" y="16981"/>
                    <a:pt x="13262" y="17083"/>
                    <a:pt x="13012" y="17170"/>
                  </a:cubicBezTo>
                  <a:cubicBezTo>
                    <a:pt x="12561" y="17327"/>
                    <a:pt x="12226" y="17712"/>
                    <a:pt x="12133" y="18180"/>
                  </a:cubicBezTo>
                  <a:lnTo>
                    <a:pt x="11717" y="20249"/>
                  </a:lnTo>
                  <a:lnTo>
                    <a:pt x="9881" y="20249"/>
                  </a:lnTo>
                  <a:lnTo>
                    <a:pt x="9467" y="18180"/>
                  </a:lnTo>
                  <a:cubicBezTo>
                    <a:pt x="9373" y="17712"/>
                    <a:pt x="9039" y="17327"/>
                    <a:pt x="8588" y="17170"/>
                  </a:cubicBezTo>
                  <a:cubicBezTo>
                    <a:pt x="8339" y="17083"/>
                    <a:pt x="8096" y="16983"/>
                    <a:pt x="7861" y="16869"/>
                  </a:cubicBezTo>
                  <a:cubicBezTo>
                    <a:pt x="7675" y="16778"/>
                    <a:pt x="7474" y="16733"/>
                    <a:pt x="7273" y="16733"/>
                  </a:cubicBezTo>
                  <a:cubicBezTo>
                    <a:pt x="7011" y="16733"/>
                    <a:pt x="6750" y="16810"/>
                    <a:pt x="6525" y="16960"/>
                  </a:cubicBezTo>
                  <a:lnTo>
                    <a:pt x="4767" y="18132"/>
                  </a:lnTo>
                  <a:lnTo>
                    <a:pt x="3468" y="16833"/>
                  </a:lnTo>
                  <a:lnTo>
                    <a:pt x="4639" y="15075"/>
                  </a:lnTo>
                  <a:cubicBezTo>
                    <a:pt x="4904" y="14677"/>
                    <a:pt x="4939" y="14169"/>
                    <a:pt x="4732" y="13738"/>
                  </a:cubicBezTo>
                  <a:cubicBezTo>
                    <a:pt x="4618" y="13504"/>
                    <a:pt x="4516" y="13263"/>
                    <a:pt x="4429" y="13013"/>
                  </a:cubicBezTo>
                  <a:cubicBezTo>
                    <a:pt x="4273" y="12561"/>
                    <a:pt x="3888" y="12227"/>
                    <a:pt x="3419" y="12133"/>
                  </a:cubicBezTo>
                  <a:lnTo>
                    <a:pt x="1350" y="11718"/>
                  </a:lnTo>
                  <a:lnTo>
                    <a:pt x="1349" y="9882"/>
                  </a:lnTo>
                  <a:lnTo>
                    <a:pt x="3419" y="9468"/>
                  </a:lnTo>
                  <a:cubicBezTo>
                    <a:pt x="3888" y="9374"/>
                    <a:pt x="4273" y="9039"/>
                    <a:pt x="4429" y="8588"/>
                  </a:cubicBezTo>
                  <a:cubicBezTo>
                    <a:pt x="4516" y="8338"/>
                    <a:pt x="4617" y="8096"/>
                    <a:pt x="4731" y="7862"/>
                  </a:cubicBezTo>
                  <a:cubicBezTo>
                    <a:pt x="4940" y="7431"/>
                    <a:pt x="4905" y="6923"/>
                    <a:pt x="4639" y="6524"/>
                  </a:cubicBezTo>
                  <a:lnTo>
                    <a:pt x="3468" y="4767"/>
                  </a:lnTo>
                  <a:lnTo>
                    <a:pt x="4767" y="3468"/>
                  </a:lnTo>
                  <a:lnTo>
                    <a:pt x="6525" y="4639"/>
                  </a:lnTo>
                  <a:cubicBezTo>
                    <a:pt x="6750" y="4790"/>
                    <a:pt x="7011" y="4866"/>
                    <a:pt x="7273" y="4866"/>
                  </a:cubicBezTo>
                  <a:cubicBezTo>
                    <a:pt x="7474" y="4866"/>
                    <a:pt x="7674" y="4822"/>
                    <a:pt x="7861" y="4732"/>
                  </a:cubicBezTo>
                  <a:cubicBezTo>
                    <a:pt x="8095" y="4619"/>
                    <a:pt x="8337" y="4517"/>
                    <a:pt x="8586" y="4430"/>
                  </a:cubicBezTo>
                  <a:cubicBezTo>
                    <a:pt x="9039" y="4272"/>
                    <a:pt x="9373" y="3888"/>
                    <a:pt x="9467" y="3420"/>
                  </a:cubicBezTo>
                  <a:lnTo>
                    <a:pt x="9881" y="1350"/>
                  </a:lnTo>
                  <a:lnTo>
                    <a:pt x="11717" y="1350"/>
                  </a:lnTo>
                  <a:lnTo>
                    <a:pt x="12131" y="3420"/>
                  </a:lnTo>
                  <a:cubicBezTo>
                    <a:pt x="12225" y="3888"/>
                    <a:pt x="12560" y="4272"/>
                    <a:pt x="13012" y="4430"/>
                  </a:cubicBezTo>
                  <a:cubicBezTo>
                    <a:pt x="13261" y="4517"/>
                    <a:pt x="13502" y="4617"/>
                    <a:pt x="13737" y="4731"/>
                  </a:cubicBezTo>
                  <a:cubicBezTo>
                    <a:pt x="13924" y="4822"/>
                    <a:pt x="14125" y="4866"/>
                    <a:pt x="14326" y="4866"/>
                  </a:cubicBezTo>
                  <a:cubicBezTo>
                    <a:pt x="14589" y="4866"/>
                    <a:pt x="14850" y="4790"/>
                    <a:pt x="15075" y="4639"/>
                  </a:cubicBezTo>
                  <a:lnTo>
                    <a:pt x="16832" y="3468"/>
                  </a:lnTo>
                  <a:lnTo>
                    <a:pt x="18131" y="4767"/>
                  </a:lnTo>
                  <a:lnTo>
                    <a:pt x="16959" y="6524"/>
                  </a:lnTo>
                  <a:cubicBezTo>
                    <a:pt x="16694" y="6923"/>
                    <a:pt x="16660" y="7431"/>
                    <a:pt x="16867" y="7861"/>
                  </a:cubicBezTo>
                  <a:cubicBezTo>
                    <a:pt x="16980" y="8096"/>
                    <a:pt x="17083" y="8337"/>
                    <a:pt x="17170" y="8587"/>
                  </a:cubicBezTo>
                  <a:cubicBezTo>
                    <a:pt x="17327" y="9039"/>
                    <a:pt x="17710" y="9373"/>
                    <a:pt x="18180" y="9467"/>
                  </a:cubicBezTo>
                  <a:lnTo>
                    <a:pt x="20248" y="9882"/>
                  </a:lnTo>
                  <a:lnTo>
                    <a:pt x="20250" y="11718"/>
                  </a:lnTo>
                  <a:cubicBezTo>
                    <a:pt x="20250" y="11718"/>
                    <a:pt x="18180" y="12132"/>
                    <a:pt x="18180" y="12132"/>
                  </a:cubicBezTo>
                  <a:close/>
                  <a:moveTo>
                    <a:pt x="20513" y="8558"/>
                  </a:moveTo>
                  <a:lnTo>
                    <a:pt x="18445" y="8143"/>
                  </a:lnTo>
                  <a:cubicBezTo>
                    <a:pt x="18341" y="7844"/>
                    <a:pt x="18218" y="7554"/>
                    <a:pt x="18082" y="7273"/>
                  </a:cubicBezTo>
                  <a:lnTo>
                    <a:pt x="19254" y="5516"/>
                  </a:lnTo>
                  <a:cubicBezTo>
                    <a:pt x="19611" y="4980"/>
                    <a:pt x="19540" y="4268"/>
                    <a:pt x="19085" y="3813"/>
                  </a:cubicBezTo>
                  <a:lnTo>
                    <a:pt x="17787" y="2514"/>
                  </a:lnTo>
                  <a:cubicBezTo>
                    <a:pt x="17526" y="2253"/>
                    <a:pt x="17181" y="2118"/>
                    <a:pt x="16831" y="2118"/>
                  </a:cubicBezTo>
                  <a:cubicBezTo>
                    <a:pt x="16573" y="2118"/>
                    <a:pt x="16312" y="2193"/>
                    <a:pt x="16084" y="2345"/>
                  </a:cubicBezTo>
                  <a:lnTo>
                    <a:pt x="14326" y="3516"/>
                  </a:lnTo>
                  <a:cubicBezTo>
                    <a:pt x="14044" y="3380"/>
                    <a:pt x="13754" y="3258"/>
                    <a:pt x="13455" y="3155"/>
                  </a:cubicBezTo>
                  <a:lnTo>
                    <a:pt x="13041" y="1085"/>
                  </a:lnTo>
                  <a:cubicBezTo>
                    <a:pt x="12916" y="454"/>
                    <a:pt x="12361" y="0"/>
                    <a:pt x="11717" y="0"/>
                  </a:cubicBezTo>
                  <a:lnTo>
                    <a:pt x="9881" y="0"/>
                  </a:lnTo>
                  <a:cubicBezTo>
                    <a:pt x="9238" y="0"/>
                    <a:pt x="8684" y="454"/>
                    <a:pt x="8557" y="1085"/>
                  </a:cubicBezTo>
                  <a:lnTo>
                    <a:pt x="8143" y="3155"/>
                  </a:lnTo>
                  <a:cubicBezTo>
                    <a:pt x="7843" y="3258"/>
                    <a:pt x="7554" y="3381"/>
                    <a:pt x="7273" y="3516"/>
                  </a:cubicBezTo>
                  <a:lnTo>
                    <a:pt x="5516" y="2345"/>
                  </a:lnTo>
                  <a:cubicBezTo>
                    <a:pt x="5287" y="2193"/>
                    <a:pt x="5026" y="2118"/>
                    <a:pt x="4767" y="2118"/>
                  </a:cubicBezTo>
                  <a:cubicBezTo>
                    <a:pt x="4419" y="2118"/>
                    <a:pt x="4073" y="2253"/>
                    <a:pt x="3812" y="2514"/>
                  </a:cubicBezTo>
                  <a:lnTo>
                    <a:pt x="2514" y="3813"/>
                  </a:lnTo>
                  <a:cubicBezTo>
                    <a:pt x="2059" y="4268"/>
                    <a:pt x="1988" y="4980"/>
                    <a:pt x="2345" y="5516"/>
                  </a:cubicBezTo>
                  <a:lnTo>
                    <a:pt x="3516" y="7273"/>
                  </a:lnTo>
                  <a:cubicBezTo>
                    <a:pt x="3380" y="7555"/>
                    <a:pt x="3258" y="7844"/>
                    <a:pt x="3154" y="8144"/>
                  </a:cubicBezTo>
                  <a:lnTo>
                    <a:pt x="1085" y="8558"/>
                  </a:lnTo>
                  <a:cubicBezTo>
                    <a:pt x="454" y="8684"/>
                    <a:pt x="0" y="9238"/>
                    <a:pt x="0" y="9882"/>
                  </a:cubicBezTo>
                  <a:lnTo>
                    <a:pt x="0" y="11718"/>
                  </a:lnTo>
                  <a:cubicBezTo>
                    <a:pt x="0" y="12361"/>
                    <a:pt x="454" y="12916"/>
                    <a:pt x="1085" y="13042"/>
                  </a:cubicBezTo>
                  <a:lnTo>
                    <a:pt x="3154" y="13456"/>
                  </a:lnTo>
                  <a:cubicBezTo>
                    <a:pt x="3258" y="13755"/>
                    <a:pt x="3380" y="14046"/>
                    <a:pt x="3516" y="14326"/>
                  </a:cubicBezTo>
                  <a:lnTo>
                    <a:pt x="2345" y="16083"/>
                  </a:lnTo>
                  <a:cubicBezTo>
                    <a:pt x="1988" y="16619"/>
                    <a:pt x="2059" y="17332"/>
                    <a:pt x="2514" y="17787"/>
                  </a:cubicBezTo>
                  <a:lnTo>
                    <a:pt x="3812" y="19086"/>
                  </a:lnTo>
                  <a:cubicBezTo>
                    <a:pt x="4073" y="19346"/>
                    <a:pt x="4419" y="19482"/>
                    <a:pt x="4767" y="19482"/>
                  </a:cubicBezTo>
                  <a:cubicBezTo>
                    <a:pt x="5026" y="19482"/>
                    <a:pt x="5287" y="19406"/>
                    <a:pt x="5516" y="19254"/>
                  </a:cubicBezTo>
                  <a:lnTo>
                    <a:pt x="7273" y="18083"/>
                  </a:lnTo>
                  <a:cubicBezTo>
                    <a:pt x="7554" y="18220"/>
                    <a:pt x="7843" y="18341"/>
                    <a:pt x="8143" y="18445"/>
                  </a:cubicBezTo>
                  <a:lnTo>
                    <a:pt x="8557" y="20514"/>
                  </a:lnTo>
                  <a:cubicBezTo>
                    <a:pt x="8684" y="21146"/>
                    <a:pt x="9238" y="21599"/>
                    <a:pt x="9881" y="21599"/>
                  </a:cubicBezTo>
                  <a:lnTo>
                    <a:pt x="11717" y="21599"/>
                  </a:lnTo>
                  <a:cubicBezTo>
                    <a:pt x="12361" y="21599"/>
                    <a:pt x="12916" y="21146"/>
                    <a:pt x="13041" y="20514"/>
                  </a:cubicBezTo>
                  <a:lnTo>
                    <a:pt x="13456" y="18445"/>
                  </a:lnTo>
                  <a:cubicBezTo>
                    <a:pt x="13755" y="18341"/>
                    <a:pt x="14046" y="18219"/>
                    <a:pt x="14326" y="18083"/>
                  </a:cubicBezTo>
                  <a:lnTo>
                    <a:pt x="16084" y="19254"/>
                  </a:lnTo>
                  <a:cubicBezTo>
                    <a:pt x="16312" y="19406"/>
                    <a:pt x="16573" y="19482"/>
                    <a:pt x="16831" y="19482"/>
                  </a:cubicBezTo>
                  <a:cubicBezTo>
                    <a:pt x="17181" y="19482"/>
                    <a:pt x="17526" y="19346"/>
                    <a:pt x="17787" y="19086"/>
                  </a:cubicBezTo>
                  <a:lnTo>
                    <a:pt x="19085" y="17787"/>
                  </a:lnTo>
                  <a:cubicBezTo>
                    <a:pt x="19540" y="17332"/>
                    <a:pt x="19611" y="16619"/>
                    <a:pt x="19254" y="16083"/>
                  </a:cubicBezTo>
                  <a:lnTo>
                    <a:pt x="18082" y="14326"/>
                  </a:lnTo>
                  <a:cubicBezTo>
                    <a:pt x="18219" y="14045"/>
                    <a:pt x="18341" y="13755"/>
                    <a:pt x="18445" y="13456"/>
                  </a:cubicBezTo>
                  <a:lnTo>
                    <a:pt x="20513" y="13042"/>
                  </a:lnTo>
                  <a:cubicBezTo>
                    <a:pt x="21145" y="12916"/>
                    <a:pt x="21599" y="12361"/>
                    <a:pt x="21599" y="11718"/>
                  </a:cubicBezTo>
                  <a:lnTo>
                    <a:pt x="21599" y="9882"/>
                  </a:lnTo>
                  <a:cubicBezTo>
                    <a:pt x="21599" y="9238"/>
                    <a:pt x="21145" y="8684"/>
                    <a:pt x="20513" y="855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5997366" y="2351715"/>
              <a:ext cx="251887" cy="241158"/>
            </a:xfrm>
            <a:custGeom>
              <a:rect l="l" t="t" r="r" b="b"/>
              <a:pathLst>
                <a:path w="21600" h="21600">
                  <a:moveTo>
                    <a:pt x="10800" y="20250"/>
                  </a:moveTo>
                  <a:cubicBezTo>
                    <a:pt x="5580" y="20250"/>
                    <a:pt x="1350" y="16017"/>
                    <a:pt x="1350" y="10800"/>
                  </a:cubicBezTo>
                  <a:cubicBezTo>
                    <a:pt x="1350" y="5582"/>
                    <a:pt x="5580" y="1349"/>
                    <a:pt x="10800" y="1349"/>
                  </a:cubicBezTo>
                  <a:cubicBezTo>
                    <a:pt x="16016" y="1349"/>
                    <a:pt x="20250" y="5582"/>
                    <a:pt x="20250" y="10800"/>
                  </a:cubicBezTo>
                  <a:cubicBezTo>
                    <a:pt x="20250" y="16017"/>
                    <a:pt x="16016" y="20250"/>
                    <a:pt x="10800" y="20250"/>
                  </a:cubicBezTo>
                  <a:moveTo>
                    <a:pt x="10800" y="0"/>
                  </a:moveTo>
                  <a:cubicBezTo>
                    <a:pt x="4836" y="0"/>
                    <a:pt x="0" y="4836"/>
                    <a:pt x="0" y="10800"/>
                  </a:cubicBezTo>
                  <a:cubicBezTo>
                    <a:pt x="0" y="16763"/>
                    <a:pt x="4836" y="21600"/>
                    <a:pt x="10800" y="21600"/>
                  </a:cubicBezTo>
                  <a:cubicBezTo>
                    <a:pt x="16763" y="21600"/>
                    <a:pt x="21599" y="16763"/>
                    <a:pt x="21599" y="10800"/>
                  </a:cubicBezTo>
                  <a:cubicBezTo>
                    <a:pt x="21599" y="4836"/>
                    <a:pt x="16763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6050524" y="2403531"/>
              <a:ext cx="144597" cy="138501"/>
            </a:xfrm>
            <a:custGeom>
              <a:rect l="l" t="t" r="r" b="b"/>
              <a:pathLst>
                <a:path w="21600" h="21600">
                  <a:moveTo>
                    <a:pt x="10800" y="18900"/>
                  </a:moveTo>
                  <a:cubicBezTo>
                    <a:pt x="6328" y="18900"/>
                    <a:pt x="2699" y="15271"/>
                    <a:pt x="2699" y="10800"/>
                  </a:cubicBezTo>
                  <a:cubicBezTo>
                    <a:pt x="2699" y="6329"/>
                    <a:pt x="6328" y="2700"/>
                    <a:pt x="10800" y="2700"/>
                  </a:cubicBezTo>
                  <a:cubicBezTo>
                    <a:pt x="15271" y="2700"/>
                    <a:pt x="18899" y="6329"/>
                    <a:pt x="18899" y="10800"/>
                  </a:cubicBezTo>
                  <a:cubicBezTo>
                    <a:pt x="18899" y="15271"/>
                    <a:pt x="15271" y="18900"/>
                    <a:pt x="10800" y="18900"/>
                  </a:cubicBezTo>
                  <a:moveTo>
                    <a:pt x="10800" y="0"/>
                  </a:moveTo>
                  <a:cubicBezTo>
                    <a:pt x="4830" y="0"/>
                    <a:pt x="0" y="4833"/>
                    <a:pt x="0" y="10800"/>
                  </a:cubicBezTo>
                  <a:cubicBezTo>
                    <a:pt x="0" y="16766"/>
                    <a:pt x="4830" y="21599"/>
                    <a:pt x="10800" y="21599"/>
                  </a:cubicBezTo>
                  <a:cubicBezTo>
                    <a:pt x="16764" y="21599"/>
                    <a:pt x="21600" y="16766"/>
                    <a:pt x="21600" y="10800"/>
                  </a:cubicBezTo>
                  <a:cubicBezTo>
                    <a:pt x="21600" y="4833"/>
                    <a:pt x="16764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21769" y="3583229"/>
            <a:ext cx="400751" cy="515722"/>
            <a:chOff x="4521769" y="3583229"/>
            <a:chExt cx="400751" cy="515722"/>
          </a:xfrm>
        </p:grpSpPr>
        <p:sp>
          <p:nvSpPr>
            <p:cNvPr id="24" name="Freeform 24"/>
            <p:cNvSpPr/>
            <p:nvPr/>
          </p:nvSpPr>
          <p:spPr>
            <a:xfrm>
              <a:off x="4521769" y="3583229"/>
              <a:ext cx="400751" cy="515722"/>
            </a:xfrm>
            <a:custGeom>
              <a:rect l="l" t="t" r="r" b="b"/>
              <a:pathLst>
                <a:path w="21600" h="21600">
                  <a:moveTo>
                    <a:pt x="15386" y="14175"/>
                  </a:moveTo>
                  <a:lnTo>
                    <a:pt x="6223" y="14175"/>
                  </a:lnTo>
                  <a:cubicBezTo>
                    <a:pt x="5734" y="13446"/>
                    <a:pt x="5147" y="12716"/>
                    <a:pt x="4568" y="12003"/>
                  </a:cubicBezTo>
                  <a:cubicBezTo>
                    <a:pt x="3287" y="10427"/>
                    <a:pt x="1963" y="8797"/>
                    <a:pt x="1963" y="7425"/>
                  </a:cubicBezTo>
                  <a:cubicBezTo>
                    <a:pt x="1963" y="4075"/>
                    <a:pt x="5927" y="1350"/>
                    <a:pt x="10800" y="1350"/>
                  </a:cubicBezTo>
                  <a:cubicBezTo>
                    <a:pt x="15672" y="1350"/>
                    <a:pt x="19636" y="4075"/>
                    <a:pt x="19636" y="7425"/>
                  </a:cubicBezTo>
                  <a:cubicBezTo>
                    <a:pt x="19636" y="8787"/>
                    <a:pt x="18312" y="10425"/>
                    <a:pt x="17029" y="12011"/>
                  </a:cubicBezTo>
                  <a:cubicBezTo>
                    <a:pt x="16455" y="12723"/>
                    <a:pt x="15873" y="13449"/>
                    <a:pt x="15386" y="14175"/>
                  </a:cubicBezTo>
                  <a:moveTo>
                    <a:pt x="10800" y="20249"/>
                  </a:moveTo>
                  <a:cubicBezTo>
                    <a:pt x="9805" y="20249"/>
                    <a:pt x="9347" y="20171"/>
                    <a:pt x="8839" y="19406"/>
                  </a:cubicBezTo>
                  <a:lnTo>
                    <a:pt x="13000" y="19048"/>
                  </a:lnTo>
                  <a:cubicBezTo>
                    <a:pt x="12398" y="20164"/>
                    <a:pt x="11959" y="20249"/>
                    <a:pt x="10800" y="20249"/>
                  </a:cubicBezTo>
                  <a:moveTo>
                    <a:pt x="7595" y="16813"/>
                  </a:moveTo>
                  <a:cubicBezTo>
                    <a:pt x="7417" y="16407"/>
                    <a:pt x="7215" y="15978"/>
                    <a:pt x="6991" y="15525"/>
                  </a:cubicBezTo>
                  <a:lnTo>
                    <a:pt x="14616" y="15525"/>
                  </a:lnTo>
                  <a:cubicBezTo>
                    <a:pt x="14496" y="15767"/>
                    <a:pt x="14375" y="16010"/>
                    <a:pt x="14270" y="16239"/>
                  </a:cubicBezTo>
                  <a:cubicBezTo>
                    <a:pt x="14270" y="16239"/>
                    <a:pt x="7595" y="16813"/>
                    <a:pt x="7595" y="16813"/>
                  </a:cubicBezTo>
                  <a:close/>
                  <a:moveTo>
                    <a:pt x="13345" y="18343"/>
                  </a:moveTo>
                  <a:lnTo>
                    <a:pt x="8476" y="18762"/>
                  </a:lnTo>
                  <a:cubicBezTo>
                    <a:pt x="8303" y="18416"/>
                    <a:pt x="8116" y="18011"/>
                    <a:pt x="7890" y="17483"/>
                  </a:cubicBezTo>
                  <a:cubicBezTo>
                    <a:pt x="7887" y="17477"/>
                    <a:pt x="7883" y="17469"/>
                    <a:pt x="7881" y="17462"/>
                  </a:cubicBezTo>
                  <a:lnTo>
                    <a:pt x="13957" y="16941"/>
                  </a:lnTo>
                  <a:cubicBezTo>
                    <a:pt x="13871" y="17140"/>
                    <a:pt x="13778" y="17350"/>
                    <a:pt x="13698" y="17537"/>
                  </a:cubicBezTo>
                  <a:cubicBezTo>
                    <a:pt x="13569" y="17841"/>
                    <a:pt x="13453" y="18104"/>
                    <a:pt x="13345" y="18343"/>
                  </a:cubicBezTo>
                  <a:moveTo>
                    <a:pt x="10800" y="0"/>
                  </a:moveTo>
                  <a:cubicBezTo>
                    <a:pt x="4835" y="0"/>
                    <a:pt x="0" y="3324"/>
                    <a:pt x="0" y="7425"/>
                  </a:cubicBezTo>
                  <a:cubicBezTo>
                    <a:pt x="0" y="10146"/>
                    <a:pt x="3621" y="13029"/>
                    <a:pt x="4939" y="15562"/>
                  </a:cubicBezTo>
                  <a:cubicBezTo>
                    <a:pt x="6906" y="19339"/>
                    <a:pt x="6688" y="21599"/>
                    <a:pt x="10800" y="21599"/>
                  </a:cubicBezTo>
                  <a:cubicBezTo>
                    <a:pt x="14972" y="21599"/>
                    <a:pt x="14692" y="19349"/>
                    <a:pt x="16660" y="15577"/>
                  </a:cubicBezTo>
                  <a:cubicBezTo>
                    <a:pt x="17983" y="13039"/>
                    <a:pt x="21600" y="10124"/>
                    <a:pt x="21600" y="7425"/>
                  </a:cubicBezTo>
                  <a:cubicBezTo>
                    <a:pt x="21600" y="3324"/>
                    <a:pt x="16764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5" name="Freeform 25"/>
          <p:cNvSpPr/>
          <p:nvPr/>
        </p:nvSpPr>
        <p:spPr>
          <a:xfrm>
            <a:off x="7254083" y="3590222"/>
            <a:ext cx="480270" cy="477455"/>
          </a:xfrm>
          <a:custGeom>
            <a:rect l="l" t="t" r="r" b="b"/>
            <a:pathLst>
              <a:path w="21020" h="21600">
                <a:moveTo>
                  <a:pt x="18846" y="7946"/>
                </a:moveTo>
                <a:lnTo>
                  <a:pt x="17740" y="9091"/>
                </a:lnTo>
                <a:cubicBezTo>
                  <a:pt x="17740" y="8939"/>
                  <a:pt x="17758" y="8792"/>
                  <a:pt x="17744" y="8636"/>
                </a:cubicBezTo>
                <a:cubicBezTo>
                  <a:pt x="17629" y="7331"/>
                  <a:pt x="17036" y="6068"/>
                  <a:pt x="16074" y="5080"/>
                </a:cubicBezTo>
                <a:cubicBezTo>
                  <a:pt x="15004" y="3980"/>
                  <a:pt x="13585" y="3348"/>
                  <a:pt x="12180" y="3345"/>
                </a:cubicBezTo>
                <a:lnTo>
                  <a:pt x="13268" y="2218"/>
                </a:lnTo>
                <a:cubicBezTo>
                  <a:pt x="13812" y="1659"/>
                  <a:pt x="14572" y="1350"/>
                  <a:pt x="15403" y="1350"/>
                </a:cubicBezTo>
                <a:cubicBezTo>
                  <a:pt x="16460" y="1350"/>
                  <a:pt x="17546" y="1840"/>
                  <a:pt x="18381" y="2696"/>
                </a:cubicBezTo>
                <a:cubicBezTo>
                  <a:pt x="19165" y="3500"/>
                  <a:pt x="19631" y="4499"/>
                  <a:pt x="19698" y="5510"/>
                </a:cubicBezTo>
                <a:cubicBezTo>
                  <a:pt x="19760" y="6453"/>
                  <a:pt x="19457" y="7317"/>
                  <a:pt x="18846" y="7946"/>
                </a:cubicBezTo>
                <a:moveTo>
                  <a:pt x="5828" y="19329"/>
                </a:moveTo>
                <a:cubicBezTo>
                  <a:pt x="5813" y="18424"/>
                  <a:pt x="5454" y="17481"/>
                  <a:pt x="4730" y="16739"/>
                </a:cubicBezTo>
                <a:cubicBezTo>
                  <a:pt x="4046" y="16034"/>
                  <a:pt x="3150" y="15628"/>
                  <a:pt x="2257" y="15592"/>
                </a:cubicBezTo>
                <a:lnTo>
                  <a:pt x="2911" y="13157"/>
                </a:lnTo>
                <a:cubicBezTo>
                  <a:pt x="2959" y="12995"/>
                  <a:pt x="3052" y="12835"/>
                  <a:pt x="3168" y="12695"/>
                </a:cubicBezTo>
                <a:cubicBezTo>
                  <a:pt x="4485" y="11726"/>
                  <a:pt x="6512" y="12012"/>
                  <a:pt x="7920" y="13460"/>
                </a:cubicBezTo>
                <a:cubicBezTo>
                  <a:pt x="9409" y="14990"/>
                  <a:pt x="9639" y="17230"/>
                  <a:pt x="8492" y="18568"/>
                </a:cubicBezTo>
                <a:cubicBezTo>
                  <a:pt x="8416" y="18609"/>
                  <a:pt x="8339" y="18648"/>
                  <a:pt x="8256" y="18675"/>
                </a:cubicBezTo>
                <a:cubicBezTo>
                  <a:pt x="8256" y="18675"/>
                  <a:pt x="5828" y="19329"/>
                  <a:pt x="5828" y="19329"/>
                </a:cubicBezTo>
                <a:close/>
                <a:moveTo>
                  <a:pt x="2737" y="20164"/>
                </a:moveTo>
                <a:cubicBezTo>
                  <a:pt x="2665" y="20181"/>
                  <a:pt x="2443" y="20239"/>
                  <a:pt x="2291" y="20249"/>
                </a:cubicBezTo>
                <a:cubicBezTo>
                  <a:pt x="1751" y="20244"/>
                  <a:pt x="1313" y="19792"/>
                  <a:pt x="1313" y="19237"/>
                </a:cubicBezTo>
                <a:cubicBezTo>
                  <a:pt x="1321" y="19124"/>
                  <a:pt x="1365" y="18929"/>
                  <a:pt x="1380" y="18857"/>
                </a:cubicBezTo>
                <a:lnTo>
                  <a:pt x="2071" y="16283"/>
                </a:lnTo>
                <a:cubicBezTo>
                  <a:pt x="2822" y="16261"/>
                  <a:pt x="3630" y="16562"/>
                  <a:pt x="4265" y="17215"/>
                </a:cubicBezTo>
                <a:cubicBezTo>
                  <a:pt x="4911" y="17878"/>
                  <a:pt x="5214" y="18725"/>
                  <a:pt x="5181" y="19504"/>
                </a:cubicBezTo>
                <a:cubicBezTo>
                  <a:pt x="5181" y="19504"/>
                  <a:pt x="2737" y="20164"/>
                  <a:pt x="2737" y="20164"/>
                </a:cubicBezTo>
                <a:close/>
                <a:moveTo>
                  <a:pt x="6888" y="11179"/>
                </a:moveTo>
                <a:cubicBezTo>
                  <a:pt x="6280" y="10927"/>
                  <a:pt x="5642" y="10783"/>
                  <a:pt x="5004" y="10774"/>
                </a:cubicBezTo>
                <a:lnTo>
                  <a:pt x="10063" y="5536"/>
                </a:lnTo>
                <a:cubicBezTo>
                  <a:pt x="10838" y="4759"/>
                  <a:pt x="11966" y="4536"/>
                  <a:pt x="13077" y="4819"/>
                </a:cubicBezTo>
                <a:cubicBezTo>
                  <a:pt x="13077" y="4819"/>
                  <a:pt x="6888" y="11179"/>
                  <a:pt x="6888" y="11179"/>
                </a:cubicBezTo>
                <a:close/>
                <a:moveTo>
                  <a:pt x="9717" y="13672"/>
                </a:moveTo>
                <a:cubicBezTo>
                  <a:pt x="9473" y="13258"/>
                  <a:pt x="9194" y="12859"/>
                  <a:pt x="8848" y="12505"/>
                </a:cubicBezTo>
                <a:cubicBezTo>
                  <a:pt x="8447" y="12093"/>
                  <a:pt x="7986" y="11770"/>
                  <a:pt x="7507" y="11498"/>
                </a:cubicBezTo>
                <a:lnTo>
                  <a:pt x="13767" y="5064"/>
                </a:lnTo>
                <a:cubicBezTo>
                  <a:pt x="14259" y="5288"/>
                  <a:pt x="14729" y="5607"/>
                  <a:pt x="15145" y="6035"/>
                </a:cubicBezTo>
                <a:cubicBezTo>
                  <a:pt x="15500" y="6398"/>
                  <a:pt x="15775" y="6806"/>
                  <a:pt x="15987" y="7229"/>
                </a:cubicBezTo>
                <a:cubicBezTo>
                  <a:pt x="15987" y="7229"/>
                  <a:pt x="9717" y="13672"/>
                  <a:pt x="9717" y="13672"/>
                </a:cubicBezTo>
                <a:close/>
                <a:moveTo>
                  <a:pt x="10519" y="16061"/>
                </a:moveTo>
                <a:cubicBezTo>
                  <a:pt x="10465" y="15452"/>
                  <a:pt x="10298" y="14854"/>
                  <a:pt x="10047" y="14288"/>
                </a:cubicBezTo>
                <a:lnTo>
                  <a:pt x="16257" y="7906"/>
                </a:lnTo>
                <a:cubicBezTo>
                  <a:pt x="16637" y="9140"/>
                  <a:pt x="16442" y="10429"/>
                  <a:pt x="15610" y="11284"/>
                </a:cubicBezTo>
                <a:cubicBezTo>
                  <a:pt x="15604" y="11290"/>
                  <a:pt x="15598" y="11293"/>
                  <a:pt x="15593" y="11298"/>
                </a:cubicBezTo>
                <a:lnTo>
                  <a:pt x="15602" y="11306"/>
                </a:lnTo>
                <a:lnTo>
                  <a:pt x="10525" y="16565"/>
                </a:lnTo>
                <a:cubicBezTo>
                  <a:pt x="10527" y="16397"/>
                  <a:pt x="10534" y="16232"/>
                  <a:pt x="10519" y="16061"/>
                </a:cubicBezTo>
                <a:moveTo>
                  <a:pt x="19308" y="1741"/>
                </a:moveTo>
                <a:cubicBezTo>
                  <a:pt x="18228" y="632"/>
                  <a:pt x="16805" y="0"/>
                  <a:pt x="15403" y="0"/>
                </a:cubicBezTo>
                <a:cubicBezTo>
                  <a:pt x="14220" y="0"/>
                  <a:pt x="13131" y="450"/>
                  <a:pt x="12335" y="1266"/>
                </a:cubicBezTo>
                <a:lnTo>
                  <a:pt x="9138" y="4577"/>
                </a:lnTo>
                <a:cubicBezTo>
                  <a:pt x="9129" y="4585"/>
                  <a:pt x="9118" y="4592"/>
                  <a:pt x="9108" y="4602"/>
                </a:cubicBezTo>
                <a:cubicBezTo>
                  <a:pt x="9103" y="4608"/>
                  <a:pt x="9100" y="4614"/>
                  <a:pt x="9095" y="4620"/>
                </a:cubicBezTo>
                <a:lnTo>
                  <a:pt x="9096" y="4621"/>
                </a:lnTo>
                <a:lnTo>
                  <a:pt x="2310" y="11647"/>
                </a:lnTo>
                <a:cubicBezTo>
                  <a:pt x="1998" y="11966"/>
                  <a:pt x="1771" y="12364"/>
                  <a:pt x="1645" y="12797"/>
                </a:cubicBezTo>
                <a:lnTo>
                  <a:pt x="102" y="18541"/>
                </a:lnTo>
                <a:cubicBezTo>
                  <a:pt x="100" y="18557"/>
                  <a:pt x="0" y="19008"/>
                  <a:pt x="0" y="19237"/>
                </a:cubicBezTo>
                <a:cubicBezTo>
                  <a:pt x="0" y="20541"/>
                  <a:pt x="1030" y="21599"/>
                  <a:pt x="2302" y="21599"/>
                </a:cubicBezTo>
                <a:cubicBezTo>
                  <a:pt x="2554" y="21599"/>
                  <a:pt x="3044" y="21475"/>
                  <a:pt x="3062" y="21473"/>
                </a:cubicBezTo>
                <a:lnTo>
                  <a:pt x="8630" y="19969"/>
                </a:lnTo>
                <a:cubicBezTo>
                  <a:pt x="9054" y="19839"/>
                  <a:pt x="9439" y="19604"/>
                  <a:pt x="9750" y="19283"/>
                </a:cubicBezTo>
                <a:lnTo>
                  <a:pt x="19776" y="8899"/>
                </a:lnTo>
                <a:cubicBezTo>
                  <a:pt x="21600" y="7023"/>
                  <a:pt x="21394" y="3881"/>
                  <a:pt x="19308" y="1741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5877641" y="4747565"/>
            <a:ext cx="490362" cy="514624"/>
            <a:chOff x="5877641" y="4747565"/>
            <a:chExt cx="490362" cy="514624"/>
          </a:xfrm>
        </p:grpSpPr>
        <p:sp>
          <p:nvSpPr>
            <p:cNvPr id="27" name="Freeform 27"/>
            <p:cNvSpPr/>
            <p:nvPr/>
          </p:nvSpPr>
          <p:spPr>
            <a:xfrm>
              <a:off x="5877641" y="4747565"/>
              <a:ext cx="490362" cy="514624"/>
            </a:xfrm>
            <a:custGeom>
              <a:rect l="l" t="t" r="r" b="b"/>
              <a:pathLst>
                <a:path w="21600" h="21600">
                  <a:moveTo>
                    <a:pt x="13499" y="14850"/>
                  </a:moveTo>
                  <a:cubicBezTo>
                    <a:pt x="9772" y="14850"/>
                    <a:pt x="6749" y="11827"/>
                    <a:pt x="6749" y="8100"/>
                  </a:cubicBezTo>
                  <a:cubicBezTo>
                    <a:pt x="6749" y="4372"/>
                    <a:pt x="9772" y="1350"/>
                    <a:pt x="13499" y="1350"/>
                  </a:cubicBezTo>
                  <a:cubicBezTo>
                    <a:pt x="17227" y="1350"/>
                    <a:pt x="20249" y="4372"/>
                    <a:pt x="20249" y="8100"/>
                  </a:cubicBezTo>
                  <a:cubicBezTo>
                    <a:pt x="20249" y="11827"/>
                    <a:pt x="17227" y="14850"/>
                    <a:pt x="13499" y="14850"/>
                  </a:cubicBezTo>
                  <a:moveTo>
                    <a:pt x="3236" y="20042"/>
                  </a:moveTo>
                  <a:cubicBezTo>
                    <a:pt x="3019" y="20266"/>
                    <a:pt x="2718" y="20408"/>
                    <a:pt x="2382" y="20408"/>
                  </a:cubicBezTo>
                  <a:cubicBezTo>
                    <a:pt x="1724" y="20408"/>
                    <a:pt x="1191" y="19875"/>
                    <a:pt x="1191" y="19218"/>
                  </a:cubicBezTo>
                  <a:cubicBezTo>
                    <a:pt x="1191" y="18881"/>
                    <a:pt x="1332" y="18580"/>
                    <a:pt x="1557" y="18363"/>
                  </a:cubicBezTo>
                  <a:lnTo>
                    <a:pt x="1551" y="18358"/>
                  </a:lnTo>
                  <a:lnTo>
                    <a:pt x="6996" y="12913"/>
                  </a:lnTo>
                  <a:cubicBezTo>
                    <a:pt x="7472" y="13555"/>
                    <a:pt x="8039" y="14122"/>
                    <a:pt x="8680" y="14599"/>
                  </a:cubicBezTo>
                  <a:cubicBezTo>
                    <a:pt x="8680" y="14599"/>
                    <a:pt x="3236" y="20042"/>
                    <a:pt x="3236" y="20042"/>
                  </a:cubicBezTo>
                  <a:close/>
                  <a:moveTo>
                    <a:pt x="13499" y="0"/>
                  </a:moveTo>
                  <a:cubicBezTo>
                    <a:pt x="9026" y="0"/>
                    <a:pt x="5399" y="3626"/>
                    <a:pt x="5399" y="8100"/>
                  </a:cubicBezTo>
                  <a:cubicBezTo>
                    <a:pt x="5399" y="9467"/>
                    <a:pt x="5742" y="10754"/>
                    <a:pt x="6341" y="11884"/>
                  </a:cubicBezTo>
                  <a:lnTo>
                    <a:pt x="709" y="17515"/>
                  </a:lnTo>
                  <a:lnTo>
                    <a:pt x="713" y="17520"/>
                  </a:lnTo>
                  <a:cubicBezTo>
                    <a:pt x="274" y="17953"/>
                    <a:pt x="0" y="18552"/>
                    <a:pt x="0" y="19218"/>
                  </a:cubicBezTo>
                  <a:cubicBezTo>
                    <a:pt x="0" y="20533"/>
                    <a:pt x="1066" y="21599"/>
                    <a:pt x="2382" y="21599"/>
                  </a:cubicBezTo>
                  <a:cubicBezTo>
                    <a:pt x="3047" y="21599"/>
                    <a:pt x="3647" y="21326"/>
                    <a:pt x="4079" y="20885"/>
                  </a:cubicBezTo>
                  <a:lnTo>
                    <a:pt x="4078" y="20884"/>
                  </a:lnTo>
                  <a:lnTo>
                    <a:pt x="9708" y="15255"/>
                  </a:lnTo>
                  <a:cubicBezTo>
                    <a:pt x="10839" y="15856"/>
                    <a:pt x="12128" y="16200"/>
                    <a:pt x="13499" y="16200"/>
                  </a:cubicBezTo>
                  <a:cubicBezTo>
                    <a:pt x="17973" y="16200"/>
                    <a:pt x="21600" y="12573"/>
                    <a:pt x="21600" y="8100"/>
                  </a:cubicBezTo>
                  <a:cubicBezTo>
                    <a:pt x="21600" y="3626"/>
                    <a:pt x="17973" y="0"/>
                    <a:pt x="13499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6076371" y="4827666"/>
              <a:ext cx="115580" cy="120457"/>
            </a:xfrm>
            <a:custGeom>
              <a:rect l="l" t="t" r="r" b="b"/>
              <a:pathLst>
                <a:path w="21600" h="21600">
                  <a:moveTo>
                    <a:pt x="20160" y="0"/>
                  </a:moveTo>
                  <a:cubicBezTo>
                    <a:pt x="9025" y="0"/>
                    <a:pt x="0" y="9025"/>
                    <a:pt x="0" y="20160"/>
                  </a:cubicBezTo>
                  <a:cubicBezTo>
                    <a:pt x="0" y="20954"/>
                    <a:pt x="644" y="21600"/>
                    <a:pt x="1440" y="21600"/>
                  </a:cubicBezTo>
                  <a:cubicBezTo>
                    <a:pt x="2235" y="21600"/>
                    <a:pt x="2880" y="20954"/>
                    <a:pt x="2880" y="20160"/>
                  </a:cubicBezTo>
                  <a:cubicBezTo>
                    <a:pt x="2880" y="10618"/>
                    <a:pt x="10617" y="2880"/>
                    <a:pt x="20160" y="2880"/>
                  </a:cubicBezTo>
                  <a:cubicBezTo>
                    <a:pt x="20955" y="2880"/>
                    <a:pt x="21599" y="2234"/>
                    <a:pt x="21599" y="1440"/>
                  </a:cubicBezTo>
                  <a:cubicBezTo>
                    <a:pt x="21599" y="645"/>
                    <a:pt x="20955" y="0"/>
                    <a:pt x="2016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教师职业发展的阶段与特点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教师职业认同概述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1492" b="21492"/>
          <a:stretch>
            <a:fillRect/>
          </a:stretch>
        </p:blipFill>
        <p:spPr>
          <a:xfrm>
            <a:off x="1040081" y="1665908"/>
            <a:ext cx="5058967" cy="2163308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1492" b="21492"/>
          <a:stretch>
            <a:fillRect/>
          </a:stretch>
        </p:blipFill>
        <p:spPr>
          <a:xfrm>
            <a:off x="6099049" y="3829217"/>
            <a:ext cx="5058967" cy="2163308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4126665"/>
            <a:ext cx="4740456" cy="161028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对于教师而言，职业认同不仅是对“教师”这一职业的认可和接受，更是对教育教学工作的热爱和投入，以及对学生成长的关注和负责。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258305" y="1926781"/>
            <a:ext cx="4740456" cy="161028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职业认同是指个体对于所从事职业的肯定性评价，它涵盖了职业价值观、职业情感、职业能力等多个方面。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职业认同的定义与内涵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9845" b="2984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6399" b="639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教师职业认同的重要性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提升教育教学质量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强烈的职业认同感能够激发教师的工作热情和创造力，促使其更加专注于教育教学工作，从而提升教育教学质量。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促进教师专业发展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职业认同是教师专业发展的内在动力，它能够推动教师不断学习和进步，提高教育教学能力。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增强教师职业幸福感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职业认同能够让教师在工作中感受到成就感和满足感，从而提升其职业幸福感。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72922" y="2599767"/>
            <a:ext cx="2150213" cy="2889707"/>
            <a:chOff x="972922" y="2599767"/>
            <a:chExt cx="2150213" cy="2889707"/>
          </a:xfrm>
        </p:grpSpPr>
        <p:sp>
          <p:nvSpPr>
            <p:cNvPr id="3" name="AutoShape 3"/>
            <p:cNvSpPr/>
            <p:nvPr/>
          </p:nvSpPr>
          <p:spPr>
            <a:xfrm>
              <a:off x="972922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" name="AutoShape 4"/>
          <p:cNvSpPr/>
          <p:nvPr/>
        </p:nvSpPr>
        <p:spPr>
          <a:xfrm>
            <a:off x="1588976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4231" y="2348202"/>
            <a:ext cx="427404" cy="503036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3705053" y="2599767"/>
            <a:ext cx="2150213" cy="2889707"/>
            <a:chOff x="3705053" y="2599767"/>
            <a:chExt cx="2150213" cy="2889707"/>
          </a:xfrm>
        </p:grpSpPr>
        <p:sp>
          <p:nvSpPr>
            <p:cNvPr id="7" name="AutoShape 7"/>
            <p:cNvSpPr/>
            <p:nvPr/>
          </p:nvSpPr>
          <p:spPr>
            <a:xfrm>
              <a:off x="3705053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4321203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54410" y="2409492"/>
            <a:ext cx="451403" cy="451403"/>
          </a:xfrm>
          <a:prstGeom prst="rect">
            <a:avLst/>
          </a:prstGeom>
        </p:spPr>
      </p:pic>
      <p:grpSp>
        <p:nvGrpSpPr>
          <p:cNvPr id="10" name="Group 10"/>
          <p:cNvGrpSpPr/>
          <p:nvPr/>
        </p:nvGrpSpPr>
        <p:grpSpPr>
          <a:xfrm>
            <a:off x="6437185" y="2599767"/>
            <a:ext cx="2150213" cy="2889707"/>
            <a:chOff x="6437185" y="2599767"/>
            <a:chExt cx="2150213" cy="2889707"/>
          </a:xfrm>
        </p:grpSpPr>
        <p:sp>
          <p:nvSpPr>
            <p:cNvPr id="11" name="AutoShape 11"/>
            <p:cNvSpPr/>
            <p:nvPr/>
          </p:nvSpPr>
          <p:spPr>
            <a:xfrm>
              <a:off x="6437185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AutoShape 12"/>
          <p:cNvSpPr/>
          <p:nvPr/>
        </p:nvSpPr>
        <p:spPr>
          <a:xfrm>
            <a:off x="7053335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63307" y="2346672"/>
            <a:ext cx="498064" cy="506191"/>
          </a:xfrm>
          <a:prstGeom prst="rect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9169412" y="2599767"/>
            <a:ext cx="2150213" cy="2889707"/>
            <a:chOff x="9169412" y="2599767"/>
            <a:chExt cx="2150213" cy="2889707"/>
          </a:xfrm>
        </p:grpSpPr>
        <p:sp>
          <p:nvSpPr>
            <p:cNvPr id="15" name="AutoShape 15"/>
            <p:cNvSpPr/>
            <p:nvPr/>
          </p:nvSpPr>
          <p:spPr>
            <a:xfrm>
              <a:off x="9169412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9785562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010068" y="2412169"/>
            <a:ext cx="468901" cy="375102"/>
          </a:xfrm>
          <a:prstGeom prst="rect">
            <a:avLst/>
          </a:prstGeom>
        </p:spPr>
      </p:pic>
      <p:sp>
        <p:nvSpPr>
          <p:cNvPr id="18" name="AutoShape 18"/>
          <p:cNvSpPr/>
          <p:nvPr/>
        </p:nvSpPr>
        <p:spPr>
          <a:xfrm>
            <a:off x="924705" y="3279213"/>
            <a:ext cx="2192423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个人因素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030805" y="3664675"/>
            <a:ext cx="1980224" cy="162440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教师的个人经历、价值观、性格特点等都会对其职业认同产生影响。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3705053" y="3279213"/>
            <a:ext cx="2192423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社会因素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3811153" y="3664675"/>
            <a:ext cx="1980224" cy="162440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社会对教师的期望和评价、教育政策的变化等也会对教师的职业认同产生影响。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6394975" y="3279213"/>
            <a:ext cx="2192423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组织因素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6501074" y="3664675"/>
            <a:ext cx="1980224" cy="162440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学校的管理制度、文化氛围、领导方式等都会对教师的职业认同产生影响。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9157221" y="3291405"/>
            <a:ext cx="2192423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职业因素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9263320" y="3676867"/>
            <a:ext cx="1980224" cy="162440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教育教学工作的特点、教师所承担的角色和责任等也会对其职业认同产生影响。</a:t>
            </a:r>
            <a:endParaRPr lang="en-US" sz="1100"/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教师职业认同的形成与影响因素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https://d.book118.com/077051014061006052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2024-09-25T20:41:07.646</cp:lastPrinted>
  <dcterms:created xsi:type="dcterms:W3CDTF">2024-09-25T12:41:07Z</dcterms:created>
  <dcterms:modified xsi:type="dcterms:W3CDTF">2024-09-25T12:41:09Z</dcterms:modified>
</cp:coreProperties>
</file>