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5" r:id="rId2"/>
    <p:sldMasterId id="2147483708"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9144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7170" name=""/>
          <p:cNvSpPr/>
          <p:nvPr>
            <p:ph type="sldImg" idx="2"/>
          </p:nvPr>
        </p:nvSpPr>
        <p:spPr>
          <a:xfrm>
            <a:off x="1031875" y="808038"/>
            <a:ext cx="4491038" cy="3530600"/>
          </a:xfrm>
          <a:prstGeom prst="rect">
            <a:avLst/>
          </a:prstGeom>
          <a:noFill/>
          <a:ln>
            <a:noFill/>
            <a:miter lim="800000"/>
          </a:ln>
        </p:spPr>
      </p:sp>
      <p:sp>
        <p:nvSpPr>
          <p:cNvPr id="7171" name=""/>
          <p:cNvSpPr/>
          <p:nvPr>
            <p:ph type="body" sz="quarter" idx="3"/>
          </p:nvPr>
        </p:nvSpPr>
        <p:spPr>
          <a:xfrm>
            <a:off x="528638" y="4703762"/>
            <a:ext cx="5678488" cy="4235450"/>
          </a:xfrm>
          <a:prstGeom prst="rect">
            <a:avLst/>
          </a:prstGeom>
          <a:noFill/>
          <a:ln>
            <a:noFill/>
            <a:miter lim="800000"/>
          </a:ln>
        </p:spPr>
        <p:txBody>
          <a:bodyPr/>
          <a:lstStyle>
            <a:lvl1pPr defTabSz="0" fontAlgn="base">
              <a:defRPr lang="zh-CN" altLang="en-US" sz="1200"/>
            </a:lvl1pPr>
            <a:lvl2pPr marL="0" indent="0" defTabSz="0" fontAlgn="base">
              <a:defRPr lang="zh-CN" altLang="en-US" sz="1200"/>
            </a:lvl2pPr>
            <a:lvl3pPr marL="0" indent="0" defTabSz="0" fontAlgn="base">
              <a:defRPr lang="zh-CN" altLang="en-US" sz="1200"/>
            </a:lvl3pPr>
            <a:lvl4pPr marL="0" indent="0" defTabSz="0" fontAlgn="base">
              <a:defRPr lang="zh-CN" altLang="en-US" sz="1200"/>
            </a:lvl4pPr>
            <a:lvl5pPr marL="0" indent="0" defTabSz="0" fontAlgn="base">
              <a:defRPr lang="zh-CN" altLang="en-US" sz="1200"/>
            </a:lvl5pPr>
          </a:lstStyle>
          <a:p>
            <a:pPr lvl="0"/>
            <a:r>
              <a:t>单击此处编辑母版文本样式</a:t>
            </a:r>
          </a:p>
          <a:p>
            <a:pPr lvl="1"/>
            <a:r>
              <a:t>第二级</a:t>
            </a:r>
          </a:p>
          <a:p>
            <a:pPr lvl="2"/>
            <a:r>
              <a:t>第三级</a:t>
            </a:r>
          </a:p>
          <a:p>
            <a:pPr lvl="3"/>
            <a:r>
              <a:t>第四级</a:t>
            </a:r>
          </a:p>
          <a:p>
            <a:pPr lvl="4"/>
            <a:r>
              <a:t>第五级</a:t>
            </a:r>
          </a:p>
        </p:txBody>
      </p:sp>
      <p:sp>
        <p:nvSpPr>
          <p:cNvPr id="7172" name=""/>
          <p:cNvSpPr/>
          <p:nvPr>
            <p:ph type="hdr" sz="quarter"/>
          </p:nvPr>
        </p:nvSpPr>
        <p:spPr>
          <a:xfrm>
            <a:off x="0" y="0"/>
            <a:ext cx="2921000" cy="488950"/>
          </a:xfrm>
          <a:prstGeom prst="rect">
            <a:avLst/>
          </a:prstGeom>
          <a:noFill/>
          <a:ln>
            <a:noFill/>
            <a:miter lim="800000"/>
          </a:ln>
        </p:spPr>
        <p:txBody>
          <a:bodyPr/>
          <a:lstStyle/>
          <a:p>
            <a:pPr lvl="0"/>
            <a:fld id="{B545356E-A15C-4AC0-B6D0-09AA4437DDD8}" type="header">
              <a:rPr lang="zh-CN" altLang="en-US" sz="1200">
                <a:ea typeface="宋体" charset="-122"/>
              </a:rPr>
              <a:t>*</a:t>
            </a:fld>
            <a:endParaRPr lang="zh-CN" altLang="en-US" sz="1200">
              <a:ea typeface="宋体" charset="-122"/>
            </a:endParaRPr>
          </a:p>
        </p:txBody>
      </p:sp>
      <p:sp>
        <p:nvSpPr>
          <p:cNvPr id="7173" name=""/>
          <p:cNvSpPr/>
          <p:nvPr>
            <p:ph type="dt" idx="1"/>
          </p:nvPr>
        </p:nvSpPr>
        <p:spPr>
          <a:xfrm>
            <a:off x="3814762" y="0"/>
            <a:ext cx="2921000" cy="488950"/>
          </a:xfrm>
          <a:prstGeom prst="rect">
            <a:avLst/>
          </a:prstGeom>
          <a:noFill/>
          <a:ln>
            <a:noFill/>
            <a:miter lim="800000"/>
          </a:ln>
        </p:spPr>
        <p:txBody>
          <a:bodyPr/>
          <a:lstStyle/>
          <a:p>
            <a:pPr lvl="0" algn="r"/>
            <a:fld id="{7C59A33D-EC07-4EB8-8F9F-88693B7AB699}" type="datetime1">
              <a:rPr lang="zh-CN" altLang="en-US" sz="1200">
                <a:ea typeface="宋体" charset="-122"/>
              </a:rPr>
              <a:t>*</a:t>
            </a:fld>
            <a:endParaRPr lang="zh-CN" altLang="en-US" sz="1200">
              <a:ea typeface="宋体" charset="-122"/>
            </a:endParaRPr>
          </a:p>
        </p:txBody>
      </p:sp>
      <p:sp>
        <p:nvSpPr>
          <p:cNvPr id="7174" name=""/>
          <p:cNvSpPr/>
          <p:nvPr>
            <p:ph type="ftr" sz="quarter" idx="4"/>
          </p:nvPr>
        </p:nvSpPr>
        <p:spPr>
          <a:xfrm>
            <a:off x="0" y="9309100"/>
            <a:ext cx="2921000" cy="490538"/>
          </a:xfrm>
          <a:prstGeom prst="rect">
            <a:avLst/>
          </a:prstGeom>
          <a:noFill/>
          <a:ln>
            <a:noFill/>
            <a:miter lim="800000"/>
          </a:ln>
        </p:spPr>
        <p:txBody>
          <a:bodyPr/>
          <a:lstStyle/>
          <a:p>
            <a:pPr lvl="0"/>
            <a:fld id="{E4B34F11-7A85-4BB4-871F-FF8D2AFBB6AA}" type="footer">
              <a:rPr lang="zh-CN" altLang="en-US" sz="1200">
                <a:ea typeface="宋体" charset="-122"/>
              </a:rPr>
              <a:t>*</a:t>
            </a:fld>
            <a:endParaRPr lang="zh-CN" altLang="en-US" sz="1200">
              <a:ea typeface="宋体" charset="-122"/>
            </a:endParaRPr>
          </a:p>
        </p:txBody>
      </p:sp>
      <p:sp>
        <p:nvSpPr>
          <p:cNvPr id="7175" name=""/>
          <p:cNvSpPr/>
          <p:nvPr>
            <p:ph type="sldNum" sz="quarter" idx="5"/>
          </p:nvPr>
        </p:nvSpPr>
        <p:spPr>
          <a:xfrm>
            <a:off x="3814762" y="9309100"/>
            <a:ext cx="2921000" cy="490538"/>
          </a:xfrm>
          <a:prstGeom prst="rect">
            <a:avLst/>
          </a:prstGeom>
          <a:noFill/>
          <a:ln>
            <a:noFill/>
            <a:miter lim="800000"/>
          </a:ln>
        </p:spPr>
        <p:txBody>
          <a:bodyPr/>
          <a:lstStyle/>
          <a:p>
            <a:pPr lvl="0" algn="r"/>
            <a:fld id="{3CA4A69B-521D-45C5-A3D9-15FB2798096F}" type="slidenum">
              <a:rPr lang="zh-CN" altLang="en-US" sz="1200">
                <a:ea typeface="宋体" charset="-122"/>
              </a:rPr>
              <a:t>*</a:t>
            </a:fld>
            <a:endParaRPr lang="zh-CN" altLang="en-US" sz="1200">
              <a:ea typeface="宋体" charset="-122"/>
            </a:endParaRPr>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chemeClr val="bg1"/>
        </a:solidFill>
      </p:bgPr>
    </p:bg>
    <p:spTree>
      <p:nvGrpSpPr>
        <p:cNvPr id="1" name=""/>
        <p:cNvGrpSpPr/>
        <p:nvPr/>
      </p:nvGrpSpPr>
      <p:grpSpPr>
        <a:xfrm>
          <a:off x="0" y="0"/>
          <a:ext cx="0" cy="0"/>
        </a:xfrm>
      </p:grpSpPr>
      <p:sp>
        <p:nvSpPr>
          <p:cNvPr id="52226" name="幻灯片图像占位符 1"/>
          <p:cNvSpPr/>
          <p:nvPr>
            <p:ph type="sldImg"/>
          </p:nvPr>
        </p:nvSpPr>
        <p:spPr>
          <a:xfrm>
            <a:off x="917575" y="733425"/>
            <a:ext cx="4897438" cy="3675062"/>
          </a:xfrm>
          <a:prstGeom prst="rect">
            <a:avLst/>
          </a:prstGeom>
          <a:noFill/>
          <a:ln>
            <a:solidFill>
              <a:prstClr val="black"/>
            </a:solidFill>
            <a:miter lim="800000"/>
          </a:ln>
        </p:spPr>
      </p:sp>
      <p:sp>
        <p:nvSpPr>
          <p:cNvPr id="52227" name="备注占位符 2"/>
          <p:cNvSpPr/>
          <p:nvPr>
            <p:ph type="body" idx="1"/>
          </p:nvPr>
        </p:nvSpPr>
        <p:spPr>
          <a:xfrm>
            <a:off x="671512" y="4652962"/>
            <a:ext cx="5389562" cy="4410075"/>
          </a:xfrm>
          <a:prstGeom prst="rect">
            <a:avLst/>
          </a:prstGeom>
          <a:noFill/>
          <a:ln>
            <a:solidFill>
              <a:prstClr val="black"/>
            </a:solidFill>
            <a:miter lim="800000"/>
          </a:ln>
        </p:spPr>
        <p:txBody>
          <a:bodyPr vert="horz" wrap="square" anchor="t" anchorCtr="0"/>
          <a:lstStyle>
            <a:lvl1pPr defTabSz="0" fontAlgn="base">
              <a:defRPr lang="zh-CN" altLang="en-US" sz="1200"/>
            </a:lvl1pPr>
            <a:lvl2pPr marL="742950" indent="-742950" fontAlgn="base">
              <a:defRPr lang="zh-CN" altLang="en-US" sz="1200"/>
            </a:lvl2pPr>
            <a:lvl3pPr marL="1143000" indent="-1143000" fontAlgn="base">
              <a:defRPr lang="zh-CN" altLang="en-US" sz="1200"/>
            </a:lvl3pPr>
            <a:lvl4pPr marL="1600200" indent="-1600200" fontAlgn="base">
              <a:defRPr lang="zh-CN" altLang="en-US" sz="1200"/>
            </a:lvl4pPr>
            <a:lvl5pPr marL="2057400" indent="-2057400" fontAlgn="base">
              <a:defRPr lang="zh-CN" altLang="en-US" sz="1200"/>
            </a:lvl5pPr>
          </a:lstStyle>
          <a:p>
            <a:pPr lvl="0"/>
            <a:r>
              <a:rPr lang="en-US" altLang="en-US" b="1"/>
              <a:t>2009</a:t>
            </a:r>
            <a:r>
              <a:rPr lang="zh-CN" altLang="en-US" b="1"/>
              <a:t>年</a:t>
            </a:r>
            <a:r>
              <a:rPr lang="en-US" altLang="en-US" b="1"/>
              <a:t>6</a:t>
            </a:r>
            <a:r>
              <a:rPr lang="zh-CN" altLang="en-US" b="1"/>
              <a:t>月，江苏省东海县响水亿达化工有限公司，在生产医药中间体过程中产生有毒化学废弃物</a:t>
            </a:r>
            <a:r>
              <a:rPr lang="en-US" altLang="en-US" b="1"/>
              <a:t>(</a:t>
            </a:r>
            <a:r>
              <a:rPr lang="zh-CN" altLang="en-US" b="1"/>
              <a:t>所合成分为二硫化碳、二硫代乙酸等，其中二硫化碳属极易燃、易爆化学品，常温下呈液态，是损害神经和血管的毒物</a:t>
            </a:r>
            <a:r>
              <a:rPr lang="en-US" altLang="en-US" b="1"/>
              <a:t>)</a:t>
            </a:r>
            <a:r>
              <a:rPr lang="zh-CN" altLang="en-US" b="1"/>
              <a:t>。</a:t>
            </a:r>
            <a:endParaRPr lang="en-US" altLang="en-US" b="1"/>
          </a:p>
          <a:p>
            <a:pPr lvl="0"/>
            <a:r>
              <a:rPr lang="en-US" altLang="en-US" b="1"/>
              <a:t>2007</a:t>
            </a:r>
            <a:r>
              <a:rPr lang="zh-CN" altLang="en-US" b="1"/>
              <a:t>年</a:t>
            </a:r>
            <a:r>
              <a:rPr lang="en-US" altLang="en-US" b="1"/>
              <a:t>11</a:t>
            </a:r>
            <a:r>
              <a:rPr lang="zh-CN" altLang="en-US" b="1"/>
              <a:t>月底至</a:t>
            </a:r>
            <a:r>
              <a:rPr lang="en-US" altLang="en-US" b="1"/>
              <a:t>2009</a:t>
            </a:r>
            <a:r>
              <a:rPr lang="zh-CN" altLang="en-US" b="1"/>
              <a:t>年</a:t>
            </a:r>
            <a:r>
              <a:rPr lang="en-US" altLang="en-US" b="1"/>
              <a:t>2</a:t>
            </a:r>
            <a:r>
              <a:rPr lang="zh-CN" altLang="en-US" b="1"/>
              <a:t>月</a:t>
            </a:r>
            <a:r>
              <a:rPr lang="en-US" altLang="en-US" b="1"/>
              <a:t>16</a:t>
            </a:r>
            <a:r>
              <a:rPr lang="zh-CN" altLang="en-US" b="1"/>
              <a:t>日期间，原盐城市标新化工有限公司董事长胡文标、生产厂长兼车间主任丁月生，在明知标新化工有限公司为环保部门规定的废水不外排企业，明知在“氯代醚酮”生产过程中所产生的钾盐废水含有有毒有害物质的情况下，仍然将大量钾盐废水排入到公司北侧的五支河 内，任其流进盐城市区水源蟒蛇河，污染市区城西、越河两个自来水厂取水口。</a:t>
            </a:r>
            <a:endParaRPr lang="zh-CN" altLang="en-US"/>
          </a:p>
          <a:p>
            <a:pPr lvl="0"/>
            <a:r>
              <a:rPr lang="zh-CN" altLang="en-US"/>
              <a:t>湖北襄樊楚源集团每天生产的</a:t>
            </a:r>
            <a:r>
              <a:rPr lang="en-US" altLang="en-US"/>
              <a:t>200</a:t>
            </a:r>
            <a:r>
              <a:rPr lang="zh-CN" altLang="en-US"/>
              <a:t>吨的高浓度</a:t>
            </a:r>
            <a:r>
              <a:rPr lang="en-US" altLang="en-US"/>
              <a:t>H</a:t>
            </a:r>
            <a:r>
              <a:rPr lang="zh-CN" altLang="en-US"/>
              <a:t>酸水由于部分废水中有机物和无机盐及氨氮含量过高，对生化系统微生物产生抑制作用，国内处理技术相对滞后。</a:t>
            </a:r>
            <a:endParaRPr lang="en-US" altLang="en-US"/>
          </a:p>
          <a:p>
            <a:pPr lvl="0"/>
            <a:r>
              <a:rPr lang="zh-CN" altLang="en-US">
                <a:solidFill>
                  <a:srgbClr val="FF6600"/>
                </a:solidFill>
                <a:latin typeface="楷体_GB2312" pitchFamily="1" charset="-122"/>
              </a:rPr>
              <a:t>江西赣江污染事件 ：</a:t>
            </a:r>
            <a:r>
              <a:rPr lang="en-US" altLang="en-US">
                <a:solidFill>
                  <a:srgbClr val="FF6600"/>
                </a:solidFill>
                <a:latin typeface="楷体_GB2312" pitchFamily="1" charset="-122"/>
              </a:rPr>
              <a:t>2010 20</a:t>
            </a:r>
            <a:r>
              <a:rPr lang="zh-CN" altLang="en-US">
                <a:solidFill>
                  <a:srgbClr val="FF6600"/>
                </a:solidFill>
                <a:latin typeface="楷体_GB2312" pitchFamily="1" charset="-122"/>
              </a:rPr>
              <a:t>吨浓盐酸</a:t>
            </a:r>
            <a:endParaRPr lang="en-US" altLang="en-US">
              <a:solidFill>
                <a:srgbClr val="FF6600"/>
              </a:solidFill>
              <a:latin typeface="楷体_GB2312" pitchFamily="1" charset="-122"/>
            </a:endParaRPr>
          </a:p>
          <a:p>
            <a:pPr lvl="0"/>
            <a:r>
              <a:rPr lang="zh-CN" altLang="en-US">
                <a:solidFill>
                  <a:srgbClr val="FF3300"/>
                </a:solidFill>
                <a:latin typeface="楷体_GB2312" pitchFamily="1" charset="-122"/>
              </a:rPr>
              <a:t>广西红水河水质污染事件：灰坝</a:t>
            </a:r>
            <a:r>
              <a:rPr lang="en-US" altLang="en-US">
                <a:solidFill>
                  <a:srgbClr val="FF3300"/>
                </a:solidFill>
                <a:latin typeface="楷体_GB2312" pitchFamily="1" charset="-122"/>
              </a:rPr>
              <a:t>30</a:t>
            </a:r>
            <a:r>
              <a:rPr lang="zh-CN" altLang="en-US">
                <a:solidFill>
                  <a:srgbClr val="FF3300"/>
                </a:solidFill>
                <a:latin typeface="楷体_GB2312" pitchFamily="1" charset="-122"/>
              </a:rPr>
              <a:t>万</a:t>
            </a:r>
            <a:r>
              <a:rPr lang="en-US" altLang="en-US">
                <a:solidFill>
                  <a:srgbClr val="FF3300"/>
                </a:solidFill>
                <a:latin typeface="楷体_GB2312" pitchFamily="1" charset="-122"/>
              </a:rPr>
              <a:t>m3</a:t>
            </a:r>
            <a:r>
              <a:rPr lang="zh-CN" altLang="en-US">
                <a:solidFill>
                  <a:srgbClr val="FF3300"/>
                </a:solidFill>
                <a:latin typeface="楷体_GB2312" pitchFamily="1" charset="-122"/>
              </a:rPr>
              <a:t>灰水含</a:t>
            </a:r>
            <a:r>
              <a:rPr lang="en-US" altLang="en-US">
                <a:solidFill>
                  <a:srgbClr val="FF3300"/>
                </a:solidFill>
                <a:latin typeface="楷体_GB2312" pitchFamily="1" charset="-122"/>
              </a:rPr>
              <a:t>ss</a:t>
            </a:r>
            <a:r>
              <a:rPr lang="zh-CN" altLang="en-US">
                <a:solidFill>
                  <a:srgbClr val="FF3300"/>
                </a:solidFill>
                <a:latin typeface="楷体_GB2312" pitchFamily="1" charset="-122"/>
              </a:rPr>
              <a:t>、</a:t>
            </a:r>
            <a:r>
              <a:rPr lang="en-US" altLang="en-US">
                <a:solidFill>
                  <a:srgbClr val="FF3300"/>
                </a:solidFill>
                <a:latin typeface="楷体_GB2312" pitchFamily="1" charset="-122"/>
              </a:rPr>
              <a:t>COD</a:t>
            </a:r>
            <a:r>
              <a:rPr lang="zh-CN" altLang="en-US">
                <a:solidFill>
                  <a:srgbClr val="FF3300"/>
                </a:solidFill>
                <a:latin typeface="楷体_GB2312" pitchFamily="1" charset="-122"/>
              </a:rPr>
              <a:t>、铅镉</a:t>
            </a:r>
            <a:endParaRPr lang="en-US" altLang="en-US">
              <a:solidFill>
                <a:srgbClr val="FF3300"/>
              </a:solidFill>
              <a:latin typeface="楷体_GB2312" pitchFamily="1" charset="-122"/>
            </a:endParaRPr>
          </a:p>
          <a:p>
            <a:pPr lvl="0"/>
            <a:r>
              <a:rPr lang="zh-CN" altLang="en-US">
                <a:solidFill>
                  <a:srgbClr val="FF3300"/>
                </a:solidFill>
                <a:latin typeface="楷体_GB2312" pitchFamily="1" charset="-122"/>
              </a:rPr>
              <a:t>贵阳电厂：二氧化硫</a:t>
            </a:r>
            <a:endParaRPr lang="zh-CN" altLang="en-US">
              <a:solidFill>
                <a:srgbClr val="FF6600"/>
              </a:solidFill>
              <a:latin typeface="楷体_GB2312" pitchFamily="1" charset="-122"/>
            </a:endParaRPr>
          </a:p>
          <a:p>
            <a:pPr lvl="0"/>
            <a:endParaRPr lang="zh-CN" altLang="en-US"/>
          </a:p>
          <a:p>
            <a:pPr lvl="0"/>
            <a:endParaRPr lang="zh-CN" altLang="en-US"/>
          </a:p>
        </p:txBody>
      </p:sp>
      <p:sp>
        <p:nvSpPr>
          <p:cNvPr id="52228" name="灯片编号占位符 3"/>
          <p:cNvSpPr/>
          <p:nvPr/>
        </p:nvSpPr>
        <p:spPr>
          <a:xfrm>
            <a:off x="3813175" y="9305925"/>
            <a:ext cx="2919412" cy="490538"/>
          </a:xfrm>
          <a:prstGeom prst="rect">
            <a:avLst/>
          </a:prstGeom>
          <a:noFill/>
          <a:ln>
            <a:noFill/>
            <a:miter lim="800000"/>
          </a:ln>
        </p:spPr>
        <p:txBody>
          <a:bodyPr anchor="b" anchorCtr="0"/>
          <a:lstStyle/>
          <a:p>
            <a:pPr lvl="0" algn="r" eaLnBrk="1" hangingPunct="1">
              <a:spcBef>
                <a:spcPct val="0"/>
              </a:spcBef>
              <a:buClrTx/>
              <a:buFontTx/>
            </a:pPr>
            <a:fld id="{774C59CB-466F-4C95-834A-CBFFE110E70A}" type="slidenum">
              <a:rPr lang="en-US" altLang="en-US" sz="1200"/>
              <a:t>23</a:t>
            </a:fld>
            <a:endParaRPr lang="en-US" altLang="en-US" sz="1200"/>
          </a:p>
        </p:txBody>
      </p:sp>
    </p:spTree>
  </p:cSld>
  <p:clrMapOvr>
    <a:overrideClrMapping bg1="dk1" tx1="lt1" bg2="dk2" tx2="lt2" accent1="accent1" accent2="accent2" accent3="accent3" accent4="accent4" accent5="accent5" accent6="accent6" hlink="hlink" folHlink="folHlink"/>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jpeg" /><Relationship Id="rId3"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1A9844-A790-4DFE-AA97-4B970C2FEF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6A6AE2-57D1-40A4-8835-23079A123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7F4E07-C430-4668-A69C-E3D2BEAD0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DDC9C7-7FD3-4B9A-8B8E-7458018149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95D9E5-E7FC-4651-B820-32737B426A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27F198-FE89-4A0F-BD03-284375959A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FE0994-421C-4A53-85D0-D03A8DF998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80222C-EE00-4D1B-9A2F-14ABD537C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AB6D04-14D4-4511-AEF5-16CE423D7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7C908-281C-4D22-8569-DD51B72A0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7A0D1-FF4C-47A4-B998-DCEC75B30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2">
            <a:alphaModFix/>
          </a:blip>
          <a:stretch>
            <a:fillRect/>
          </a:stretch>
        </a:blipFill>
      </p:bgPr>
    </p:bg>
    <p:spTree>
      <p:nvGrpSpPr>
        <p:cNvPr id="1" name=""/>
        <p:cNvGrpSpPr/>
        <p:nvPr/>
      </p:nvGrpSpPr>
      <p:grpSpPr/>
      <p:pic>
        <p:nvPicPr>
          <p:cNvPr id="2050" name=""/>
          <p:cNvPicPr/>
          <p:nvPr/>
        </p:nvPicPr>
        <p:blipFill>
          <a:blip r:embed="rId1">
            <a:alphaModFix/>
          </a:blip>
          <a:stretch>
            <a:fillRect/>
          </a:stretch>
        </p:blipFill>
        <p:spPr>
          <a:xfrm>
            <a:off x="0" y="0"/>
            <a:ext cx="9144000" cy="6858000"/>
          </a:xfrm>
          <a:prstGeom prst="rect">
            <a:avLst/>
          </a:prstGeom>
          <a:noFill/>
          <a:ln>
            <a:noFill/>
            <a:miter lim="800000"/>
          </a:ln>
          <a:effectLst/>
        </p:spPr>
      </p:pic>
      <p:sp>
        <p:nvSpPr>
          <p:cNvPr id="2051" name=""/>
          <p:cNvSpPr/>
          <p:nvPr>
            <p:ph type="ctrTitle"/>
          </p:nvPr>
        </p:nvSpPr>
        <p:spPr>
          <a:xfrm>
            <a:off x="684212" y="3357562"/>
            <a:ext cx="7772400" cy="1254125"/>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600" b="0" i="0" u="none" baseline="0">
                <a:solidFill>
                  <a:schemeClr val="tx2"/>
                </a:solidFill>
                <a:latin typeface="Arial"/>
                <a:ea typeface="黑体" charset="-122"/>
              </a:defRPr>
            </a:lvl1pPr>
          </a:lstStyle>
          <a:p>
            <a:pPr lvl="0"/>
            <a:r>
              <a:t>单击此处编辑母版标题样式</a:t>
            </a:r>
          </a:p>
        </p:txBody>
      </p:sp>
      <p:sp>
        <p:nvSpPr>
          <p:cNvPr id="2052" name=""/>
          <p:cNvSpPr/>
          <p:nvPr>
            <p:ph type="subTitle" idx="1"/>
          </p:nvPr>
        </p:nvSpPr>
        <p:spPr>
          <a:xfrm>
            <a:off x="1371600" y="4654550"/>
            <a:ext cx="6400800" cy="985838"/>
          </a:xfrm>
          <a:prstGeom prst="rect">
            <a:avLst/>
          </a:prstGeom>
          <a:noFill/>
          <a:ln>
            <a:noFill/>
            <a:miter lim="800000"/>
          </a:ln>
        </p:spPr>
        <p:txBody>
          <a:bodyPr/>
          <a:lstStyle>
            <a:lvl1pPr marL="0" indent="0" algn="ctr" defTabSz="914400" eaLnBrk="1" fontAlgn="base" hangingPunct="1">
              <a:lnSpc>
                <a:spcPct val="100000"/>
              </a:lnSpc>
              <a:spcBef>
                <a:spcPct val="20000"/>
              </a:spcBef>
              <a:spcAft>
                <a:spcPct val="0"/>
              </a:spcAft>
              <a:buClrTx/>
              <a:buSzTx/>
              <a:buFontTx/>
              <a:buNone/>
              <a:defRPr lang="zh-CN" altLang="en-US" sz="2400" b="0" i="0" u="none" baseline="0">
                <a:solidFill>
                  <a:schemeClr val="tx1"/>
                </a:solidFill>
                <a:latin typeface="Arial"/>
                <a:ea typeface="黑体" charset="-122"/>
              </a:defRPr>
            </a:lvl1pPr>
            <a:lvl2pPr marL="457200" indent="0" algn="ctr" defTabSz="914400" eaLnBrk="1" fontAlgn="base" hangingPunct="1">
              <a:lnSpc>
                <a:spcPct val="100000"/>
              </a:lnSpc>
              <a:spcBef>
                <a:spcPct val="20000"/>
              </a:spcBef>
              <a:spcAft>
                <a:spcPct val="0"/>
              </a:spcAft>
              <a:buClrTx/>
              <a:buSzTx/>
              <a:buFontTx/>
              <a:buNone/>
              <a:defRPr lang="zh-CN" altLang="en-US" sz="2000" b="0" i="0" u="none" baseline="0">
                <a:solidFill>
                  <a:schemeClr val="tx1"/>
                </a:solidFill>
                <a:latin typeface="Arial"/>
                <a:ea typeface="黑体" charset="-122"/>
              </a:defRPr>
            </a:lvl2pPr>
            <a:lvl3pPr marL="914400" indent="0" algn="ctr" defTabSz="914400" eaLnBrk="1" fontAlgn="base" hangingPunct="1">
              <a:lnSpc>
                <a:spcPct val="100000"/>
              </a:lnSpc>
              <a:spcBef>
                <a:spcPct val="20000"/>
              </a:spcBef>
              <a:spcAft>
                <a:spcPct val="0"/>
              </a:spcAft>
              <a:buClrTx/>
              <a:buSzTx/>
              <a:buFontTx/>
              <a:buNone/>
              <a:defRPr lang="zh-CN" altLang="en-US" sz="1800" b="0" i="0" u="none" baseline="0">
                <a:solidFill>
                  <a:schemeClr val="tx1"/>
                </a:solidFill>
                <a:latin typeface="Arial"/>
                <a:ea typeface="黑体" charset="-122"/>
              </a:defRPr>
            </a:lvl3pPr>
            <a:lvl4pPr marL="1371600" indent="0" algn="ctr" defTabSz="914400" eaLnBrk="1" fontAlgn="base" hangingPunct="1">
              <a:lnSpc>
                <a:spcPct val="100000"/>
              </a:lnSpc>
              <a:spcBef>
                <a:spcPct val="20000"/>
              </a:spcBef>
              <a:spcAft>
                <a:spcPct val="0"/>
              </a:spcAft>
              <a:buClrTx/>
              <a:buSzTx/>
              <a:buFontTx/>
              <a:buNone/>
              <a:defRPr lang="zh-CN" altLang="en-US" sz="1600" b="0" i="0" u="none" baseline="0">
                <a:solidFill>
                  <a:schemeClr val="tx1"/>
                </a:solidFill>
                <a:latin typeface="Arial"/>
                <a:ea typeface="黑体" charset="-122"/>
              </a:defRPr>
            </a:lvl4pPr>
            <a:lvl5pPr marL="1828800" indent="0" algn="ctr" defTabSz="914400" eaLnBrk="1" fontAlgn="base" hangingPunct="1">
              <a:lnSpc>
                <a:spcPct val="100000"/>
              </a:lnSpc>
              <a:spcBef>
                <a:spcPct val="20000"/>
              </a:spcBef>
              <a:spcAft>
                <a:spcPct val="0"/>
              </a:spcAft>
              <a:buClrTx/>
              <a:buSzTx/>
              <a:buFontTx/>
              <a:buNone/>
              <a:defRPr lang="zh-CN" altLang="en-US" sz="1600" b="0" i="0" u="none" baseline="0">
                <a:solidFill>
                  <a:schemeClr val="tx1"/>
                </a:solidFill>
                <a:latin typeface="Arial"/>
                <a:ea typeface="黑体" charset="-122"/>
              </a:defRPr>
            </a:lvl5pPr>
          </a:lstStyle>
          <a:p>
            <a:pPr lvl="0"/>
            <a:r>
              <a:t>单击此处编辑母版副标题样式</a:t>
            </a:r>
          </a:p>
        </p:txBody>
      </p:sp>
      <p:sp>
        <p:nvSpPr>
          <p:cNvPr id="2053" name=""/>
          <p:cNvSpPr/>
          <p:nvPr>
            <p:ph type="dt" sz="half" idx="2"/>
          </p:nvPr>
        </p:nvSpPr>
        <p:spPr>
          <a:xfrm>
            <a:off x="457200" y="6245225"/>
            <a:ext cx="2133600" cy="476250"/>
          </a:xfrm>
          <a:prstGeom prst="rect">
            <a:avLst/>
          </a:prstGeom>
          <a:noFill/>
          <a:ln>
            <a:noFill/>
            <a:miter lim="800000"/>
          </a:ln>
        </p:spPr>
        <p:txBody>
          <a:bodyPr/>
          <a:lstStyle/>
          <a:p>
            <a:pPr lvl="0"/>
            <a:fld id="{CABAB8FE-4C4C-47F3-89EF-0CC5093D7219}" type="datetime1">
              <a:rPr lang="zh-CN" altLang="en-US" sz="1400"/>
              <a:t>*</a:t>
            </a:fld>
            <a:endParaRPr lang="zh-CN" altLang="en-US" sz="1400"/>
          </a:p>
        </p:txBody>
      </p:sp>
      <p:sp>
        <p:nvSpPr>
          <p:cNvPr id="2054" name=""/>
          <p:cNvSpPr/>
          <p:nvPr>
            <p:ph type="ftr" sz="quarter" idx="3"/>
          </p:nvPr>
        </p:nvSpPr>
        <p:spPr>
          <a:xfrm>
            <a:off x="3124200" y="6245225"/>
            <a:ext cx="2895600" cy="476250"/>
          </a:xfrm>
          <a:prstGeom prst="rect">
            <a:avLst/>
          </a:prstGeom>
          <a:noFill/>
          <a:ln>
            <a:noFill/>
            <a:miter lim="800000"/>
          </a:ln>
        </p:spPr>
        <p:txBody>
          <a:bodyPr/>
          <a:lstStyle/>
          <a:p>
            <a:pPr lvl="0" algn="ctr"/>
            <a:fld id="{46E84948-CAE0-4D8B-B834-A6662E9F8795}" type="footer">
              <a:rPr lang="zh-CN" altLang="en-US" sz="1400"/>
              <a:t>*</a:t>
            </a:fld>
            <a:endParaRPr lang="zh-CN" altLang="en-US" sz="1400"/>
          </a:p>
        </p:txBody>
      </p:sp>
      <p:sp>
        <p:nvSpPr>
          <p:cNvPr id="2055" name=""/>
          <p:cNvSpPr/>
          <p:nvPr>
            <p:ph type="sldNum" sz="quarter" idx="4"/>
          </p:nvPr>
        </p:nvSpPr>
        <p:spPr>
          <a:xfrm>
            <a:off x="6553200" y="6245225"/>
            <a:ext cx="2133600" cy="476250"/>
          </a:xfrm>
          <a:prstGeom prst="rect">
            <a:avLst/>
          </a:prstGeom>
          <a:noFill/>
          <a:ln>
            <a:noFill/>
            <a:miter lim="800000"/>
          </a:ln>
        </p:spPr>
        <p:txBody>
          <a:bodyPr/>
          <a:lstStyle/>
          <a:p>
            <a:pPr lvl="0" algn="r"/>
            <a:fld id="{45391F9C-719A-4C7F-9915-3170FEDA9BE6}" type="slidenum">
              <a:rPr sz="1400"/>
              <a:t>*</a:t>
            </a:fld>
            <a:endParaRPr sz="1400"/>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4DB09528-357A-4D37-BA6B-EBCCA4B01856}" type="datetime1">
              <a:rPr sz="1400"/>
              <a:t>*</a:t>
            </a:fld>
            <a:endParaRPr sz="1400"/>
          </a:p>
        </p:txBody>
      </p:sp>
      <p:sp>
        <p:nvSpPr>
          <p:cNvPr id="5" name="Footer Placeholder 4"/>
          <p:cNvSpPr>
            <a:spLocks noGrp="1"/>
          </p:cNvSpPr>
          <p:nvPr>
            <p:ph type="ftr" sz="quarter" idx="3"/>
          </p:nvPr>
        </p:nvSpPr>
        <p:spPr/>
        <p:txBody>
          <a:bodyPr/>
          <a:lstStyle/>
          <a:p>
            <a:pPr lvl="0" algn="ctr"/>
            <a:fld id="{69B32A16-C31A-4FBB-8ECE-A04EF5F62845}"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fld id="{CA2379B2-F098-4D0E-A1B8-113884A39349}" type="datetime1">
              <a:rPr sz="1400"/>
              <a:t>*</a:t>
            </a:fld>
            <a:endParaRPr sz="1400"/>
          </a:p>
        </p:txBody>
      </p:sp>
      <p:sp>
        <p:nvSpPr>
          <p:cNvPr id="6" name="Footer Placeholder 5"/>
          <p:cNvSpPr>
            <a:spLocks noGrp="1"/>
          </p:cNvSpPr>
          <p:nvPr>
            <p:ph type="ftr" sz="quarter" idx="4"/>
          </p:nvPr>
        </p:nvSpPr>
        <p:spPr/>
        <p:txBody>
          <a:bodyPr/>
          <a:lstStyle/>
          <a:p>
            <a:pPr lvl="0" algn="ctr"/>
            <a:fld id="{33D03D87-3A23-41B6-80E9-C50F73A183BC}" type="footer">
              <a:rPr sz="1400"/>
              <a:t>*</a:t>
            </a:fld>
            <a:endParaRPr sz="1400"/>
          </a:p>
        </p:txBody>
      </p:sp>
      <p:sp>
        <p:nvSpPr>
          <p:cNvPr id="7" name="Slide Number Placeholder 6"/>
          <p:cNvSpPr>
            <a:spLocks noGrp="1"/>
          </p:cNvSpPr>
          <p:nvPr>
            <p:ph type="sldNum" sz="quarter" idx="5"/>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2">
            <a:alphaModFix/>
          </a:blip>
          <a:stretch>
            <a:fillRect/>
          </a:stretch>
        </a:blipFill>
      </p:bgPr>
    </p:bg>
    <p:spTree>
      <p:nvGrpSpPr>
        <p:cNvPr id="1" name=""/>
        <p:cNvGrpSpPr/>
        <p:nvPr/>
      </p:nvGrpSpPr>
      <p:grpSpPr/>
      <p:pic>
        <p:nvPicPr>
          <p:cNvPr id="4098" name=""/>
          <p:cNvPicPr/>
          <p:nvPr/>
        </p:nvPicPr>
        <p:blipFill>
          <a:blip r:embed="rId1">
            <a:alphaModFix/>
          </a:blip>
          <a:stretch>
            <a:fillRect/>
          </a:stretch>
        </p:blipFill>
        <p:spPr>
          <a:xfrm>
            <a:off x="0" y="0"/>
            <a:ext cx="9144000" cy="6858000"/>
          </a:xfrm>
          <a:prstGeom prst="rect">
            <a:avLst/>
          </a:prstGeom>
          <a:noFill/>
          <a:ln>
            <a:noFill/>
            <a:miter lim="800000"/>
          </a:ln>
          <a:effectLst/>
        </p:spPr>
      </p:pic>
      <p:sp>
        <p:nvSpPr>
          <p:cNvPr id="4099" name=""/>
          <p:cNvSpPr/>
          <p:nvPr>
            <p:ph type="ctrTitle"/>
          </p:nvPr>
        </p:nvSpPr>
        <p:spPr>
          <a:xfrm>
            <a:off x="684212" y="3357562"/>
            <a:ext cx="7772400" cy="1254125"/>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600" b="0" i="0" u="none" baseline="0">
                <a:solidFill>
                  <a:schemeClr val="tx2"/>
                </a:solidFill>
                <a:latin typeface="Arial"/>
                <a:ea typeface="黑体" charset="-122"/>
              </a:defRPr>
            </a:lvl1pPr>
          </a:lstStyle>
          <a:p>
            <a:pPr lvl="0"/>
            <a:r>
              <a:t>单击此处编辑母版标题样式</a:t>
            </a:r>
          </a:p>
        </p:txBody>
      </p:sp>
      <p:sp>
        <p:nvSpPr>
          <p:cNvPr id="4100" name=""/>
          <p:cNvSpPr/>
          <p:nvPr>
            <p:ph type="subTitle" idx="1"/>
          </p:nvPr>
        </p:nvSpPr>
        <p:spPr>
          <a:xfrm>
            <a:off x="1371600" y="4654550"/>
            <a:ext cx="6400800" cy="985838"/>
          </a:xfrm>
          <a:prstGeom prst="rect">
            <a:avLst/>
          </a:prstGeom>
          <a:noFill/>
          <a:ln>
            <a:noFill/>
            <a:miter lim="800000"/>
          </a:ln>
        </p:spPr>
        <p:txBody>
          <a:bodyPr/>
          <a:lstStyle>
            <a:lvl1pPr marL="0" indent="0" algn="ctr" defTabSz="914400" eaLnBrk="1" fontAlgn="base" hangingPunct="1">
              <a:lnSpc>
                <a:spcPct val="100000"/>
              </a:lnSpc>
              <a:spcBef>
                <a:spcPct val="20000"/>
              </a:spcBef>
              <a:spcAft>
                <a:spcPct val="0"/>
              </a:spcAft>
              <a:buClrTx/>
              <a:buSzTx/>
              <a:buFontTx/>
              <a:buNone/>
              <a:defRPr lang="zh-CN" altLang="en-US" sz="2400" b="0" i="0" u="none" baseline="0">
                <a:solidFill>
                  <a:schemeClr val="tx1"/>
                </a:solidFill>
                <a:latin typeface="Arial"/>
                <a:ea typeface="黑体" charset="-122"/>
              </a:defRPr>
            </a:lvl1pPr>
            <a:lvl2pPr marL="457200" indent="0" algn="ctr" defTabSz="914400" eaLnBrk="1" fontAlgn="base" hangingPunct="1">
              <a:lnSpc>
                <a:spcPct val="100000"/>
              </a:lnSpc>
              <a:spcBef>
                <a:spcPct val="20000"/>
              </a:spcBef>
              <a:spcAft>
                <a:spcPct val="0"/>
              </a:spcAft>
              <a:buClrTx/>
              <a:buSzTx/>
              <a:buFontTx/>
              <a:buNone/>
              <a:defRPr lang="zh-CN" altLang="en-US" sz="2000" b="0" i="0" u="none" baseline="0">
                <a:solidFill>
                  <a:schemeClr val="tx1"/>
                </a:solidFill>
                <a:latin typeface="Arial"/>
                <a:ea typeface="黑体" charset="-122"/>
              </a:defRPr>
            </a:lvl2pPr>
            <a:lvl3pPr marL="914400" indent="0" algn="ctr" defTabSz="914400" eaLnBrk="1" fontAlgn="base" hangingPunct="1">
              <a:lnSpc>
                <a:spcPct val="100000"/>
              </a:lnSpc>
              <a:spcBef>
                <a:spcPct val="20000"/>
              </a:spcBef>
              <a:spcAft>
                <a:spcPct val="0"/>
              </a:spcAft>
              <a:buClrTx/>
              <a:buSzTx/>
              <a:buFontTx/>
              <a:buNone/>
              <a:defRPr lang="zh-CN" altLang="en-US" sz="1800" b="0" i="0" u="none" baseline="0">
                <a:solidFill>
                  <a:schemeClr val="tx1"/>
                </a:solidFill>
                <a:latin typeface="Arial"/>
                <a:ea typeface="黑体" charset="-122"/>
              </a:defRPr>
            </a:lvl3pPr>
            <a:lvl4pPr marL="1371600" indent="0" algn="ctr" defTabSz="914400" eaLnBrk="1" fontAlgn="base" hangingPunct="1">
              <a:lnSpc>
                <a:spcPct val="100000"/>
              </a:lnSpc>
              <a:spcBef>
                <a:spcPct val="20000"/>
              </a:spcBef>
              <a:spcAft>
                <a:spcPct val="0"/>
              </a:spcAft>
              <a:buClrTx/>
              <a:buSzTx/>
              <a:buFontTx/>
              <a:buNone/>
              <a:defRPr lang="zh-CN" altLang="en-US" sz="1600" b="0" i="0" u="none" baseline="0">
                <a:solidFill>
                  <a:schemeClr val="tx1"/>
                </a:solidFill>
                <a:latin typeface="Arial"/>
                <a:ea typeface="黑体" charset="-122"/>
              </a:defRPr>
            </a:lvl4pPr>
            <a:lvl5pPr marL="1828800" indent="0" algn="ctr" defTabSz="914400" eaLnBrk="1" fontAlgn="base" hangingPunct="1">
              <a:lnSpc>
                <a:spcPct val="100000"/>
              </a:lnSpc>
              <a:spcBef>
                <a:spcPct val="20000"/>
              </a:spcBef>
              <a:spcAft>
                <a:spcPct val="0"/>
              </a:spcAft>
              <a:buClrTx/>
              <a:buSzTx/>
              <a:buFontTx/>
              <a:buNone/>
              <a:defRPr lang="zh-CN" altLang="en-US" sz="1600" b="0" i="0" u="none" baseline="0">
                <a:solidFill>
                  <a:schemeClr val="tx1"/>
                </a:solidFill>
                <a:latin typeface="Arial"/>
                <a:ea typeface="黑体" charset="-122"/>
              </a:defRPr>
            </a:lvl5pPr>
          </a:lstStyle>
          <a:p>
            <a:pPr lvl="0"/>
            <a:r>
              <a:t>单击此处编辑母版副标题样式</a:t>
            </a:r>
          </a:p>
        </p:txBody>
      </p:sp>
      <p:sp>
        <p:nvSpPr>
          <p:cNvPr id="4101" name=""/>
          <p:cNvSpPr/>
          <p:nvPr>
            <p:ph type="dt" sz="half" idx="2"/>
          </p:nvPr>
        </p:nvSpPr>
        <p:spPr>
          <a:xfrm>
            <a:off x="457200" y="6245225"/>
            <a:ext cx="2133600" cy="476250"/>
          </a:xfrm>
          <a:prstGeom prst="rect">
            <a:avLst/>
          </a:prstGeom>
          <a:noFill/>
          <a:ln>
            <a:noFill/>
            <a:miter lim="800000"/>
          </a:ln>
        </p:spPr>
        <p:txBody>
          <a:bodyPr/>
          <a:lstStyle/>
          <a:p>
            <a:pPr lvl="0"/>
            <a:fld id="{2EC2AAB2-FB84-4C32-9F9E-BDF37A5C5FC4}" type="datetime1">
              <a:rPr lang="zh-CN" altLang="en-US" sz="1400"/>
              <a:t>*</a:t>
            </a:fld>
            <a:endParaRPr lang="zh-CN" altLang="en-US" sz="1400"/>
          </a:p>
        </p:txBody>
      </p:sp>
      <p:sp>
        <p:nvSpPr>
          <p:cNvPr id="4102" name=""/>
          <p:cNvSpPr/>
          <p:nvPr>
            <p:ph type="ftr" sz="quarter" idx="3"/>
          </p:nvPr>
        </p:nvSpPr>
        <p:spPr>
          <a:xfrm>
            <a:off x="3124200" y="6245225"/>
            <a:ext cx="2895600" cy="476250"/>
          </a:xfrm>
          <a:prstGeom prst="rect">
            <a:avLst/>
          </a:prstGeom>
          <a:noFill/>
          <a:ln>
            <a:noFill/>
            <a:miter lim="800000"/>
          </a:ln>
        </p:spPr>
        <p:txBody>
          <a:bodyPr/>
          <a:lstStyle/>
          <a:p>
            <a:pPr lvl="0" algn="ctr"/>
            <a:fld id="{0C5099E2-7863-4E24-808D-4427F84E219A}" type="footer">
              <a:rPr lang="zh-CN" altLang="en-US" sz="1400"/>
              <a:t>*</a:t>
            </a:fld>
            <a:endParaRPr lang="zh-CN" altLang="en-US" sz="1400"/>
          </a:p>
        </p:txBody>
      </p:sp>
      <p:sp>
        <p:nvSpPr>
          <p:cNvPr id="4103" name=""/>
          <p:cNvSpPr/>
          <p:nvPr>
            <p:ph type="sldNum" sz="quarter" idx="4"/>
          </p:nvPr>
        </p:nvSpPr>
        <p:spPr>
          <a:xfrm>
            <a:off x="6553200" y="6245225"/>
            <a:ext cx="2133600" cy="476250"/>
          </a:xfrm>
          <a:prstGeom prst="rect">
            <a:avLst/>
          </a:prstGeom>
          <a:noFill/>
          <a:ln>
            <a:noFill/>
            <a:miter lim="800000"/>
          </a:ln>
        </p:spPr>
        <p:txBody>
          <a:bodyPr/>
          <a:lstStyle/>
          <a:p>
            <a:pPr lvl="0" algn="r"/>
            <a:fld id="{6C84EA27-4A50-4A01-99D7-9F86F24D094C}" type="slidenum">
              <a:rPr sz="1400"/>
              <a:t>*</a:t>
            </a:fld>
            <a:endParaRPr sz="1400"/>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C51CB8A9-2787-46B6-AE41-8D136C65960C}" type="datetime1">
              <a:rPr sz="1400"/>
              <a:t>*</a:t>
            </a:fld>
            <a:endParaRPr sz="1400"/>
          </a:p>
        </p:txBody>
      </p:sp>
      <p:sp>
        <p:nvSpPr>
          <p:cNvPr id="3" name="Footer Placeholder 2"/>
          <p:cNvSpPr>
            <a:spLocks noGrp="1"/>
          </p:cNvSpPr>
          <p:nvPr>
            <p:ph type="ftr" sz="quarter" idx="1"/>
          </p:nvPr>
        </p:nvSpPr>
        <p:spPr/>
        <p:txBody>
          <a:bodyPr/>
          <a:lstStyle/>
          <a:p>
            <a:pPr lvl="0" algn="ctr"/>
            <a:fld id="{ECDBE934-69E2-47C0-8F16-AABFF49AC122}" type="footer">
              <a:rPr sz="1400"/>
              <a:t>*</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3.jpeg"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Layout" Target="../slideLayouts/slideLayout16.xml" /><Relationship Id="rId3" Type="http://schemas.openxmlformats.org/officeDocument/2006/relationships/image" Target="../media/image3.jpeg" /><Relationship Id="rId4"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alphaModFix/>
          </a:blip>
          <a:stretch>
            <a:fillRect/>
          </a:stretch>
        </a:blipFill>
      </p:bgPr>
    </p:bg>
    <p:spTree>
      <p:nvGrpSpPr>
        <p:cNvPr id="1" name=""/>
        <p:cNvGrpSpPr/>
        <p:nvPr/>
      </p:nvGrpSpPr>
      <p:grpSpPr/>
      <p:sp>
        <p:nvSpPr>
          <p:cNvPr id="1026" name=""/>
          <p:cNvSpPr/>
          <p:nvPr>
            <p:ph type="title"/>
          </p:nvPr>
        </p:nvSpPr>
        <p:spPr>
          <a:xfrm>
            <a:off x="468312" y="620712"/>
            <a:ext cx="8229600" cy="720725"/>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600" b="0" i="0" u="none" baseline="0">
                <a:solidFill>
                  <a:schemeClr val="tx2"/>
                </a:solidFill>
                <a:latin typeface="Arial"/>
                <a:ea typeface="黑体" charset="-122"/>
              </a:defRPr>
            </a:lvl1pPr>
          </a:lstStyle>
          <a:p>
            <a:pPr lvl="0"/>
            <a:r>
              <a:t>单击此处编辑母版标题样式</a:t>
            </a:r>
          </a:p>
        </p:txBody>
      </p:sp>
      <p:sp>
        <p:nvSpPr>
          <p:cNvPr id="1027" name=""/>
          <p:cNvSpPr/>
          <p:nvPr>
            <p:ph type="body" idx="1"/>
          </p:nvPr>
        </p:nvSpPr>
        <p:spPr>
          <a:xfrm>
            <a:off x="457200" y="1412875"/>
            <a:ext cx="8229600" cy="4714875"/>
          </a:xfrm>
          <a:prstGeom prst="rect">
            <a:avLst/>
          </a:prstGeom>
          <a:noFill/>
          <a:ln>
            <a:no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黑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黑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黑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黑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黑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Pr lvl="0"/>
            <a:fld id="{65BE82BD-70AA-46EF-8440-0FCD417C02AE}" type="datetime1">
              <a:rPr sz="1400"/>
              <a:t>*</a:t>
            </a:fld>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Pr lvl="0" algn="ctr"/>
            <a:fld id="{DA89C4D1-28F0-425A-A0A3-2C4D0B28FB2B}" type="footer">
              <a:rPr sz="1400"/>
              <a:t>*</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Pr lvl="0" algn="r"/>
            <a:fld id="{4CD502C1-5619-4E3D-B6FB-48E3932DD216}"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98" r:id="rId2"/>
    <p:sldLayoutId id="2147483704" r:id="rId3"/>
  </p:sldLayoutIdLst>
  <mc:AlternateContent>
    <mc:Choice xmlns:p14="http://schemas.microsoft.com/office/powerpoint/2010/main" Requires="p14">
      <p:transition p14:dur="700">
        <p:fade thruBlk="1"/>
      </p:transition>
    </mc:Choice>
    <mc:Fallback>
      <p:transition>
        <p:fade thruBlk="1"/>
      </p:transition>
    </mc:Fallback>
  </mc:AlternateContent>
  <p:timing/>
  <p:txStyles>
    <p:titleStyle>
      <a:lvl1pPr marL="0" indent="0" algn="ctr" defTabSz="914400" eaLnBrk="1" fontAlgn="base" hangingPunct="1">
        <a:lnSpc>
          <a:spcPct val="100000"/>
        </a:lnSpc>
        <a:spcBef>
          <a:spcPct val="0"/>
        </a:spcBef>
        <a:spcAft>
          <a:spcPct val="0"/>
        </a:spcAft>
        <a:buClrTx/>
        <a:buSzTx/>
        <a:buFontTx/>
        <a:buNone/>
        <a:defRPr sz="3600" b="0" i="0" u="none" baseline="0">
          <a:solidFill>
            <a:schemeClr val="tx2"/>
          </a:solidFill>
          <a:latin typeface="Arial"/>
          <a:ea typeface="黑体" charset="-122"/>
        </a:defRPr>
      </a:lvl1pPr>
    </p:titleStyle>
    <p:bodyStyle>
      <a:lvl1pPr marL="342900" indent="-342900" algn="l" defTabSz="914400" eaLnBrk="1" fontAlgn="base" hangingPunct="1">
        <a:lnSpc>
          <a:spcPct val="100000"/>
        </a:lnSpc>
        <a:spcBef>
          <a:spcPct val="20000"/>
        </a:spcBef>
        <a:spcAft>
          <a:spcPct val="0"/>
        </a:spcAft>
        <a:buClrTx/>
        <a:buSzTx/>
        <a:buFontTx/>
        <a:buChar char="•"/>
        <a:defRPr sz="2400" b="0" i="0" u="none" baseline="0">
          <a:solidFill>
            <a:schemeClr val="tx1"/>
          </a:solidFill>
          <a:latin typeface="Arial"/>
          <a:ea typeface="黑体" charset="-122"/>
        </a:defRPr>
      </a:lvl1pPr>
      <a:lvl2pPr marL="742950" indent="-285750" algn="l" defTabSz="914400" eaLnBrk="1" fontAlgn="base" hangingPunct="1">
        <a:lnSpc>
          <a:spcPct val="100000"/>
        </a:lnSpc>
        <a:spcBef>
          <a:spcPct val="20000"/>
        </a:spcBef>
        <a:spcAft>
          <a:spcPct val="0"/>
        </a:spcAft>
        <a:buClrTx/>
        <a:buSzTx/>
        <a:buFontTx/>
        <a:buChar char="–"/>
        <a:defRPr sz="2000" b="0" i="0" u="none" baseline="0">
          <a:solidFill>
            <a:schemeClr val="tx1"/>
          </a:solidFill>
          <a:latin typeface="Arial"/>
          <a:ea typeface="黑体" charset="-122"/>
        </a:defRPr>
      </a:lvl2pPr>
      <a:lvl3pPr marL="1143000" indent="-228600" algn="l" defTabSz="914400" eaLnBrk="1" fontAlgn="base" hangingPunct="1">
        <a:lnSpc>
          <a:spcPct val="100000"/>
        </a:lnSpc>
        <a:spcBef>
          <a:spcPct val="20000"/>
        </a:spcBef>
        <a:spcAft>
          <a:spcPct val="0"/>
        </a:spcAft>
        <a:buClrTx/>
        <a:buSzTx/>
        <a:buFontTx/>
        <a:buChar char="•"/>
        <a:defRPr sz="1800" b="0" i="0" u="none" baseline="0">
          <a:solidFill>
            <a:schemeClr val="tx1"/>
          </a:solidFill>
          <a:latin typeface="Arial"/>
          <a:ea typeface="黑体" charset="-122"/>
        </a:defRPr>
      </a:lvl3pPr>
      <a:lvl4pPr marL="1600200" indent="-228600" algn="l" defTabSz="914400" eaLnBrk="1" fontAlgn="base" hangingPunct="1">
        <a:lnSpc>
          <a:spcPct val="100000"/>
        </a:lnSpc>
        <a:spcBef>
          <a:spcPct val="20000"/>
        </a:spcBef>
        <a:spcAft>
          <a:spcPct val="0"/>
        </a:spcAft>
        <a:buClrTx/>
        <a:buSzTx/>
        <a:buFontTx/>
        <a:buChar char="–"/>
        <a:defRPr sz="1600" b="0" i="0" u="none" baseline="0">
          <a:solidFill>
            <a:schemeClr val="tx1"/>
          </a:solidFill>
          <a:latin typeface="Arial"/>
          <a:ea typeface="黑体" charset="-122"/>
        </a:defRPr>
      </a:lvl4pPr>
      <a:lvl5pPr marL="2057400" indent="-228600" algn="l" defTabSz="914400" eaLnBrk="1" fontAlgn="base" hangingPunct="1">
        <a:lnSpc>
          <a:spcPct val="100000"/>
        </a:lnSpc>
        <a:spcBef>
          <a:spcPct val="20000"/>
        </a:spcBef>
        <a:spcAft>
          <a:spcPct val="0"/>
        </a:spcAft>
        <a:buClrTx/>
        <a:buSzTx/>
        <a:buFontTx/>
        <a:buChar char="»"/>
        <a:defRPr sz="1600" b="0" i="0" u="none" baseline="0">
          <a:solidFill>
            <a:schemeClr val="tx1"/>
          </a:solidFill>
          <a:latin typeface="Arial"/>
          <a:ea typeface="黑体" charset="-122"/>
        </a:defRPr>
      </a:lvl5pPr>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alphaModFix/>
          </a:blip>
          <a:stretch>
            <a:fillRect/>
          </a:stretch>
        </a:blipFill>
      </p:bgPr>
    </p:bg>
    <p:spTree>
      <p:nvGrpSpPr>
        <p:cNvPr id="1" name=""/>
        <p:cNvGrpSpPr/>
        <p:nvPr/>
      </p:nvGrpSpPr>
      <p:grpSpPr/>
      <p:sp>
        <p:nvSpPr>
          <p:cNvPr id="3074" name=""/>
          <p:cNvSpPr/>
          <p:nvPr>
            <p:ph type="title"/>
          </p:nvPr>
        </p:nvSpPr>
        <p:spPr>
          <a:xfrm>
            <a:off x="468312" y="620712"/>
            <a:ext cx="8229600" cy="720725"/>
          </a:xfrm>
          <a:prstGeom prst="rect">
            <a:avLst/>
          </a:prstGeom>
          <a:noFill/>
          <a:ln>
            <a:no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600" b="0" i="0" u="none" baseline="0">
                <a:solidFill>
                  <a:schemeClr val="tx2"/>
                </a:solidFill>
                <a:latin typeface="Arial"/>
                <a:ea typeface="黑体" charset="-122"/>
              </a:defRPr>
            </a:lvl1pPr>
          </a:lstStyle>
          <a:p>
            <a:pPr lvl="0"/>
            <a:r>
              <a:t>单击此处编辑母版标题样式</a:t>
            </a:r>
          </a:p>
        </p:txBody>
      </p:sp>
      <p:sp>
        <p:nvSpPr>
          <p:cNvPr id="3075" name=""/>
          <p:cNvSpPr/>
          <p:nvPr>
            <p:ph type="body" idx="1"/>
          </p:nvPr>
        </p:nvSpPr>
        <p:spPr>
          <a:xfrm>
            <a:off x="457200" y="1412875"/>
            <a:ext cx="8229600" cy="4714875"/>
          </a:xfrm>
          <a:prstGeom prst="rect">
            <a:avLst/>
          </a:prstGeom>
          <a:noFill/>
          <a:ln>
            <a:no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黑体"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黑体"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黑体"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黑体"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黑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3076" name=""/>
          <p:cNvSpPr/>
          <p:nvPr>
            <p:ph type="dt" sz="half" idx="2"/>
          </p:nvPr>
        </p:nvSpPr>
        <p:spPr>
          <a:xfrm>
            <a:off x="457200" y="6245225"/>
            <a:ext cx="2133600" cy="476250"/>
          </a:xfrm>
          <a:prstGeom prst="rect">
            <a:avLst/>
          </a:prstGeom>
          <a:noFill/>
          <a:ln>
            <a:no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Pr lvl="0"/>
            <a:fld id="{6CE37F7A-0222-4A94-B57F-B671D5F3007C}" type="datetime1">
              <a:rPr sz="1400"/>
              <a:t>*</a:t>
            </a:fld>
            <a:endParaRPr sz="1400"/>
          </a:p>
        </p:txBody>
      </p:sp>
      <p:sp>
        <p:nvSpPr>
          <p:cNvPr id="3077" name=""/>
          <p:cNvSpPr/>
          <p:nvPr>
            <p:ph type="ftr" sz="quarter" idx="3"/>
          </p:nvPr>
        </p:nvSpPr>
        <p:spPr>
          <a:xfrm>
            <a:off x="3124200" y="6245225"/>
            <a:ext cx="2895600" cy="476250"/>
          </a:xfrm>
          <a:prstGeom prst="rect">
            <a:avLst/>
          </a:prstGeom>
          <a:noFill/>
          <a:ln>
            <a:no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Pr lvl="0" algn="ctr"/>
            <a:fld id="{2DADC483-184A-43CA-A0A3-54674B3A8F29}" type="footer">
              <a:rPr sz="1400"/>
              <a:t>*</a:t>
            </a:fld>
            <a:endParaRPr sz="1400"/>
          </a:p>
        </p:txBody>
      </p:sp>
      <p:sp>
        <p:nvSpPr>
          <p:cNvPr id="3078" name=""/>
          <p:cNvSpPr/>
          <p:nvPr>
            <p:ph type="sldNum" sz="quarter" idx="4"/>
          </p:nvPr>
        </p:nvSpPr>
        <p:spPr>
          <a:xfrm>
            <a:off x="6553200" y="6245225"/>
            <a:ext cx="2133600" cy="476250"/>
          </a:xfrm>
          <a:prstGeom prst="rect">
            <a:avLst/>
          </a:prstGeom>
          <a:noFill/>
          <a:ln>
            <a:no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Pr lvl="0" algn="r"/>
            <a:fld id="{BDFE0375-A0B2-4E31-A2A5-908141EAC144}" type="slidenum">
              <a:rPr sz="1400"/>
              <a:t>*</a:t>
            </a:fld>
            <a:endParaRPr sz="1400"/>
          </a:p>
        </p:txBody>
      </p:sp>
    </p:spTree>
  </p:cSld>
  <p:clrMap bg1="dk1" tx1="lt1" bg2="dk2" tx2="lt2" accent1="accent1" accent2="accent2" accent3="accent3" accent4="accent4" accent5="accent5" accent6="accent6" hlink="hlink" folHlink="folHlink"/>
  <p:sldLayoutIdLst>
    <p:sldLayoutId id="2147483706" r:id="rId1"/>
    <p:sldLayoutId id="2147483707" r:id="rId2"/>
  </p:sldLayoutIdLst>
  <mc:AlternateContent>
    <mc:Choice xmlns:p14="http://schemas.microsoft.com/office/powerpoint/2010/main" Requires="p14">
      <p:transition p14:dur="700">
        <p:fade thruBlk="1"/>
      </p:transition>
    </mc:Choice>
    <mc:Fallback>
      <p:transition>
        <p:fade thruBlk="1"/>
      </p:transition>
    </mc:Fallback>
  </mc:AlternateContent>
  <p:timing/>
  <p:txStyles>
    <p:titleStyle>
      <a:lvl1pPr marL="0" indent="0" algn="ctr" defTabSz="914400" eaLnBrk="1" fontAlgn="base" hangingPunct="1">
        <a:lnSpc>
          <a:spcPct val="100000"/>
        </a:lnSpc>
        <a:spcBef>
          <a:spcPct val="0"/>
        </a:spcBef>
        <a:spcAft>
          <a:spcPct val="0"/>
        </a:spcAft>
        <a:buClrTx/>
        <a:buSzTx/>
        <a:buFontTx/>
        <a:buNone/>
        <a:defRPr sz="3600" b="0" i="0" u="none" baseline="0">
          <a:solidFill>
            <a:schemeClr val="tx2"/>
          </a:solidFill>
          <a:latin typeface="Arial"/>
          <a:ea typeface="黑体" charset="-122"/>
        </a:defRPr>
      </a:lvl1pPr>
    </p:titleStyle>
    <p:bodyStyle>
      <a:lvl1pPr marL="342900" indent="-342900" algn="l" defTabSz="914400" eaLnBrk="1" fontAlgn="base" hangingPunct="1">
        <a:lnSpc>
          <a:spcPct val="100000"/>
        </a:lnSpc>
        <a:spcBef>
          <a:spcPct val="20000"/>
        </a:spcBef>
        <a:spcAft>
          <a:spcPct val="0"/>
        </a:spcAft>
        <a:buClrTx/>
        <a:buSzTx/>
        <a:buFontTx/>
        <a:buChar char="•"/>
        <a:defRPr sz="2400" b="0" i="0" u="none" baseline="0">
          <a:solidFill>
            <a:schemeClr val="tx1"/>
          </a:solidFill>
          <a:latin typeface="Arial"/>
          <a:ea typeface="黑体" charset="-122"/>
        </a:defRPr>
      </a:lvl1pPr>
      <a:lvl2pPr marL="742950" indent="-285750" algn="l" defTabSz="914400" eaLnBrk="1" fontAlgn="base" hangingPunct="1">
        <a:lnSpc>
          <a:spcPct val="100000"/>
        </a:lnSpc>
        <a:spcBef>
          <a:spcPct val="20000"/>
        </a:spcBef>
        <a:spcAft>
          <a:spcPct val="0"/>
        </a:spcAft>
        <a:buClrTx/>
        <a:buSzTx/>
        <a:buFontTx/>
        <a:buChar char="–"/>
        <a:defRPr sz="2000" b="0" i="0" u="none" baseline="0">
          <a:solidFill>
            <a:schemeClr val="tx1"/>
          </a:solidFill>
          <a:latin typeface="Arial"/>
          <a:ea typeface="黑体" charset="-122"/>
        </a:defRPr>
      </a:lvl2pPr>
      <a:lvl3pPr marL="1143000" indent="-228600" algn="l" defTabSz="914400" eaLnBrk="1" fontAlgn="base" hangingPunct="1">
        <a:lnSpc>
          <a:spcPct val="100000"/>
        </a:lnSpc>
        <a:spcBef>
          <a:spcPct val="20000"/>
        </a:spcBef>
        <a:spcAft>
          <a:spcPct val="0"/>
        </a:spcAft>
        <a:buClrTx/>
        <a:buSzTx/>
        <a:buFontTx/>
        <a:buChar char="•"/>
        <a:defRPr sz="1800" b="0" i="0" u="none" baseline="0">
          <a:solidFill>
            <a:schemeClr val="tx1"/>
          </a:solidFill>
          <a:latin typeface="Arial"/>
          <a:ea typeface="黑体" charset="-122"/>
        </a:defRPr>
      </a:lvl3pPr>
      <a:lvl4pPr marL="1600200" indent="-228600" algn="l" defTabSz="914400" eaLnBrk="1" fontAlgn="base" hangingPunct="1">
        <a:lnSpc>
          <a:spcPct val="100000"/>
        </a:lnSpc>
        <a:spcBef>
          <a:spcPct val="20000"/>
        </a:spcBef>
        <a:spcAft>
          <a:spcPct val="0"/>
        </a:spcAft>
        <a:buClrTx/>
        <a:buSzTx/>
        <a:buFontTx/>
        <a:buChar char="–"/>
        <a:defRPr sz="1600" b="0" i="0" u="none" baseline="0">
          <a:solidFill>
            <a:schemeClr val="tx1"/>
          </a:solidFill>
          <a:latin typeface="Arial"/>
          <a:ea typeface="黑体" charset="-122"/>
        </a:defRPr>
      </a:lvl4pPr>
      <a:lvl5pPr marL="2057400" indent="-228600" algn="l" defTabSz="914400" eaLnBrk="1" fontAlgn="base" hangingPunct="1">
        <a:lnSpc>
          <a:spcPct val="100000"/>
        </a:lnSpc>
        <a:spcBef>
          <a:spcPct val="20000"/>
        </a:spcBef>
        <a:spcAft>
          <a:spcPct val="0"/>
        </a:spcAft>
        <a:buClrTx/>
        <a:buSzTx/>
        <a:buFontTx/>
        <a:buChar char="»"/>
        <a:defRPr sz="1600" b="0" i="0" u="none" baseline="0">
          <a:solidFill>
            <a:schemeClr val="tx1"/>
          </a:solidFill>
          <a:latin typeface="Arial"/>
          <a:ea typeface="黑体"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2.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emf"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emf"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 Id="rId3" Type="http://schemas.openxmlformats.org/officeDocument/2006/relationships/image" Target="../media/image1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hyperlink" Target="http://www.hudong.com/wiki/%E7%9B%90%E9%83%BD%E5%8C%BA" TargetMode="External" /><Relationship Id="rId3" Type="http://schemas.openxmlformats.org/officeDocument/2006/relationships/hyperlink" Target="http://www.hudong.com/wiki/%E4%BA%AD%E6%B9%96%E5%8C%BA" TargetMode="External" /><Relationship Id="rId4" Type="http://schemas.openxmlformats.org/officeDocument/2006/relationships/hyperlink" Target="http://www.hudong.com/wiki/%E6%96%B0%E5%8C%BA" TargetMode="External" /><Relationship Id="rId5" Type="http://schemas.openxmlformats.org/officeDocument/2006/relationships/hyperlink" Target="http://www.hudong.com/wiki/%E5%BC%80%E5%8F%91%E5%8C%BA" TargetMode="Externa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52141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1">
          <a:gsLst>
            <a:gs pos="0">
              <a:srgbClr val="44A0D8"/>
            </a:gs>
            <a:gs pos="25000">
              <a:srgbClr val="4599C9"/>
            </a:gs>
            <a:gs pos="100000">
              <a:srgbClr val="002935"/>
            </a:gs>
          </a:gsLst>
          <a:path path="rect">
            <a:fillToRect l="9999" r="90001" b="100000"/>
          </a:path>
        </a:gradFill>
      </p:bgPr>
    </p:bg>
    <p:spTree>
      <p:nvGrpSpPr>
        <p:cNvPr id="1" name=""/>
        <p:cNvGrpSpPr/>
        <p:nvPr/>
      </p:nvGrpSpPr>
      <p:grpSpPr>
        <a:xfrm>
          <a:off x="0" y="0"/>
          <a:ext cx="0" cy="0"/>
        </a:xfrm>
      </p:grpSpPr>
      <p:sp>
        <p:nvSpPr>
          <p:cNvPr id="8194" name="标题 1"/>
          <p:cNvSpPr/>
          <p:nvPr>
            <p:ph type="ctrTitle" idx="4294967295"/>
          </p:nvPr>
        </p:nvSpPr>
        <p:spPr>
          <a:xfrm>
            <a:off x="466725" y="1371600"/>
            <a:ext cx="7989888" cy="1828800"/>
          </a:xfrm>
          <a:prstGeom prst="rect">
            <a:avLst/>
          </a:prstGeom>
          <a:noFill/>
          <a:ln>
            <a:noFill/>
            <a:miter lim="800000"/>
          </a:ln>
        </p:spPr>
        <p:txBody>
          <a:bodyPr vert="horz" tIns="0" rIns="18288" bIns="0" anchor="b" anchorCtr="0"/>
          <a:lstStyle/>
          <a:p>
            <a:pPr lvl="0" algn="r">
              <a:lnSpc>
                <a:spcPct val="100000"/>
              </a:lnSpc>
              <a:spcBef>
                <a:spcPct val="0"/>
              </a:spcBef>
              <a:buNone/>
            </a:pPr>
            <a:r>
              <a:rPr lang="zh-CN" altLang="en-US" sz="5600" b="1">
                <a:solidFill>
                  <a:srgbClr val="FF3300"/>
                </a:solidFill>
                <a:latin typeface="Calibri"/>
                <a:ea typeface="隶书" charset="-122"/>
                <a:sym typeface="隶书" charset="-122"/>
              </a:rPr>
              <a:t>盐城市亭湖区环境监测站</a:t>
            </a:r>
            <a:endParaRPr lang="zh-CN" altLang="en-US" sz="5600" b="1">
              <a:solidFill>
                <a:srgbClr val="FF3300"/>
              </a:solidFill>
              <a:latin typeface="Calibri"/>
              <a:ea typeface="隶书" charset="-122"/>
              <a:sym typeface="隶书" charset="-122"/>
            </a:endParaRPr>
          </a:p>
        </p:txBody>
      </p:sp>
      <p:sp>
        <p:nvSpPr>
          <p:cNvPr id="8195" name="副标题 2"/>
          <p:cNvSpPr/>
          <p:nvPr>
            <p:ph type="subTitle" idx="1"/>
          </p:nvPr>
        </p:nvSpPr>
        <p:spPr>
          <a:xfrm>
            <a:off x="533400" y="3228975"/>
            <a:ext cx="7854950" cy="1752600"/>
          </a:xfrm>
          <a:prstGeom prst="rect">
            <a:avLst/>
          </a:prstGeom>
          <a:noFill/>
          <a:ln>
            <a:noFill/>
            <a:miter lim="800000"/>
          </a:ln>
        </p:spPr>
        <p:txBody>
          <a:bodyPr lIns="0" rIns="18288"/>
          <a:lstStyle>
            <a:lvl1pPr marL="0" indent="0">
              <a:defRPr lang="zh-CN" altLang="en-US"/>
            </a:lvl1pPr>
            <a:lvl2pPr>
              <a:defRPr lang="zh-CN" altLang="en-US"/>
            </a:lvl2pPr>
            <a:lvl3pPr>
              <a:defRPr lang="zh-CN" altLang="en-US"/>
            </a:lvl3pPr>
            <a:lvl4pPr>
              <a:defRPr lang="zh-CN" altLang="en-US"/>
            </a:lvl4pPr>
            <a:lvl5pPr>
              <a:defRPr lang="zh-CN" altLang="en-US"/>
            </a:lvl5pPr>
          </a:lstStyle>
          <a:p>
            <a:pPr lvl="0" algn="r">
              <a:buNone/>
            </a:pPr>
            <a:r>
              <a:rPr sz="2800">
                <a:solidFill>
                  <a:schemeClr val="tx1"/>
                </a:solidFill>
                <a:latin typeface="楷体" pitchFamily="1" charset="-122"/>
                <a:ea typeface="楷体" pitchFamily="1" charset="-122"/>
              </a:rPr>
              <a:t>——环工91第三小组</a:t>
            </a:r>
            <a:endParaRPr sz="2800">
              <a:solidFill>
                <a:schemeClr val="tx1"/>
              </a:solidFill>
              <a:latin typeface="楷体" pitchFamily="1" charset="-122"/>
              <a:ea typeface="楷体" pitchFamily="1" charset="-122"/>
            </a:endParaRPr>
          </a:p>
        </p:txBody>
      </p:sp>
      <p:sp>
        <p:nvSpPr>
          <p:cNvPr id="8196" name="TextBox 8195"/>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标题 1"/>
          <p:cNvSpPr/>
          <p:nvPr>
            <p:ph type="title" idx="4294967295"/>
          </p:nvPr>
        </p:nvSpPr>
        <p:spPr>
          <a:xfrm>
            <a:off x="457200" y="704850"/>
            <a:ext cx="8229600" cy="923925"/>
          </a:xfrm>
          <a:prstGeom prst="rect">
            <a:avLst/>
          </a:prstGeom>
          <a:noFill/>
          <a:ln>
            <a:noFill/>
            <a:miter lim="800000"/>
          </a:ln>
        </p:spPr>
        <p:txBody>
          <a:bodyPr anchor="ctr" anchorCtr="0"/>
          <a:lstStyle/>
          <a:p>
            <a:pPr lvl="0"/>
            <a:r>
              <a:rPr lang="zh-CN" altLang="en-US"/>
              <a:t>国家环境监测概况</a:t>
            </a:r>
            <a:endParaRPr lang="zh-CN" altLang="en-US"/>
          </a:p>
        </p:txBody>
      </p:sp>
      <p:sp>
        <p:nvSpPr>
          <p:cNvPr id="9219" name="内容占位符 2"/>
          <p:cNvSpPr/>
          <p:nvPr>
            <p:ph idx="1"/>
          </p:nvPr>
        </p:nvSpPr>
        <p:spPr>
          <a:xfrm>
            <a:off x="457200" y="1557338"/>
            <a:ext cx="8229600" cy="4767262"/>
          </a:xfrm>
          <a:prstGeom prst="rect">
            <a:avLst/>
          </a:prstGeom>
          <a:noFill/>
          <a:ln>
            <a:noFill/>
            <a:miter lim="800000"/>
          </a:ln>
        </p:spPr>
        <p:txBody>
          <a:bodyPr/>
          <a:lstStyle/>
          <a:p>
            <a:pPr lvl="0">
              <a:lnSpc>
                <a:spcPct val="100000"/>
              </a:lnSpc>
            </a:pPr>
            <a:r>
              <a:rPr lang="en-US" altLang="en-US" sz="2400">
                <a:latin typeface="楷体" pitchFamily="1" charset="-122"/>
                <a:ea typeface="楷体" pitchFamily="1" charset="-122"/>
                <a:sym typeface="楷体" pitchFamily="1" charset="-122"/>
              </a:rPr>
              <a:t>    目前，环境保护部门建有国家、省级、市级和县级环境监测站2131个，职工32000人；资源管理和工业部门根据环境保护工作的需要也建立了各自的环境监测站。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其他部门的环境监测站：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农业部环境监测站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地质部环境监测站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国家建材局环境监测站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煤炭部环境监测站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冶金部环境监测站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铁道部环境监测站</a:t>
            </a:r>
            <a:endParaRPr lang="en-US" altLang="en-US" sz="2400">
              <a:latin typeface="楷体" pitchFamily="1" charset="-122"/>
              <a:ea typeface="楷体" pitchFamily="1" charset="-122"/>
              <a:sym typeface="楷体" pitchFamily="1" charset="-122"/>
            </a:endParaRPr>
          </a:p>
          <a:p>
            <a:pPr lvl="0">
              <a:lnSpc>
                <a:spcPct val="100000"/>
              </a:lnSpc>
            </a:pPr>
            <a:r>
              <a:rPr lang="en-US" altLang="en-US" sz="2400">
                <a:latin typeface="楷体" pitchFamily="1" charset="-122"/>
                <a:ea typeface="楷体" pitchFamily="1" charset="-122"/>
                <a:sym typeface="楷体" pitchFamily="1" charset="-122"/>
              </a:rPr>
              <a:t>    电力部环境监测站</a:t>
            </a:r>
            <a:endParaRPr lang="en-US" altLang="en-US" sz="2200"/>
          </a:p>
        </p:txBody>
      </p:sp>
      <p:sp>
        <p:nvSpPr>
          <p:cNvPr id="9220" name="TextBox 9219"/>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10243" name="内容占位符 2"/>
          <p:cNvSpPr/>
          <p:nvPr>
            <p:ph idx="1"/>
          </p:nvPr>
        </p:nvSpPr>
        <p:spPr>
          <a:xfrm>
            <a:off x="457200" y="981075"/>
            <a:ext cx="8229600" cy="5343525"/>
          </a:xfrm>
          <a:prstGeom prst="rect">
            <a:avLst/>
          </a:prstGeom>
          <a:noFill/>
          <a:ln>
            <a:noFill/>
            <a:miter lim="800000"/>
          </a:ln>
        </p:spPr>
        <p:txBody>
          <a:bodyPr/>
          <a:lstStyle/>
          <a:p>
            <a:pPr lvl="0">
              <a:lnSpc>
                <a:spcPct val="90000"/>
              </a:lnSpc>
              <a:buNone/>
            </a:pPr>
            <a:r>
              <a:rPr sz="2800">
                <a:latin typeface="楷体" pitchFamily="1" charset="-122"/>
                <a:ea typeface="楷体" pitchFamily="1" charset="-122"/>
                <a:sym typeface="楷体" pitchFamily="1" charset="-122"/>
              </a:rPr>
              <a:t>  机械工业部环境监测站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中国石化总公司环境监测站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中国石油天然气总公司环境监测站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中国航空工业总公司环境监测站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中国航天工业总公司环境监测站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国家海洋局环境监测站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中国海洋石油总公司环境监测站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中国有色金属总公司环境监测站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中国船舶工业总公司环境监测站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水利部环境监测站</a:t>
            </a:r>
            <a:endParaRPr sz="2800">
              <a:latin typeface="楷体" pitchFamily="1" charset="-122"/>
              <a:ea typeface="楷体" pitchFamily="1" charset="-122"/>
              <a:sym typeface="楷体" pitchFamily="1" charset="-122"/>
            </a:endParaRPr>
          </a:p>
          <a:p>
            <a:pPr lvl="0">
              <a:lnSpc>
                <a:spcPct val="90000"/>
              </a:lnSpc>
              <a:buNone/>
            </a:pPr>
            <a:r>
              <a:rPr sz="2800">
                <a:latin typeface="楷体" pitchFamily="1" charset="-122"/>
                <a:ea typeface="楷体" pitchFamily="1" charset="-122"/>
                <a:sym typeface="楷体" pitchFamily="1" charset="-122"/>
              </a:rPr>
              <a:t>  黄金总公司环境监测站</a:t>
            </a:r>
            <a:endParaRPr sz="2800">
              <a:latin typeface="楷体" pitchFamily="1" charset="-122"/>
              <a:ea typeface="楷体" pitchFamily="1" charset="-122"/>
              <a:sym typeface="楷体" pitchFamily="1" charset="-122"/>
            </a:endParaRPr>
          </a:p>
          <a:p>
            <a:pPr lvl="0">
              <a:lnSpc>
                <a:spcPct val="90000"/>
              </a:lnSpc>
            </a:pPr>
            <a:endParaRPr sz="2800"/>
          </a:p>
        </p:txBody>
      </p:sp>
      <p:sp>
        <p:nvSpPr>
          <p:cNvPr id="10244" name="TextBox 10243"/>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盐城市亭湖区环境监测站共52页，您现在浏览的是第3页!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标题 1"/>
          <p:cNvSpPr/>
          <p:nvPr>
            <p:ph type="title" idx="4294967295"/>
          </p:nvPr>
        </p:nvSpPr>
        <p:spPr>
          <a:xfrm>
            <a:off x="457200" y="704850"/>
            <a:ext cx="8229600" cy="923925"/>
          </a:xfrm>
          <a:prstGeom prst="rect">
            <a:avLst/>
          </a:prstGeom>
          <a:noFill/>
          <a:ln>
            <a:noFill/>
            <a:miter lim="800000"/>
          </a:ln>
        </p:spPr>
        <p:txBody>
          <a:bodyPr anchor="ctr" anchorCtr="0"/>
          <a:lstStyle/>
          <a:p>
            <a:pPr lvl="0"/>
            <a:r>
              <a:rPr lang="zh-CN" altLang="en-US" sz="4800" b="1">
                <a:ea typeface="楷体" pitchFamily="1" charset="-122"/>
              </a:rPr>
              <a:t>中国环境监测机构设置及职能</a:t>
            </a:r>
            <a:endParaRPr lang="zh-CN" altLang="en-US" sz="6200"/>
          </a:p>
        </p:txBody>
      </p:sp>
      <p:sp>
        <p:nvSpPr>
          <p:cNvPr id="12291" name="内容占位符 2"/>
          <p:cNvSpPr/>
          <p:nvPr>
            <p:ph idx="1"/>
          </p:nvPr>
        </p:nvSpPr>
        <p:spPr>
          <a:xfrm>
            <a:off x="457200" y="1935162"/>
            <a:ext cx="8229600" cy="4389438"/>
          </a:xfrm>
          <a:prstGeom prst="rect">
            <a:avLst/>
          </a:prstGeom>
          <a:noFill/>
          <a:ln>
            <a:noFill/>
            <a:miter lim="800000"/>
          </a:ln>
        </p:spPr>
        <p:txBody>
          <a:bodyPr/>
          <a:lstStyle/>
          <a:p>
            <a:pPr lvl="0"/>
          </a:p>
        </p:txBody>
      </p:sp>
      <p:sp>
        <p:nvSpPr>
          <p:cNvPr id="12292" name="Oval 4"/>
          <p:cNvSpPr/>
          <p:nvPr/>
        </p:nvSpPr>
        <p:spPr>
          <a:xfrm>
            <a:off x="3492500" y="2924175"/>
            <a:ext cx="1441450" cy="1368425"/>
          </a:xfrm>
          <a:prstGeom prst="ellipse">
            <a:avLst/>
          </a:prstGeom>
          <a:solidFill>
            <a:srgbClr val="FF0000"/>
          </a:solidFill>
          <a:ln cmpd="sng">
            <a:solidFill>
              <a:schemeClr val="tx1"/>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00000"/>
              </a:lnSpc>
            </a:pPr>
            <a:r>
              <a:rPr lang="zh-CN" altLang="en-US" sz="2800" b="1">
                <a:ea typeface="楷体" pitchFamily="1" charset="-122"/>
              </a:rPr>
              <a:t>监测中心</a:t>
            </a:r>
            <a:endParaRPr lang="en-US" altLang="en-US"/>
          </a:p>
        </p:txBody>
      </p:sp>
      <p:cxnSp>
        <p:nvCxnSpPr>
          <p:cNvPr id="12293" name="Line 5"/>
          <p:cNvCxnSpPr/>
          <p:nvPr/>
        </p:nvCxnSpPr>
        <p:spPr>
          <a:xfrm flipV="1">
            <a:off x="4933950" y="2854325"/>
            <a:ext cx="935038" cy="576262"/>
          </a:xfrm>
          <a:prstGeom prst="line">
            <a:avLst/>
          </a:prstGeom>
          <a:noFill/>
          <a:ln w="38100" cmpd="sng">
            <a:solidFill>
              <a:schemeClr val="tx1"/>
            </a:solidFill>
            <a:miter lim="800000"/>
            <a:tailEnd type="triangle"/>
          </a:ln>
        </p:spPr>
      </p:cxnSp>
      <p:cxnSp>
        <p:nvCxnSpPr>
          <p:cNvPr id="12294" name="Line 6"/>
          <p:cNvCxnSpPr/>
          <p:nvPr/>
        </p:nvCxnSpPr>
        <p:spPr>
          <a:xfrm flipH="1" flipV="1">
            <a:off x="2700338" y="2854325"/>
            <a:ext cx="865188" cy="504825"/>
          </a:xfrm>
          <a:prstGeom prst="line">
            <a:avLst/>
          </a:prstGeom>
          <a:noFill/>
          <a:ln w="38100" cmpd="sng">
            <a:solidFill>
              <a:schemeClr val="tx1"/>
            </a:solidFill>
            <a:miter lim="800000"/>
            <a:tailEnd type="triangle"/>
          </a:ln>
        </p:spPr>
      </p:cxnSp>
      <p:cxnSp>
        <p:nvCxnSpPr>
          <p:cNvPr id="12295" name="Line 7"/>
          <p:cNvCxnSpPr/>
          <p:nvPr/>
        </p:nvCxnSpPr>
        <p:spPr>
          <a:xfrm flipH="1">
            <a:off x="4213225" y="4295775"/>
            <a:ext cx="0" cy="790575"/>
          </a:xfrm>
          <a:prstGeom prst="line">
            <a:avLst/>
          </a:prstGeom>
          <a:noFill/>
          <a:ln w="38100" cmpd="sng">
            <a:solidFill>
              <a:schemeClr val="tx1"/>
            </a:solidFill>
            <a:miter lim="800000"/>
            <a:tailEnd type="triangle"/>
          </a:ln>
        </p:spPr>
      </p:cxnSp>
      <p:sp>
        <p:nvSpPr>
          <p:cNvPr id="12296" name="Oval 8"/>
          <p:cNvSpPr/>
          <p:nvPr/>
        </p:nvSpPr>
        <p:spPr>
          <a:xfrm>
            <a:off x="5868988" y="1917700"/>
            <a:ext cx="1439862" cy="1441450"/>
          </a:xfrm>
          <a:prstGeom prst="ellipse">
            <a:avLst/>
          </a:prstGeom>
          <a:solidFill>
            <a:srgbClr val="99CC00"/>
          </a:solidFill>
          <a:ln cmpd="sng">
            <a:solidFill>
              <a:schemeClr val="tx1"/>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00000"/>
              </a:lnSpc>
            </a:pPr>
            <a:r>
              <a:rPr lang="zh-CN" altLang="en-US" sz="2800" b="1">
                <a:ea typeface="楷体" pitchFamily="1" charset="-122"/>
              </a:rPr>
              <a:t>管理部门</a:t>
            </a:r>
            <a:endParaRPr lang="en-US" altLang="en-US"/>
          </a:p>
        </p:txBody>
      </p:sp>
      <p:sp>
        <p:nvSpPr>
          <p:cNvPr id="12297" name="Oval 9"/>
          <p:cNvSpPr/>
          <p:nvPr/>
        </p:nvSpPr>
        <p:spPr>
          <a:xfrm>
            <a:off x="1333500" y="1917700"/>
            <a:ext cx="1368425" cy="1441450"/>
          </a:xfrm>
          <a:prstGeom prst="ellipse">
            <a:avLst/>
          </a:prstGeom>
          <a:solidFill>
            <a:srgbClr val="0000FF"/>
          </a:solidFill>
          <a:ln cmpd="sng">
            <a:solidFill>
              <a:schemeClr val="tx1"/>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00000"/>
              </a:lnSpc>
            </a:pPr>
            <a:r>
              <a:rPr lang="zh-CN" altLang="en-US" sz="2800" b="1">
                <a:ea typeface="楷体" pitchFamily="1" charset="-122"/>
              </a:rPr>
              <a:t>技术部门</a:t>
            </a:r>
            <a:endParaRPr lang="en-US" altLang="en-US"/>
          </a:p>
        </p:txBody>
      </p:sp>
      <p:sp>
        <p:nvSpPr>
          <p:cNvPr id="12298" name="Oval 10"/>
          <p:cNvSpPr/>
          <p:nvPr/>
        </p:nvSpPr>
        <p:spPr>
          <a:xfrm>
            <a:off x="3492500" y="5086350"/>
            <a:ext cx="1441450" cy="1439862"/>
          </a:xfrm>
          <a:prstGeom prst="ellipse">
            <a:avLst/>
          </a:prstGeom>
          <a:solidFill>
            <a:srgbClr val="FFFF00"/>
          </a:solidFill>
          <a:ln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00000"/>
              </a:lnSpc>
            </a:pPr>
            <a:r>
              <a:rPr lang="zh-CN" altLang="en-US" sz="2800" b="1">
                <a:ea typeface="楷体" pitchFamily="1" charset="-122"/>
              </a:rPr>
              <a:t>业务部门</a:t>
            </a:r>
            <a:endParaRPr lang="en-US" altLang="en-US"/>
          </a:p>
        </p:txBody>
      </p:sp>
      <p:sp>
        <p:nvSpPr>
          <p:cNvPr id="12299" name="TextBox 12298"/>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盐城市亭湖区环境监测站共52页，您现在浏览的是第4页!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14339" name="内容占位符 2"/>
          <p:cNvSpPr/>
          <p:nvPr>
            <p:ph idx="1"/>
          </p:nvPr>
        </p:nvSpPr>
        <p:spPr>
          <a:xfrm>
            <a:off x="457200" y="692150"/>
            <a:ext cx="8229600" cy="5632450"/>
          </a:xfrm>
          <a:prstGeom prst="rect">
            <a:avLst/>
          </a:prstGeom>
          <a:noFill/>
          <a:ln>
            <a:noFill/>
            <a:miter lim="800000"/>
          </a:ln>
        </p:spPr>
        <p:txBody>
          <a:bodyPr/>
          <a:lstStyle/>
          <a:p>
            <a:pPr lvl="0">
              <a:lnSpc>
                <a:spcPct val="100000"/>
              </a:lnSpc>
            </a:pPr>
            <a:r>
              <a:rPr sz="2000">
                <a:latin typeface="楷体" pitchFamily="1" charset="-122"/>
                <a:ea typeface="楷体" pitchFamily="1" charset="-122"/>
                <a:sym typeface="楷体" pitchFamily="1" charset="-122"/>
              </a:rPr>
              <a:t>办公室</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1）起草工作计划、总结和党务、站务、后勤管理规章制度，协助站领导处理日常党务、政务工作，承办以总站名义召开的监测系统综合性会议和总站党委会议、站务会议、站长办公会议和职工大会的会务工作，负责站内外综合事务协调、站务督办和应急后勤保障工作。</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2）负责站内机要、文书、档案、印章管理和保密工作，负责公文的审核、印制、分发与传递，负责全国环境监测业务信息工作，组织编写环境监测重要业务信息，负责总站阅览室日常管理工作以及图书资料的采购。</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（3）负责安全保卫、消防管理、车辆保障、交通安全、大楼物业管理等工作。</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（4）负责政府采购和固定资产管理，确保国有资产的完整和安全。</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（5）负责公务接待和信访接待。</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（6）负责内、外网信息更新和办公自动化工作。</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（7）承办党委、纪委的日常工作。</a:t>
            </a:r>
            <a:endParaRPr sz="2000">
              <a:latin typeface="楷体" pitchFamily="1" charset="-122"/>
              <a:ea typeface="楷体" pitchFamily="1" charset="-122"/>
              <a:sym typeface="楷体" pitchFamily="1" charset="-122"/>
            </a:endParaRPr>
          </a:p>
          <a:p>
            <a:pPr lvl="0">
              <a:lnSpc>
                <a:spcPct val="100000"/>
              </a:lnSpc>
              <a:buNone/>
            </a:pPr>
            <a:r>
              <a:rPr sz="2000">
                <a:latin typeface="楷体" pitchFamily="1" charset="-122"/>
                <a:ea typeface="楷体" pitchFamily="1" charset="-122"/>
                <a:sym typeface="楷体" pitchFamily="1" charset="-122"/>
              </a:rPr>
              <a:t>	（8）完成站领导交办的其他工作。</a:t>
            </a:r>
            <a:endParaRPr sz="1800"/>
          </a:p>
        </p:txBody>
      </p:sp>
      <p:sp>
        <p:nvSpPr>
          <p:cNvPr id="14340" name="TextBox 14339"/>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盐城市亭湖区环境监测站共52页，您现在浏览的是第5页!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16387" name="内容占位符 2"/>
          <p:cNvSpPr/>
          <p:nvPr>
            <p:ph idx="1"/>
          </p:nvPr>
        </p:nvSpPr>
        <p:spPr>
          <a:xfrm>
            <a:off x="457200" y="692150"/>
            <a:ext cx="8229600" cy="5632450"/>
          </a:xfrm>
          <a:prstGeom prst="rect">
            <a:avLst/>
          </a:prstGeom>
          <a:noFill/>
          <a:ln>
            <a:noFill/>
            <a:miter lim="800000"/>
          </a:ln>
        </p:spPr>
        <p:txBody>
          <a:bodyPr/>
          <a:lstStyle/>
          <a:p>
            <a:pPr lvl="0">
              <a:lnSpc>
                <a:spcPct val="90000"/>
              </a:lnSpc>
            </a:pPr>
            <a:r>
              <a:rPr sz="2400">
                <a:latin typeface="楷体" pitchFamily="1" charset="-122"/>
                <a:ea typeface="楷体" pitchFamily="1" charset="-122"/>
                <a:sym typeface="楷体" pitchFamily="1" charset="-122"/>
              </a:rPr>
              <a:t>财务处 </a:t>
            </a:r>
            <a:endParaRPr sz="2400">
              <a:latin typeface="楷体" pitchFamily="1" charset="-122"/>
              <a:ea typeface="楷体" pitchFamily="1" charset="-122"/>
              <a:sym typeface="楷体" pitchFamily="1" charset="-122"/>
            </a:endParaRPr>
          </a:p>
          <a:p>
            <a:pPr lvl="0">
              <a:lnSpc>
                <a:spcPct val="90000"/>
              </a:lnSpc>
              <a:buNone/>
            </a:pPr>
            <a:r>
              <a:rPr sz="2400">
                <a:latin typeface="楷体" pitchFamily="1" charset="-122"/>
                <a:ea typeface="楷体" pitchFamily="1" charset="-122"/>
                <a:sym typeface="楷体" pitchFamily="1" charset="-122"/>
              </a:rPr>
              <a:t>	（1）贯彻执行国家财经法律、法规、规章和上级规定，负责总站财务管理和会计工作，编制经费预算、决算和各类经费使用计划，监督检查财务预算及计划的落实情况。</a:t>
            </a:r>
            <a:endParaRPr sz="2400">
              <a:latin typeface="楷体" pitchFamily="1" charset="-122"/>
              <a:ea typeface="楷体" pitchFamily="1" charset="-122"/>
              <a:sym typeface="楷体" pitchFamily="1" charset="-122"/>
            </a:endParaRPr>
          </a:p>
          <a:p>
            <a:pPr lvl="0">
              <a:lnSpc>
                <a:spcPct val="90000"/>
              </a:lnSpc>
              <a:buNone/>
            </a:pPr>
            <a:r>
              <a:rPr sz="2400">
                <a:latin typeface="楷体" pitchFamily="1" charset="-122"/>
                <a:ea typeface="楷体" pitchFamily="1" charset="-122"/>
                <a:sym typeface="楷体" pitchFamily="1" charset="-122"/>
              </a:rPr>
              <a:t>	（2）定期编报有关财务报表和会计资料，分析财务状况，指导监督经费使用。</a:t>
            </a:r>
            <a:endParaRPr sz="2400">
              <a:latin typeface="楷体" pitchFamily="1" charset="-122"/>
              <a:ea typeface="楷体" pitchFamily="1" charset="-122"/>
              <a:sym typeface="楷体" pitchFamily="1" charset="-122"/>
            </a:endParaRPr>
          </a:p>
          <a:p>
            <a:pPr lvl="0">
              <a:lnSpc>
                <a:spcPct val="90000"/>
              </a:lnSpc>
              <a:buNone/>
            </a:pPr>
            <a:r>
              <a:rPr sz="2400">
                <a:latin typeface="楷体" pitchFamily="1" charset="-122"/>
                <a:ea typeface="楷体" pitchFamily="1" charset="-122"/>
                <a:sym typeface="楷体" pitchFamily="1" charset="-122"/>
              </a:rPr>
              <a:t>	（3）负责财务审核报销、劳资发放、税务申报缴纳等工作，管理财务票据及会计资料，办理票据领用登记和核销手续，承办总站经费对外拨付事宜。</a:t>
            </a:r>
            <a:endParaRPr sz="2400">
              <a:latin typeface="楷体" pitchFamily="1" charset="-122"/>
              <a:ea typeface="楷体" pitchFamily="1" charset="-122"/>
              <a:sym typeface="楷体" pitchFamily="1" charset="-122"/>
            </a:endParaRPr>
          </a:p>
          <a:p>
            <a:pPr lvl="0">
              <a:lnSpc>
                <a:spcPct val="90000"/>
              </a:lnSpc>
              <a:buNone/>
            </a:pPr>
            <a:r>
              <a:rPr sz="2400">
                <a:latin typeface="楷体" pitchFamily="1" charset="-122"/>
                <a:ea typeface="楷体" pitchFamily="1" charset="-122"/>
                <a:sym typeface="楷体" pitchFamily="1" charset="-122"/>
              </a:rPr>
              <a:t>	（4）负责站内部审计，做好会计监督工作，建立健全会计监督和财务管理制度，严肃财经纪律。</a:t>
            </a:r>
            <a:endParaRPr sz="2400">
              <a:latin typeface="楷体" pitchFamily="1" charset="-122"/>
              <a:ea typeface="楷体" pitchFamily="1" charset="-122"/>
              <a:sym typeface="楷体" pitchFamily="1" charset="-122"/>
            </a:endParaRPr>
          </a:p>
          <a:p>
            <a:pPr lvl="0">
              <a:lnSpc>
                <a:spcPct val="90000"/>
              </a:lnSpc>
              <a:buNone/>
            </a:pPr>
            <a:r>
              <a:rPr sz="2400">
                <a:latin typeface="楷体" pitchFamily="1" charset="-122"/>
                <a:ea typeface="楷体" pitchFamily="1" charset="-122"/>
                <a:sym typeface="楷体" pitchFamily="1" charset="-122"/>
              </a:rPr>
              <a:t>	（5）负责基建、工会财务的建帐建制工作，并会同有关部门做好基建、工会经费的预（决）算工作。</a:t>
            </a:r>
            <a:endParaRPr sz="2400">
              <a:latin typeface="楷体" pitchFamily="1" charset="-122"/>
              <a:ea typeface="楷体" pitchFamily="1" charset="-122"/>
              <a:sym typeface="楷体" pitchFamily="1" charset="-122"/>
            </a:endParaRPr>
          </a:p>
          <a:p>
            <a:pPr lvl="0">
              <a:lnSpc>
                <a:spcPct val="90000"/>
              </a:lnSpc>
              <a:buNone/>
            </a:pPr>
            <a:r>
              <a:rPr sz="2400">
                <a:latin typeface="楷体" pitchFamily="1" charset="-122"/>
                <a:ea typeface="楷体" pitchFamily="1" charset="-122"/>
                <a:sym typeface="楷体" pitchFamily="1" charset="-122"/>
              </a:rPr>
              <a:t>	（6）负责国有资产的财务管理。</a:t>
            </a:r>
            <a:endParaRPr sz="2400">
              <a:latin typeface="楷体" pitchFamily="1" charset="-122"/>
              <a:ea typeface="楷体" pitchFamily="1" charset="-122"/>
              <a:sym typeface="楷体" pitchFamily="1" charset="-122"/>
            </a:endParaRPr>
          </a:p>
          <a:p>
            <a:pPr lvl="0">
              <a:lnSpc>
                <a:spcPct val="90000"/>
              </a:lnSpc>
              <a:buNone/>
            </a:pPr>
            <a:r>
              <a:rPr sz="2400">
                <a:latin typeface="楷体" pitchFamily="1" charset="-122"/>
                <a:ea typeface="楷体" pitchFamily="1" charset="-122"/>
                <a:sym typeface="楷体" pitchFamily="1" charset="-122"/>
              </a:rPr>
              <a:t>  （7）完成站领导交办的其他工作。</a:t>
            </a:r>
            <a:endParaRPr sz="2400">
              <a:latin typeface="楷体" pitchFamily="1" charset="-122"/>
              <a:ea typeface="楷体" pitchFamily="1" charset="-122"/>
              <a:sym typeface="楷体" pitchFamily="1" charset="-122"/>
            </a:endParaRPr>
          </a:p>
          <a:p>
            <a:pPr lvl="0">
              <a:lnSpc>
                <a:spcPct val="90000"/>
              </a:lnSpc>
            </a:pPr>
            <a:endParaRPr sz="2200"/>
          </a:p>
        </p:txBody>
      </p:sp>
      <p:sp>
        <p:nvSpPr>
          <p:cNvPr id="16388" name="TextBox 16387"/>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盐城市亭湖区环境监测站共52页，您现在浏览的是第6页!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18435" name="内容占位符 2"/>
          <p:cNvSpPr/>
          <p:nvPr>
            <p:ph idx="1"/>
          </p:nvPr>
        </p:nvSpPr>
        <p:spPr>
          <a:xfrm>
            <a:off x="457200" y="692150"/>
            <a:ext cx="8229600" cy="5632450"/>
          </a:xfrm>
          <a:prstGeom prst="rect">
            <a:avLst/>
          </a:prstGeom>
          <a:noFill/>
          <a:ln>
            <a:noFill/>
            <a:miter lim="800000"/>
          </a:ln>
        </p:spPr>
        <p:txBody>
          <a:bodyPr/>
          <a:lstStyle/>
          <a:p>
            <a:pPr lvl="0">
              <a:lnSpc>
                <a:spcPct val="100000"/>
              </a:lnSpc>
            </a:pPr>
            <a:r>
              <a:rPr sz="1800">
                <a:latin typeface="楷体" pitchFamily="1" charset="-122"/>
                <a:ea typeface="楷体" pitchFamily="1" charset="-122"/>
                <a:sym typeface="楷体" pitchFamily="1" charset="-122"/>
              </a:rPr>
              <a:t>业务管理室（业务室）</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（1）归口管理监测技术工作。负责拟定总站科研和监测标准、规范制（修）订管理工作，拟定相关规划计划并督导实施。承办总站技术文件、报告的审核。</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（2）承办总站外事与监测技术国际交流合作工作，负责收集、编译和发布环境监测技术国外最新动态。</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（3）负责管理总站业务合同专用章，归口管理总站网络运行、能力建设、科研、标准、技术合作和委托监测等项目合同。</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4）负责中国环境科学学会环境专业委员会和全国环境监测标准化委员会的日常工作。负责全国环境监测方法标准化技术委员会日常管理工作，负责ISO环境监测方法技术归口单位的日常管理和技术性工作。承担中国分析测试协会会员单位的日常事务性工作。</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（5）负责《中国环境监测》杂志的编辑、出版和发行工作。</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（6）牵头总站环境应急监测技术支持工作，制定技术预案并组织实施。</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（7）负责监测技术管理业务培训的教材编制与师资筹备，开展相关技术交流与国际合作。</a:t>
            </a:r>
            <a:endParaRPr sz="1800">
              <a:latin typeface="楷体" pitchFamily="1" charset="-122"/>
              <a:ea typeface="楷体" pitchFamily="1" charset="-122"/>
              <a:sym typeface="楷体" pitchFamily="1" charset="-122"/>
            </a:endParaRPr>
          </a:p>
          <a:p>
            <a:pPr lvl="0">
              <a:lnSpc>
                <a:spcPct val="100000"/>
              </a:lnSpc>
              <a:buNone/>
            </a:pPr>
            <a:r>
              <a:rPr sz="1800">
                <a:latin typeface="楷体" pitchFamily="1" charset="-122"/>
                <a:ea typeface="楷体" pitchFamily="1" charset="-122"/>
                <a:sym typeface="楷体" pitchFamily="1" charset="-122"/>
              </a:rPr>
              <a:t>	（8）完成站领导交办的其他工作。</a:t>
            </a:r>
            <a:endParaRPr sz="1800">
              <a:latin typeface="楷体" pitchFamily="1" charset="-122"/>
              <a:ea typeface="楷体" pitchFamily="1" charset="-122"/>
              <a:sym typeface="楷体" pitchFamily="1" charset="-122"/>
            </a:endParaRPr>
          </a:p>
          <a:p>
            <a:pPr lvl="0">
              <a:lnSpc>
                <a:spcPct val="100000"/>
              </a:lnSpc>
            </a:pPr>
            <a:endParaRPr sz="1600"/>
          </a:p>
        </p:txBody>
      </p:sp>
      <p:sp>
        <p:nvSpPr>
          <p:cNvPr id="18436" name="TextBox 18435"/>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盐城市亭湖区环境监测站共52页，您现在浏览的是第7页!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20483" name="内容占位符 2"/>
          <p:cNvSpPr/>
          <p:nvPr>
            <p:ph idx="1"/>
          </p:nvPr>
        </p:nvSpPr>
        <p:spPr>
          <a:xfrm>
            <a:off x="457200" y="692150"/>
            <a:ext cx="8229600" cy="5632450"/>
          </a:xfrm>
          <a:prstGeom prst="rect">
            <a:avLst/>
          </a:prstGeom>
          <a:noFill/>
          <a:ln>
            <a:noFill/>
            <a:miter lim="800000"/>
          </a:ln>
        </p:spPr>
        <p:txBody>
          <a:bodyPr/>
          <a:lstStyle/>
          <a:p>
            <a:pPr lvl="0">
              <a:lnSpc>
                <a:spcPct val="100000"/>
              </a:lnSpc>
            </a:pPr>
            <a:r>
              <a:rPr sz="1600">
                <a:latin typeface="楷体" pitchFamily="1" charset="-122"/>
                <a:ea typeface="楷体" pitchFamily="1" charset="-122"/>
                <a:sym typeface="楷体" pitchFamily="1" charset="-122"/>
              </a:rPr>
              <a:t>环境统计与污染源监测室（统计室）</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（1）收集、汇总、审核全国环境统计数据和国控重点污染源监测数据，负责研制开发相关应用软件，编写各类环境统计和污染源监测报告、信息。</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（2）起草全国环境统计工作年度计划，负责全国环境统计技术工作，开展环境统计指标体系、调查方法和技术路线研究。</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（3）负责环境统计质量控制工作，对数据来源、统计口径、计算方法、采纳标准、数据质量等进行审核。</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（4）承担全国污染源监测的技术指导工作，负责国控重点污染源监督性监测的技术支持及相关报告编写，开展国控重点污染源监测质控抽测和比对监测。</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（5）负责固定污染源、机动车排放污染物现场监测技术和评价方法研究，负责重点污染源监测新技术的应用研究与技术开发工作，拟订相关技术标准与规范，承担相关专项调查监测。</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（6）编制国控重点污染源监测经费预算和能力建设技术方案，并指导实施。</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（7）承担环境保护部城市环境综合整治定量考核、环保模范城市评比的技术支持工作。</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（8）参与国控重点源环境事故的应急监测工作。</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（9）负责环境统计与污染源监测技术培训的教材编制与师资筹备，开展相关技术交流与国际合作。</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（10）完成站领导交办的其他工作。</a:t>
            </a:r>
            <a:endParaRPr sz="1400"/>
          </a:p>
        </p:txBody>
      </p:sp>
      <p:sp>
        <p:nvSpPr>
          <p:cNvPr id="20484" name="TextBox 20483"/>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盐城市亭湖区环境监测站共52页，您现在浏览的是第8页!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22531" name="内容占位符 2"/>
          <p:cNvSpPr/>
          <p:nvPr>
            <p:ph idx="1"/>
          </p:nvPr>
        </p:nvSpPr>
        <p:spPr>
          <a:xfrm>
            <a:off x="457200" y="692150"/>
            <a:ext cx="8229600" cy="5632450"/>
          </a:xfrm>
          <a:prstGeom prst="rect">
            <a:avLst/>
          </a:prstGeom>
          <a:noFill/>
          <a:ln>
            <a:noFill/>
            <a:miter lim="800000"/>
          </a:ln>
        </p:spPr>
        <p:txBody>
          <a:bodyPr/>
          <a:lstStyle/>
          <a:p>
            <a:pPr lvl="0">
              <a:lnSpc>
                <a:spcPct val="100000"/>
              </a:lnSpc>
            </a:pPr>
            <a:r>
              <a:rPr sz="1600">
                <a:latin typeface="楷体" pitchFamily="1" charset="-122"/>
                <a:ea typeface="楷体" pitchFamily="1" charset="-122"/>
                <a:sym typeface="楷体" pitchFamily="1" charset="-122"/>
              </a:rPr>
              <a:t>水环境监测室（水室）</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1）依托国家地表水环境质量监测网、地级以上城市集中式饮用水源地水质监测网、全国地表水环境质量自动监测网完成相关国家监测任务，收集、审核和评价相关数据，研制开发相关应用软件，编写各类水环境质量报告。</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（2）负责地表水环境质量监测和饮用水源地（包括地表水和地下水饮用水源地）水质质量监测技术指导工作，承担水环境监测布点、采样等现场监测技术和评价的技术支持工作，拟订相关技术标准与规范。</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（3）负责地表水环境质量自动监测站的运行维护管理，开展水质自动监测新技术应用研究及试点推广工作，实时发布水质自动监测数据，发挥重要流域水环境质量监测和预警作用。</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（4）编制地表水环境质量监测能力建设技术方案并指导实施。</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（5）负责地表水环境质量相关专项调查监测和国界河流联合监测的技术指导工作。</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（6）参与国家地表水环境质量监测的质量控制工作，开展相关质控抽测和比对监测。</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（7）参与重大水环境污染事件应急监测和国家重大活动水环境质量保障监测技术支持工作。</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（8）负责地表水环境质量监测技术培训的教材编制与师资筹备，开展相关技术交流与国际合作。</a:t>
            </a:r>
            <a:endParaRPr sz="1600">
              <a:latin typeface="楷体" pitchFamily="1" charset="-122"/>
              <a:ea typeface="楷体" pitchFamily="1" charset="-122"/>
              <a:sym typeface="楷体" pitchFamily="1" charset="-122"/>
            </a:endParaRPr>
          </a:p>
          <a:p>
            <a:pPr lvl="0">
              <a:lnSpc>
                <a:spcPct val="100000"/>
              </a:lnSpc>
              <a:buNone/>
            </a:pPr>
            <a:r>
              <a:rPr sz="1600">
                <a:latin typeface="楷体" pitchFamily="1" charset="-122"/>
                <a:ea typeface="楷体" pitchFamily="1" charset="-122"/>
                <a:sym typeface="楷体" pitchFamily="1" charset="-122"/>
              </a:rPr>
              <a:t>	（9）完成站领导交办的其他工作。</a:t>
            </a:r>
            <a:endParaRPr sz="1600">
              <a:latin typeface="楷体" pitchFamily="1" charset="-122"/>
              <a:ea typeface="楷体" pitchFamily="1" charset="-122"/>
              <a:sym typeface="楷体" pitchFamily="1" charset="-122"/>
            </a:endParaRPr>
          </a:p>
          <a:p>
            <a:pPr lvl="0">
              <a:lnSpc>
                <a:spcPct val="100000"/>
              </a:lnSpc>
            </a:pPr>
            <a:endParaRPr sz="1400"/>
          </a:p>
        </p:txBody>
      </p:sp>
      <p:sp>
        <p:nvSpPr>
          <p:cNvPr id="22532" name="TextBox 22531"/>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盐城市亭湖区环境监测站共52页，您现在浏览的是第9页!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24579" name="内容占位符 2"/>
          <p:cNvSpPr/>
          <p:nvPr>
            <p:ph idx="1"/>
          </p:nvPr>
        </p:nvSpPr>
        <p:spPr>
          <a:xfrm>
            <a:off x="457200" y="692150"/>
            <a:ext cx="8229600" cy="5632450"/>
          </a:xfrm>
          <a:prstGeom prst="rect">
            <a:avLst/>
          </a:prstGeom>
          <a:noFill/>
          <a:ln>
            <a:noFill/>
            <a:miter lim="800000"/>
          </a:ln>
        </p:spPr>
        <p:txBody>
          <a:bodyPr/>
          <a:lstStyle/>
          <a:p>
            <a:pPr lvl="0">
              <a:lnSpc>
                <a:spcPct val="80000"/>
              </a:lnSpc>
            </a:pPr>
            <a:r>
              <a:rPr sz="2400">
                <a:latin typeface="楷体" pitchFamily="1" charset="-122"/>
                <a:ea typeface="楷体" pitchFamily="1" charset="-122"/>
                <a:sym typeface="楷体" pitchFamily="1" charset="-122"/>
              </a:rPr>
              <a:t>海洋环境监测室（海洋室）</a:t>
            </a:r>
            <a:endParaRPr sz="2400">
              <a:latin typeface="楷体" pitchFamily="1" charset="-122"/>
              <a:ea typeface="楷体" pitchFamily="1" charset="-122"/>
              <a:sym typeface="楷体" pitchFamily="1" charset="-122"/>
            </a:endParaRPr>
          </a:p>
          <a:p>
            <a:pPr lvl="0">
              <a:lnSpc>
                <a:spcPct val="80000"/>
              </a:lnSpc>
              <a:buNone/>
            </a:pPr>
            <a:r>
              <a:rPr sz="2400">
                <a:latin typeface="楷体" pitchFamily="1" charset="-122"/>
                <a:ea typeface="楷体" pitchFamily="1" charset="-122"/>
                <a:sym typeface="楷体" pitchFamily="1" charset="-122"/>
              </a:rPr>
              <a:t>	（1）依托国家近岸海域监测网完成相关国家监测任务，收集、审核国家近岸海域、入海河流、直排海污染源等海洋环境质量监测数据，研制开发相关应用软件，编写全国近岸海域、入海河流污染物排放等报告。</a:t>
            </a:r>
            <a:endParaRPr sz="2400">
              <a:latin typeface="楷体" pitchFamily="1" charset="-122"/>
              <a:ea typeface="楷体" pitchFamily="1" charset="-122"/>
              <a:sym typeface="楷体" pitchFamily="1" charset="-122"/>
            </a:endParaRPr>
          </a:p>
          <a:p>
            <a:pPr lvl="0">
              <a:lnSpc>
                <a:spcPct val="80000"/>
              </a:lnSpc>
              <a:buNone/>
            </a:pPr>
            <a:r>
              <a:rPr sz="2400">
                <a:latin typeface="楷体" pitchFamily="1" charset="-122"/>
                <a:ea typeface="楷体" pitchFamily="1" charset="-122"/>
                <a:sym typeface="楷体" pitchFamily="1" charset="-122"/>
              </a:rPr>
              <a:t>	（2）承担近岸海域环境质量监测布点、采样等现场监测和评价的技术支持工作，拟订相关技术标准、规范。</a:t>
            </a:r>
            <a:endParaRPr sz="2400">
              <a:latin typeface="楷体" pitchFamily="1" charset="-122"/>
              <a:ea typeface="楷体" pitchFamily="1" charset="-122"/>
              <a:sym typeface="楷体" pitchFamily="1" charset="-122"/>
            </a:endParaRPr>
          </a:p>
          <a:p>
            <a:pPr lvl="0">
              <a:lnSpc>
                <a:spcPct val="80000"/>
              </a:lnSpc>
              <a:buNone/>
            </a:pPr>
            <a:r>
              <a:rPr sz="2400">
                <a:latin typeface="楷体" pitchFamily="1" charset="-122"/>
                <a:ea typeface="楷体" pitchFamily="1" charset="-122"/>
                <a:sym typeface="楷体" pitchFamily="1" charset="-122"/>
              </a:rPr>
              <a:t>	（3）编制总站和国家近岸海域环境监测能力建设技术方案并指导实施。</a:t>
            </a:r>
            <a:endParaRPr sz="2400">
              <a:latin typeface="楷体" pitchFamily="1" charset="-122"/>
              <a:ea typeface="楷体" pitchFamily="1" charset="-122"/>
              <a:sym typeface="楷体" pitchFamily="1" charset="-122"/>
            </a:endParaRPr>
          </a:p>
          <a:p>
            <a:pPr lvl="0">
              <a:lnSpc>
                <a:spcPct val="80000"/>
              </a:lnSpc>
              <a:buNone/>
            </a:pPr>
            <a:r>
              <a:rPr sz="2400">
                <a:latin typeface="楷体" pitchFamily="1" charset="-122"/>
                <a:ea typeface="楷体" pitchFamily="1" charset="-122"/>
                <a:sym typeface="楷体" pitchFamily="1" charset="-122"/>
              </a:rPr>
              <a:t>	（4）参与国家近岸海域环境质量监测的质量控制工作，开展近岸海域国控监测站位水质抽测和比对监测。</a:t>
            </a:r>
            <a:endParaRPr sz="2400">
              <a:latin typeface="楷体" pitchFamily="1" charset="-122"/>
              <a:ea typeface="楷体" pitchFamily="1" charset="-122"/>
              <a:sym typeface="楷体" pitchFamily="1" charset="-122"/>
            </a:endParaRPr>
          </a:p>
          <a:p>
            <a:pPr lvl="0">
              <a:lnSpc>
                <a:spcPct val="80000"/>
              </a:lnSpc>
              <a:buNone/>
            </a:pPr>
            <a:r>
              <a:rPr sz="2400">
                <a:latin typeface="楷体" pitchFamily="1" charset="-122"/>
                <a:ea typeface="楷体" pitchFamily="1" charset="-122"/>
                <a:sym typeface="楷体" pitchFamily="1" charset="-122"/>
              </a:rPr>
              <a:t>	（5）参与近岸海域重大环境污染事件应急监测技术支持工作。</a:t>
            </a:r>
            <a:endParaRPr sz="2400">
              <a:latin typeface="楷体" pitchFamily="1" charset="-122"/>
              <a:ea typeface="楷体" pitchFamily="1" charset="-122"/>
              <a:sym typeface="楷体" pitchFamily="1" charset="-122"/>
            </a:endParaRPr>
          </a:p>
          <a:p>
            <a:pPr lvl="0">
              <a:lnSpc>
                <a:spcPct val="80000"/>
              </a:lnSpc>
              <a:buNone/>
            </a:pPr>
            <a:r>
              <a:rPr sz="2400">
                <a:latin typeface="楷体" pitchFamily="1" charset="-122"/>
                <a:ea typeface="楷体" pitchFamily="1" charset="-122"/>
                <a:sym typeface="楷体" pitchFamily="1" charset="-122"/>
              </a:rPr>
              <a:t>	（6）负责国家近岸海域环境监测技术培训的教材编制与师资筹备，开展相关技术交流与国际合作。</a:t>
            </a:r>
            <a:endParaRPr sz="2400">
              <a:latin typeface="楷体" pitchFamily="1" charset="-122"/>
              <a:ea typeface="楷体" pitchFamily="1" charset="-122"/>
              <a:sym typeface="楷体" pitchFamily="1" charset="-122"/>
            </a:endParaRPr>
          </a:p>
          <a:p>
            <a:pPr lvl="0">
              <a:lnSpc>
                <a:spcPct val="80000"/>
              </a:lnSpc>
              <a:buNone/>
            </a:pPr>
            <a:r>
              <a:rPr sz="2400">
                <a:latin typeface="楷体" pitchFamily="1" charset="-122"/>
                <a:ea typeface="楷体" pitchFamily="1" charset="-122"/>
                <a:sym typeface="楷体" pitchFamily="1" charset="-122"/>
              </a:rPr>
              <a:t>   （7）完成站领导交办的其他工作。</a:t>
            </a:r>
            <a:endParaRPr sz="2400">
              <a:latin typeface="楷体" pitchFamily="1" charset="-122"/>
              <a:ea typeface="楷体" pitchFamily="1" charset="-122"/>
              <a:sym typeface="楷体" pitchFamily="1" charset="-122"/>
            </a:endParaRPr>
          </a:p>
          <a:p>
            <a:pPr lvl="0">
              <a:lnSpc>
                <a:spcPct val="80000"/>
              </a:lnSpc>
            </a:pPr>
            <a:endParaRPr sz="2200"/>
          </a:p>
        </p:txBody>
      </p:sp>
      <p:sp>
        <p:nvSpPr>
          <p:cNvPr id="24580" name="TextBox 24579"/>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盐城市亭湖区环境监测站共52页，您现在浏览的是第10页!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26627" name="内容占位符 2"/>
          <p:cNvSpPr/>
          <p:nvPr>
            <p:ph idx="1"/>
          </p:nvPr>
        </p:nvSpPr>
        <p:spPr>
          <a:xfrm>
            <a:off x="457200" y="692150"/>
            <a:ext cx="8229600" cy="5632450"/>
          </a:xfrm>
          <a:prstGeom prst="rect">
            <a:avLst/>
          </a:prstGeom>
          <a:noFill/>
          <a:ln>
            <a:noFill/>
            <a:miter lim="800000"/>
          </a:ln>
        </p:spPr>
        <p:txBody>
          <a:bodyPr/>
          <a:lstStyle/>
          <a:p>
            <a:pPr lvl="0">
              <a:lnSpc>
                <a:spcPct val="80000"/>
              </a:lnSpc>
            </a:pPr>
            <a:r>
              <a:rPr sz="2800">
                <a:latin typeface="楷体" pitchFamily="1" charset="-122"/>
                <a:ea typeface="楷体" pitchFamily="1" charset="-122"/>
                <a:sym typeface="楷体" pitchFamily="1" charset="-122"/>
              </a:rPr>
              <a:t>环保验收监测管理室（验收室）</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（1）承担环保部审批的建设项目（工业类）竣工环保验收监测及技术审查工作。</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（2）参与制定建设项目竣工环保验收监测管理制度、技术规范和技术导则。</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（3）负责指导全国建设项目环保验收监测技术工作。</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（4）建立和维护建设项目竣工环保验收监测数据库和信息系统；建立和管理国家环保验收监测技术专家库。</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（5）组织开展验收监测技术培训及教材编制工作。</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（6）承担建设项目竣工环保验收监测的技术咨询、技术交流与国际合作。</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（7）完成站领导交办的其他工作。</a:t>
            </a:r>
            <a:endParaRPr sz="2800"/>
          </a:p>
        </p:txBody>
      </p:sp>
      <p:sp>
        <p:nvSpPr>
          <p:cNvPr id="26628" name="TextBox 26627"/>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盐城市亭湖区环境监测站共52页，您现在浏览的是第11页!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28675" name="内容占位符 2"/>
          <p:cNvSpPr/>
          <p:nvPr>
            <p:ph idx="1"/>
          </p:nvPr>
        </p:nvSpPr>
        <p:spPr>
          <a:xfrm>
            <a:off x="457200" y="1935162"/>
            <a:ext cx="8229600" cy="4389438"/>
          </a:xfrm>
          <a:prstGeom prst="rect">
            <a:avLst/>
          </a:prstGeom>
          <a:noFill/>
          <a:ln>
            <a:noFill/>
            <a:miter lim="800000"/>
          </a:ln>
        </p:spPr>
        <p:txBody>
          <a:bodyPr/>
          <a:lstStyle/>
          <a:p>
            <a:pPr lvl="0"/>
          </a:p>
        </p:txBody>
      </p:sp>
      <p:sp>
        <p:nvSpPr>
          <p:cNvPr id="28676" name="Oval 3">
            <a:hlinkClick r:id="rId2" action="ppaction://hlinksldjump?num=12"/>
          </p:cNvPr>
          <p:cNvSpPr/>
          <p:nvPr/>
        </p:nvSpPr>
        <p:spPr>
          <a:xfrm>
            <a:off x="611188" y="2636838"/>
            <a:ext cx="1368425" cy="1441450"/>
          </a:xfrm>
          <a:prstGeom prst="ellipse">
            <a:avLst/>
          </a:prstGeom>
          <a:solidFill>
            <a:srgbClr val="0000FF"/>
          </a:solidFill>
          <a:ln cmpd="sng">
            <a:solidFill>
              <a:schemeClr val="tx1"/>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00000"/>
              </a:lnSpc>
            </a:pPr>
            <a:r>
              <a:rPr lang="zh-CN" altLang="en-US" sz="2800" b="1">
                <a:ea typeface="楷体" pitchFamily="1" charset="-122"/>
              </a:rPr>
              <a:t>技术部门</a:t>
            </a:r>
            <a:endParaRPr lang="en-US" altLang="en-US"/>
          </a:p>
        </p:txBody>
      </p:sp>
      <p:cxnSp>
        <p:nvCxnSpPr>
          <p:cNvPr id="28677" name="Line 4"/>
          <p:cNvCxnSpPr/>
          <p:nvPr/>
        </p:nvCxnSpPr>
        <p:spPr>
          <a:xfrm flipV="1">
            <a:off x="1908175" y="2420938"/>
            <a:ext cx="863600" cy="576262"/>
          </a:xfrm>
          <a:prstGeom prst="line">
            <a:avLst/>
          </a:prstGeom>
          <a:noFill/>
          <a:ln w="38100" cmpd="sng">
            <a:solidFill>
              <a:schemeClr val="tx1"/>
            </a:solidFill>
            <a:miter lim="800000"/>
            <a:tailEnd type="triangle"/>
          </a:ln>
        </p:spPr>
      </p:cxnSp>
      <p:cxnSp>
        <p:nvCxnSpPr>
          <p:cNvPr id="28678" name="Line 5"/>
          <p:cNvCxnSpPr/>
          <p:nvPr/>
        </p:nvCxnSpPr>
        <p:spPr>
          <a:xfrm>
            <a:off x="1908175" y="3717925"/>
            <a:ext cx="863600" cy="504825"/>
          </a:xfrm>
          <a:prstGeom prst="line">
            <a:avLst/>
          </a:prstGeom>
          <a:noFill/>
          <a:ln w="38100" cmpd="sng">
            <a:solidFill>
              <a:schemeClr val="tx1"/>
            </a:solidFill>
            <a:miter lim="800000"/>
            <a:tailEnd type="triangle"/>
          </a:ln>
        </p:spPr>
      </p:cxnSp>
      <p:sp>
        <p:nvSpPr>
          <p:cNvPr id="28679" name="AutoShape 6"/>
          <p:cNvSpPr/>
          <p:nvPr/>
        </p:nvSpPr>
        <p:spPr>
          <a:xfrm>
            <a:off x="2771775" y="1844675"/>
            <a:ext cx="4608512" cy="936625"/>
          </a:xfrm>
          <a:prstGeom prst="roundRect">
            <a:avLst>
              <a:gd name="adj" fmla="val 16667"/>
            </a:avLst>
          </a:prstGeom>
          <a:solidFill>
            <a:srgbClr val="FF99CC"/>
          </a:solidFill>
          <a:ln cmpd="sng">
            <a:solidFill>
              <a:schemeClr val="tx1"/>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00000"/>
              </a:lnSpc>
            </a:pPr>
            <a:r>
              <a:rPr lang="zh-CN" altLang="en-US" sz="2800" b="1">
                <a:ea typeface="楷体" pitchFamily="1" charset="-122"/>
              </a:rPr>
              <a:t>环境监测质量管理室</a:t>
            </a:r>
            <a:endParaRPr lang="en-US" altLang="en-US"/>
          </a:p>
        </p:txBody>
      </p:sp>
      <p:sp>
        <p:nvSpPr>
          <p:cNvPr id="28680" name="AutoShape 7"/>
          <p:cNvSpPr/>
          <p:nvPr/>
        </p:nvSpPr>
        <p:spPr>
          <a:xfrm>
            <a:off x="2771775" y="3789362"/>
            <a:ext cx="4679950" cy="936625"/>
          </a:xfrm>
          <a:prstGeom prst="roundRect">
            <a:avLst>
              <a:gd name="adj" fmla="val 16667"/>
            </a:avLst>
          </a:prstGeom>
          <a:solidFill>
            <a:srgbClr val="CCFFCC"/>
          </a:solidFill>
          <a:ln cmpd="sng">
            <a:solidFill>
              <a:schemeClr val="tx1"/>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00000"/>
              </a:lnSpc>
            </a:pPr>
            <a:r>
              <a:rPr lang="zh-CN" altLang="en-US" sz="2800" b="1">
                <a:ea typeface="楷体" pitchFamily="1" charset="-122"/>
              </a:rPr>
              <a:t>环境监测仪器质量监督检验室</a:t>
            </a:r>
            <a:endParaRPr lang="en-US" altLang="en-US"/>
          </a:p>
        </p:txBody>
      </p:sp>
      <p:sp>
        <p:nvSpPr>
          <p:cNvPr id="28681" name="TextBox 28680"/>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盐城市亭湖区环境监测站共52页，您现在浏览的是第12页!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30723" name="内容占位符 2"/>
          <p:cNvSpPr/>
          <p:nvPr>
            <p:ph idx="1"/>
          </p:nvPr>
        </p:nvSpPr>
        <p:spPr>
          <a:xfrm>
            <a:off x="457200" y="692150"/>
            <a:ext cx="8229600" cy="5632450"/>
          </a:xfrm>
          <a:prstGeom prst="rect">
            <a:avLst/>
          </a:prstGeom>
          <a:noFill/>
          <a:ln>
            <a:noFill/>
            <a:miter lim="800000"/>
          </a:ln>
        </p:spPr>
        <p:txBody>
          <a:bodyPr/>
          <a:lstStyle/>
          <a:p>
            <a:pPr lvl="0">
              <a:lnSpc>
                <a:spcPct val="80000"/>
              </a:lnSpc>
            </a:pPr>
            <a:r>
              <a:rPr sz="2800">
                <a:latin typeface="楷体" pitchFamily="1" charset="-122"/>
                <a:ea typeface="楷体" pitchFamily="1" charset="-122"/>
                <a:sym typeface="楷体" pitchFamily="1" charset="-122"/>
              </a:rPr>
              <a:t>环境监测仪器质量监督检验室（质检室）</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（1）负责各类环境监测仪器设备（或系统）适用性检测。</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（2）拟定监测仪器设备的技术条件、技术规定和技术规范等标准。</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（3）制定监测仪器设备的检定规程和规范。</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（4）承担环境保护部环境监测仪器质量监督检验的技术和日常工作，承担中国环保产业协会环境监测仪器专业委员会日常管理工作。</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（5）负责中国环境监测仪器设备展及技术交流工作。</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（6）负责全国环境监测仪器设备及其相关技术交流与国际合作。</a:t>
            </a:r>
            <a:endParaRPr sz="2800">
              <a:latin typeface="楷体" pitchFamily="1" charset="-122"/>
              <a:ea typeface="楷体" pitchFamily="1" charset="-122"/>
              <a:sym typeface="楷体" pitchFamily="1" charset="-122"/>
            </a:endParaRPr>
          </a:p>
          <a:p>
            <a:pPr lvl="0">
              <a:lnSpc>
                <a:spcPct val="80000"/>
              </a:lnSpc>
              <a:buNone/>
            </a:pPr>
            <a:r>
              <a:rPr sz="2800">
                <a:latin typeface="楷体" pitchFamily="1" charset="-122"/>
                <a:ea typeface="楷体" pitchFamily="1" charset="-122"/>
                <a:sym typeface="楷体" pitchFamily="1" charset="-122"/>
              </a:rPr>
              <a:t>	（7）完成站领导交办的其他任务。</a:t>
            </a:r>
            <a:endParaRPr sz="2800">
              <a:latin typeface="楷体" pitchFamily="1" charset="-122"/>
              <a:ea typeface="楷体" pitchFamily="1" charset="-122"/>
              <a:sym typeface="楷体" pitchFamily="1" charset="-122"/>
            </a:endParaRPr>
          </a:p>
          <a:p>
            <a:pPr lvl="0">
              <a:lnSpc>
                <a:spcPct val="90000"/>
              </a:lnSpc>
            </a:pPr>
            <a:endParaRPr sz="2800">
              <a:latin typeface="楷体" pitchFamily="1" charset="-122"/>
              <a:ea typeface="楷体" pitchFamily="1" charset="-122"/>
              <a:sym typeface="楷体" pitchFamily="1" charset="-122"/>
            </a:endParaRPr>
          </a:p>
        </p:txBody>
      </p:sp>
      <p:sp>
        <p:nvSpPr>
          <p:cNvPr id="30724" name="TextBox 30723"/>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盐城市亭湖区环境监测站共52页，您现在浏览的是第13页!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32771" name="内容占位符 2"/>
          <p:cNvSpPr/>
          <p:nvPr>
            <p:ph idx="1"/>
          </p:nvPr>
        </p:nvSpPr>
        <p:spPr>
          <a:xfrm>
            <a:off x="457200" y="692150"/>
            <a:ext cx="8229600" cy="5632450"/>
          </a:xfrm>
          <a:prstGeom prst="rect">
            <a:avLst/>
          </a:prstGeom>
          <a:noFill/>
          <a:ln>
            <a:noFill/>
            <a:miter lim="800000"/>
          </a:ln>
        </p:spPr>
        <p:txBody>
          <a:bodyPr/>
          <a:lstStyle/>
          <a:p>
            <a:pPr lvl="0"/>
            <a:r>
              <a:t>行政法规：</a:t>
            </a:r>
          </a:p>
        </p:txBody>
      </p:sp>
      <p:pic>
        <p:nvPicPr>
          <p:cNvPr id="32772" name="Picture 4"/>
          <p:cNvPicPr/>
          <p:nvPr/>
        </p:nvPicPr>
        <p:blipFill>
          <a:blip r:embed="rId2"/>
          <a:srcRect r="4120"/>
          <a:stretch>
            <a:fillRect/>
          </a:stretch>
        </p:blipFill>
        <p:spPr>
          <a:xfrm>
            <a:off x="2268538" y="763588"/>
            <a:ext cx="6264275" cy="5546725"/>
          </a:xfrm>
          <a:prstGeom prst="rect">
            <a:avLst/>
          </a:prstGeom>
          <a:noFill/>
          <a:ln>
            <a:noFill/>
            <a:miter lim="800000"/>
          </a:ln>
        </p:spPr>
      </p:pic>
      <p:sp>
        <p:nvSpPr>
          <p:cNvPr id="32773" name="TextBox 32772"/>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盐城市亭湖区环境监测站共52页，您现在浏览的是第14页!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pic>
        <p:nvPicPr>
          <p:cNvPr id="34819" name="Picture 5"/>
          <p:cNvPicPr/>
          <p:nvPr>
            <p:ph idx="1"/>
          </p:nvPr>
        </p:nvPicPr>
        <p:blipFill>
          <a:blip r:embed="rId2"/>
          <a:stretch>
            <a:fillRect/>
          </a:stretch>
        </p:blipFill>
        <p:spPr>
          <a:xfrm>
            <a:off x="457200" y="1844675"/>
            <a:ext cx="8229600" cy="3962400"/>
          </a:xfrm>
          <a:prstGeom prst="rect">
            <a:avLst/>
          </a:prstGeom>
          <a:noFill/>
          <a:ln>
            <a:noFill/>
            <a:miter lim="800000"/>
          </a:ln>
        </p:spPr>
      </p:pic>
      <p:sp>
        <p:nvSpPr>
          <p:cNvPr id="34820" name="TextBox 34819"/>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盐城市亭湖区环境监测站共52页，您现在浏览的是第15页!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标题 1"/>
          <p:cNvSpPr/>
          <p:nvPr>
            <p:ph type="title" idx="4294967295"/>
          </p:nvPr>
        </p:nvSpPr>
        <p:spPr>
          <a:xfrm>
            <a:off x="457200" y="704850"/>
            <a:ext cx="8229600" cy="708025"/>
          </a:xfrm>
          <a:prstGeom prst="rect">
            <a:avLst/>
          </a:prstGeom>
          <a:noFill/>
          <a:ln>
            <a:noFill/>
            <a:miter lim="800000"/>
          </a:ln>
        </p:spPr>
        <p:txBody>
          <a:bodyPr anchor="ctr" anchorCtr="0"/>
          <a:lstStyle/>
          <a:p>
            <a:pPr lvl="0"/>
            <a:r>
              <a:rPr lang="zh-CN" altLang="en-US" sz="4000"/>
              <a:t>盐城市亭湖区环境监测站概况</a:t>
            </a:r>
            <a:endParaRPr lang="zh-CN" altLang="en-US" sz="4000"/>
          </a:p>
        </p:txBody>
      </p:sp>
      <p:sp>
        <p:nvSpPr>
          <p:cNvPr id="36867" name="内容占位符 2"/>
          <p:cNvSpPr/>
          <p:nvPr>
            <p:ph idx="1"/>
          </p:nvPr>
        </p:nvSpPr>
        <p:spPr>
          <a:xfrm>
            <a:off x="457200" y="1412875"/>
            <a:ext cx="8229600" cy="4911725"/>
          </a:xfrm>
          <a:prstGeom prst="rect">
            <a:avLst/>
          </a:prstGeom>
          <a:noFill/>
          <a:ln>
            <a:noFill/>
            <a:miter lim="800000"/>
          </a:ln>
        </p:spPr>
        <p:txBody>
          <a:bodyPr/>
          <a:lstStyle/>
          <a:p>
            <a:pPr lvl="0">
              <a:lnSpc>
                <a:spcPct val="90000"/>
              </a:lnSpc>
            </a:pPr>
            <a:r>
              <a:rPr lang="en-US" altLang="en-US" sz="1600">
                <a:latin typeface="Times New Roman" pitchFamily="2" charset="0"/>
                <a:sym typeface="Times New Roman" pitchFamily="2" charset="0"/>
              </a:rPr>
              <a:t>       </a:t>
            </a:r>
            <a:r>
              <a:rPr lang="en-US" altLang="en-US" sz="2200">
                <a:latin typeface="Times New Roman" pitchFamily="2" charset="0"/>
                <a:sym typeface="Times New Roman" pitchFamily="2" charset="0"/>
              </a:rPr>
              <a:t> </a:t>
            </a:r>
            <a:r>
              <a:rPr lang="en-US" altLang="en-US" sz="2200">
                <a:latin typeface="楷体" pitchFamily="1" charset="-122"/>
                <a:ea typeface="楷体" pitchFamily="1" charset="-122"/>
                <a:sym typeface="Times New Roman" pitchFamily="2" charset="0"/>
              </a:rPr>
              <a:t>亭湖区环境监测站，全民事业单位，相当正股级建制，经费形式全额拨款，核定编制19名（现在编16人），领导职数设站长1名、副站2名，总工1名，内设3个科室：办公室、现场室、实验室，隶属区环境保护局管理。 其主要职责为：  </a:t>
            </a:r>
            <a:br>
              <a:rPr lang="en-US" altLang="en-US" sz="2200">
                <a:latin typeface="楷体" pitchFamily="1" charset="-122"/>
                <a:ea typeface="楷体" pitchFamily="1" charset="-122"/>
                <a:sym typeface="Times New Roman" pitchFamily="2" charset="0"/>
              </a:rPr>
            </a:br>
            <a:r>
              <a:rPr lang="en-US" altLang="en-US" sz="2200">
                <a:latin typeface="楷体" pitchFamily="1" charset="-122"/>
                <a:ea typeface="楷体" pitchFamily="1" charset="-122"/>
                <a:sym typeface="Times New Roman" pitchFamily="2" charset="0"/>
              </a:rPr>
              <a:t>     1、贯彻执行《中华人民共和国环境保护法》及有关环境保护和环境监测的法律、法规、标准、技术规范和管理制度。参与制定有关政策法规和监测技术规范。   </a:t>
            </a:r>
            <a:br>
              <a:rPr lang="en-US" altLang="en-US" sz="2200">
                <a:latin typeface="楷体" pitchFamily="1" charset="-122"/>
                <a:ea typeface="楷体" pitchFamily="1" charset="-122"/>
                <a:sym typeface="Times New Roman" pitchFamily="2" charset="0"/>
              </a:rPr>
            </a:br>
            <a:r>
              <a:rPr lang="en-US" altLang="en-US" sz="2200">
                <a:latin typeface="楷体" pitchFamily="1" charset="-122"/>
                <a:ea typeface="楷体" pitchFamily="1" charset="-122"/>
                <a:sym typeface="Times New Roman" pitchFamily="2" charset="0"/>
              </a:rPr>
              <a:t>     2、参与本地区环境监测规划、计划的制定、并贯彻执行。   </a:t>
            </a:r>
            <a:br>
              <a:rPr lang="en-US" altLang="en-US" sz="2200">
                <a:latin typeface="楷体" pitchFamily="1" charset="-122"/>
                <a:ea typeface="楷体" pitchFamily="1" charset="-122"/>
                <a:sym typeface="Times New Roman" pitchFamily="2" charset="0"/>
              </a:rPr>
            </a:br>
            <a:r>
              <a:rPr lang="en-US" altLang="en-US" sz="2200">
                <a:latin typeface="楷体" pitchFamily="1" charset="-122"/>
                <a:ea typeface="楷体" pitchFamily="1" charset="-122"/>
                <a:sym typeface="Times New Roman" pitchFamily="2" charset="0"/>
              </a:rPr>
              <a:t>     3、按照国家环境监测技术规范开展环境质量监测。对辖区内污染源实施监督监测，对重点污染源建立和健全排污动态档案，编写监测报告。   </a:t>
            </a:r>
            <a:br>
              <a:rPr lang="en-US" altLang="en-US" sz="2200">
                <a:latin typeface="楷体" pitchFamily="1" charset="-122"/>
                <a:ea typeface="楷体" pitchFamily="1" charset="-122"/>
                <a:sym typeface="Times New Roman" pitchFamily="2" charset="0"/>
              </a:rPr>
            </a:br>
            <a:r>
              <a:rPr lang="en-US" altLang="en-US" sz="2200">
                <a:latin typeface="楷体" pitchFamily="1" charset="-122"/>
                <a:ea typeface="楷体" pitchFamily="1" charset="-122"/>
                <a:sym typeface="Times New Roman" pitchFamily="2" charset="0"/>
              </a:rPr>
              <a:t>     4、按分级管理、分级实施的原则，履行监测、监督职能。提供建设项目环境影响的现状评价资料，进行环境影响后评价监测及“三同时”和限期治理项目的竣工验收监测；  </a:t>
            </a:r>
            <a:br>
              <a:rPr lang="en-US" altLang="en-US" sz="2200">
                <a:latin typeface="楷体" pitchFamily="1" charset="-122"/>
                <a:ea typeface="楷体" pitchFamily="1" charset="-122"/>
                <a:sym typeface="Times New Roman" pitchFamily="2" charset="0"/>
              </a:rPr>
            </a:br>
            <a:r>
              <a:rPr lang="en-US" altLang="en-US" sz="1600">
                <a:latin typeface="Times New Roman" pitchFamily="2" charset="0"/>
                <a:sym typeface="Times New Roman" pitchFamily="2" charset="0"/>
              </a:rPr>
              <a:t>      </a:t>
            </a:r>
            <a:endParaRPr lang="en-US" altLang="en-US" sz="1600">
              <a:latin typeface="Times New Roman" pitchFamily="2" charset="0"/>
              <a:sym typeface="Times New Roman" pitchFamily="2" charset="0"/>
            </a:endParaRPr>
          </a:p>
        </p:txBody>
      </p:sp>
      <p:sp>
        <p:nvSpPr>
          <p:cNvPr id="36868" name="TextBox 36867"/>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盐城市亭湖区环境监测站共52页，您现在浏览的是第16页!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38915" name="内容占位符 2"/>
          <p:cNvSpPr/>
          <p:nvPr>
            <p:ph idx="1"/>
          </p:nvPr>
        </p:nvSpPr>
        <p:spPr>
          <a:xfrm>
            <a:off x="457200" y="1935162"/>
            <a:ext cx="8229600" cy="4389438"/>
          </a:xfrm>
          <a:prstGeom prst="rect">
            <a:avLst/>
          </a:prstGeom>
          <a:noFill/>
          <a:ln>
            <a:noFill/>
            <a:miter lim="800000"/>
          </a:ln>
        </p:spPr>
        <p:txBody>
          <a:bodyPr/>
          <a:lstStyle/>
          <a:p>
            <a:pPr lvl="0"/>
            <a:r>
              <a:rPr lang="en-US" altLang="en-US">
                <a:latin typeface="Times New Roman" pitchFamily="2" charset="0"/>
                <a:sym typeface="Times New Roman" pitchFamily="2" charset="0"/>
              </a:rPr>
              <a:t>      </a:t>
            </a:r>
            <a:r>
              <a:rPr lang="en-US" altLang="en-US" sz="2400">
                <a:latin typeface="楷体" pitchFamily="1" charset="-122"/>
                <a:ea typeface="楷体" pitchFamily="1" charset="-122"/>
                <a:sym typeface="Times New Roman" pitchFamily="2" charset="0"/>
              </a:rPr>
              <a:t>  2011年6月13日，为有效防止和应对环境突发事件，经区政府常务会议研究，同意区环境监测站增挂“盐城市亭湖区环境应急中心”牌子，其主要职责为：负责组织拟订突发环境事件和生态破坏事件的应急预案，组织对突发环境事件的信息通报及应急预警处置；承担环境污染与生态破坏事故的调查；组织突发环境事件的损失评估；参与环境执法检查工作。</a:t>
            </a:r>
            <a:endParaRPr lang="en-US" altLang="en-US" sz="2400">
              <a:latin typeface="楷体" pitchFamily="1" charset="-122"/>
              <a:ea typeface="楷体" pitchFamily="1" charset="-122"/>
            </a:endParaRPr>
          </a:p>
        </p:txBody>
      </p:sp>
      <p:sp>
        <p:nvSpPr>
          <p:cNvPr id="38916" name="TextBox 38915"/>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盐城市亭湖区环境监测站共52页，您现在浏览的是第17页!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962" name=""/>
          <p:cNvPicPr/>
          <p:nvPr>
            <p:ph sz="half" idx="1"/>
          </p:nvPr>
        </p:nvPicPr>
        <p:blipFill>
          <a:blip r:embed="rId2"/>
          <a:stretch>
            <a:fillRect/>
          </a:stretch>
        </p:blipFill>
        <p:spPr>
          <a:xfrm>
            <a:off x="831850" y="765175"/>
            <a:ext cx="3741738" cy="5561012"/>
          </a:xfrm>
          <a:prstGeom prst="rect">
            <a:avLst/>
          </a:prstGeom>
          <a:noFill/>
          <a:ln>
            <a:noFill/>
            <a:miter lim="800000"/>
          </a:ln>
        </p:spPr>
      </p:pic>
      <p:sp>
        <p:nvSpPr>
          <p:cNvPr id="40963" name=""/>
          <p:cNvSpPr/>
          <p:nvPr>
            <p:ph type="title"/>
          </p:nvPr>
        </p:nvSpPr>
        <p:spPr>
          <a:xfrm>
            <a:off x="468312" y="620712"/>
            <a:ext cx="8229600" cy="720725"/>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600" b="0" i="0" u="none" baseline="0">
                <a:solidFill>
                  <a:schemeClr val="tx2"/>
                </a:solidFill>
                <a:latin typeface="Arial"/>
                <a:ea typeface="黑体" charset="-122"/>
              </a:defRPr>
            </a:lvl1pPr>
          </a:lstStyle>
          <a:p>
            <a:pPr lvl="0"/>
          </a:p>
        </p:txBody>
      </p:sp>
      <p:pic>
        <p:nvPicPr>
          <p:cNvPr id="40964" name=""/>
          <p:cNvPicPr/>
          <p:nvPr>
            <p:ph sz="half" idx="2"/>
          </p:nvPr>
        </p:nvPicPr>
        <p:blipFill>
          <a:blip r:embed="rId3"/>
          <a:stretch>
            <a:fillRect/>
          </a:stretch>
        </p:blipFill>
        <p:spPr>
          <a:xfrm>
            <a:off x="4787900" y="765175"/>
            <a:ext cx="3525838" cy="5561012"/>
          </a:xfrm>
          <a:prstGeom prst="rect">
            <a:avLst/>
          </a:prstGeom>
          <a:noFill/>
          <a:ln>
            <a:noFill/>
            <a:miter lim="800000"/>
          </a:ln>
        </p:spPr>
      </p:pic>
      <p:sp>
        <p:nvSpPr>
          <p:cNvPr id="40965" name="TextBox 40964"/>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盐城市亭湖区环境监测站共52页，您现在浏览的是第18页!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标题 1"/>
          <p:cNvSpPr/>
          <p:nvPr>
            <p:ph type="title" idx="4294967295"/>
          </p:nvPr>
        </p:nvSpPr>
        <p:spPr>
          <a:xfrm>
            <a:off x="466725" y="547688"/>
            <a:ext cx="8229600" cy="636588"/>
          </a:xfrm>
          <a:prstGeom prst="rect">
            <a:avLst/>
          </a:prstGeom>
          <a:noFill/>
          <a:ln>
            <a:noFill/>
            <a:miter lim="800000"/>
          </a:ln>
        </p:spPr>
        <p:txBody>
          <a:bodyPr anchor="ctr" anchorCtr="0"/>
          <a:lstStyle/>
          <a:p>
            <a:pPr lvl="0"/>
            <a:r>
              <a:rPr lang="zh-CN" altLang="en-US"/>
              <a:t>内设机构职能</a:t>
            </a:r>
            <a:endParaRPr lang="zh-CN" altLang="en-US"/>
          </a:p>
        </p:txBody>
      </p:sp>
      <p:sp>
        <p:nvSpPr>
          <p:cNvPr id="43011" name="内容占位符 2"/>
          <p:cNvSpPr/>
          <p:nvPr>
            <p:ph idx="1"/>
          </p:nvPr>
        </p:nvSpPr>
        <p:spPr>
          <a:xfrm>
            <a:off x="457200" y="1268412"/>
            <a:ext cx="8229600" cy="5546725"/>
          </a:xfrm>
          <a:prstGeom prst="rect">
            <a:avLst/>
          </a:prstGeom>
          <a:noFill/>
          <a:ln>
            <a:noFill/>
            <a:miter lim="800000"/>
          </a:ln>
        </p:spPr>
        <p:txBody>
          <a:bodyPr/>
          <a:lstStyle/>
          <a:p>
            <a:pPr lvl="0"/>
            <a:r>
              <a:rPr lang="en-US" altLang="en-US" sz="2000">
                <a:latin typeface="楷体" pitchFamily="1" charset="-122"/>
                <a:ea typeface="楷体" pitchFamily="1" charset="-122"/>
                <a:sym typeface="Times New Roman" pitchFamily="2" charset="0"/>
              </a:rPr>
              <a:t>(1)综合分析室：   </a:t>
            </a:r>
            <a:br>
              <a:rPr lang="en-US" altLang="en-US" sz="2000">
                <a:latin typeface="楷体" pitchFamily="1" charset="-122"/>
                <a:ea typeface="楷体" pitchFamily="1" charset="-122"/>
                <a:sym typeface="Times New Roman" pitchFamily="2" charset="0"/>
              </a:rPr>
            </a:br>
            <a:r>
              <a:rPr lang="en-US" altLang="en-US" sz="2000">
                <a:latin typeface="楷体" pitchFamily="1" charset="-122"/>
                <a:ea typeface="楷体" pitchFamily="1" charset="-122"/>
                <a:sym typeface="Times New Roman" pitchFamily="2" charset="0"/>
              </a:rPr>
              <a:t>        按分级管理、分级实施的原则，履行监测、监督职能。提供建设项目环境影响的现状评价资料，进行环境影响后评价监测及“三同时”和限期治理项目的竣工验收监测；提供或核实排污收费所需的监测数据；为排污申报和排污许可证制度实施中的总量核实和检查提供实测和核实数据；为环保产品、环境标志的审定和复关后进口商品中有关环境标准的检测提供监测数据和报告。   </a:t>
            </a:r>
            <a:br>
              <a:rPr lang="en-US" altLang="en-US" sz="2000">
                <a:latin typeface="楷体" pitchFamily="1" charset="-122"/>
                <a:ea typeface="楷体" pitchFamily="1" charset="-122"/>
                <a:sym typeface="Times New Roman" pitchFamily="2" charset="0"/>
              </a:rPr>
            </a:br>
            <a:r>
              <a:rPr lang="en-US" altLang="en-US" sz="2000">
                <a:latin typeface="楷体" pitchFamily="1" charset="-122"/>
                <a:ea typeface="楷体" pitchFamily="1" charset="-122"/>
                <a:sym typeface="Times New Roman" pitchFamily="2" charset="0"/>
              </a:rPr>
              <a:t>        负责本辖区内环境监测网络的技术业务指导、监测质量保证和技术考核。为辖区内污染事故的调查处理和污染纠纷仲裁提供监测数据，参加跨区域的污染事故调查和污染纠纷仲裁监测。     </a:t>
            </a:r>
            <a:br>
              <a:rPr lang="en-US" altLang="en-US" sz="2000">
                <a:latin typeface="楷体" pitchFamily="1" charset="-122"/>
                <a:ea typeface="楷体" pitchFamily="1" charset="-122"/>
                <a:sym typeface="Times New Roman" pitchFamily="2" charset="0"/>
              </a:rPr>
            </a:br>
            <a:r>
              <a:rPr lang="en-US" altLang="en-US" sz="2000">
                <a:latin typeface="楷体" pitchFamily="1" charset="-122"/>
                <a:ea typeface="楷体" pitchFamily="1" charset="-122"/>
                <a:sym typeface="Times New Roman" pitchFamily="2" charset="0"/>
              </a:rPr>
              <a:t>（2）现场监测室 ：   </a:t>
            </a:r>
            <a:br>
              <a:rPr lang="en-US" altLang="en-US" sz="2000">
                <a:latin typeface="楷体" pitchFamily="1" charset="-122"/>
                <a:ea typeface="楷体" pitchFamily="1" charset="-122"/>
                <a:sym typeface="Times New Roman" pitchFamily="2" charset="0"/>
              </a:rPr>
            </a:br>
            <a:r>
              <a:rPr lang="en-US" altLang="en-US" sz="2000">
                <a:latin typeface="楷体" pitchFamily="1" charset="-122"/>
                <a:ea typeface="楷体" pitchFamily="1" charset="-122"/>
                <a:sym typeface="Times New Roman" pitchFamily="2" charset="0"/>
              </a:rPr>
              <a:t>       按照国家环境监测技术规范开展环境质量监测。对辖区内污染源实施监督监测，对重点污染源建立和健全排污动态档案，编写监测报告。   </a:t>
            </a:r>
            <a:br>
              <a:rPr lang="en-US" altLang="en-US" sz="2000">
                <a:latin typeface="楷体" pitchFamily="1" charset="-122"/>
                <a:ea typeface="楷体" pitchFamily="1" charset="-122"/>
                <a:sym typeface="Times New Roman" pitchFamily="2" charset="0"/>
              </a:rPr>
            </a:br>
            <a:r>
              <a:rPr lang="en-US" altLang="en-US" sz="2000">
                <a:latin typeface="楷体" pitchFamily="1" charset="-122"/>
                <a:ea typeface="楷体" pitchFamily="1" charset="-122"/>
                <a:sym typeface="Times New Roman" pitchFamily="2" charset="0"/>
              </a:rPr>
              <a:t>    排污状况进行综合分析，编制环境监测报告、年鉴，参加编写环境质量报告书，及时向主管部门和上级有关部门上报各类监测数据、报告，为政府的环境状况公报和城市环境综合整治定量考核</a:t>
            </a:r>
            <a:r>
              <a:rPr lang="en-US" altLang="en-US" sz="2000">
                <a:latin typeface="楷体" pitchFamily="1" charset="-122"/>
                <a:ea typeface="楷体" pitchFamily="1" charset="-122"/>
              </a:rPr>
              <a:t>等提供监测数据。   </a:t>
            </a:r>
            <a:endParaRPr lang="en-US" altLang="en-US" sz="2000">
              <a:latin typeface="楷体" pitchFamily="1" charset="-122"/>
              <a:ea typeface="楷体" pitchFamily="1" charset="-122"/>
            </a:endParaRPr>
          </a:p>
        </p:txBody>
      </p:sp>
      <p:sp>
        <p:nvSpPr>
          <p:cNvPr id="43012" name="TextBox 43011"/>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盐城市亭湖区环境监测站共52页，您现在浏览的是第19页!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标题 1"/>
          <p:cNvSpPr/>
          <p:nvPr>
            <p:ph type="title" idx="4294967295"/>
          </p:nvPr>
        </p:nvSpPr>
        <p:spPr>
          <a:xfrm>
            <a:off x="457200" y="704850"/>
            <a:ext cx="8229600" cy="636588"/>
          </a:xfrm>
          <a:prstGeom prst="rect">
            <a:avLst/>
          </a:prstGeom>
          <a:noFill/>
          <a:ln>
            <a:noFill/>
            <a:miter lim="800000"/>
          </a:ln>
        </p:spPr>
        <p:txBody>
          <a:bodyPr anchor="ctr" anchorCtr="0"/>
          <a:lstStyle/>
          <a:p>
            <a:pPr lvl="0"/>
            <a:r>
              <a:rPr lang="zh-CN" altLang="en-US"/>
              <a:t>部分项目收费标准：</a:t>
            </a:r>
            <a:endParaRPr lang="zh-CN" altLang="en-US"/>
          </a:p>
        </p:txBody>
      </p:sp>
      <p:pic>
        <p:nvPicPr>
          <p:cNvPr id="45059" name="Picture 2"/>
          <p:cNvPicPr/>
          <p:nvPr>
            <p:ph idx="1"/>
          </p:nvPr>
        </p:nvPicPr>
        <p:blipFill>
          <a:blip r:embed="rId2"/>
          <a:stretch>
            <a:fillRect/>
          </a:stretch>
        </p:blipFill>
        <p:spPr>
          <a:xfrm>
            <a:off x="1042988" y="1268412"/>
            <a:ext cx="6769100" cy="5589588"/>
          </a:xfrm>
          <a:prstGeom prst="rect">
            <a:avLst/>
          </a:prstGeom>
          <a:noFill/>
          <a:ln>
            <a:noFill/>
            <a:miter lim="800000"/>
          </a:ln>
        </p:spPr>
      </p:pic>
      <p:sp>
        <p:nvSpPr>
          <p:cNvPr id="45060" name="TextBox 45059"/>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盐城市亭湖区环境监测站共52页，您现在浏览的是第20页!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pic>
        <p:nvPicPr>
          <p:cNvPr id="47107" name="Picture 2"/>
          <p:cNvPicPr/>
          <p:nvPr>
            <p:ph idx="1"/>
          </p:nvPr>
        </p:nvPicPr>
        <p:blipFill>
          <a:blip r:embed="rId2"/>
          <a:stretch>
            <a:fillRect/>
          </a:stretch>
        </p:blipFill>
        <p:spPr>
          <a:xfrm>
            <a:off x="1476375" y="692150"/>
            <a:ext cx="5975350" cy="5632450"/>
          </a:xfrm>
          <a:prstGeom prst="rect">
            <a:avLst/>
          </a:prstGeom>
          <a:noFill/>
          <a:ln>
            <a:noFill/>
            <a:miter lim="800000"/>
          </a:ln>
        </p:spPr>
      </p:pic>
      <p:sp>
        <p:nvSpPr>
          <p:cNvPr id="47108" name="TextBox 47107"/>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盐城市亭湖区环境监测站共52页，您现在浏览的是第21页!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
          <p:cNvSpPr/>
          <p:nvPr>
            <p:ph type="title"/>
          </p:nvPr>
        </p:nvSpPr>
        <p:spPr>
          <a:xfrm>
            <a:off x="468312" y="620712"/>
            <a:ext cx="8229600" cy="720725"/>
          </a:xfrm>
          <a:prstGeom prst="rect">
            <a:avLst/>
          </a:prstGeom>
          <a:noFill/>
          <a:ln>
            <a:solidFill>
              <a:prstClr val="black"/>
            </a:solidFill>
            <a:miter lim="800000"/>
          </a:ln>
        </p:spPr>
        <p:txBody>
          <a:bodyPr anchor="ctr" anchorCtr="0"/>
          <a:lstStyle>
            <a:lvl1pPr marL="0" indent="0" algn="ctr" defTabSz="914400" eaLnBrk="1" fontAlgn="base" hangingPunct="1">
              <a:lnSpc>
                <a:spcPct val="100000"/>
              </a:lnSpc>
              <a:spcBef>
                <a:spcPct val="0"/>
              </a:spcBef>
              <a:spcAft>
                <a:spcPct val="0"/>
              </a:spcAft>
              <a:buClrTx/>
              <a:buSzTx/>
              <a:buFontTx/>
              <a:buNone/>
              <a:defRPr lang="zh-CN" altLang="en-US" sz="3600" b="0" i="0" u="none" baseline="0">
                <a:solidFill>
                  <a:schemeClr val="tx2"/>
                </a:solidFill>
                <a:latin typeface="Arial"/>
                <a:ea typeface="黑体" charset="-122"/>
              </a:defRPr>
            </a:lvl1pPr>
          </a:lstStyle>
          <a:p>
            <a:pPr lvl="0"/>
          </a:p>
        </p:txBody>
      </p:sp>
      <p:pic>
        <p:nvPicPr>
          <p:cNvPr id="49155" name=""/>
          <p:cNvPicPr/>
          <p:nvPr>
            <p:ph idx="1"/>
          </p:nvPr>
        </p:nvPicPr>
        <p:blipFill>
          <a:blip r:embed="rId2"/>
          <a:stretch>
            <a:fillRect/>
          </a:stretch>
        </p:blipFill>
        <p:spPr>
          <a:xfrm>
            <a:off x="466725" y="619125"/>
            <a:ext cx="8212138" cy="5494338"/>
          </a:xfrm>
          <a:prstGeom prst="rect">
            <a:avLst/>
          </a:prstGeom>
          <a:noFill/>
          <a:ln>
            <a:noFill/>
            <a:miter lim="800000"/>
          </a:ln>
        </p:spPr>
      </p:pic>
      <p:sp>
        <p:nvSpPr>
          <p:cNvPr id="49156" name="TextBox 49155"/>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盐城市亭湖区环境监测站共52页，您现在浏览的是第22页!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灯片编号占位符 3"/>
          <p:cNvSpPr/>
          <p:nvPr/>
        </p:nvSpPr>
        <p:spPr>
          <a:xfrm>
            <a:off x="6553200" y="6356350"/>
            <a:ext cx="2133600" cy="365125"/>
          </a:xfrm>
          <a:prstGeom prst="rect">
            <a:avLst/>
          </a:prstGeom>
          <a:noFill/>
          <a:ln>
            <a:noFill/>
            <a:miter lim="800000"/>
          </a:ln>
        </p:spPr>
        <p:txBody>
          <a:bodyPr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Pr lvl="0" algn="r" eaLnBrk="1" hangingPunct="1">
              <a:spcBef>
                <a:spcPct val="0"/>
              </a:spcBef>
              <a:buClrTx/>
              <a:buFontTx/>
            </a:pPr>
            <a:fld id="{4B36DE2B-882A-4F43-BA42-BE0592B892EC}" type="slidenum">
              <a:rPr lang="zh-CN" altLang="en-US" sz="1200">
                <a:solidFill>
                  <a:srgbClr val="8B98B3"/>
                </a:solidFill>
              </a:rPr>
              <a:t>23</a:t>
            </a:fld>
            <a:endParaRPr lang="en-US" altLang="en-US" sz="1200">
              <a:solidFill>
                <a:srgbClr val="8B98B3"/>
              </a:solidFill>
            </a:endParaRPr>
          </a:p>
        </p:txBody>
      </p:sp>
      <p:sp>
        <p:nvSpPr>
          <p:cNvPr id="51203" name="Rectangle 2"/>
          <p:cNvSpPr/>
          <p:nvPr>
            <p:ph type="title" idx="4294967295"/>
          </p:nvPr>
        </p:nvSpPr>
        <p:spPr>
          <a:xfrm>
            <a:off x="0" y="260350"/>
            <a:ext cx="4968875" cy="687388"/>
          </a:xfrm>
          <a:prstGeom prst="rect">
            <a:avLst/>
          </a:prstGeom>
          <a:noFill/>
          <a:ln>
            <a:miter lim="800000"/>
          </a:ln>
        </p:spPr>
        <p:txBody>
          <a:bodyPr vert="horz" wrap="square" anchor="ctr" anchorCtr="0"/>
          <a:lstStyle>
            <a:lvl1pPr marL="0" indent="0" algn="ctr" defTabSz="914400" eaLnBrk="1" fontAlgn="base" hangingPunct="1">
              <a:lnSpc>
                <a:spcPct val="100000"/>
              </a:lnSpc>
              <a:spcBef>
                <a:spcPct val="0"/>
              </a:spcBef>
              <a:spcAft>
                <a:spcPct val="0"/>
              </a:spcAft>
              <a:buClrTx/>
              <a:buSzTx/>
              <a:buFontTx/>
              <a:buNone/>
              <a:defRPr lang="zh-CN" altLang="en-US" sz="3600" b="0" i="0" u="none" baseline="0">
                <a:solidFill>
                  <a:schemeClr val="tx2"/>
                </a:solidFill>
                <a:latin typeface="Arial"/>
                <a:ea typeface="黑体" charset="-122"/>
              </a:defRPr>
            </a:lvl1pPr>
          </a:lstStyle>
          <a:p>
            <a:pPr lvl="0" eaLnBrk="1" hangingPunct="1"/>
            <a:r>
              <a:rPr lang="zh-CN" altLang="en-US" sz="3900">
                <a:ea typeface="楷体_GB2312" pitchFamily="1" charset="-122"/>
              </a:rPr>
              <a:t>突发性环境污染事故</a:t>
            </a:r>
            <a:endParaRPr lang="zh-CN" altLang="en-US" sz="3900">
              <a:ea typeface="楷体_GB2312" pitchFamily="1" charset="-122"/>
            </a:endParaRPr>
          </a:p>
        </p:txBody>
      </p:sp>
      <p:pic>
        <p:nvPicPr>
          <p:cNvPr id="51204" name="Picture 3" descr="中国政区图"/>
          <p:cNvPicPr/>
          <p:nvPr/>
        </p:nvPicPr>
        <p:blipFill>
          <a:blip r:embed="rId3">
            <a:grayscl/>
          </a:blip>
          <a:stretch>
            <a:fillRect/>
          </a:stretch>
        </p:blipFill>
        <p:spPr>
          <a:xfrm>
            <a:off x="971550" y="1196975"/>
            <a:ext cx="6048375" cy="5111750"/>
          </a:xfrm>
          <a:prstGeom prst="rect">
            <a:avLst/>
          </a:prstGeom>
          <a:solidFill>
            <a:schemeClr val="folHlink"/>
          </a:solidFill>
          <a:ln>
            <a:noFill/>
            <a:miter lim="800000"/>
          </a:ln>
        </p:spPr>
      </p:pic>
      <p:grpSp>
        <p:nvGrpSpPr>
          <p:cNvPr id="51205" name=""/>
          <p:cNvGrpSpPr/>
          <p:nvPr/>
        </p:nvGrpSpPr>
        <p:grpSpPr>
          <a:xfrm>
            <a:off x="6156325" y="1484312"/>
            <a:ext cx="2305050" cy="865188"/>
            <a:chExt cx="1452" cy="545"/>
          </a:xfrm>
        </p:grpSpPr>
        <p:sp>
          <p:nvSpPr>
            <p:cNvPr id="51206" name="Oval 5"/>
            <p:cNvSpPr/>
            <p:nvPr/>
          </p:nvSpPr>
          <p:spPr>
            <a:xfrm>
              <a:off x="0" y="454"/>
              <a:ext cx="91" cy="91"/>
            </a:xfrm>
            <a:prstGeom prst="ellipse">
              <a:avLst/>
            </a:prstGeom>
            <a:solidFill>
              <a:schemeClr val="tx2">
                <a:alpha val="51999"/>
              </a:scheme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07" name="AutoShape 6"/>
            <p:cNvSpPr/>
            <p:nvPr/>
          </p:nvSpPr>
          <p:spPr>
            <a:xfrm>
              <a:off x="0" y="0"/>
              <a:ext cx="1452" cy="317"/>
            </a:xfrm>
            <a:prstGeom prst="wedgeRoundRectCallout">
              <a:avLst>
                <a:gd name="adj1" fmla="val -43181"/>
                <a:gd name="adj2" fmla="val 86593"/>
                <a:gd name="adj3" fmla="val 16667"/>
              </a:avLst>
            </a:prstGeom>
            <a:solidFill>
              <a:schemeClr val="tx2"/>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chemeClr val="bg1"/>
                  </a:solidFill>
                  <a:latin typeface="楷体_GB2312" pitchFamily="1" charset="-122"/>
                </a:rPr>
                <a:t>松花江水污染事故</a:t>
              </a:r>
              <a:endParaRPr lang="zh-CN" altLang="en-US" sz="1800">
                <a:solidFill>
                  <a:schemeClr val="bg1"/>
                </a:solidFill>
                <a:latin typeface="楷体_GB2312" pitchFamily="1" charset="-122"/>
              </a:endParaRPr>
            </a:p>
          </p:txBody>
        </p:sp>
      </p:grpSp>
      <p:grpSp>
        <p:nvGrpSpPr>
          <p:cNvPr id="51208" name=""/>
          <p:cNvGrpSpPr/>
          <p:nvPr/>
        </p:nvGrpSpPr>
        <p:grpSpPr>
          <a:xfrm>
            <a:off x="6011862" y="2133600"/>
            <a:ext cx="2870200" cy="792162"/>
            <a:chExt cx="1808" cy="499"/>
          </a:xfrm>
        </p:grpSpPr>
        <p:sp>
          <p:nvSpPr>
            <p:cNvPr id="51209" name="Oval 8"/>
            <p:cNvSpPr/>
            <p:nvPr/>
          </p:nvSpPr>
          <p:spPr>
            <a:xfrm>
              <a:off x="0" y="408"/>
              <a:ext cx="91" cy="91"/>
            </a:xfrm>
            <a:prstGeom prst="ellipse">
              <a:avLst/>
            </a:prstGeom>
            <a:solidFill>
              <a:srgbClr val="FFFF99">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10" name="AutoShape 9"/>
            <p:cNvSpPr/>
            <p:nvPr/>
          </p:nvSpPr>
          <p:spPr>
            <a:xfrm>
              <a:off x="318" y="0"/>
              <a:ext cx="1490" cy="317"/>
            </a:xfrm>
            <a:prstGeom prst="wedgeRoundRectCallout">
              <a:avLst>
                <a:gd name="adj1" fmla="val -65907"/>
                <a:gd name="adj2" fmla="val 84069"/>
                <a:gd name="adj3" fmla="val 16667"/>
              </a:avLst>
            </a:prstGeom>
            <a:solidFill>
              <a:srgbClr val="FFFF99"/>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辽宁浑河酚污染事件</a:t>
              </a:r>
              <a:endParaRPr lang="zh-CN" altLang="en-US" sz="1800">
                <a:solidFill>
                  <a:srgbClr val="FF6600"/>
                </a:solidFill>
                <a:latin typeface="楷体_GB2312" pitchFamily="1" charset="-122"/>
              </a:endParaRPr>
            </a:p>
          </p:txBody>
        </p:sp>
      </p:grpSp>
      <p:grpSp>
        <p:nvGrpSpPr>
          <p:cNvPr id="51211" name=""/>
          <p:cNvGrpSpPr/>
          <p:nvPr/>
        </p:nvGrpSpPr>
        <p:grpSpPr>
          <a:xfrm>
            <a:off x="5794375" y="3429000"/>
            <a:ext cx="3349625" cy="792162"/>
            <a:chExt cx="1950" cy="409"/>
          </a:xfrm>
        </p:grpSpPr>
        <p:sp>
          <p:nvSpPr>
            <p:cNvPr id="51212" name="Oval 11"/>
            <p:cNvSpPr/>
            <p:nvPr/>
          </p:nvSpPr>
          <p:spPr>
            <a:xfrm>
              <a:off x="0" y="318"/>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13" name="AutoShape 12"/>
            <p:cNvSpPr/>
            <p:nvPr/>
          </p:nvSpPr>
          <p:spPr>
            <a:xfrm>
              <a:off x="317" y="0"/>
              <a:ext cx="1633" cy="409"/>
            </a:xfrm>
            <a:prstGeom prst="wedgeRoundRectCallout">
              <a:avLst>
                <a:gd name="adj1" fmla="val -66167"/>
                <a:gd name="adj2" fmla="val 57861"/>
                <a:gd name="adj3" fmla="val 16667"/>
              </a:avLst>
            </a:prstGeom>
            <a:solidFill>
              <a:srgbClr val="0000FF"/>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C7DCF3"/>
                  </a:solidFill>
                  <a:latin typeface="楷体_GB2312" pitchFamily="1" charset="-122"/>
                </a:rPr>
                <a:t>江苏淮安液氯泄漏事件</a:t>
              </a:r>
              <a:endParaRPr lang="zh-CN" altLang="en-US" sz="1800">
                <a:solidFill>
                  <a:srgbClr val="C7DCF3"/>
                </a:solidFill>
                <a:latin typeface="楷体_GB2312" pitchFamily="1" charset="-122"/>
              </a:endParaRPr>
            </a:p>
            <a:p>
              <a:pPr marL="0" lvl="0" indent="0" algn="ctr" eaLnBrk="1" hangingPunct="1">
                <a:spcBef>
                  <a:spcPct val="0"/>
                </a:spcBef>
                <a:buClrTx/>
                <a:buFontTx/>
              </a:pPr>
              <a:r>
                <a:rPr lang="zh-CN" altLang="en-US" sz="1800">
                  <a:solidFill>
                    <a:srgbClr val="C7DCF3"/>
                  </a:solidFill>
                </a:rPr>
                <a:t>江苏东海倾倒有毒物质</a:t>
              </a:r>
              <a:endParaRPr lang="en-US" altLang="en-US" sz="1800">
                <a:solidFill>
                  <a:srgbClr val="C7DCF3"/>
                </a:solidFill>
              </a:endParaRPr>
            </a:p>
            <a:p>
              <a:pPr marL="0" lvl="0" indent="0" algn="ctr" eaLnBrk="1" hangingPunct="1">
                <a:spcBef>
                  <a:spcPct val="0"/>
                </a:spcBef>
                <a:buClrTx/>
                <a:buFontTx/>
              </a:pPr>
              <a:r>
                <a:rPr lang="zh-CN" altLang="en-US" sz="1800">
                  <a:solidFill>
                    <a:srgbClr val="C7DCF3"/>
                  </a:solidFill>
                </a:rPr>
                <a:t>江苏盐城市水污染事件</a:t>
              </a:r>
              <a:endParaRPr lang="zh-CN" altLang="en-US" sz="1800">
                <a:solidFill>
                  <a:srgbClr val="C7DCF3"/>
                </a:solidFill>
                <a:latin typeface="楷体_GB2312" pitchFamily="1" charset="-122"/>
              </a:endParaRPr>
            </a:p>
          </p:txBody>
        </p:sp>
      </p:grpSp>
      <p:grpSp>
        <p:nvGrpSpPr>
          <p:cNvPr id="51214" name=""/>
          <p:cNvGrpSpPr/>
          <p:nvPr/>
        </p:nvGrpSpPr>
        <p:grpSpPr>
          <a:xfrm>
            <a:off x="5508625" y="4795838"/>
            <a:ext cx="3240088" cy="504825"/>
            <a:chExt cx="2041" cy="318"/>
          </a:xfrm>
        </p:grpSpPr>
        <p:sp>
          <p:nvSpPr>
            <p:cNvPr id="51215" name="Oval 14"/>
            <p:cNvSpPr/>
            <p:nvPr/>
          </p:nvSpPr>
          <p:spPr>
            <a:xfrm>
              <a:off x="0" y="1"/>
              <a:ext cx="91" cy="91"/>
            </a:xfrm>
            <a:prstGeom prst="ellipse">
              <a:avLst/>
            </a:prstGeom>
            <a:solidFill>
              <a:srgbClr val="FFFF99">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16" name="AutoShape 15"/>
            <p:cNvSpPr/>
            <p:nvPr/>
          </p:nvSpPr>
          <p:spPr>
            <a:xfrm>
              <a:off x="635" y="0"/>
              <a:ext cx="1406" cy="318"/>
            </a:xfrm>
            <a:prstGeom prst="wedgeRoundRectCallout">
              <a:avLst>
                <a:gd name="adj1" fmla="val -90116"/>
                <a:gd name="adj2" fmla="val -31759"/>
                <a:gd name="adj3" fmla="val 16667"/>
              </a:avLst>
            </a:prstGeom>
            <a:solidFill>
              <a:srgbClr val="FFFF99"/>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江西赣江污染事件 </a:t>
              </a:r>
              <a:endParaRPr lang="zh-CN" altLang="en-US" sz="1800">
                <a:solidFill>
                  <a:srgbClr val="FF6600"/>
                </a:solidFill>
                <a:latin typeface="楷体_GB2312" pitchFamily="1" charset="-122"/>
              </a:endParaRPr>
            </a:p>
          </p:txBody>
        </p:sp>
      </p:grpSp>
      <p:grpSp>
        <p:nvGrpSpPr>
          <p:cNvPr id="51217" name=""/>
          <p:cNvGrpSpPr/>
          <p:nvPr/>
        </p:nvGrpSpPr>
        <p:grpSpPr>
          <a:xfrm>
            <a:off x="5292725" y="5300662"/>
            <a:ext cx="2994025" cy="1295400"/>
            <a:chExt cx="1886" cy="816"/>
          </a:xfrm>
        </p:grpSpPr>
        <p:sp>
          <p:nvSpPr>
            <p:cNvPr id="51218" name="Oval 17"/>
            <p:cNvSpPr/>
            <p:nvPr/>
          </p:nvSpPr>
          <p:spPr>
            <a:xfrm>
              <a:off x="0" y="0"/>
              <a:ext cx="91" cy="91"/>
            </a:xfrm>
            <a:prstGeom prst="ellipse">
              <a:avLst/>
            </a:prstGeom>
            <a:solidFill>
              <a:srgbClr val="FFFF99">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19" name="AutoShape 18"/>
            <p:cNvSpPr/>
            <p:nvPr/>
          </p:nvSpPr>
          <p:spPr>
            <a:xfrm>
              <a:off x="266" y="576"/>
              <a:ext cx="1620" cy="240"/>
            </a:xfrm>
            <a:prstGeom prst="wedgeRoundRectCallout">
              <a:avLst>
                <a:gd name="adj1" fmla="val -60579"/>
                <a:gd name="adj2" fmla="val -247190"/>
                <a:gd name="adj3" fmla="val 16667"/>
              </a:avLst>
            </a:prstGeom>
            <a:solidFill>
              <a:srgbClr val="FFFF99"/>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广东北江镉污染事件 </a:t>
              </a:r>
              <a:endParaRPr lang="zh-CN" altLang="en-US" sz="1800">
                <a:solidFill>
                  <a:srgbClr val="FF6600"/>
                </a:solidFill>
                <a:latin typeface="楷体_GB2312" pitchFamily="1" charset="-122"/>
              </a:endParaRPr>
            </a:p>
          </p:txBody>
        </p:sp>
      </p:grpSp>
      <p:grpSp>
        <p:nvGrpSpPr>
          <p:cNvPr id="51220" name=""/>
          <p:cNvGrpSpPr/>
          <p:nvPr/>
        </p:nvGrpSpPr>
        <p:grpSpPr>
          <a:xfrm>
            <a:off x="0" y="5357812"/>
            <a:ext cx="4222750" cy="857250"/>
            <a:chExt cx="1876" cy="540"/>
          </a:xfrm>
        </p:grpSpPr>
        <p:sp>
          <p:nvSpPr>
            <p:cNvPr id="51221" name="Oval 20"/>
            <p:cNvSpPr/>
            <p:nvPr/>
          </p:nvSpPr>
          <p:spPr>
            <a:xfrm>
              <a:off x="1785" y="0"/>
              <a:ext cx="91" cy="91"/>
            </a:xfrm>
            <a:prstGeom prst="ellipse">
              <a:avLst/>
            </a:prstGeom>
            <a:solidFill>
              <a:srgbClr val="FFFF99">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22" name="AutoShape 21"/>
            <p:cNvSpPr/>
            <p:nvPr/>
          </p:nvSpPr>
          <p:spPr>
            <a:xfrm>
              <a:off x="0" y="315"/>
              <a:ext cx="1270" cy="225"/>
            </a:xfrm>
            <a:prstGeom prst="wedgeRoundRectCallout">
              <a:avLst>
                <a:gd name="adj1" fmla="val 94801"/>
                <a:gd name="adj2" fmla="val -163241"/>
                <a:gd name="adj3" fmla="val 16667"/>
              </a:avLst>
            </a:prstGeom>
            <a:solidFill>
              <a:srgbClr val="FFFF99"/>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3300"/>
                  </a:solidFill>
                </a:rPr>
                <a:t>云南阳宗海砷化物水污染</a:t>
              </a:r>
              <a:endParaRPr lang="zh-CN" altLang="en-US" sz="1800">
                <a:solidFill>
                  <a:srgbClr val="FF3300"/>
                </a:solidFill>
                <a:latin typeface="楷体_GB2312" pitchFamily="1" charset="-122"/>
              </a:endParaRPr>
            </a:p>
          </p:txBody>
        </p:sp>
      </p:grpSp>
      <p:grpSp>
        <p:nvGrpSpPr>
          <p:cNvPr id="51223" name=""/>
          <p:cNvGrpSpPr/>
          <p:nvPr/>
        </p:nvGrpSpPr>
        <p:grpSpPr>
          <a:xfrm>
            <a:off x="1979612" y="4941888"/>
            <a:ext cx="2665412" cy="862012"/>
            <a:chExt cx="1679" cy="543"/>
          </a:xfrm>
        </p:grpSpPr>
        <p:sp>
          <p:nvSpPr>
            <p:cNvPr id="51224" name="Oval 23"/>
            <p:cNvSpPr/>
            <p:nvPr/>
          </p:nvSpPr>
          <p:spPr>
            <a:xfrm>
              <a:off x="1588" y="0"/>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25" name="AutoShape 24"/>
            <p:cNvSpPr/>
            <p:nvPr/>
          </p:nvSpPr>
          <p:spPr>
            <a:xfrm>
              <a:off x="0" y="226"/>
              <a:ext cx="1452" cy="317"/>
            </a:xfrm>
            <a:prstGeom prst="wedgeRoundRectCallout">
              <a:avLst>
                <a:gd name="adj1" fmla="val 60880"/>
                <a:gd name="adj2" fmla="val -99843"/>
                <a:gd name="adj3" fmla="val 16667"/>
              </a:avLst>
            </a:prstGeom>
            <a:solidFill>
              <a:srgbClr val="E8E8F4"/>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贵阳电厂污染事故</a:t>
              </a:r>
              <a:endParaRPr lang="zh-CN" altLang="en-US" sz="1800">
                <a:solidFill>
                  <a:srgbClr val="FF6600"/>
                </a:solidFill>
                <a:latin typeface="楷体_GB2312" pitchFamily="1" charset="-122"/>
              </a:endParaRPr>
            </a:p>
          </p:txBody>
        </p:sp>
      </p:grpSp>
      <p:grpSp>
        <p:nvGrpSpPr>
          <p:cNvPr id="51226" name=""/>
          <p:cNvGrpSpPr/>
          <p:nvPr/>
        </p:nvGrpSpPr>
        <p:grpSpPr>
          <a:xfrm>
            <a:off x="5076825" y="4797425"/>
            <a:ext cx="3529012" cy="1150938"/>
            <a:chExt cx="2223" cy="725"/>
          </a:xfrm>
        </p:grpSpPr>
        <p:sp>
          <p:nvSpPr>
            <p:cNvPr id="51227" name="Oval 26"/>
            <p:cNvSpPr/>
            <p:nvPr/>
          </p:nvSpPr>
          <p:spPr>
            <a:xfrm>
              <a:off x="0" y="0"/>
              <a:ext cx="91" cy="91"/>
            </a:xfrm>
            <a:prstGeom prst="ellipse">
              <a:avLst/>
            </a:prstGeom>
            <a:solidFill>
              <a:srgbClr val="FFFF99">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28" name="AutoShape 27"/>
            <p:cNvSpPr/>
            <p:nvPr/>
          </p:nvSpPr>
          <p:spPr>
            <a:xfrm>
              <a:off x="771" y="408"/>
              <a:ext cx="1452" cy="317"/>
            </a:xfrm>
            <a:prstGeom prst="wedgeRoundRectCallout">
              <a:avLst>
                <a:gd name="adj1" fmla="val -98759"/>
                <a:gd name="adj2" fmla="val -156310"/>
                <a:gd name="adj3" fmla="val 16667"/>
              </a:avLst>
            </a:prstGeom>
            <a:solidFill>
              <a:srgbClr val="FFFF99"/>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3300"/>
                  </a:solidFill>
                  <a:latin typeface="楷体_GB2312" pitchFamily="1" charset="-122"/>
                </a:rPr>
                <a:t>湖南湘江镉污染事件</a:t>
              </a:r>
              <a:endParaRPr lang="en-US" altLang="en-US" sz="1800">
                <a:solidFill>
                  <a:srgbClr val="FF3300"/>
                </a:solidFill>
                <a:latin typeface="楷体_GB2312" pitchFamily="1" charset="-122"/>
              </a:endParaRPr>
            </a:p>
            <a:p>
              <a:pPr marL="0" lvl="0" indent="0" algn="ctr" eaLnBrk="1" hangingPunct="1">
                <a:spcBef>
                  <a:spcPct val="0"/>
                </a:spcBef>
                <a:buClrTx/>
              </a:pPr>
              <a:r>
                <a:rPr lang="zh-CN" altLang="en-US" sz="1800">
                  <a:solidFill>
                    <a:srgbClr val="FF3300"/>
                  </a:solidFill>
                </a:rPr>
                <a:t>湖南省浏阳镉污染事</a:t>
              </a:r>
              <a:endParaRPr lang="zh-CN" altLang="en-US" sz="1800">
                <a:solidFill>
                  <a:srgbClr val="FF3300"/>
                </a:solidFill>
              </a:endParaRPr>
            </a:p>
          </p:txBody>
        </p:sp>
      </p:grpSp>
      <p:grpSp>
        <p:nvGrpSpPr>
          <p:cNvPr id="51229" name=""/>
          <p:cNvGrpSpPr/>
          <p:nvPr/>
        </p:nvGrpSpPr>
        <p:grpSpPr>
          <a:xfrm>
            <a:off x="1285875" y="2500312"/>
            <a:ext cx="3024188" cy="1576388"/>
            <a:chExt cx="1905" cy="772"/>
          </a:xfrm>
        </p:grpSpPr>
        <p:sp>
          <p:nvSpPr>
            <p:cNvPr id="51230" name="Oval 29"/>
            <p:cNvSpPr/>
            <p:nvPr/>
          </p:nvSpPr>
          <p:spPr>
            <a:xfrm>
              <a:off x="1814" y="681"/>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31" name="AutoShape 30"/>
            <p:cNvSpPr/>
            <p:nvPr/>
          </p:nvSpPr>
          <p:spPr>
            <a:xfrm>
              <a:off x="0" y="0"/>
              <a:ext cx="1588" cy="317"/>
            </a:xfrm>
            <a:prstGeom prst="wedgeRoundRectCallout">
              <a:avLst>
                <a:gd name="adj1" fmla="val 65426"/>
                <a:gd name="adj2" fmla="val 174921"/>
                <a:gd name="adj3" fmla="val 16667"/>
              </a:avLst>
            </a:prstGeom>
            <a:solidFill>
              <a:srgbClr val="E8E8F4"/>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pPr>
              <a:r>
                <a:rPr lang="zh-CN" altLang="en-US" sz="1800">
                  <a:solidFill>
                    <a:srgbClr val="FF6600"/>
                  </a:solidFill>
                  <a:latin typeface="楷体_GB2312" pitchFamily="1" charset="-122"/>
                </a:rPr>
                <a:t>甘肃血铅超标事件</a:t>
              </a:r>
              <a:endParaRPr lang="zh-CN" altLang="en-US" sz="1800">
                <a:solidFill>
                  <a:srgbClr val="FF6600"/>
                </a:solidFill>
                <a:latin typeface="楷体_GB2312" pitchFamily="1" charset="-122"/>
              </a:endParaRPr>
            </a:p>
            <a:p>
              <a:pPr marL="0" lvl="0" indent="0" algn="ctr" eaLnBrk="1" hangingPunct="1">
                <a:spcBef>
                  <a:spcPct val="0"/>
                </a:spcBef>
                <a:buClrTx/>
                <a:buFontTx/>
              </a:pPr>
              <a:r>
                <a:rPr lang="zh-CN" altLang="en-US" sz="1800">
                  <a:solidFill>
                    <a:srgbClr val="FF6600"/>
                  </a:solidFill>
                  <a:latin typeface="楷体_GB2312" pitchFamily="1" charset="-122"/>
                </a:rPr>
                <a:t>黄河兰州段油污染事件 </a:t>
              </a:r>
              <a:endParaRPr lang="zh-CN" altLang="en-US" sz="1800">
                <a:solidFill>
                  <a:srgbClr val="FF6600"/>
                </a:solidFill>
                <a:latin typeface="楷体_GB2312" pitchFamily="1" charset="-122"/>
              </a:endParaRPr>
            </a:p>
          </p:txBody>
        </p:sp>
      </p:grpSp>
      <p:grpSp>
        <p:nvGrpSpPr>
          <p:cNvPr id="51232" name=""/>
          <p:cNvGrpSpPr/>
          <p:nvPr/>
        </p:nvGrpSpPr>
        <p:grpSpPr>
          <a:xfrm>
            <a:off x="2071688" y="2000250"/>
            <a:ext cx="3214688" cy="1944688"/>
            <a:chExt cx="2025" cy="1225"/>
          </a:xfrm>
        </p:grpSpPr>
        <p:sp>
          <p:nvSpPr>
            <p:cNvPr id="51233" name="Oval 32"/>
            <p:cNvSpPr/>
            <p:nvPr/>
          </p:nvSpPr>
          <p:spPr>
            <a:xfrm>
              <a:off x="1395" y="1134"/>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34" name="AutoShape 33"/>
            <p:cNvSpPr/>
            <p:nvPr/>
          </p:nvSpPr>
          <p:spPr>
            <a:xfrm>
              <a:off x="0" y="0"/>
              <a:ext cx="2025" cy="363"/>
            </a:xfrm>
            <a:prstGeom prst="wedgeRoundRectCallout">
              <a:avLst>
                <a:gd name="adj1" fmla="val 33977"/>
                <a:gd name="adj2" fmla="val 270324"/>
                <a:gd name="adj3" fmla="val 16667"/>
              </a:avLst>
            </a:prstGeom>
            <a:solidFill>
              <a:srgbClr val="E8E8F4"/>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3300"/>
                  </a:solidFill>
                  <a:latin typeface="楷体_GB2312" pitchFamily="1" charset="-122"/>
                </a:rPr>
                <a:t>凤翔血铅超标事件</a:t>
              </a:r>
              <a:endParaRPr lang="en-US" altLang="en-US" sz="1800">
                <a:solidFill>
                  <a:srgbClr val="FF3300"/>
                </a:solidFill>
                <a:latin typeface="楷体_GB2312" pitchFamily="1" charset="-122"/>
              </a:endParaRPr>
            </a:p>
            <a:p>
              <a:pPr marL="0" lvl="0" indent="0" algn="ctr" eaLnBrk="1" hangingPunct="1">
                <a:spcBef>
                  <a:spcPct val="0"/>
                </a:spcBef>
                <a:buClrTx/>
                <a:buFontTx/>
              </a:pPr>
              <a:r>
                <a:rPr lang="zh-CN" altLang="en-US" sz="1800">
                  <a:solidFill>
                    <a:srgbClr val="FF3300"/>
                  </a:solidFill>
                </a:rPr>
                <a:t>陕西安塞柴油泄漏水污染事件</a:t>
              </a:r>
              <a:endParaRPr lang="zh-CN" altLang="en-US" sz="1800">
                <a:solidFill>
                  <a:srgbClr val="FF3300"/>
                </a:solidFill>
                <a:latin typeface="楷体_GB2312" pitchFamily="1" charset="-122"/>
              </a:endParaRPr>
            </a:p>
          </p:txBody>
        </p:sp>
      </p:grpSp>
      <p:grpSp>
        <p:nvGrpSpPr>
          <p:cNvPr id="51235" name=""/>
          <p:cNvGrpSpPr/>
          <p:nvPr/>
        </p:nvGrpSpPr>
        <p:grpSpPr>
          <a:xfrm>
            <a:off x="827088" y="3429000"/>
            <a:ext cx="3384550" cy="1081088"/>
            <a:chExt cx="2132" cy="681"/>
          </a:xfrm>
        </p:grpSpPr>
        <p:sp>
          <p:nvSpPr>
            <p:cNvPr id="51236" name="Oval 35"/>
            <p:cNvSpPr/>
            <p:nvPr/>
          </p:nvSpPr>
          <p:spPr>
            <a:xfrm>
              <a:off x="2041" y="590"/>
              <a:ext cx="91" cy="91"/>
            </a:xfrm>
            <a:prstGeom prst="ellipse">
              <a:avLst/>
            </a:prstGeom>
            <a:solidFill>
              <a:schemeClr val="folHlink">
                <a:alpha val="51999"/>
              </a:scheme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37" name="AutoShape 36"/>
            <p:cNvSpPr/>
            <p:nvPr/>
          </p:nvSpPr>
          <p:spPr>
            <a:xfrm>
              <a:off x="0" y="0"/>
              <a:ext cx="1542" cy="317"/>
            </a:xfrm>
            <a:prstGeom prst="wedgeRoundRectCallout">
              <a:avLst>
                <a:gd name="adj1" fmla="val 83269"/>
                <a:gd name="adj2" fmla="val 144954"/>
                <a:gd name="adj3" fmla="val 16667"/>
              </a:avLst>
            </a:prstGeom>
            <a:solidFill>
              <a:schemeClr val="folHlink"/>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latin typeface="楷体_GB2312" pitchFamily="1" charset="-122"/>
                </a:rPr>
                <a:t>四川沱江水污染事件</a:t>
              </a:r>
              <a:r>
                <a:rPr lang="zh-CN" altLang="en-US" sz="1800">
                  <a:solidFill>
                    <a:srgbClr val="FF6600"/>
                  </a:solidFill>
                  <a:latin typeface="楷体_GB2312" pitchFamily="1" charset="-122"/>
                </a:rPr>
                <a:t> </a:t>
              </a:r>
              <a:endParaRPr lang="zh-CN" altLang="en-US" sz="1800">
                <a:solidFill>
                  <a:srgbClr val="FF6600"/>
                </a:solidFill>
                <a:latin typeface="楷体_GB2312" pitchFamily="1" charset="-122"/>
              </a:endParaRPr>
            </a:p>
          </p:txBody>
        </p:sp>
      </p:grpSp>
      <p:grpSp>
        <p:nvGrpSpPr>
          <p:cNvPr id="51238" name=""/>
          <p:cNvGrpSpPr/>
          <p:nvPr/>
        </p:nvGrpSpPr>
        <p:grpSpPr>
          <a:xfrm>
            <a:off x="395288" y="4149725"/>
            <a:ext cx="4249738" cy="503238"/>
            <a:chExt cx="2677" cy="317"/>
          </a:xfrm>
        </p:grpSpPr>
        <p:sp>
          <p:nvSpPr>
            <p:cNvPr id="51239" name="Oval 38"/>
            <p:cNvSpPr/>
            <p:nvPr/>
          </p:nvSpPr>
          <p:spPr>
            <a:xfrm>
              <a:off x="2586" y="226"/>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40" name="AutoShape 39"/>
            <p:cNvSpPr/>
            <p:nvPr/>
          </p:nvSpPr>
          <p:spPr>
            <a:xfrm>
              <a:off x="0" y="0"/>
              <a:ext cx="1679" cy="317"/>
            </a:xfrm>
            <a:prstGeom prst="wedgeRoundRectCallout">
              <a:avLst>
                <a:gd name="adj1" fmla="val 101815"/>
                <a:gd name="adj2" fmla="val 35806"/>
                <a:gd name="adj3" fmla="val 16667"/>
              </a:avLst>
            </a:prstGeom>
            <a:solidFill>
              <a:srgbClr val="E8E8F4"/>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重庆开县特大井喷事故 </a:t>
              </a:r>
              <a:endParaRPr lang="zh-CN" altLang="en-US" sz="1800">
                <a:solidFill>
                  <a:srgbClr val="FF6600"/>
                </a:solidFill>
                <a:latin typeface="楷体_GB2312" pitchFamily="1" charset="-122"/>
              </a:endParaRPr>
            </a:p>
          </p:txBody>
        </p:sp>
      </p:grpSp>
      <p:grpSp>
        <p:nvGrpSpPr>
          <p:cNvPr id="51241" name=""/>
          <p:cNvGrpSpPr/>
          <p:nvPr/>
        </p:nvGrpSpPr>
        <p:grpSpPr>
          <a:xfrm>
            <a:off x="179388" y="4724400"/>
            <a:ext cx="4537075" cy="503238"/>
            <a:chExt cx="2858" cy="317"/>
          </a:xfrm>
        </p:grpSpPr>
        <p:sp>
          <p:nvSpPr>
            <p:cNvPr id="51242" name="AutoShape 41"/>
            <p:cNvSpPr/>
            <p:nvPr/>
          </p:nvSpPr>
          <p:spPr>
            <a:xfrm>
              <a:off x="0" y="0"/>
              <a:ext cx="1951" cy="317"/>
            </a:xfrm>
            <a:prstGeom prst="wedgeRoundRectCallout">
              <a:avLst>
                <a:gd name="adj1" fmla="val 90903"/>
                <a:gd name="adj2" fmla="val -45269"/>
                <a:gd name="adj3" fmla="val 16667"/>
              </a:avLst>
            </a:prstGeom>
            <a:solidFill>
              <a:srgbClr val="E8E8F4"/>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重庆化工厂氯气泄漏事故</a:t>
              </a:r>
              <a:endParaRPr lang="zh-CN" altLang="en-US" sz="1800">
                <a:solidFill>
                  <a:srgbClr val="FF6600"/>
                </a:solidFill>
                <a:latin typeface="楷体_GB2312" pitchFamily="1" charset="-122"/>
              </a:endParaRPr>
            </a:p>
          </p:txBody>
        </p:sp>
        <p:sp>
          <p:nvSpPr>
            <p:cNvPr id="51243" name="Oval 42"/>
            <p:cNvSpPr/>
            <p:nvPr/>
          </p:nvSpPr>
          <p:spPr>
            <a:xfrm>
              <a:off x="2767" y="0"/>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grpSp>
      <p:grpSp>
        <p:nvGrpSpPr>
          <p:cNvPr id="51244" name=""/>
          <p:cNvGrpSpPr/>
          <p:nvPr/>
        </p:nvGrpSpPr>
        <p:grpSpPr>
          <a:xfrm>
            <a:off x="5219700" y="2924175"/>
            <a:ext cx="3182938" cy="1154112"/>
            <a:chExt cx="2005" cy="727"/>
          </a:xfrm>
        </p:grpSpPr>
        <p:sp>
          <p:nvSpPr>
            <p:cNvPr id="51245" name="Oval 44"/>
            <p:cNvSpPr/>
            <p:nvPr/>
          </p:nvSpPr>
          <p:spPr>
            <a:xfrm>
              <a:off x="0" y="636"/>
              <a:ext cx="91" cy="91"/>
            </a:xfrm>
            <a:prstGeom prst="ellipse">
              <a:avLst/>
            </a:prstGeom>
            <a:solidFill>
              <a:srgbClr val="FFFF99">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46" name="AutoShape 45"/>
            <p:cNvSpPr/>
            <p:nvPr/>
          </p:nvSpPr>
          <p:spPr>
            <a:xfrm>
              <a:off x="46" y="0"/>
              <a:ext cx="1959" cy="318"/>
            </a:xfrm>
            <a:prstGeom prst="wedgeRoundRectCallout">
              <a:avLst>
                <a:gd name="adj1" fmla="val -48213"/>
                <a:gd name="adj2" fmla="val 151889"/>
                <a:gd name="adj3" fmla="val 16667"/>
              </a:avLst>
            </a:prstGeom>
            <a:solidFill>
              <a:srgbClr val="FFFF99"/>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河南柴油泄漏污染黄河事件</a:t>
              </a:r>
              <a:endParaRPr lang="zh-CN" altLang="en-US" sz="1800">
                <a:solidFill>
                  <a:srgbClr val="FF6600"/>
                </a:solidFill>
                <a:latin typeface="楷体_GB2312" pitchFamily="1" charset="-122"/>
              </a:endParaRPr>
            </a:p>
          </p:txBody>
        </p:sp>
      </p:grpSp>
      <p:grpSp>
        <p:nvGrpSpPr>
          <p:cNvPr id="51247" name=""/>
          <p:cNvGrpSpPr/>
          <p:nvPr/>
        </p:nvGrpSpPr>
        <p:grpSpPr>
          <a:xfrm>
            <a:off x="3636962" y="1214438"/>
            <a:ext cx="2578100" cy="2520950"/>
            <a:chExt cx="1624" cy="1588"/>
          </a:xfrm>
        </p:grpSpPr>
        <p:sp>
          <p:nvSpPr>
            <p:cNvPr id="51248" name="AutoShape 47"/>
            <p:cNvSpPr/>
            <p:nvPr/>
          </p:nvSpPr>
          <p:spPr>
            <a:xfrm>
              <a:off x="0" y="0"/>
              <a:ext cx="1624" cy="363"/>
            </a:xfrm>
            <a:prstGeom prst="wedgeRoundRectCallout">
              <a:avLst>
                <a:gd name="adj1" fmla="val 9130"/>
                <a:gd name="adj2" fmla="val 361296"/>
                <a:gd name="adj3" fmla="val 16667"/>
              </a:avLst>
            </a:prstGeom>
            <a:solidFill>
              <a:srgbClr val="E8E8F4"/>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太原苯泄漏污染事件</a:t>
              </a:r>
              <a:endParaRPr lang="zh-CN" altLang="en-US" sz="1800">
                <a:solidFill>
                  <a:srgbClr val="FF6600"/>
                </a:solidFill>
                <a:latin typeface="楷体_GB2312" pitchFamily="1" charset="-122"/>
              </a:endParaRPr>
            </a:p>
          </p:txBody>
        </p:sp>
        <p:sp>
          <p:nvSpPr>
            <p:cNvPr id="51249" name="Oval 48"/>
            <p:cNvSpPr/>
            <p:nvPr/>
          </p:nvSpPr>
          <p:spPr>
            <a:xfrm>
              <a:off x="816" y="1497"/>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grpSp>
      <p:grpSp>
        <p:nvGrpSpPr>
          <p:cNvPr id="51250" name=""/>
          <p:cNvGrpSpPr/>
          <p:nvPr/>
        </p:nvGrpSpPr>
        <p:grpSpPr>
          <a:xfrm>
            <a:off x="5076825" y="4219575"/>
            <a:ext cx="3384550" cy="504825"/>
            <a:chExt cx="2132" cy="318"/>
          </a:xfrm>
        </p:grpSpPr>
        <p:sp>
          <p:nvSpPr>
            <p:cNvPr id="51251" name="AutoShape 50"/>
            <p:cNvSpPr/>
            <p:nvPr/>
          </p:nvSpPr>
          <p:spPr>
            <a:xfrm>
              <a:off x="635" y="0"/>
              <a:ext cx="1497" cy="318"/>
            </a:xfrm>
            <a:prstGeom prst="wedgeRoundRectCallout">
              <a:avLst>
                <a:gd name="adj1" fmla="val -86875"/>
                <a:gd name="adj2" fmla="val 31759"/>
                <a:gd name="adj3" fmla="val 16667"/>
              </a:avLst>
            </a:prstGeom>
            <a:solidFill>
              <a:srgbClr val="E8E8F4"/>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6600"/>
                  </a:solidFill>
                  <a:latin typeface="楷体_GB2312" pitchFamily="1" charset="-122"/>
                </a:rPr>
                <a:t>湖北襄樊癌症村事件 </a:t>
              </a:r>
              <a:endParaRPr lang="zh-CN" altLang="en-US" sz="1800">
                <a:solidFill>
                  <a:srgbClr val="FF6600"/>
                </a:solidFill>
                <a:latin typeface="楷体_GB2312" pitchFamily="1" charset="-122"/>
              </a:endParaRPr>
            </a:p>
          </p:txBody>
        </p:sp>
        <p:sp>
          <p:nvSpPr>
            <p:cNvPr id="51252" name="Oval 51"/>
            <p:cNvSpPr/>
            <p:nvPr/>
          </p:nvSpPr>
          <p:spPr>
            <a:xfrm>
              <a:off x="0" y="202"/>
              <a:ext cx="91" cy="91"/>
            </a:xfrm>
            <a:prstGeom prst="ellipse">
              <a:avLst/>
            </a:prstGeom>
            <a:solidFill>
              <a:srgbClr val="E8E8F4">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grpSp>
      <p:grpSp>
        <p:nvGrpSpPr>
          <p:cNvPr id="51253" name=""/>
          <p:cNvGrpSpPr/>
          <p:nvPr/>
        </p:nvGrpSpPr>
        <p:grpSpPr>
          <a:xfrm>
            <a:off x="2438400" y="5453062"/>
            <a:ext cx="3078162" cy="1225550"/>
            <a:chExt cx="1939" cy="772"/>
          </a:xfrm>
        </p:grpSpPr>
        <p:sp>
          <p:nvSpPr>
            <p:cNvPr id="51254" name="Oval 20"/>
            <p:cNvSpPr/>
            <p:nvPr/>
          </p:nvSpPr>
          <p:spPr>
            <a:xfrm>
              <a:off x="1531" y="0"/>
              <a:ext cx="91" cy="91"/>
            </a:xfrm>
            <a:prstGeom prst="ellipse">
              <a:avLst/>
            </a:prstGeom>
            <a:solidFill>
              <a:srgbClr val="FFFF99">
                <a:alpha val="51999"/>
              </a:srgbClr>
            </a:solidFill>
            <a:ln w="25400" cmpd="sng">
              <a:solidFill>
                <a:schemeClr val="tx2"/>
              </a:solidFill>
              <a:miter lim="800000"/>
            </a:ln>
          </p:spPr>
          <p:txBody>
            <a:bodyPr wrap="none" anchor="ctr" anchorCtr="0"/>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eaLnBrk="1" hangingPunct="1">
                <a:spcBef>
                  <a:spcPct val="0"/>
                </a:spcBef>
                <a:buClrTx/>
                <a:buFontTx/>
              </a:pPr>
              <a:endParaRPr lang="zh-CN" altLang="en-US" sz="1800"/>
            </a:p>
          </p:txBody>
        </p:sp>
        <p:sp>
          <p:nvSpPr>
            <p:cNvPr id="51255" name="AutoShape 21"/>
            <p:cNvSpPr/>
            <p:nvPr/>
          </p:nvSpPr>
          <p:spPr>
            <a:xfrm>
              <a:off x="0" y="409"/>
              <a:ext cx="1939" cy="363"/>
            </a:xfrm>
            <a:prstGeom prst="wedgeRoundRectCallout">
              <a:avLst>
                <a:gd name="adj1" fmla="val 29139"/>
                <a:gd name="adj2" fmla="val -146968"/>
                <a:gd name="adj3" fmla="val 16667"/>
              </a:avLst>
            </a:prstGeom>
            <a:solidFill>
              <a:srgbClr val="FFFF99"/>
            </a:solidFill>
            <a:ln w="25400" cmpd="sng">
              <a:solidFill>
                <a:schemeClr val="tx2"/>
              </a:solidFill>
              <a:miter lim="800000"/>
            </a:ln>
          </p:spPr>
          <p:txBody>
            <a:bodyPr lIns="0" tIns="0" rIns="0" bIns="0" anchor="ctr" anchorCtr="1"/>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marL="0" lvl="0" indent="0" algn="ctr" eaLnBrk="1" hangingPunct="1">
                <a:spcBef>
                  <a:spcPct val="0"/>
                </a:spcBef>
                <a:buClrTx/>
                <a:buFontTx/>
              </a:pPr>
              <a:r>
                <a:rPr lang="zh-CN" altLang="en-US" sz="1800">
                  <a:solidFill>
                    <a:srgbClr val="FF3300"/>
                  </a:solidFill>
                  <a:latin typeface="楷体_GB2312" pitchFamily="1" charset="-122"/>
                </a:rPr>
                <a:t>广西红水河水质污染事件</a:t>
              </a:r>
              <a:endParaRPr lang="en-US" altLang="en-US" sz="1800">
                <a:solidFill>
                  <a:srgbClr val="FF3300"/>
                </a:solidFill>
                <a:latin typeface="楷体_GB2312" pitchFamily="1" charset="-122"/>
              </a:endParaRPr>
            </a:p>
            <a:p>
              <a:pPr marL="0" lvl="0" indent="0" algn="ctr" eaLnBrk="1" hangingPunct="1">
                <a:spcBef>
                  <a:spcPct val="0"/>
                </a:spcBef>
                <a:buClrTx/>
              </a:pPr>
              <a:r>
                <a:rPr lang="zh-CN" altLang="en-US" sz="1800">
                  <a:solidFill>
                    <a:srgbClr val="FF3300"/>
                  </a:solidFill>
                </a:rPr>
                <a:t>广西平果酒精废液水污染事件</a:t>
              </a:r>
              <a:r>
                <a:rPr lang="zh-CN" altLang="en-US" sz="1800">
                  <a:solidFill>
                    <a:srgbClr val="FF3300"/>
                  </a:solidFill>
                  <a:latin typeface="楷体_GB2312" pitchFamily="1" charset="-122"/>
                </a:rPr>
                <a:t> </a:t>
              </a:r>
              <a:endParaRPr lang="zh-CN" altLang="en-US" sz="1800">
                <a:solidFill>
                  <a:srgbClr val="FF3300"/>
                </a:solidFill>
                <a:latin typeface="楷体_GB2312" pitchFamily="1" charset="-122"/>
              </a:endParaRPr>
            </a:p>
          </p:txBody>
        </p:sp>
      </p:grpSp>
      <p:sp>
        <p:nvSpPr>
          <p:cNvPr id="51256" name="TextBox 51255"/>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盐城市亭湖区环境监测站共52页，您现在浏览的是第23页!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nodeType="clickEffect">
                                  <p:stCondLst>
                                    <p:cond delay="0"/>
                                  </p:stCondLst>
                                  <p:childTnLst>
                                    <p:set>
                                      <p:cBhvr additive="base">
                                        <p:cTn id="6" dur="1" fill="hold">
                                          <p:stCondLst>
                                            <p:cond delay="0"/>
                                          </p:stCondLst>
                                        </p:cTn>
                                        <p:tgtEl>
                                          <p:spTgt spid="51205"/>
                                        </p:tgtEl>
                                        <p:attrNameLst>
                                          <p:attrName>style.visibility</p:attrName>
                                        </p:attrNameLst>
                                      </p:cBhvr>
                                      <p:to>
                                        <p:strVal val="visible"/>
                                      </p:to>
                                    </p:set>
                                    <p:animEffect transition="in" filter="wipe(left)">
                                      <p:cBhvr additive="base">
                                        <p:cTn id="7" dur="500" fill="hold"/>
                                        <p:tgtEl>
                                          <p:spTgt spid="51205"/>
                                        </p:tgtEl>
                                      </p:cBhvr>
                                    </p:animEffect>
                                  </p:childTnLst>
                                </p:cTn>
                              </p:par>
                            </p:childTnLst>
                          </p:cTn>
                        </p:par>
                        <p:par>
                          <p:cTn id="8" fill="hold" nodeType="afterGroup">
                            <p:stCondLst>
                              <p:cond delay="500"/>
                            </p:stCondLst>
                            <p:childTnLst>
                              <p:par>
                                <p:cTn id="9" presetID="22" presetClass="entr" presetSubtype="8" dur="500" fill="hold" nodeType="afterEffect">
                                  <p:stCondLst>
                                    <p:cond delay="500"/>
                                  </p:stCondLst>
                                  <p:childTnLst>
                                    <p:set>
                                      <p:cBhvr additive="base">
                                        <p:cTn id="10" dur="1" fill="hold">
                                          <p:stCondLst>
                                            <p:cond delay="0"/>
                                          </p:stCondLst>
                                        </p:cTn>
                                        <p:tgtEl>
                                          <p:spTgt spid="51208"/>
                                        </p:tgtEl>
                                        <p:attrNameLst>
                                          <p:attrName>style.visibility</p:attrName>
                                        </p:attrNameLst>
                                      </p:cBhvr>
                                      <p:to>
                                        <p:strVal val="visible"/>
                                      </p:to>
                                    </p:set>
                                    <p:animEffect transition="in" filter="wipe(left)">
                                      <p:cBhvr additive="base">
                                        <p:cTn id="11" dur="500" fill="hold"/>
                                        <p:tgtEl>
                                          <p:spTgt spid="51208"/>
                                        </p:tgtEl>
                                      </p:cBhvr>
                                    </p:animEffect>
                                  </p:childTnLst>
                                </p:cTn>
                              </p:par>
                            </p:childTnLst>
                          </p:cTn>
                        </p:par>
                        <p:par>
                          <p:cTn id="12" fill="hold" nodeType="afterGroup">
                            <p:stCondLst>
                              <p:cond delay="1500"/>
                            </p:stCondLst>
                            <p:childTnLst>
                              <p:par>
                                <p:cTn id="13" presetID="22" presetClass="entr" presetSubtype="8" dur="500" fill="hold" nodeType="afterEffect">
                                  <p:stCondLst>
                                    <p:cond delay="1000"/>
                                  </p:stCondLst>
                                  <p:childTnLst>
                                    <p:set>
                                      <p:cBhvr additive="base">
                                        <p:cTn id="14" dur="1" fill="hold">
                                          <p:stCondLst>
                                            <p:cond delay="0"/>
                                          </p:stCondLst>
                                        </p:cTn>
                                        <p:tgtEl>
                                          <p:spTgt spid="51244"/>
                                        </p:tgtEl>
                                        <p:attrNameLst>
                                          <p:attrName>style.visibility</p:attrName>
                                        </p:attrNameLst>
                                      </p:cBhvr>
                                      <p:to>
                                        <p:strVal val="visible"/>
                                      </p:to>
                                    </p:set>
                                    <p:animEffect transition="in" filter="wipe(left)">
                                      <p:cBhvr additive="base">
                                        <p:cTn id="15" dur="500" fill="hold"/>
                                        <p:tgtEl>
                                          <p:spTgt spid="51244"/>
                                        </p:tgtEl>
                                      </p:cBhvr>
                                    </p:animEffect>
                                  </p:childTnLst>
                                </p:cTn>
                              </p:par>
                            </p:childTnLst>
                          </p:cTn>
                        </p:par>
                        <p:par>
                          <p:cTn id="16" fill="hold" nodeType="afterGroup">
                            <p:stCondLst>
                              <p:cond delay="3000"/>
                            </p:stCondLst>
                            <p:childTnLst>
                              <p:par>
                                <p:cTn id="17" presetID="22" presetClass="entr" presetSubtype="8" dur="500" fill="hold" nodeType="afterEffect">
                                  <p:stCondLst>
                                    <p:cond delay="1500"/>
                                  </p:stCondLst>
                                  <p:childTnLst>
                                    <p:set>
                                      <p:cBhvr additive="base">
                                        <p:cTn id="18" dur="1" fill="hold">
                                          <p:stCondLst>
                                            <p:cond delay="0"/>
                                          </p:stCondLst>
                                        </p:cTn>
                                        <p:tgtEl>
                                          <p:spTgt spid="51211"/>
                                        </p:tgtEl>
                                        <p:attrNameLst>
                                          <p:attrName>style.visibility</p:attrName>
                                        </p:attrNameLst>
                                      </p:cBhvr>
                                      <p:to>
                                        <p:strVal val="visible"/>
                                      </p:to>
                                    </p:set>
                                    <p:animEffect transition="in" filter="wipe(left)">
                                      <p:cBhvr additive="base">
                                        <p:cTn id="19" dur="500" fill="hold"/>
                                        <p:tgtEl>
                                          <p:spTgt spid="51211"/>
                                        </p:tgtEl>
                                      </p:cBhvr>
                                    </p:animEffect>
                                  </p:childTnLst>
                                </p:cTn>
                              </p:par>
                            </p:childTnLst>
                          </p:cTn>
                        </p:par>
                        <p:par>
                          <p:cTn id="20" fill="hold" nodeType="afterGroup">
                            <p:stCondLst>
                              <p:cond delay="5000"/>
                            </p:stCondLst>
                            <p:childTnLst>
                              <p:par>
                                <p:cTn id="21" presetID="22" presetClass="entr" presetSubtype="8" dur="500" fill="hold" nodeType="afterEffect">
                                  <p:stCondLst>
                                    <p:cond delay="2000"/>
                                  </p:stCondLst>
                                  <p:childTnLst>
                                    <p:set>
                                      <p:cBhvr additive="base">
                                        <p:cTn id="22" dur="1" fill="hold">
                                          <p:stCondLst>
                                            <p:cond delay="0"/>
                                          </p:stCondLst>
                                        </p:cTn>
                                        <p:tgtEl>
                                          <p:spTgt spid="51250"/>
                                        </p:tgtEl>
                                        <p:attrNameLst>
                                          <p:attrName>style.visibility</p:attrName>
                                        </p:attrNameLst>
                                      </p:cBhvr>
                                      <p:to>
                                        <p:strVal val="visible"/>
                                      </p:to>
                                    </p:set>
                                    <p:animEffect transition="in" filter="wipe(left)">
                                      <p:cBhvr additive="base">
                                        <p:cTn id="23" dur="500" fill="hold"/>
                                        <p:tgtEl>
                                          <p:spTgt spid="51250"/>
                                        </p:tgtEl>
                                      </p:cBhvr>
                                    </p:animEffect>
                                  </p:childTnLst>
                                </p:cTn>
                              </p:par>
                            </p:childTnLst>
                          </p:cTn>
                        </p:par>
                        <p:par>
                          <p:cTn id="24" fill="hold" nodeType="afterGroup">
                            <p:stCondLst>
                              <p:cond delay="7500"/>
                            </p:stCondLst>
                            <p:childTnLst>
                              <p:par>
                                <p:cTn id="25" presetID="22" presetClass="entr" presetSubtype="8" dur="500" fill="hold" nodeType="afterEffect">
                                  <p:stCondLst>
                                    <p:cond delay="2500"/>
                                  </p:stCondLst>
                                  <p:childTnLst>
                                    <p:set>
                                      <p:cBhvr additive="base">
                                        <p:cTn id="26" dur="1" fill="hold">
                                          <p:stCondLst>
                                            <p:cond delay="0"/>
                                          </p:stCondLst>
                                        </p:cTn>
                                        <p:tgtEl>
                                          <p:spTgt spid="51214"/>
                                        </p:tgtEl>
                                        <p:attrNameLst>
                                          <p:attrName>style.visibility</p:attrName>
                                        </p:attrNameLst>
                                      </p:cBhvr>
                                      <p:to>
                                        <p:strVal val="visible"/>
                                      </p:to>
                                    </p:set>
                                    <p:animEffect transition="in" filter="wipe(left)">
                                      <p:cBhvr additive="base">
                                        <p:cTn id="27" dur="500" fill="hold"/>
                                        <p:tgtEl>
                                          <p:spTgt spid="51214"/>
                                        </p:tgtEl>
                                      </p:cBhvr>
                                    </p:animEffect>
                                  </p:childTnLst>
                                </p:cTn>
                              </p:par>
                            </p:childTnLst>
                          </p:cTn>
                        </p:par>
                        <p:par>
                          <p:cTn id="28" fill="hold" nodeType="afterGroup">
                            <p:stCondLst>
                              <p:cond delay="10500"/>
                            </p:stCondLst>
                            <p:childTnLst>
                              <p:par>
                                <p:cTn id="29" presetID="22" presetClass="entr" presetSubtype="8" dur="500" fill="hold" nodeType="afterEffect">
                                  <p:stCondLst>
                                    <p:cond delay="3000"/>
                                  </p:stCondLst>
                                  <p:childTnLst>
                                    <p:set>
                                      <p:cBhvr additive="base">
                                        <p:cTn id="30" dur="1" fill="hold">
                                          <p:stCondLst>
                                            <p:cond delay="0"/>
                                          </p:stCondLst>
                                        </p:cTn>
                                        <p:tgtEl>
                                          <p:spTgt spid="51226"/>
                                        </p:tgtEl>
                                        <p:attrNameLst>
                                          <p:attrName>style.visibility</p:attrName>
                                        </p:attrNameLst>
                                      </p:cBhvr>
                                      <p:to>
                                        <p:strVal val="visible"/>
                                      </p:to>
                                    </p:set>
                                    <p:animEffect transition="in" filter="wipe(left)">
                                      <p:cBhvr additive="base">
                                        <p:cTn id="31" dur="500" fill="hold"/>
                                        <p:tgtEl>
                                          <p:spTgt spid="51226"/>
                                        </p:tgtEl>
                                      </p:cBhvr>
                                    </p:animEffect>
                                  </p:childTnLst>
                                </p:cTn>
                              </p:par>
                            </p:childTnLst>
                          </p:cTn>
                        </p:par>
                        <p:par>
                          <p:cTn id="32" fill="hold" nodeType="afterGroup">
                            <p:stCondLst>
                              <p:cond delay="14000"/>
                            </p:stCondLst>
                            <p:childTnLst>
                              <p:par>
                                <p:cTn id="33" presetID="22" presetClass="entr" presetSubtype="1" dur="500" fill="hold" nodeType="afterEffect">
                                  <p:stCondLst>
                                    <p:cond delay="3500"/>
                                  </p:stCondLst>
                                  <p:childTnLst>
                                    <p:set>
                                      <p:cBhvr additive="base">
                                        <p:cTn id="34" dur="1" fill="hold">
                                          <p:stCondLst>
                                            <p:cond delay="0"/>
                                          </p:stCondLst>
                                        </p:cTn>
                                        <p:tgtEl>
                                          <p:spTgt spid="51217"/>
                                        </p:tgtEl>
                                        <p:attrNameLst>
                                          <p:attrName>style.visibility</p:attrName>
                                        </p:attrNameLst>
                                      </p:cBhvr>
                                      <p:to>
                                        <p:strVal val="visible"/>
                                      </p:to>
                                    </p:set>
                                    <p:animEffect transition="in" filter="wipe(up)">
                                      <p:cBhvr additive="base">
                                        <p:cTn id="35" dur="500" fill="hold"/>
                                        <p:tgtEl>
                                          <p:spTgt spid="51217"/>
                                        </p:tgtEl>
                                      </p:cBhvr>
                                    </p:animEffect>
                                  </p:childTnLst>
                                </p:cTn>
                              </p:par>
                            </p:childTnLst>
                          </p:cTn>
                        </p:par>
                        <p:par>
                          <p:cTn id="36" fill="hold" nodeType="afterGroup">
                            <p:stCondLst>
                              <p:cond delay="18000"/>
                            </p:stCondLst>
                            <p:childTnLst>
                              <p:par>
                                <p:cTn id="37" presetID="22" presetClass="entr" presetSubtype="1" dur="500" fill="hold" nodeType="afterEffect">
                                  <p:stCondLst>
                                    <p:cond delay="4000"/>
                                  </p:stCondLst>
                                  <p:childTnLst>
                                    <p:set>
                                      <p:cBhvr additive="base">
                                        <p:cTn id="38" dur="1" fill="hold">
                                          <p:stCondLst>
                                            <p:cond delay="0"/>
                                          </p:stCondLst>
                                        </p:cTn>
                                        <p:tgtEl>
                                          <p:spTgt spid="51220"/>
                                        </p:tgtEl>
                                        <p:attrNameLst>
                                          <p:attrName>style.visibility</p:attrName>
                                        </p:attrNameLst>
                                      </p:cBhvr>
                                      <p:to>
                                        <p:strVal val="visible"/>
                                      </p:to>
                                    </p:set>
                                    <p:animEffect transition="in" filter="wipe(up)">
                                      <p:cBhvr additive="base">
                                        <p:cTn id="39" dur="500" fill="hold"/>
                                        <p:tgtEl>
                                          <p:spTgt spid="51220"/>
                                        </p:tgtEl>
                                      </p:cBhvr>
                                    </p:animEffect>
                                  </p:childTnLst>
                                </p:cTn>
                              </p:par>
                            </p:childTnLst>
                          </p:cTn>
                        </p:par>
                        <p:par>
                          <p:cTn id="40" fill="hold" nodeType="afterGroup">
                            <p:stCondLst>
                              <p:cond delay="22500"/>
                            </p:stCondLst>
                            <p:childTnLst>
                              <p:par>
                                <p:cTn id="41" presetID="22" presetClass="entr" presetSubtype="2" dur="500" fill="hold" nodeType="afterEffect">
                                  <p:stCondLst>
                                    <p:cond delay="4500"/>
                                  </p:stCondLst>
                                  <p:childTnLst>
                                    <p:set>
                                      <p:cBhvr additive="base">
                                        <p:cTn id="42" dur="1" fill="hold">
                                          <p:stCondLst>
                                            <p:cond delay="0"/>
                                          </p:stCondLst>
                                        </p:cTn>
                                        <p:tgtEl>
                                          <p:spTgt spid="51223"/>
                                        </p:tgtEl>
                                        <p:attrNameLst>
                                          <p:attrName>style.visibility</p:attrName>
                                        </p:attrNameLst>
                                      </p:cBhvr>
                                      <p:to>
                                        <p:strVal val="visible"/>
                                      </p:to>
                                    </p:set>
                                    <p:animEffect transition="in" filter="wipe(right)">
                                      <p:cBhvr additive="base">
                                        <p:cTn id="43" dur="500" fill="hold"/>
                                        <p:tgtEl>
                                          <p:spTgt spid="51223"/>
                                        </p:tgtEl>
                                      </p:cBhvr>
                                    </p:animEffect>
                                  </p:childTnLst>
                                </p:cTn>
                              </p:par>
                            </p:childTnLst>
                          </p:cTn>
                        </p:par>
                        <p:par>
                          <p:cTn id="44" fill="hold" nodeType="afterGroup">
                            <p:stCondLst>
                              <p:cond delay="27500"/>
                            </p:stCondLst>
                            <p:childTnLst>
                              <p:par>
                                <p:cTn id="45" presetID="22" presetClass="entr" presetSubtype="2" dur="500" fill="hold" nodeType="afterEffect">
                                  <p:stCondLst>
                                    <p:cond delay="5000"/>
                                  </p:stCondLst>
                                  <p:childTnLst>
                                    <p:set>
                                      <p:cBhvr additive="base">
                                        <p:cTn id="46" dur="1" fill="hold">
                                          <p:stCondLst>
                                            <p:cond delay="0"/>
                                          </p:stCondLst>
                                        </p:cTn>
                                        <p:tgtEl>
                                          <p:spTgt spid="51241"/>
                                        </p:tgtEl>
                                        <p:attrNameLst>
                                          <p:attrName>style.visibility</p:attrName>
                                        </p:attrNameLst>
                                      </p:cBhvr>
                                      <p:to>
                                        <p:strVal val="visible"/>
                                      </p:to>
                                    </p:set>
                                    <p:animEffect transition="in" filter="wipe(right)">
                                      <p:cBhvr additive="base">
                                        <p:cTn id="47" dur="500" fill="hold"/>
                                        <p:tgtEl>
                                          <p:spTgt spid="51241"/>
                                        </p:tgtEl>
                                      </p:cBhvr>
                                    </p:animEffect>
                                  </p:childTnLst>
                                </p:cTn>
                              </p:par>
                            </p:childTnLst>
                          </p:cTn>
                        </p:par>
                        <p:par>
                          <p:cTn id="48" fill="hold" nodeType="afterGroup">
                            <p:stCondLst>
                              <p:cond delay="33000"/>
                            </p:stCondLst>
                            <p:childTnLst>
                              <p:par>
                                <p:cTn id="49" presetID="22" presetClass="entr" presetSubtype="2" dur="500" fill="hold" nodeType="afterEffect">
                                  <p:stCondLst>
                                    <p:cond delay="5500"/>
                                  </p:stCondLst>
                                  <p:childTnLst>
                                    <p:set>
                                      <p:cBhvr additive="base">
                                        <p:cTn id="50" dur="1" fill="hold">
                                          <p:stCondLst>
                                            <p:cond delay="0"/>
                                          </p:stCondLst>
                                        </p:cTn>
                                        <p:tgtEl>
                                          <p:spTgt spid="51238"/>
                                        </p:tgtEl>
                                        <p:attrNameLst>
                                          <p:attrName>style.visibility</p:attrName>
                                        </p:attrNameLst>
                                      </p:cBhvr>
                                      <p:to>
                                        <p:strVal val="visible"/>
                                      </p:to>
                                    </p:set>
                                    <p:animEffect transition="in" filter="wipe(right)">
                                      <p:cBhvr additive="base">
                                        <p:cTn id="51" dur="500" fill="hold"/>
                                        <p:tgtEl>
                                          <p:spTgt spid="51238"/>
                                        </p:tgtEl>
                                      </p:cBhvr>
                                    </p:animEffect>
                                  </p:childTnLst>
                                </p:cTn>
                              </p:par>
                            </p:childTnLst>
                          </p:cTn>
                        </p:par>
                        <p:par>
                          <p:cTn id="52" fill="hold" nodeType="afterGroup">
                            <p:stCondLst>
                              <p:cond delay="39000"/>
                            </p:stCondLst>
                            <p:childTnLst>
                              <p:par>
                                <p:cTn id="53" presetID="22" presetClass="entr" presetSubtype="2" dur="500" fill="hold" nodeType="afterEffect">
                                  <p:stCondLst>
                                    <p:cond delay="6000"/>
                                  </p:stCondLst>
                                  <p:childTnLst>
                                    <p:set>
                                      <p:cBhvr additive="base">
                                        <p:cTn id="54" dur="1" fill="hold">
                                          <p:stCondLst>
                                            <p:cond delay="0"/>
                                          </p:stCondLst>
                                        </p:cTn>
                                        <p:tgtEl>
                                          <p:spTgt spid="51235"/>
                                        </p:tgtEl>
                                        <p:attrNameLst>
                                          <p:attrName>style.visibility</p:attrName>
                                        </p:attrNameLst>
                                      </p:cBhvr>
                                      <p:to>
                                        <p:strVal val="visible"/>
                                      </p:to>
                                    </p:set>
                                    <p:animEffect transition="in" filter="wipe(right)">
                                      <p:cBhvr additive="base">
                                        <p:cTn id="55" dur="500" fill="hold"/>
                                        <p:tgtEl>
                                          <p:spTgt spid="51235"/>
                                        </p:tgtEl>
                                      </p:cBhvr>
                                    </p:animEffect>
                                  </p:childTnLst>
                                </p:cTn>
                              </p:par>
                            </p:childTnLst>
                          </p:cTn>
                        </p:par>
                        <p:par>
                          <p:cTn id="56" fill="hold" nodeType="afterGroup">
                            <p:stCondLst>
                              <p:cond delay="45500"/>
                            </p:stCondLst>
                            <p:childTnLst>
                              <p:par>
                                <p:cTn id="57" presetID="22" presetClass="entr" presetSubtype="2" dur="500" fill="hold" nodeType="afterEffect">
                                  <p:stCondLst>
                                    <p:cond delay="6500"/>
                                  </p:stCondLst>
                                  <p:childTnLst>
                                    <p:set>
                                      <p:cBhvr additive="base">
                                        <p:cTn id="58" dur="1" fill="hold">
                                          <p:stCondLst>
                                            <p:cond delay="0"/>
                                          </p:stCondLst>
                                        </p:cTn>
                                        <p:tgtEl>
                                          <p:spTgt spid="51229"/>
                                        </p:tgtEl>
                                        <p:attrNameLst>
                                          <p:attrName>style.visibility</p:attrName>
                                        </p:attrNameLst>
                                      </p:cBhvr>
                                      <p:to>
                                        <p:strVal val="visible"/>
                                      </p:to>
                                    </p:set>
                                    <p:animEffect transition="in" filter="wipe(right)">
                                      <p:cBhvr additive="base">
                                        <p:cTn id="59" dur="500" fill="hold"/>
                                        <p:tgtEl>
                                          <p:spTgt spid="51229"/>
                                        </p:tgtEl>
                                      </p:cBhvr>
                                    </p:animEffect>
                                  </p:childTnLst>
                                </p:cTn>
                              </p:par>
                            </p:childTnLst>
                          </p:cTn>
                        </p:par>
                        <p:par>
                          <p:cTn id="60" fill="hold" nodeType="afterGroup">
                            <p:stCondLst>
                              <p:cond delay="52500"/>
                            </p:stCondLst>
                            <p:childTnLst>
                              <p:par>
                                <p:cTn id="61" presetID="22" presetClass="entr" presetSubtype="4" dur="500" fill="hold" nodeType="afterEffect">
                                  <p:stCondLst>
                                    <p:cond delay="7000"/>
                                  </p:stCondLst>
                                  <p:childTnLst>
                                    <p:set>
                                      <p:cBhvr additive="base">
                                        <p:cTn id="62" dur="1" fill="hold">
                                          <p:stCondLst>
                                            <p:cond delay="0"/>
                                          </p:stCondLst>
                                        </p:cTn>
                                        <p:tgtEl>
                                          <p:spTgt spid="51232"/>
                                        </p:tgtEl>
                                        <p:attrNameLst>
                                          <p:attrName>style.visibility</p:attrName>
                                        </p:attrNameLst>
                                      </p:cBhvr>
                                      <p:to>
                                        <p:strVal val="visible"/>
                                      </p:to>
                                    </p:set>
                                    <p:animEffect transition="in" filter="wipe(down)">
                                      <p:cBhvr additive="base">
                                        <p:cTn id="63" dur="500" fill="hold"/>
                                        <p:tgtEl>
                                          <p:spTgt spid="51232"/>
                                        </p:tgtEl>
                                      </p:cBhvr>
                                    </p:animEffect>
                                  </p:childTnLst>
                                </p:cTn>
                              </p:par>
                            </p:childTnLst>
                          </p:cTn>
                        </p:par>
                        <p:par>
                          <p:cTn id="64" fill="hold" nodeType="afterGroup">
                            <p:stCondLst>
                              <p:cond delay="60000"/>
                            </p:stCondLst>
                            <p:childTnLst>
                              <p:par>
                                <p:cTn id="65" presetID="22" presetClass="entr" presetSubtype="4" dur="500" fill="hold" nodeType="afterEffect">
                                  <p:stCondLst>
                                    <p:cond delay="7500"/>
                                  </p:stCondLst>
                                  <p:childTnLst>
                                    <p:set>
                                      <p:cBhvr additive="base">
                                        <p:cTn id="66" dur="1" fill="hold">
                                          <p:stCondLst>
                                            <p:cond delay="0"/>
                                          </p:stCondLst>
                                        </p:cTn>
                                        <p:tgtEl>
                                          <p:spTgt spid="51247"/>
                                        </p:tgtEl>
                                        <p:attrNameLst>
                                          <p:attrName>style.visibility</p:attrName>
                                        </p:attrNameLst>
                                      </p:cBhvr>
                                      <p:to>
                                        <p:strVal val="visible"/>
                                      </p:to>
                                    </p:set>
                                    <p:animEffect transition="in" filter="wipe(down)">
                                      <p:cBhvr additive="base">
                                        <p:cTn id="67" dur="500" fill="hold"/>
                                        <p:tgtEl>
                                          <p:spTgt spid="51247"/>
                                        </p:tgtEl>
                                      </p:cBhvr>
                                    </p:animEffect>
                                  </p:childTnLst>
                                </p:cTn>
                              </p:par>
                            </p:childTnLst>
                          </p:cTn>
                        </p:par>
                        <p:par>
                          <p:cTn id="68" fill="hold" nodeType="afterGroup">
                            <p:stCondLst>
                              <p:cond delay="68000"/>
                            </p:stCondLst>
                            <p:childTnLst>
                              <p:par>
                                <p:cTn id="69" presetID="22" presetClass="entr" presetSubtype="1" dur="500" fill="hold" nodeType="afterEffect">
                                  <p:stCondLst>
                                    <p:cond delay="8000"/>
                                  </p:stCondLst>
                                  <p:childTnLst>
                                    <p:set>
                                      <p:cBhvr additive="base">
                                        <p:cTn id="70" dur="1" fill="hold">
                                          <p:stCondLst>
                                            <p:cond delay="0"/>
                                          </p:stCondLst>
                                        </p:cTn>
                                        <p:tgtEl>
                                          <p:spTgt spid="51253"/>
                                        </p:tgtEl>
                                        <p:attrNameLst>
                                          <p:attrName>style.visibility</p:attrName>
                                        </p:attrNameLst>
                                      </p:cBhvr>
                                      <p:to>
                                        <p:strVal val="visible"/>
                                      </p:to>
                                    </p:set>
                                    <p:animEffect transition="in" filter="wipe(up)">
                                      <p:cBhvr additive="base">
                                        <p:cTn id="71" dur="500" fill="hold"/>
                                        <p:tgtEl>
                                          <p:spTgt spid="512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Rectangle 2"/>
          <p:cNvSpPr/>
          <p:nvPr>
            <p:ph type="title" idx="4294967295"/>
          </p:nvPr>
        </p:nvSpPr>
        <p:spPr>
          <a:xfrm>
            <a:off x="246062" y="285750"/>
            <a:ext cx="8540750" cy="647700"/>
          </a:xfrm>
          <a:prstGeom prst="rect">
            <a:avLst/>
          </a:prstGeom>
          <a:noFill/>
          <a:ln>
            <a:noFill/>
            <a:miter lim="800000"/>
          </a:ln>
        </p:spPr>
        <p:txBody>
          <a:bodyPr anchor="ctr" anchorCtr="0"/>
          <a:lstStyle/>
          <a:p>
            <a:pPr lvl="0" eaLnBrk="1" hangingPunct="1"/>
            <a:r>
              <a:rPr lang="zh-CN" altLang="en-US" sz="3600"/>
              <a:t>应急响应流程</a:t>
            </a:r>
            <a:endParaRPr lang="zh-CN" altLang="en-US" sz="3600"/>
          </a:p>
        </p:txBody>
      </p:sp>
      <p:sp>
        <p:nvSpPr>
          <p:cNvPr id="54275" name="AutoShape 92"/>
          <p:cNvSpPr/>
          <p:nvPr/>
        </p:nvSpPr>
        <p:spPr>
          <a:xfrm rot="300000">
            <a:off x="2801938" y="5070475"/>
            <a:ext cx="1941512" cy="1628775"/>
          </a:xfrm>
          <a:prstGeom prst="rightArrow">
            <a:avLst>
              <a:gd name="adj1" fmla="val 68148"/>
              <a:gd name="adj2" fmla="val 55859"/>
            </a:avLst>
          </a:prstGeom>
          <a:gradFill rotWithShape="0">
            <a:gsLst>
              <a:gs pos="0">
                <a:srgbClr val="008000"/>
              </a:gs>
              <a:gs pos="100000">
                <a:srgbClr val="FFFF00"/>
              </a:gs>
            </a:gsLst>
            <a:lin ang="18900000" scaled="1"/>
          </a:gradFill>
          <a:ln cap="rnd" cmpd="sng">
            <a:solidFill>
              <a:srgbClr val="C0C0C0"/>
            </a:solidFill>
            <a:prstDash val="sysDot"/>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0"/>
              </a:spcBef>
              <a:buNone/>
            </a:pPr>
            <a:endParaRPr sz="3200">
              <a:ea typeface="方正大黑简体" pitchFamily="2" charset="-122"/>
            </a:endParaRPr>
          </a:p>
        </p:txBody>
      </p:sp>
      <p:sp>
        <p:nvSpPr>
          <p:cNvPr id="54276" name="AutoShape 93"/>
          <p:cNvSpPr/>
          <p:nvPr/>
        </p:nvSpPr>
        <p:spPr>
          <a:xfrm rot="19320000" flipH="1">
            <a:off x="1973262" y="3322638"/>
            <a:ext cx="2849562" cy="2232025"/>
          </a:xfrm>
          <a:custGeom>
            <a:gdLst>
              <a:gd name="GT0" fmla="+- l w 0"/>
              <a:gd name="GT1" fmla="+- t h 0"/>
            </a:gdLst>
            <a:cxnLst>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l" t="t" r="GT0" b="GT1"/>
            <a:pathLst>
              <a:path w="21600" h="21600">
                <a:moveTo>
                  <a:pt x="15250" y="8795"/>
                </a:moveTo>
                <a:cubicBezTo>
                  <a:pt x="14461" y="7044"/>
                  <a:pt x="12720" y="5919"/>
                  <a:pt x="10800" y="5919"/>
                </a:cubicBezTo>
                <a:cubicBezTo>
                  <a:pt x="8235" y="5918"/>
                  <a:pt x="6108" y="7902"/>
                  <a:pt x="5930" y="10460"/>
                </a:cubicBezTo>
                <a:lnTo>
                  <a:pt x="26" y="10049"/>
                </a:lnTo>
                <a:cubicBezTo>
                  <a:pt x="420" y="4389"/>
                  <a:pt x="5126" y="-1"/>
                  <a:pt x="10800" y="0"/>
                </a:cubicBezTo>
                <a:cubicBezTo>
                  <a:pt x="15048" y="0"/>
                  <a:pt x="18902" y="2490"/>
                  <a:pt x="20647" y="6364"/>
                </a:cubicBezTo>
                <a:lnTo>
                  <a:pt x="23108" y="5255"/>
                </a:lnTo>
                <a:lnTo>
                  <a:pt x="20274" y="12740"/>
                </a:lnTo>
                <a:lnTo>
                  <a:pt x="12788" y="9904"/>
                </a:lnTo>
                <a:lnTo>
                  <a:pt x="15250" y="8795"/>
                </a:lnTo>
                <a:close/>
              </a:path>
            </a:pathLst>
          </a:custGeom>
          <a:gradFill rotWithShape="0">
            <a:gsLst>
              <a:gs pos="0">
                <a:srgbClr val="339966"/>
              </a:gs>
              <a:gs pos="100000">
                <a:srgbClr val="FF6600"/>
              </a:gs>
            </a:gsLst>
            <a:lin ang="2700000" scaled="1"/>
          </a:gradFill>
          <a:ln cap="rnd" cmpd="sng">
            <a:solidFill>
              <a:srgbClr val="C0C0C0"/>
            </a:solidFill>
            <a:prstDash val="sysDot"/>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277" name="AutoShape 94"/>
          <p:cNvSpPr/>
          <p:nvPr/>
        </p:nvSpPr>
        <p:spPr>
          <a:xfrm rot="16440000" flipV="1">
            <a:off x="4103688" y="2752725"/>
            <a:ext cx="2830512" cy="5002212"/>
          </a:xfrm>
          <a:custGeom>
            <a:gdLst>
              <a:gd name="GT0" fmla="+- l w 0"/>
              <a:gd name="GT1" fmla="+- t h 0"/>
            </a:gdLst>
            <a:cxnLst>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l" t="t" r="GT0" b="GT1"/>
            <a:pathLst>
              <a:path w="21600" h="21600">
                <a:moveTo>
                  <a:pt x="16132" y="10122"/>
                </a:moveTo>
                <a:cubicBezTo>
                  <a:pt x="15790" y="7437"/>
                  <a:pt x="13506" y="5425"/>
                  <a:pt x="10800" y="5425"/>
                </a:cubicBezTo>
                <a:cubicBezTo>
                  <a:pt x="8154" y="5424"/>
                  <a:pt x="5902" y="7349"/>
                  <a:pt x="5490" y="9963"/>
                </a:cubicBezTo>
                <a:lnTo>
                  <a:pt x="131" y="9118"/>
                </a:lnTo>
                <a:cubicBezTo>
                  <a:pt x="959" y="3867"/>
                  <a:pt x="5484" y="-1"/>
                  <a:pt x="10800" y="0"/>
                </a:cubicBezTo>
                <a:cubicBezTo>
                  <a:pt x="16238" y="0"/>
                  <a:pt x="20827" y="4043"/>
                  <a:pt x="21513" y="9437"/>
                </a:cubicBezTo>
                <a:lnTo>
                  <a:pt x="24192" y="9097"/>
                </a:lnTo>
                <a:lnTo>
                  <a:pt x="19506" y="15149"/>
                </a:lnTo>
                <a:lnTo>
                  <a:pt x="13453" y="10462"/>
                </a:lnTo>
                <a:lnTo>
                  <a:pt x="16132" y="10122"/>
                </a:lnTo>
                <a:close/>
              </a:path>
            </a:pathLst>
          </a:custGeom>
          <a:gradFill rotWithShape="0">
            <a:gsLst>
              <a:gs pos="0">
                <a:srgbClr val="FF0000"/>
              </a:gs>
              <a:gs pos="100000">
                <a:srgbClr val="FFFF99"/>
              </a:gs>
            </a:gsLst>
            <a:lin ang="18900000" scaled="1"/>
          </a:gradFill>
          <a:ln cap="rnd" cmpd="sng">
            <a:solidFill>
              <a:srgbClr val="C0C0C0"/>
            </a:solidFill>
            <a:prstDash val="sysDot"/>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278" name="Oval 95"/>
          <p:cNvSpPr/>
          <p:nvPr/>
        </p:nvSpPr>
        <p:spPr>
          <a:xfrm>
            <a:off x="2801938" y="3141662"/>
            <a:ext cx="1143000" cy="396875"/>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20000"/>
              </a:lnSpc>
              <a:spcBef>
                <a:spcPct val="0"/>
              </a:spcBef>
              <a:buNone/>
            </a:pPr>
            <a:r>
              <a:rPr lang="zh-CN" altLang="en-US" sz="1200" b="1">
                <a:latin typeface="宋体" charset="-122"/>
                <a:sym typeface="宋体" charset="-122"/>
              </a:rPr>
              <a:t>善后处理</a:t>
            </a:r>
            <a:endParaRPr lang="zh-CN" altLang="en-US"/>
          </a:p>
        </p:txBody>
      </p:sp>
      <p:sp>
        <p:nvSpPr>
          <p:cNvPr id="54279" name="Oval 96"/>
          <p:cNvSpPr/>
          <p:nvPr/>
        </p:nvSpPr>
        <p:spPr>
          <a:xfrm>
            <a:off x="5648325" y="5661025"/>
            <a:ext cx="1257300" cy="669925"/>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60000"/>
              </a:lnSpc>
              <a:spcBef>
                <a:spcPct val="0"/>
              </a:spcBef>
              <a:buNone/>
            </a:pPr>
            <a:r>
              <a:rPr lang="zh-CN" altLang="en-US" sz="1200" b="1">
                <a:latin typeface="Times New Roman" pitchFamily="2" charset="0"/>
                <a:sym typeface="Times New Roman" pitchFamily="2" charset="0"/>
              </a:rPr>
              <a:t>先期处置</a:t>
            </a:r>
            <a:endParaRPr lang="zh-CN" altLang="en-US"/>
          </a:p>
        </p:txBody>
      </p:sp>
      <p:sp>
        <p:nvSpPr>
          <p:cNvPr id="54280" name="Oval 97"/>
          <p:cNvSpPr/>
          <p:nvPr/>
        </p:nvSpPr>
        <p:spPr>
          <a:xfrm>
            <a:off x="2276475" y="3825875"/>
            <a:ext cx="1143000" cy="395288"/>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20000"/>
              </a:lnSpc>
              <a:spcBef>
                <a:spcPct val="0"/>
              </a:spcBef>
              <a:buNone/>
            </a:pPr>
            <a:r>
              <a:rPr lang="zh-CN" altLang="en-US" sz="1200" b="1">
                <a:latin typeface="宋体" charset="-122"/>
                <a:sym typeface="宋体" charset="-122"/>
              </a:rPr>
              <a:t>恢复重建</a:t>
            </a:r>
            <a:endParaRPr lang="zh-CN" altLang="en-US"/>
          </a:p>
        </p:txBody>
      </p:sp>
      <p:sp>
        <p:nvSpPr>
          <p:cNvPr id="54281" name="Oval 98"/>
          <p:cNvSpPr/>
          <p:nvPr/>
        </p:nvSpPr>
        <p:spPr>
          <a:xfrm>
            <a:off x="2060575" y="4618038"/>
            <a:ext cx="1143000" cy="395288"/>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20000"/>
              </a:lnSpc>
              <a:spcBef>
                <a:spcPct val="0"/>
              </a:spcBef>
              <a:buNone/>
            </a:pPr>
            <a:r>
              <a:rPr lang="zh-CN" altLang="en-US" sz="1200" b="1">
                <a:latin typeface="宋体" charset="-122"/>
                <a:sym typeface="宋体" charset="-122"/>
              </a:rPr>
              <a:t>总结评估</a:t>
            </a:r>
            <a:endParaRPr lang="zh-CN" altLang="en-US"/>
          </a:p>
        </p:txBody>
      </p:sp>
      <p:sp>
        <p:nvSpPr>
          <p:cNvPr id="54282" name="AutoShape 99"/>
          <p:cNvSpPr/>
          <p:nvPr/>
        </p:nvSpPr>
        <p:spPr>
          <a:xfrm rot="540000">
            <a:off x="4097338" y="5381625"/>
            <a:ext cx="2173288" cy="1476375"/>
          </a:xfrm>
          <a:prstGeom prst="irregularSeal1">
            <a:avLst/>
          </a:prstGeom>
          <a:gradFill rotWithShape="0">
            <a:gsLst>
              <a:gs pos="0">
                <a:srgbClr val="FFC9C9"/>
              </a:gs>
              <a:gs pos="100000">
                <a:srgbClr val="FF0000"/>
              </a:gs>
            </a:gsLst>
            <a:path path="shape">
              <a:fillToRect l="50000" t="50000" r="50000" b="50000"/>
            </a:path>
          </a:gra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36000"/>
              </a:lnSpc>
              <a:spcBef>
                <a:spcPct val="0"/>
              </a:spcBef>
              <a:buNone/>
            </a:pPr>
            <a:r>
              <a:rPr lang="zh-CN" altLang="en-US" sz="1800" b="1">
                <a:latin typeface="Times New Roman" pitchFamily="2" charset="0"/>
                <a:sym typeface="Times New Roman" pitchFamily="2" charset="0"/>
              </a:rPr>
              <a:t>突发环境事件</a:t>
            </a:r>
            <a:endParaRPr lang="zh-CN" altLang="en-US"/>
          </a:p>
        </p:txBody>
      </p:sp>
      <p:sp>
        <p:nvSpPr>
          <p:cNvPr id="54283" name="Oval 100"/>
          <p:cNvSpPr/>
          <p:nvPr/>
        </p:nvSpPr>
        <p:spPr>
          <a:xfrm>
            <a:off x="6588125" y="5157788"/>
            <a:ext cx="571500" cy="935038"/>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90000"/>
              </a:lnSpc>
              <a:spcBef>
                <a:spcPct val="0"/>
              </a:spcBef>
              <a:buNone/>
            </a:pPr>
            <a:r>
              <a:rPr lang="zh-CN" altLang="en-US" sz="1200" b="1">
                <a:latin typeface="宋体" charset="-122"/>
                <a:sym typeface="宋体" charset="-122"/>
              </a:rPr>
              <a:t>信</a:t>
            </a:r>
            <a:endParaRPr lang="en-US" altLang="en-US" sz="1200" b="1">
              <a:latin typeface="宋体" charset="-122"/>
              <a:sym typeface="宋体" charset="-122"/>
            </a:endParaRPr>
          </a:p>
          <a:p>
            <a:pPr lvl="0" algn="ctr">
              <a:lnSpc>
                <a:spcPct val="90000"/>
              </a:lnSpc>
              <a:spcBef>
                <a:spcPct val="0"/>
              </a:spcBef>
              <a:buNone/>
            </a:pPr>
            <a:r>
              <a:rPr lang="zh-CN" altLang="en-US" sz="1200" b="1">
                <a:latin typeface="宋体" charset="-122"/>
                <a:sym typeface="宋体" charset="-122"/>
              </a:rPr>
              <a:t>息</a:t>
            </a:r>
            <a:endParaRPr lang="en-US" altLang="en-US" sz="1200" b="1">
              <a:latin typeface="宋体" charset="-122"/>
              <a:sym typeface="宋体" charset="-122"/>
            </a:endParaRPr>
          </a:p>
          <a:p>
            <a:pPr lvl="0" algn="ctr">
              <a:lnSpc>
                <a:spcPct val="90000"/>
              </a:lnSpc>
              <a:spcBef>
                <a:spcPct val="0"/>
              </a:spcBef>
              <a:buNone/>
            </a:pPr>
            <a:r>
              <a:rPr lang="zh-CN" altLang="en-US" sz="1200" b="1">
                <a:latin typeface="宋体" charset="-122"/>
                <a:sym typeface="宋体" charset="-122"/>
              </a:rPr>
              <a:t>报</a:t>
            </a:r>
            <a:endParaRPr lang="en-US" altLang="en-US" sz="1200" b="1">
              <a:latin typeface="宋体" charset="-122"/>
              <a:sym typeface="宋体" charset="-122"/>
            </a:endParaRPr>
          </a:p>
          <a:p>
            <a:pPr lvl="0" algn="ctr">
              <a:lnSpc>
                <a:spcPct val="90000"/>
              </a:lnSpc>
              <a:spcBef>
                <a:spcPct val="0"/>
              </a:spcBef>
              <a:buNone/>
            </a:pPr>
            <a:r>
              <a:rPr lang="zh-CN" altLang="en-US" sz="1200" b="1">
                <a:latin typeface="宋体" charset="-122"/>
                <a:sym typeface="宋体" charset="-122"/>
              </a:rPr>
              <a:t>送</a:t>
            </a:r>
            <a:endParaRPr lang="zh-CN" altLang="en-US"/>
          </a:p>
        </p:txBody>
      </p:sp>
      <p:grpSp>
        <p:nvGrpSpPr>
          <p:cNvPr id="54284" name=""/>
          <p:cNvGrpSpPr/>
          <p:nvPr/>
        </p:nvGrpSpPr>
        <p:grpSpPr>
          <a:xfrm>
            <a:off x="3376612" y="5300662"/>
            <a:ext cx="800100" cy="990600"/>
            <a:chExt cx="1260" cy="1560"/>
          </a:xfrm>
        </p:grpSpPr>
        <p:sp>
          <p:nvSpPr>
            <p:cNvPr id="54285" name="Oval 102"/>
            <p:cNvSpPr/>
            <p:nvPr/>
          </p:nvSpPr>
          <p:spPr>
            <a:xfrm>
              <a:off x="0" y="0"/>
              <a:ext cx="1260" cy="624"/>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just">
                <a:lnSpc>
                  <a:spcPct val="120000"/>
                </a:lnSpc>
                <a:spcBef>
                  <a:spcPct val="0"/>
                </a:spcBef>
                <a:buNone/>
              </a:pPr>
              <a:r>
                <a:rPr lang="zh-CN" altLang="en-US" sz="1200" b="1">
                  <a:latin typeface="Times New Roman" pitchFamily="2" charset="0"/>
                  <a:sym typeface="Times New Roman" pitchFamily="2" charset="0"/>
                </a:rPr>
                <a:t>预 警</a:t>
              </a:r>
              <a:endParaRPr lang="zh-CN" altLang="en-US"/>
            </a:p>
          </p:txBody>
        </p:sp>
        <p:sp>
          <p:nvSpPr>
            <p:cNvPr id="54286" name="Oval 103"/>
            <p:cNvSpPr/>
            <p:nvPr/>
          </p:nvSpPr>
          <p:spPr>
            <a:xfrm>
              <a:off x="0" y="468"/>
              <a:ext cx="1260" cy="624"/>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just">
                <a:lnSpc>
                  <a:spcPct val="120000"/>
                </a:lnSpc>
                <a:spcBef>
                  <a:spcPct val="0"/>
                </a:spcBef>
                <a:buNone/>
              </a:pPr>
              <a:r>
                <a:rPr lang="zh-CN" altLang="en-US" sz="1200" b="1">
                  <a:latin typeface="Times New Roman" pitchFamily="2" charset="0"/>
                  <a:sym typeface="Times New Roman" pitchFamily="2" charset="0"/>
                </a:rPr>
                <a:t>监 测</a:t>
              </a:r>
              <a:endParaRPr lang="zh-CN" altLang="en-US"/>
            </a:p>
          </p:txBody>
        </p:sp>
        <p:sp>
          <p:nvSpPr>
            <p:cNvPr id="54287" name="Oval 104"/>
            <p:cNvSpPr/>
            <p:nvPr/>
          </p:nvSpPr>
          <p:spPr>
            <a:xfrm>
              <a:off x="0" y="936"/>
              <a:ext cx="1260" cy="624"/>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just">
                <a:lnSpc>
                  <a:spcPct val="120000"/>
                </a:lnSpc>
                <a:spcBef>
                  <a:spcPct val="0"/>
                </a:spcBef>
                <a:buNone/>
              </a:pPr>
              <a:r>
                <a:rPr lang="zh-CN" altLang="en-US" sz="1200" b="1">
                  <a:latin typeface="Times New Roman" pitchFamily="2" charset="0"/>
                  <a:sym typeface="Times New Roman" pitchFamily="2" charset="0"/>
                </a:rPr>
                <a:t>预 测</a:t>
              </a:r>
              <a:endParaRPr lang="zh-CN" altLang="en-US"/>
            </a:p>
          </p:txBody>
        </p:sp>
      </p:grpSp>
      <p:sp>
        <p:nvSpPr>
          <p:cNvPr id="54288" name="Oval 105"/>
          <p:cNvSpPr/>
          <p:nvPr/>
        </p:nvSpPr>
        <p:spPr>
          <a:xfrm rot="21300000">
            <a:off x="7164388" y="4508500"/>
            <a:ext cx="769938" cy="1101725"/>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just">
              <a:lnSpc>
                <a:spcPct val="180000"/>
              </a:lnSpc>
              <a:spcBef>
                <a:spcPct val="0"/>
              </a:spcBef>
              <a:buNone/>
            </a:pPr>
            <a:r>
              <a:rPr lang="zh-CN" altLang="en-US" sz="1400">
                <a:latin typeface="宋体" charset="-122"/>
                <a:sym typeface="宋体" charset="-122"/>
              </a:rPr>
              <a:t>应急响应</a:t>
            </a:r>
            <a:endParaRPr lang="en-US" altLang="en-US"/>
          </a:p>
        </p:txBody>
      </p:sp>
      <p:sp>
        <p:nvSpPr>
          <p:cNvPr id="54289" name="Oval 106"/>
          <p:cNvSpPr/>
          <p:nvPr/>
        </p:nvSpPr>
        <p:spPr>
          <a:xfrm>
            <a:off x="2152650" y="5445125"/>
            <a:ext cx="1143000" cy="495300"/>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20000"/>
              </a:lnSpc>
              <a:spcBef>
                <a:spcPct val="0"/>
              </a:spcBef>
              <a:buNone/>
            </a:pPr>
            <a:r>
              <a:rPr lang="zh-CN" altLang="en-US" sz="1200" b="1">
                <a:latin typeface="宋体" charset="-122"/>
                <a:sym typeface="宋体" charset="-122"/>
              </a:rPr>
              <a:t>应急准备</a:t>
            </a:r>
            <a:endParaRPr lang="zh-CN" altLang="en-US"/>
          </a:p>
        </p:txBody>
      </p:sp>
      <p:sp>
        <p:nvSpPr>
          <p:cNvPr id="54290" name="Text Box 107"/>
          <p:cNvSpPr/>
          <p:nvPr/>
        </p:nvSpPr>
        <p:spPr>
          <a:xfrm>
            <a:off x="6443662" y="2276475"/>
            <a:ext cx="2232025" cy="719138"/>
          </a:xfrm>
          <a:prstGeom prst="rect">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36000"/>
              </a:lnSpc>
              <a:spcBef>
                <a:spcPct val="0"/>
              </a:spcBef>
              <a:buNone/>
            </a:pPr>
            <a:r>
              <a:rPr lang="zh-CN" altLang="en-US" sz="1400" b="1">
                <a:latin typeface="宋体" charset="-122"/>
                <a:sym typeface="宋体" charset="-122"/>
              </a:rPr>
              <a:t>市环保局</a:t>
            </a:r>
            <a:endParaRPr lang="en-US" altLang="en-US" sz="1400" b="1">
              <a:latin typeface="宋体" charset="-122"/>
              <a:sym typeface="宋体" charset="-122"/>
            </a:endParaRPr>
          </a:p>
          <a:p>
            <a:pPr lvl="0" algn="just">
              <a:lnSpc>
                <a:spcPct val="136000"/>
              </a:lnSpc>
              <a:spcBef>
                <a:spcPct val="0"/>
              </a:spcBef>
              <a:buNone/>
            </a:pPr>
            <a:r>
              <a:rPr lang="zh-CN" altLang="en-US" sz="1200" b="1">
                <a:latin typeface="宋体" charset="-122"/>
                <a:sym typeface="宋体" charset="-122"/>
              </a:rPr>
              <a:t>（ </a:t>
            </a:r>
            <a:r>
              <a:rPr lang="en-US" altLang="en-US" sz="1200" b="1">
                <a:latin typeface="Constantia" charset="0"/>
                <a:ea typeface="Constantia" charset="0"/>
                <a:sym typeface="Constantia" charset="0"/>
              </a:rPr>
              <a:t>Ⅰ</a:t>
            </a:r>
            <a:r>
              <a:rPr lang="zh-CN" altLang="en-US" sz="1200" b="1">
                <a:latin typeface="Constantia" charset="0"/>
                <a:ea typeface="宋体" charset="-122"/>
                <a:sym typeface="宋体" charset="-122"/>
              </a:rPr>
              <a:t>、</a:t>
            </a:r>
            <a:r>
              <a:rPr lang="en-US" altLang="en-US" sz="1200" b="1">
                <a:latin typeface="Constantia" charset="0"/>
                <a:ea typeface="Constantia" charset="0"/>
                <a:sym typeface="Constantia" charset="0"/>
              </a:rPr>
              <a:t>Ⅱ</a:t>
            </a:r>
            <a:r>
              <a:rPr lang="en-US" altLang="en-US" sz="1800">
                <a:latin typeface="Constantia" charset="0"/>
                <a:ea typeface="Constantia" charset="0"/>
                <a:sym typeface="Constantia" charset="0"/>
              </a:rPr>
              <a:t> </a:t>
            </a:r>
            <a:r>
              <a:rPr lang="zh-CN" altLang="en-US" sz="1200" b="1">
                <a:latin typeface="Constantia" charset="0"/>
                <a:ea typeface="宋体" charset="-122"/>
                <a:sym typeface="宋体" charset="-122"/>
              </a:rPr>
              <a:t>、</a:t>
            </a:r>
            <a:r>
              <a:rPr lang="zh-CN" altLang="en-US" sz="1800">
                <a:latin typeface="Constantia" charset="0"/>
                <a:ea typeface="宋体" charset="-122"/>
                <a:sym typeface="宋体" charset="-122"/>
              </a:rPr>
              <a:t> </a:t>
            </a:r>
            <a:r>
              <a:rPr lang="en-US" altLang="en-US" sz="1200" b="1">
                <a:latin typeface="Constantia" charset="0"/>
                <a:ea typeface="Constantia" charset="0"/>
                <a:sym typeface="Constantia" charset="0"/>
              </a:rPr>
              <a:t>Ⅲ</a:t>
            </a:r>
            <a:r>
              <a:rPr lang="zh-CN" altLang="en-US" sz="1200" b="1">
                <a:latin typeface="宋体" charset="-122"/>
                <a:sym typeface="宋体" charset="-122"/>
              </a:rPr>
              <a:t>级应急响应）</a:t>
            </a:r>
            <a:endParaRPr lang="en-US" altLang="en-US"/>
          </a:p>
        </p:txBody>
      </p:sp>
      <p:sp>
        <p:nvSpPr>
          <p:cNvPr id="54291" name="Text Box 108"/>
          <p:cNvSpPr/>
          <p:nvPr/>
        </p:nvSpPr>
        <p:spPr>
          <a:xfrm>
            <a:off x="6372225" y="1268412"/>
            <a:ext cx="1698625" cy="576262"/>
          </a:xfrm>
          <a:prstGeom prst="rect">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36000"/>
              </a:lnSpc>
              <a:spcBef>
                <a:spcPct val="0"/>
              </a:spcBef>
              <a:buNone/>
            </a:pPr>
            <a:r>
              <a:rPr lang="zh-CN" altLang="en-US" sz="1400" b="1">
                <a:latin typeface="宋体" charset="-122"/>
                <a:sym typeface="宋体" charset="-122"/>
              </a:rPr>
              <a:t>国家环保部</a:t>
            </a:r>
            <a:endParaRPr lang="en-US" altLang="en-US" sz="1400" b="1">
              <a:latin typeface="宋体" charset="-122"/>
              <a:sym typeface="宋体" charset="-122"/>
            </a:endParaRPr>
          </a:p>
          <a:p>
            <a:pPr lvl="0" algn="ctr">
              <a:lnSpc>
                <a:spcPct val="136000"/>
              </a:lnSpc>
              <a:spcBef>
                <a:spcPct val="0"/>
              </a:spcBef>
              <a:buNone/>
            </a:pPr>
            <a:r>
              <a:rPr lang="zh-CN" altLang="en-US" sz="1200" b="1">
                <a:latin typeface="宋体" charset="-122"/>
                <a:sym typeface="宋体" charset="-122"/>
              </a:rPr>
              <a:t>（ </a:t>
            </a:r>
            <a:r>
              <a:rPr lang="en-US" altLang="en-US" sz="1200" b="1">
                <a:latin typeface="Constantia" charset="0"/>
                <a:ea typeface="Constantia" charset="0"/>
                <a:sym typeface="Constantia" charset="0"/>
              </a:rPr>
              <a:t>Ⅰ</a:t>
            </a:r>
            <a:r>
              <a:rPr lang="zh-CN" altLang="en-US" sz="1200" b="1">
                <a:latin typeface="宋体" charset="-122"/>
                <a:sym typeface="宋体" charset="-122"/>
              </a:rPr>
              <a:t>级应急响应）</a:t>
            </a:r>
            <a:endParaRPr lang="en-US" altLang="en-US"/>
          </a:p>
        </p:txBody>
      </p:sp>
      <p:sp>
        <p:nvSpPr>
          <p:cNvPr id="54292" name="Text Box 110"/>
          <p:cNvSpPr/>
          <p:nvPr/>
        </p:nvSpPr>
        <p:spPr>
          <a:xfrm>
            <a:off x="4818062" y="2133600"/>
            <a:ext cx="1223962" cy="692150"/>
          </a:xfrm>
          <a:prstGeom prst="rect">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36000"/>
              </a:lnSpc>
              <a:spcBef>
                <a:spcPts val="775"/>
              </a:spcBef>
              <a:buNone/>
            </a:pPr>
            <a:r>
              <a:rPr lang="zh-CN" altLang="en-US" sz="1400" b="1">
                <a:latin typeface="宋体" charset="-122"/>
                <a:sym typeface="宋体" charset="-122"/>
              </a:rPr>
              <a:t>市 级</a:t>
            </a:r>
            <a:endParaRPr lang="en-US" altLang="en-US" sz="1400" b="1">
              <a:latin typeface="宋体" charset="-122"/>
              <a:sym typeface="宋体" charset="-122"/>
            </a:endParaRPr>
          </a:p>
          <a:p>
            <a:pPr lvl="0" algn="ctr">
              <a:lnSpc>
                <a:spcPct val="136000"/>
              </a:lnSpc>
              <a:spcBef>
                <a:spcPts val="462"/>
              </a:spcBef>
              <a:buNone/>
            </a:pPr>
            <a:r>
              <a:rPr lang="zh-CN" altLang="en-US" sz="1400" b="1">
                <a:latin typeface="宋体" charset="-122"/>
                <a:sym typeface="宋体" charset="-122"/>
              </a:rPr>
              <a:t>指 挥</a:t>
            </a:r>
            <a:endParaRPr lang="zh-CN" altLang="en-US"/>
          </a:p>
        </p:txBody>
      </p:sp>
      <p:sp>
        <p:nvSpPr>
          <p:cNvPr id="54293" name="AutoShape 111"/>
          <p:cNvSpPr/>
          <p:nvPr/>
        </p:nvSpPr>
        <p:spPr>
          <a:xfrm>
            <a:off x="6011862" y="3716338"/>
            <a:ext cx="647700" cy="230188"/>
          </a:xfrm>
          <a:prstGeom prst="leftArrow">
            <a:avLst>
              <a:gd name="adj1" fmla="val 50000"/>
              <a:gd name="adj2" fmla="val 70241"/>
            </a:avLst>
          </a:prstGeom>
          <a:solidFill>
            <a:srgbClr val="00CC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294" name="Rectangle 112"/>
          <p:cNvSpPr/>
          <p:nvPr/>
        </p:nvSpPr>
        <p:spPr>
          <a:xfrm>
            <a:off x="4841875" y="3448050"/>
            <a:ext cx="1203325" cy="647700"/>
          </a:xfrm>
          <a:prstGeom prst="rect">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98000"/>
              </a:lnSpc>
              <a:spcBef>
                <a:spcPts val="1550"/>
              </a:spcBef>
              <a:buNone/>
            </a:pPr>
            <a:r>
              <a:rPr lang="zh-CN" altLang="en-US" sz="1400" b="1">
                <a:latin typeface="宋体" charset="-122"/>
                <a:sym typeface="宋体" charset="-122"/>
              </a:rPr>
              <a:t>现 场</a:t>
            </a:r>
            <a:endParaRPr lang="en-US" altLang="en-US" sz="1400" b="1">
              <a:latin typeface="宋体" charset="-122"/>
              <a:sym typeface="宋体" charset="-122"/>
            </a:endParaRPr>
          </a:p>
          <a:p>
            <a:pPr lvl="0" algn="ctr">
              <a:lnSpc>
                <a:spcPct val="98000"/>
              </a:lnSpc>
              <a:spcBef>
                <a:spcPts val="775"/>
              </a:spcBef>
              <a:buNone/>
            </a:pPr>
            <a:r>
              <a:rPr lang="zh-CN" altLang="en-US" sz="1400" b="1">
                <a:latin typeface="宋体" charset="-122"/>
                <a:sym typeface="宋体" charset="-122"/>
              </a:rPr>
              <a:t>指 挥</a:t>
            </a:r>
            <a:endParaRPr lang="zh-CN" altLang="en-US"/>
          </a:p>
        </p:txBody>
      </p:sp>
      <p:sp>
        <p:nvSpPr>
          <p:cNvPr id="54295" name="AutoShape 113"/>
          <p:cNvSpPr/>
          <p:nvPr/>
        </p:nvSpPr>
        <p:spPr>
          <a:xfrm rot="10800000">
            <a:off x="5724525" y="2852738"/>
            <a:ext cx="738188" cy="576262"/>
          </a:xfrm>
          <a:custGeom>
            <a:gdLst>
              <a:gd name="GT0" fmla="+- l w 0"/>
              <a:gd name="GT1" fmla="+- t h 0"/>
            </a:gdLst>
            <a:cxnLst>
              <a:cxn ang="0">
                <a:pos x="2147483647" y="0"/>
              </a:cxn>
              <a:cxn ang="0">
                <a:pos x="2147483647" y="2147483647"/>
              </a:cxn>
              <a:cxn ang="0">
                <a:pos x="0" y="2147483647"/>
              </a:cxn>
              <a:cxn ang="0">
                <a:pos x="2147483647" y="2147483647"/>
              </a:cxn>
              <a:cxn ang="0">
                <a:pos x="2147483647" y="2147483647"/>
              </a:cxn>
              <a:cxn ang="0">
                <a:pos x="2147483647" y="2147483647"/>
              </a:cxn>
            </a:cxnLst>
            <a:rect l="l" t="t" r="GT0" b="GT1"/>
            <a:pathLst>
              <a:path w="21600" h="21600">
                <a:moveTo>
                  <a:pt x="15429" y="0"/>
                </a:moveTo>
                <a:lnTo>
                  <a:pt x="9257" y="9257"/>
                </a:lnTo>
                <a:lnTo>
                  <a:pt x="12604" y="9257"/>
                </a:lnTo>
                <a:lnTo>
                  <a:pt x="12604" y="14915"/>
                </a:lnTo>
                <a:lnTo>
                  <a:pt x="0" y="14915"/>
                </a:lnTo>
                <a:lnTo>
                  <a:pt x="0" y="21600"/>
                </a:lnTo>
                <a:lnTo>
                  <a:pt x="18253" y="21600"/>
                </a:lnTo>
                <a:lnTo>
                  <a:pt x="18253" y="9257"/>
                </a:lnTo>
                <a:lnTo>
                  <a:pt x="21600" y="9257"/>
                </a:lnTo>
                <a:close/>
              </a:path>
            </a:pathLst>
          </a:custGeom>
          <a:solidFill>
            <a:srgbClr val="FFFF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296" name="AutoShape 114"/>
          <p:cNvSpPr/>
          <p:nvPr/>
        </p:nvSpPr>
        <p:spPr>
          <a:xfrm>
            <a:off x="6877050" y="4221162"/>
            <a:ext cx="142875" cy="935038"/>
          </a:xfrm>
          <a:prstGeom prst="upDownArrow">
            <a:avLst>
              <a:gd name="adj1" fmla="val 50000"/>
              <a:gd name="adj2" fmla="val 130919"/>
            </a:avLst>
          </a:prstGeom>
          <a:solidFill>
            <a:srgbClr val="00FF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297" name="AutoShape 116"/>
          <p:cNvSpPr/>
          <p:nvPr/>
        </p:nvSpPr>
        <p:spPr>
          <a:xfrm flipH="1">
            <a:off x="7164388" y="1844675"/>
            <a:ext cx="144462" cy="504825"/>
          </a:xfrm>
          <a:prstGeom prst="upDownArrow">
            <a:avLst>
              <a:gd name="adj1" fmla="val 50000"/>
              <a:gd name="adj2" fmla="val 69728"/>
            </a:avLst>
          </a:prstGeom>
          <a:solidFill>
            <a:srgbClr val="00FF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298" name="Text Box 118"/>
          <p:cNvSpPr/>
          <p:nvPr/>
        </p:nvSpPr>
        <p:spPr>
          <a:xfrm>
            <a:off x="3276600" y="2060575"/>
            <a:ext cx="1317625" cy="935038"/>
          </a:xfrm>
          <a:prstGeom prst="rect">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just">
              <a:lnSpc>
                <a:spcPct val="114000"/>
              </a:lnSpc>
              <a:spcBef>
                <a:spcPct val="0"/>
              </a:spcBef>
              <a:buNone/>
            </a:pPr>
            <a:r>
              <a:rPr lang="zh-CN" altLang="en-US" sz="1400" b="1">
                <a:latin typeface="宋体" charset="-122"/>
                <a:sym typeface="宋体" charset="-122"/>
              </a:rPr>
              <a:t>市级有关部门</a:t>
            </a:r>
            <a:endParaRPr lang="en-US" altLang="en-US" sz="1400" b="1">
              <a:latin typeface="宋体" charset="-122"/>
              <a:sym typeface="宋体" charset="-122"/>
            </a:endParaRPr>
          </a:p>
          <a:p>
            <a:pPr lvl="0" algn="just">
              <a:lnSpc>
                <a:spcPct val="114000"/>
              </a:lnSpc>
              <a:spcBef>
                <a:spcPct val="0"/>
              </a:spcBef>
              <a:buNone/>
            </a:pPr>
            <a:r>
              <a:rPr lang="zh-CN" altLang="en-US" sz="1400" b="1">
                <a:latin typeface="宋体" charset="-122"/>
                <a:sym typeface="宋体" charset="-122"/>
              </a:rPr>
              <a:t>救援队伍</a:t>
            </a:r>
            <a:endParaRPr lang="en-US" altLang="en-US" sz="1400" b="1">
              <a:latin typeface="宋体" charset="-122"/>
              <a:sym typeface="宋体" charset="-122"/>
            </a:endParaRPr>
          </a:p>
          <a:p>
            <a:pPr lvl="0" algn="just">
              <a:lnSpc>
                <a:spcPct val="114000"/>
              </a:lnSpc>
              <a:spcBef>
                <a:spcPct val="0"/>
              </a:spcBef>
              <a:buNone/>
            </a:pPr>
            <a:r>
              <a:rPr lang="zh-CN" altLang="en-US" sz="1400" b="1">
                <a:latin typeface="宋体" charset="-122"/>
                <a:sym typeface="宋体" charset="-122"/>
              </a:rPr>
              <a:t>驻地部队</a:t>
            </a:r>
            <a:endParaRPr lang="zh-CN" altLang="en-US"/>
          </a:p>
        </p:txBody>
      </p:sp>
      <p:sp>
        <p:nvSpPr>
          <p:cNvPr id="54299" name="AutoShape 119"/>
          <p:cNvSpPr/>
          <p:nvPr/>
        </p:nvSpPr>
        <p:spPr>
          <a:xfrm>
            <a:off x="5356225" y="2828925"/>
            <a:ext cx="196850" cy="614362"/>
          </a:xfrm>
          <a:prstGeom prst="upDownArrow">
            <a:avLst>
              <a:gd name="adj1" fmla="val 50000"/>
              <a:gd name="adj2" fmla="val 62376"/>
            </a:avLst>
          </a:prstGeom>
          <a:solidFill>
            <a:srgbClr val="00FF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00" name="Oval 120"/>
          <p:cNvSpPr/>
          <p:nvPr/>
        </p:nvSpPr>
        <p:spPr>
          <a:xfrm>
            <a:off x="3995738" y="2997200"/>
            <a:ext cx="885825" cy="1223962"/>
          </a:xfrm>
          <a:prstGeom prst="ellipse">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20000"/>
              </a:lnSpc>
              <a:spcBef>
                <a:spcPct val="0"/>
              </a:spcBef>
              <a:buNone/>
            </a:pPr>
            <a:r>
              <a:rPr lang="zh-CN" altLang="en-US" sz="1400" b="1">
                <a:latin typeface="宋体" charset="-122"/>
                <a:sym typeface="宋体" charset="-122"/>
              </a:rPr>
              <a:t>扩大</a:t>
            </a:r>
            <a:endParaRPr lang="en-US" altLang="en-US" sz="1400" b="1">
              <a:latin typeface="宋体" charset="-122"/>
              <a:sym typeface="宋体" charset="-122"/>
            </a:endParaRPr>
          </a:p>
          <a:p>
            <a:pPr lvl="0" algn="ctr">
              <a:lnSpc>
                <a:spcPct val="120000"/>
              </a:lnSpc>
              <a:spcBef>
                <a:spcPct val="0"/>
              </a:spcBef>
              <a:buNone/>
            </a:pPr>
            <a:r>
              <a:rPr lang="zh-CN" altLang="en-US" sz="1400" b="1">
                <a:latin typeface="宋体" charset="-122"/>
                <a:sym typeface="宋体" charset="-122"/>
              </a:rPr>
              <a:t>应急</a:t>
            </a:r>
            <a:endParaRPr lang="zh-CN" altLang="en-US"/>
          </a:p>
        </p:txBody>
      </p:sp>
      <p:sp>
        <p:nvSpPr>
          <p:cNvPr id="54301" name="AutoShape 121"/>
          <p:cNvSpPr/>
          <p:nvPr/>
        </p:nvSpPr>
        <p:spPr>
          <a:xfrm rot="5400000">
            <a:off x="4922838" y="1733550"/>
            <a:ext cx="504825" cy="295275"/>
          </a:xfrm>
          <a:prstGeom prst="rightArrow">
            <a:avLst>
              <a:gd name="adj1" fmla="val 50000"/>
              <a:gd name="adj2" fmla="val 42742"/>
            </a:avLst>
          </a:prstGeom>
          <a:solidFill>
            <a:srgbClr val="FF00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02" name="Text Box 122"/>
          <p:cNvSpPr/>
          <p:nvPr/>
        </p:nvSpPr>
        <p:spPr>
          <a:xfrm>
            <a:off x="4313238" y="1249362"/>
            <a:ext cx="1728788" cy="382588"/>
          </a:xfrm>
          <a:prstGeom prst="rect">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just">
              <a:lnSpc>
                <a:spcPct val="112000"/>
              </a:lnSpc>
              <a:spcBef>
                <a:spcPct val="0"/>
              </a:spcBef>
              <a:buNone/>
            </a:pPr>
            <a:r>
              <a:rPr lang="zh-CN" altLang="en-US" sz="1200" b="1">
                <a:latin typeface="宋体" charset="-122"/>
                <a:sym typeface="宋体" charset="-122"/>
              </a:rPr>
              <a:t>国务院工作组或指导组</a:t>
            </a:r>
            <a:endParaRPr lang="en-US" altLang="en-US" sz="1200" b="1">
              <a:latin typeface="宋体" charset="-122"/>
              <a:sym typeface="宋体" charset="-122"/>
            </a:endParaRPr>
          </a:p>
          <a:p>
            <a:pPr lvl="0">
              <a:lnSpc>
                <a:spcPct val="120000"/>
              </a:lnSpc>
              <a:spcBef>
                <a:spcPct val="0"/>
              </a:spcBef>
              <a:buNone/>
            </a:pPr>
            <a:endParaRPr lang="en-US" altLang="en-US" sz="3200">
              <a:latin typeface="宋体" charset="-122"/>
              <a:sym typeface="宋体" charset="-122"/>
            </a:endParaRPr>
          </a:p>
        </p:txBody>
      </p:sp>
      <p:sp>
        <p:nvSpPr>
          <p:cNvPr id="54303" name="AutoShape 123"/>
          <p:cNvSpPr/>
          <p:nvPr/>
        </p:nvSpPr>
        <p:spPr>
          <a:xfrm>
            <a:off x="5105400" y="2828925"/>
            <a:ext cx="295275" cy="614362"/>
          </a:xfrm>
          <a:prstGeom prst="downArrow">
            <a:avLst>
              <a:gd name="adj1" fmla="val 50000"/>
              <a:gd name="adj2" fmla="val 51987"/>
            </a:avLst>
          </a:prstGeom>
          <a:solidFill>
            <a:srgbClr val="FF66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04" name="AutoShape 124"/>
          <p:cNvSpPr/>
          <p:nvPr/>
        </p:nvSpPr>
        <p:spPr>
          <a:xfrm>
            <a:off x="5392738" y="1628775"/>
            <a:ext cx="196850" cy="504825"/>
          </a:xfrm>
          <a:prstGeom prst="upDownArrow">
            <a:avLst>
              <a:gd name="adj1" fmla="val 50000"/>
              <a:gd name="adj2" fmla="val 51278"/>
            </a:avLst>
          </a:prstGeom>
          <a:solidFill>
            <a:srgbClr val="00FF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05" name="Text Box 125"/>
          <p:cNvSpPr/>
          <p:nvPr/>
        </p:nvSpPr>
        <p:spPr>
          <a:xfrm>
            <a:off x="6659562" y="3500438"/>
            <a:ext cx="1944688" cy="720725"/>
          </a:xfrm>
          <a:prstGeom prst="rect">
            <a:avLst/>
          </a:prstGeom>
          <a:solidFill>
            <a:srgbClr val="FFFFFF"/>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gn="ctr">
              <a:lnSpc>
                <a:spcPct val="116000"/>
              </a:lnSpc>
              <a:spcBef>
                <a:spcPct val="0"/>
              </a:spcBef>
              <a:buNone/>
            </a:pPr>
            <a:r>
              <a:rPr lang="zh-CN" altLang="en-US" sz="1200" b="1">
                <a:latin typeface="宋体" charset="-122"/>
                <a:sym typeface="宋体" charset="-122"/>
              </a:rPr>
              <a:t>区、县环保局</a:t>
            </a:r>
            <a:endParaRPr lang="en-US" altLang="en-US" sz="1200" b="1">
              <a:latin typeface="宋体" charset="-122"/>
              <a:sym typeface="宋体" charset="-122"/>
            </a:endParaRPr>
          </a:p>
          <a:p>
            <a:pPr lvl="0" algn="ctr">
              <a:lnSpc>
                <a:spcPct val="116000"/>
              </a:lnSpc>
              <a:spcBef>
                <a:spcPct val="0"/>
              </a:spcBef>
              <a:buNone/>
            </a:pPr>
            <a:r>
              <a:rPr lang="zh-CN" altLang="en-US" sz="1200" b="1">
                <a:latin typeface="宋体" charset="-122"/>
                <a:sym typeface="宋体" charset="-122"/>
              </a:rPr>
              <a:t>（ 负责</a:t>
            </a:r>
            <a:r>
              <a:rPr lang="en-US" altLang="en-US" sz="1200" b="1">
                <a:latin typeface="宋体" charset="-122"/>
                <a:sym typeface="宋体" charset="-122"/>
              </a:rPr>
              <a:t>Ⅳ</a:t>
            </a:r>
            <a:r>
              <a:rPr lang="zh-CN" altLang="en-US" sz="1200" b="1">
                <a:latin typeface="宋体" charset="-122"/>
                <a:sym typeface="宋体" charset="-122"/>
              </a:rPr>
              <a:t>级及未上等级应急响应，向市局报送）</a:t>
            </a:r>
            <a:endParaRPr lang="en-US" altLang="en-US"/>
          </a:p>
        </p:txBody>
      </p:sp>
      <p:sp>
        <p:nvSpPr>
          <p:cNvPr id="54306" name="Text Box 126"/>
          <p:cNvSpPr/>
          <p:nvPr/>
        </p:nvSpPr>
        <p:spPr>
          <a:xfrm>
            <a:off x="6040438" y="4051300"/>
            <a:ext cx="720725" cy="530225"/>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a:latin typeface="宋体" charset="-122"/>
                <a:sym typeface="宋体" charset="-122"/>
              </a:rPr>
              <a:t>事</a:t>
            </a:r>
            <a:endParaRPr lang="en-US" altLang="en-US"/>
          </a:p>
        </p:txBody>
      </p:sp>
      <p:sp>
        <p:nvSpPr>
          <p:cNvPr id="54307" name="Text Box 127"/>
          <p:cNvSpPr/>
          <p:nvPr/>
        </p:nvSpPr>
        <p:spPr>
          <a:xfrm>
            <a:off x="7121525" y="5516562"/>
            <a:ext cx="720725" cy="530225"/>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a:latin typeface="宋体" charset="-122"/>
                <a:sym typeface="宋体" charset="-122"/>
              </a:rPr>
              <a:t>中</a:t>
            </a:r>
            <a:endParaRPr lang="en-US" altLang="en-US"/>
          </a:p>
        </p:txBody>
      </p:sp>
      <p:sp>
        <p:nvSpPr>
          <p:cNvPr id="54308" name="Text Box 128"/>
          <p:cNvSpPr/>
          <p:nvPr/>
        </p:nvSpPr>
        <p:spPr>
          <a:xfrm>
            <a:off x="2686050" y="5876925"/>
            <a:ext cx="865188" cy="530225"/>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a:ea typeface="方正大黑简体" pitchFamily="2" charset="-122"/>
              </a:rPr>
              <a:t>事前</a:t>
            </a:r>
            <a:endParaRPr lang="en-US" altLang="en-US"/>
          </a:p>
        </p:txBody>
      </p:sp>
      <p:sp>
        <p:nvSpPr>
          <p:cNvPr id="54309" name="Text Box 129"/>
          <p:cNvSpPr/>
          <p:nvPr/>
        </p:nvSpPr>
        <p:spPr>
          <a:xfrm>
            <a:off x="3017838" y="3429000"/>
            <a:ext cx="720725" cy="530225"/>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a:latin typeface="宋体" charset="-122"/>
                <a:sym typeface="宋体" charset="-122"/>
              </a:rPr>
              <a:t>事</a:t>
            </a:r>
            <a:endParaRPr lang="en-US" altLang="en-US"/>
          </a:p>
        </p:txBody>
      </p:sp>
      <p:sp>
        <p:nvSpPr>
          <p:cNvPr id="54310" name="Text Box 130"/>
          <p:cNvSpPr/>
          <p:nvPr/>
        </p:nvSpPr>
        <p:spPr>
          <a:xfrm>
            <a:off x="2297112" y="4149725"/>
            <a:ext cx="720725" cy="530225"/>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a:latin typeface="宋体" charset="-122"/>
                <a:sym typeface="宋体" charset="-122"/>
              </a:rPr>
              <a:t>后</a:t>
            </a:r>
            <a:endParaRPr lang="en-US" altLang="en-US"/>
          </a:p>
        </p:txBody>
      </p:sp>
      <p:sp>
        <p:nvSpPr>
          <p:cNvPr id="54311" name="AutoShape 131"/>
          <p:cNvSpPr/>
          <p:nvPr/>
        </p:nvSpPr>
        <p:spPr>
          <a:xfrm rot="16080000">
            <a:off x="287338" y="2671762"/>
            <a:ext cx="285750" cy="504825"/>
          </a:xfrm>
          <a:prstGeom prst="upDownArrow">
            <a:avLst>
              <a:gd name="adj1" fmla="val 50000"/>
              <a:gd name="adj2" fmla="val 35325"/>
            </a:avLst>
          </a:prstGeom>
          <a:solidFill>
            <a:srgbClr val="00FF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12" name="AutoShape 132"/>
          <p:cNvSpPr/>
          <p:nvPr/>
        </p:nvSpPr>
        <p:spPr>
          <a:xfrm>
            <a:off x="107950" y="3716338"/>
            <a:ext cx="633412" cy="190500"/>
          </a:xfrm>
          <a:prstGeom prst="rightArrow">
            <a:avLst>
              <a:gd name="adj1" fmla="val 50000"/>
              <a:gd name="adj2" fmla="val 83079"/>
            </a:avLst>
          </a:prstGeom>
          <a:noFill/>
          <a:ln w="19050"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13" name="Oval 133"/>
          <p:cNvSpPr/>
          <p:nvPr/>
        </p:nvSpPr>
        <p:spPr>
          <a:xfrm>
            <a:off x="179388" y="2349500"/>
            <a:ext cx="474662" cy="190500"/>
          </a:xfrm>
          <a:prstGeom prst="ellipse">
            <a:avLst/>
          </a:prstGeom>
          <a:solidFill>
            <a:srgbClr val="FFFFFF"/>
          </a:solidFill>
          <a:ln w="12700"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14" name="AutoShape 134"/>
          <p:cNvSpPr/>
          <p:nvPr/>
        </p:nvSpPr>
        <p:spPr>
          <a:xfrm>
            <a:off x="107950" y="1844675"/>
            <a:ext cx="719138" cy="193675"/>
          </a:xfrm>
          <a:prstGeom prst="curvedUpArrow">
            <a:avLst>
              <a:gd name="adj1" fmla="val 74245"/>
              <a:gd name="adj2" fmla="val 148473"/>
              <a:gd name="adj3" fmla="val 33329"/>
            </a:avLst>
          </a:prstGeom>
          <a:gradFill rotWithShape="0">
            <a:gsLst>
              <a:gs pos="0">
                <a:srgbClr val="FFF200"/>
              </a:gs>
              <a:gs pos="100000">
                <a:srgbClr val="FF0000"/>
              </a:gs>
            </a:gsLst>
            <a:lin ang="5400000" scaled="1"/>
          </a:gradFill>
          <a:ln cap="rnd" cmpd="sng">
            <a:solidFill>
              <a:srgbClr val="C0C0C0"/>
            </a:solidFill>
            <a:prstDash val="sysDot"/>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15" name="Text Box 135"/>
          <p:cNvSpPr/>
          <p:nvPr/>
        </p:nvSpPr>
        <p:spPr>
          <a:xfrm>
            <a:off x="755650" y="1638300"/>
            <a:ext cx="2376488" cy="385762"/>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sz="1600" b="1">
                <a:latin typeface="宋体" charset="-122"/>
                <a:sym typeface="宋体" charset="-122"/>
              </a:rPr>
              <a:t>应急处置过程 </a:t>
            </a:r>
            <a:endParaRPr lang="en-US" altLang="en-US"/>
          </a:p>
        </p:txBody>
      </p:sp>
      <p:sp>
        <p:nvSpPr>
          <p:cNvPr id="54316" name="Text Box 136"/>
          <p:cNvSpPr/>
          <p:nvPr/>
        </p:nvSpPr>
        <p:spPr>
          <a:xfrm>
            <a:off x="755650" y="2205038"/>
            <a:ext cx="2376488" cy="385762"/>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sz="1600" b="1">
                <a:latin typeface="宋体" charset="-122"/>
                <a:sym typeface="宋体" charset="-122"/>
              </a:rPr>
              <a:t>应急运行程序</a:t>
            </a:r>
            <a:endParaRPr lang="en-US" altLang="en-US"/>
          </a:p>
        </p:txBody>
      </p:sp>
      <p:sp>
        <p:nvSpPr>
          <p:cNvPr id="54317" name="Text Box 137"/>
          <p:cNvSpPr/>
          <p:nvPr/>
        </p:nvSpPr>
        <p:spPr>
          <a:xfrm>
            <a:off x="827088" y="2636838"/>
            <a:ext cx="2376488" cy="422275"/>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sz="1600" b="1">
                <a:latin typeface="宋体" charset="-122"/>
                <a:sym typeface="宋体" charset="-122"/>
              </a:rPr>
              <a:t>信息传递</a:t>
            </a:r>
            <a:r>
              <a:rPr lang="zh-CN" altLang="en-US" sz="1800" b="1">
                <a:solidFill>
                  <a:schemeClr val="bg1"/>
                </a:solidFill>
                <a:latin typeface="宋体" charset="-122"/>
                <a:sym typeface="宋体" charset="-122"/>
              </a:rPr>
              <a:t> </a:t>
            </a:r>
            <a:endParaRPr lang="en-US" altLang="en-US"/>
          </a:p>
        </p:txBody>
      </p:sp>
      <p:sp>
        <p:nvSpPr>
          <p:cNvPr id="54318" name="Rectangle 138"/>
          <p:cNvSpPr/>
          <p:nvPr/>
        </p:nvSpPr>
        <p:spPr>
          <a:xfrm>
            <a:off x="755650" y="3168650"/>
            <a:ext cx="1655762" cy="1266825"/>
          </a:xfrm>
          <a:prstGeom prst="rect">
            <a:avLst/>
          </a:prstGeom>
          <a:noFill/>
          <a:ln>
            <a:noFill/>
            <a:miter lim="800000"/>
          </a:ln>
        </p:spPr>
        <p:txBody>
          <a:bodyPr>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20000"/>
              </a:lnSpc>
              <a:spcBef>
                <a:spcPct val="50000"/>
              </a:spcBef>
              <a:buNone/>
            </a:pPr>
            <a:r>
              <a:rPr lang="zh-CN" altLang="en-US" sz="1600" b="1">
                <a:latin typeface="宋体" charset="-122"/>
                <a:sym typeface="宋体" charset="-122"/>
              </a:rPr>
              <a:t>蓝、黄、橙、红色箭头分别代表四个不同响应等级</a:t>
            </a:r>
            <a:endParaRPr lang="en-US" altLang="en-US"/>
          </a:p>
        </p:txBody>
      </p:sp>
      <p:sp>
        <p:nvSpPr>
          <p:cNvPr id="54319" name="AutoShape 115"/>
          <p:cNvSpPr/>
          <p:nvPr/>
        </p:nvSpPr>
        <p:spPr>
          <a:xfrm>
            <a:off x="7308850" y="2852738"/>
            <a:ext cx="215900" cy="666750"/>
          </a:xfrm>
          <a:prstGeom prst="upDownArrow">
            <a:avLst>
              <a:gd name="adj1" fmla="val 50000"/>
              <a:gd name="adj2" fmla="val 61765"/>
            </a:avLst>
          </a:prstGeom>
          <a:solidFill>
            <a:srgbClr val="00FF00"/>
          </a:solidFill>
          <a:ln cmpd="sng">
            <a:solidFill>
              <a:prstClr val="black"/>
            </a:solidFill>
            <a:miter lim="800000"/>
          </a:ln>
        </p:spPr>
        <p:txBody>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lang="zh-CN" altLang="en-US" sz="1800" baseline="0">
                <a:solidFill>
                  <a:schemeClr val="tx1"/>
                </a:solidFill>
              </a:defRPr>
            </a:lvl1pPr>
            <a:lvl2pPr marL="457200" indent="0" algn="l" defTabSz="914400" eaLnBrk="1" fontAlgn="base" hangingPunct="1">
              <a:lnSpc>
                <a:spcPct val="100000"/>
              </a:lnSpc>
              <a:spcBef>
                <a:spcPct val="0"/>
              </a:spcBef>
              <a:spcAft>
                <a:spcPct val="0"/>
              </a:spcAft>
              <a:buSzTx/>
              <a:defRPr lang="zh-CN" altLang="en-US" sz="1800" baseline="0">
                <a:solidFill>
                  <a:schemeClr val="tx1"/>
                </a:solidFill>
              </a:defRPr>
            </a:lvl2pPr>
            <a:lvl3pPr marL="914400" indent="0" algn="l" defTabSz="914400" eaLnBrk="1" fontAlgn="base" hangingPunct="1">
              <a:lnSpc>
                <a:spcPct val="100000"/>
              </a:lnSpc>
              <a:spcBef>
                <a:spcPct val="0"/>
              </a:spcBef>
              <a:spcAft>
                <a:spcPct val="0"/>
              </a:spcAft>
              <a:buSzTx/>
              <a:defRPr lang="zh-CN" altLang="en-US" sz="1800" baseline="0">
                <a:solidFill>
                  <a:schemeClr val="tx1"/>
                </a:solidFill>
              </a:defRPr>
            </a:lvl3pPr>
            <a:lvl4pPr marL="1371600" indent="0" algn="l" defTabSz="914400" eaLnBrk="1" fontAlgn="base" hangingPunct="1">
              <a:lnSpc>
                <a:spcPct val="100000"/>
              </a:lnSpc>
              <a:spcBef>
                <a:spcPct val="0"/>
              </a:spcBef>
              <a:spcAft>
                <a:spcPct val="0"/>
              </a:spcAft>
              <a:buSzTx/>
              <a:defRPr lang="zh-CN" altLang="en-US" sz="1800" baseline="0">
                <a:solidFill>
                  <a:schemeClr val="tx1"/>
                </a:solidFill>
              </a:defRPr>
            </a:lvl4pPr>
            <a:lvl5pPr marL="1828800" indent="0" algn="l" defTabSz="914400" eaLnBrk="1" fontAlgn="base" hangingPunct="1">
              <a:lnSpc>
                <a:spcPct val="100000"/>
              </a:lnSpc>
              <a:spcBef>
                <a:spcPct val="0"/>
              </a:spcBef>
              <a:spcAft>
                <a:spcPct val="0"/>
              </a:spcAft>
              <a:buSzTx/>
              <a:defRPr lang="zh-CN" altLang="en-US" sz="1800" baseline="0">
                <a:solidFill>
                  <a:schemeClr val="tx1"/>
                </a:solidFill>
              </a:defRPr>
            </a:lvl5pPr>
          </a:lstStyle>
          <a:p>
            <a:pPr lvl="0">
              <a:lnSpc>
                <a:spcPct val="100000"/>
              </a:lnSpc>
            </a:pPr>
            <a:endParaRPr>
              <a:latin typeface="Constantia" charset="0"/>
              <a:ea typeface="宋体" charset="-122"/>
              <a:sym typeface="宋体" charset="-122"/>
            </a:endParaRPr>
          </a:p>
        </p:txBody>
      </p:sp>
      <p:sp>
        <p:nvSpPr>
          <p:cNvPr id="54320" name="TextBox 54319"/>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盐城市亭湖区环境监测站共52页，您现在浏览的是第24页!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2" name="标题 1"/>
          <p:cNvSpPr/>
          <p:nvPr>
            <p:ph type="title" idx="4294967295"/>
          </p:nvPr>
        </p:nvSpPr>
        <p:spPr>
          <a:xfrm>
            <a:off x="457200" y="704850"/>
            <a:ext cx="8229600" cy="1143000"/>
          </a:xfrm>
          <a:prstGeom prst="rect">
            <a:avLst/>
          </a:prstGeom>
          <a:noFill/>
          <a:ln>
            <a:noFill/>
            <a:miter lim="800000"/>
          </a:ln>
        </p:spPr>
        <p:txBody>
          <a:bodyPr anchor="ctr" anchorCtr="0"/>
          <a:lstStyle/>
          <a:p>
            <a:pPr lvl="0"/>
            <a:r>
              <a:rPr lang="zh-CN" altLang="en-US"/>
              <a:t>盐城水污染事件</a:t>
            </a:r>
            <a:endParaRPr lang="zh-CN" altLang="en-US"/>
          </a:p>
        </p:txBody>
      </p:sp>
      <p:sp>
        <p:nvSpPr>
          <p:cNvPr id="56323" name="内容占位符 2"/>
          <p:cNvSpPr/>
          <p:nvPr>
            <p:ph idx="1"/>
          </p:nvPr>
        </p:nvSpPr>
        <p:spPr>
          <a:xfrm>
            <a:off x="457200" y="1935162"/>
            <a:ext cx="8229600" cy="4389438"/>
          </a:xfrm>
          <a:prstGeom prst="rect">
            <a:avLst/>
          </a:prstGeom>
          <a:noFill/>
          <a:ln>
            <a:noFill/>
            <a:miter lim="800000"/>
          </a:ln>
        </p:spPr>
        <p:txBody>
          <a:bodyPr/>
          <a:lstStyle/>
          <a:p>
            <a:pPr lvl="0"/>
            <a:r>
              <a:rPr lang="en-US" altLang="en-US">
                <a:latin typeface="楷体" pitchFamily="1" charset="-122"/>
                <a:ea typeface="楷体" pitchFamily="1" charset="-122"/>
                <a:sym typeface="Times New Roman" pitchFamily="2" charset="0"/>
              </a:rPr>
              <a:t>2009年2月20日上午六点二十分左右，江苏省盐城市许多市民在饮用自来水时闻到刺鼻的农药味。该市城西自来水厂的水源被酚类化合物污染，</a:t>
            </a:r>
            <a:r>
              <a:rPr lang="en-US" altLang="en-US">
                <a:latin typeface="楷体" pitchFamily="1" charset="-122"/>
                <a:ea typeface="楷体" pitchFamily="1" charset="-122"/>
                <a:sym typeface="Times New Roman" pitchFamily="2" charset="0"/>
                <a:hlinkClick r:id="rId2"/>
              </a:rPr>
              <a:t>盐都区</a:t>
            </a:r>
            <a:r>
              <a:rPr lang="en-US" altLang="en-US">
                <a:latin typeface="楷体" pitchFamily="1" charset="-122"/>
                <a:ea typeface="楷体" pitchFamily="1" charset="-122"/>
                <a:sym typeface="Times New Roman" pitchFamily="2" charset="0"/>
              </a:rPr>
              <a:t>、</a:t>
            </a:r>
            <a:r>
              <a:rPr lang="en-US" altLang="en-US">
                <a:latin typeface="楷体" pitchFamily="1" charset="-122"/>
                <a:ea typeface="楷体" pitchFamily="1" charset="-122"/>
                <a:sym typeface="Times New Roman" pitchFamily="2" charset="0"/>
                <a:hlinkClick r:id="rId3"/>
              </a:rPr>
              <a:t>亭湖区</a:t>
            </a:r>
            <a:r>
              <a:rPr lang="en-US" altLang="en-US">
                <a:latin typeface="楷体" pitchFamily="1" charset="-122"/>
                <a:ea typeface="楷体" pitchFamily="1" charset="-122"/>
                <a:sym typeface="Times New Roman" pitchFamily="2" charset="0"/>
              </a:rPr>
              <a:t>、</a:t>
            </a:r>
            <a:r>
              <a:rPr lang="en-US" altLang="en-US">
                <a:latin typeface="楷体" pitchFamily="1" charset="-122"/>
                <a:ea typeface="楷体" pitchFamily="1" charset="-122"/>
                <a:sym typeface="Times New Roman" pitchFamily="2" charset="0"/>
                <a:hlinkClick r:id="rId4"/>
              </a:rPr>
              <a:t>新区</a:t>
            </a:r>
            <a:r>
              <a:rPr lang="en-US" altLang="en-US">
                <a:latin typeface="楷体" pitchFamily="1" charset="-122"/>
                <a:ea typeface="楷体" pitchFamily="1" charset="-122"/>
                <a:sym typeface="Times New Roman" pitchFamily="2" charset="0"/>
              </a:rPr>
              <a:t>、</a:t>
            </a:r>
            <a:r>
              <a:rPr lang="en-US" altLang="en-US">
                <a:latin typeface="楷体" pitchFamily="1" charset="-122"/>
                <a:ea typeface="楷体" pitchFamily="1" charset="-122"/>
                <a:sym typeface="Times New Roman" pitchFamily="2" charset="0"/>
                <a:hlinkClick r:id="rId5"/>
              </a:rPr>
              <a:t>开发区</a:t>
            </a:r>
            <a:r>
              <a:rPr lang="en-US" altLang="en-US">
                <a:latin typeface="楷体" pitchFamily="1" charset="-122"/>
                <a:ea typeface="楷体" pitchFamily="1" charset="-122"/>
                <a:sym typeface="Times New Roman" pitchFamily="2" charset="0"/>
              </a:rPr>
              <a:t>等部分地区发生断水，居民生活、工业生产受不同程度影响。</a:t>
            </a:r>
            <a:endParaRPr lang="en-US" altLang="en-US">
              <a:latin typeface="楷体" pitchFamily="1" charset="-122"/>
              <a:ea typeface="楷体" pitchFamily="1" charset="-122"/>
              <a:sym typeface="Times New Roman" pitchFamily="2" charset="0"/>
            </a:endParaRPr>
          </a:p>
          <a:p>
            <a:pPr lvl="0"/>
            <a:r>
              <a:rPr lang="en-US" altLang="en-US">
                <a:latin typeface="楷体" pitchFamily="1" charset="-122"/>
                <a:ea typeface="楷体" pitchFamily="1" charset="-122"/>
              </a:rPr>
              <a:t>盐城市区盐都区、亭湖区几处居民，在此两个主要城区部分地区停水，稍边远的新区也发生了停供。由于生活不便，很多市民在超市排队购买矿泉水、纯净水，以备暂时之用。</a:t>
            </a:r>
            <a:endParaRPr lang="en-US" altLang="en-US">
              <a:latin typeface="楷体" pitchFamily="1" charset="-122"/>
              <a:ea typeface="楷体" pitchFamily="1" charset="-122"/>
            </a:endParaRPr>
          </a:p>
          <a:p>
            <a:pPr lvl="0"/>
            <a:endParaRPr lang="en-US" altLang="en-US">
              <a:latin typeface="楷体" pitchFamily="1" charset="-122"/>
              <a:ea typeface="楷体" pitchFamily="1" charset="-122"/>
              <a:sym typeface="Times New Roman" pitchFamily="2" charset="0"/>
            </a:endParaRPr>
          </a:p>
        </p:txBody>
      </p:sp>
      <p:sp>
        <p:nvSpPr>
          <p:cNvPr id="56324" name="TextBox 56323"/>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盐城市亭湖区环境监测站共52页，您现在浏览的是第25页!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70" name="标题 1"/>
          <p:cNvSpPr/>
          <p:nvPr>
            <p:ph type="title" idx="4294967295"/>
          </p:nvPr>
        </p:nvSpPr>
        <p:spPr>
          <a:xfrm>
            <a:off x="457200" y="704850"/>
            <a:ext cx="8229600" cy="1143000"/>
          </a:xfrm>
          <a:prstGeom prst="rect">
            <a:avLst/>
          </a:prstGeom>
          <a:noFill/>
          <a:ln>
            <a:noFill/>
            <a:miter lim="800000"/>
          </a:ln>
        </p:spPr>
        <p:txBody>
          <a:bodyPr anchor="ctr" anchorCtr="0"/>
          <a:lstStyle/>
          <a:p>
            <a:pPr lvl="0"/>
          </a:p>
        </p:txBody>
      </p:sp>
      <p:sp>
        <p:nvSpPr>
          <p:cNvPr id="58371" name="内容占位符 2"/>
          <p:cNvSpPr/>
          <p:nvPr>
            <p:ph idx="1"/>
          </p:nvPr>
        </p:nvSpPr>
        <p:spPr>
          <a:xfrm>
            <a:off x="457200" y="1935162"/>
            <a:ext cx="8229600" cy="4389438"/>
          </a:xfrm>
          <a:prstGeom prst="rect">
            <a:avLst/>
          </a:prstGeom>
          <a:noFill/>
          <a:ln>
            <a:noFill/>
            <a:miter lim="800000"/>
          </a:ln>
        </p:spPr>
        <p:txBody>
          <a:bodyPr/>
          <a:lstStyle/>
          <a:p>
            <a:pPr lvl="0"/>
            <a:r>
              <a:rPr lang="en-US" altLang="en-US">
                <a:latin typeface="Times New Roman" pitchFamily="2" charset="0"/>
                <a:sym typeface="Times New Roman" pitchFamily="2" charset="0"/>
              </a:rPr>
              <a:t>       </a:t>
            </a:r>
            <a:r>
              <a:rPr lang="en-US" altLang="en-US">
                <a:latin typeface="楷体" pitchFamily="1" charset="-122"/>
                <a:ea typeface="楷体" pitchFamily="1" charset="-122"/>
                <a:sym typeface="Times New Roman" pitchFamily="2" charset="0"/>
              </a:rPr>
              <a:t> 江苏省环境监测中心接报后迅速响应，先后派出三批应急监测人员赶往盐城，24小时连续工作，了解污染范围，确定主要污染因子（挥发酚），编制应急快报。本次应急监测共获得监测数据约3500多个，发出应急监测报告121份，为事故的快速、安全处置提供了科学决策依据。</a:t>
            </a:r>
            <a:endParaRPr lang="en-US" altLang="en-US">
              <a:latin typeface="楷体" pitchFamily="1" charset="-122"/>
              <a:ea typeface="楷体" pitchFamily="1" charset="-122"/>
              <a:sym typeface="Times New Roman" pitchFamily="2" charset="0"/>
            </a:endParaRPr>
          </a:p>
          <a:p>
            <a:pPr lvl="0"/>
            <a:r>
              <a:rPr lang="en-US" altLang="en-US">
                <a:latin typeface="楷体" pitchFamily="1" charset="-122"/>
                <a:ea typeface="楷体" pitchFamily="1" charset="-122"/>
                <a:sym typeface="Times New Roman" pitchFamily="2" charset="0"/>
              </a:rPr>
              <a:t>    经初步检测，城西自来水厂的出厂水不适合饮用。水污染事件发生后，盐城市全力调查，初步查实是由当地一家化工企业排污造成的。</a:t>
            </a:r>
            <a:endParaRPr lang="en-US" altLang="en-US">
              <a:latin typeface="楷体" pitchFamily="1" charset="-122"/>
              <a:ea typeface="楷体" pitchFamily="1" charset="-122"/>
            </a:endParaRPr>
          </a:p>
        </p:txBody>
      </p:sp>
      <p:sp>
        <p:nvSpPr>
          <p:cNvPr id="58372" name="TextBox 58371"/>
          <p:cNvSpPr txBox="1"/>
          <p:nvPr/>
        </p:nvSpPr>
        <p:spPr>
          <a:xfrm flipH="1">
            <a:off x="0" y="0"/>
            <a:ext cx="0" cy="0"/>
          </a:xfrm>
          <a:prstGeom prst="rect">
            <a:avLst/>
          </a:prstGeom>
          <a:noFill/>
        </p:spPr>
        <p:txBody>
          <a:bodyPr wrap="none">
            <a:spAutoFit/>
          </a:bodyPr>
          <a:lstStyle>
            <a:defPPr>
              <a:defRPr lang="zh-CN" sz="1800">
                <a:ea typeface="宋体" charset="-122"/>
              </a:defRPr>
            </a:defPPr>
            <a:lvl1pPr marL="0" indent="0" algn="l" defTabSz="914400" eaLnBrk="1" fontAlgn="base" hangingPunct="1">
              <a:lnSpc>
                <a:spcPct val="100000"/>
              </a:lnSpc>
              <a:spcBef>
                <a:spcPct val="0"/>
              </a:spcBef>
              <a:spcAft>
                <a:spcPct val="0"/>
              </a:spcAft>
              <a:buSzTx/>
              <a:defRPr sz="1800" baseline="0">
                <a:solidFill>
                  <a:schemeClr val="tx1"/>
                </a:solidFill>
              </a:defRPr>
            </a:lvl1pPr>
            <a:lvl2pPr marL="457200" indent="0" algn="l" defTabSz="914400" eaLnBrk="1" fontAlgn="base" hangingPunct="1">
              <a:lnSpc>
                <a:spcPct val="100000"/>
              </a:lnSpc>
              <a:spcBef>
                <a:spcPct val="0"/>
              </a:spcBef>
              <a:spcAft>
                <a:spcPct val="0"/>
              </a:spcAft>
              <a:buSzTx/>
              <a:defRPr sz="1800" baseline="0">
                <a:solidFill>
                  <a:schemeClr val="tx1"/>
                </a:solidFill>
              </a:defRPr>
            </a:lvl2pPr>
            <a:lvl3pPr marL="914400" indent="0" algn="l" defTabSz="914400" eaLnBrk="1" fontAlgn="base" hangingPunct="1">
              <a:lnSpc>
                <a:spcPct val="100000"/>
              </a:lnSpc>
              <a:spcBef>
                <a:spcPct val="0"/>
              </a:spcBef>
              <a:spcAft>
                <a:spcPct val="0"/>
              </a:spcAft>
              <a:buSzTx/>
              <a:defRPr sz="1800" baseline="0">
                <a:solidFill>
                  <a:schemeClr val="tx1"/>
                </a:solidFill>
              </a:defRPr>
            </a:lvl3pPr>
            <a:lvl4pPr marL="1371600" indent="0" algn="l" defTabSz="914400" eaLnBrk="1" fontAlgn="base" hangingPunct="1">
              <a:lnSpc>
                <a:spcPct val="100000"/>
              </a:lnSpc>
              <a:spcBef>
                <a:spcPct val="0"/>
              </a:spcBef>
              <a:spcAft>
                <a:spcPct val="0"/>
              </a:spcAft>
              <a:buSzTx/>
              <a:defRPr sz="1800" baseline="0">
                <a:solidFill>
                  <a:schemeClr val="tx1"/>
                </a:solidFill>
              </a:defRPr>
            </a:lvl4pPr>
            <a:lvl5pPr marL="1828800" indent="0" algn="l" defTabSz="914400" eaLnBrk="1" fontAlgn="base" hangingPunct="1">
              <a:lnSpc>
                <a:spcPct val="100000"/>
              </a:lnSpc>
              <a:spcBef>
                <a:spcPct val="0"/>
              </a:spcBef>
              <a:spcAft>
                <a:spcPct val="0"/>
              </a:spcAft>
              <a:buSzTx/>
              <a:defRPr sz="1800" baseline="0">
                <a:solidFill>
                  <a:schemeClr val="tx1"/>
                </a:solidFill>
              </a:defRPr>
            </a:lvl5pPr>
          </a:lstStyle>
          <a:p/>
          <a:p>
            <a:pPr>
              <a:defRPr sz="100">
                <a:solidFill>
                  <a:srgbClr val="FFFFFF"/>
                </a:solidFill>
              </a:defRPr>
            </a:pPr>
            <a:r>
              <a:t>盐城市亭湖区环境监测站共52页，您现在浏览的是第26页!</a:t>
            </a: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https://d.book118.com/077052141141006033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科技宣讲_2">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3.xml><?xml version="1.0" encoding="utf-8"?>
<a:theme xmlns:r="http://schemas.openxmlformats.org/officeDocument/2006/relationships" xmlns:a="http://schemas.openxmlformats.org/drawingml/2006/main" name="科技宣讲">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4.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DBF5F9"/>
      </a:dk2>
      <a:lt2>
        <a:srgbClr val="04617B"/>
      </a:lt2>
      <a:accent1>
        <a:srgbClr val="0F6FC6"/>
      </a:accent1>
      <a:accent2>
        <a:srgbClr val="009DD9"/>
      </a:accent2>
      <a:accent3>
        <a:srgbClr val="9BBB59"/>
      </a:accent3>
      <a:accent4>
        <a:srgbClr val="8064A2"/>
      </a:accent4>
      <a:accent5>
        <a:srgbClr val="4BACC6"/>
      </a:accent5>
      <a:accent6>
        <a:srgbClr val="F79646"/>
      </a:accent6>
      <a:hlink>
        <a:srgbClr val="E2D700"/>
      </a:hlink>
      <a:folHlink>
        <a:srgbClr val="85DFD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206</Paragraphs>
  <Slides>27</Slides>
  <Notes>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27</vt:i4>
      </vt:variant>
    </vt:vector>
  </HeadingPairs>
  <TitlesOfParts>
    <vt:vector baseType="lpstr" size="38">
      <vt:lpstr>Arial</vt:lpstr>
      <vt:lpstr>Calibri</vt:lpstr>
      <vt:lpstr>黑体</vt:lpstr>
      <vt:lpstr>宋体</vt:lpstr>
      <vt:lpstr>隶书</vt:lpstr>
      <vt:lpstr>楷体</vt:lpstr>
      <vt:lpstr>Times New Roman</vt:lpstr>
      <vt:lpstr>楷体_GB2312</vt:lpstr>
      <vt:lpstr>方正大黑简体</vt:lpstr>
      <vt:lpstr>Constantia</vt:lpstr>
      <vt:lpstr>Office Theme</vt:lpstr>
      <vt:lpstr>盐城市亭湖区环境监测站</vt:lpstr>
      <vt:lpstr>国家环境监测概况</vt:lpstr>
      <vt:lpstr>PowerPoint Presentation</vt:lpstr>
      <vt:lpstr>中国环境监测机构设置及职能</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盐城市亭湖区环境监测站概况</vt:lpstr>
      <vt:lpstr>PowerPoint Presentation</vt:lpstr>
      <vt:lpstr>PowerPoint Presentation</vt:lpstr>
      <vt:lpstr>内设机构职能</vt:lpstr>
      <vt:lpstr>部分项目收费标准：</vt:lpstr>
      <vt:lpstr>PowerPoint Presentation</vt:lpstr>
      <vt:lpstr>PowerPoint Presentation</vt:lpstr>
      <vt:lpstr>突发性环境污染事故</vt:lpstr>
      <vt:lpstr>应急响应流程</vt:lpstr>
      <vt:lpstr>盐城水污染事件</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2024-09-07T08:13:34.665</cp:lastPrinted>
  <dcterms:created xsi:type="dcterms:W3CDTF">2024-09-07T00:13:34Z</dcterms:created>
  <dcterms:modified xsi:type="dcterms:W3CDTF">2024-09-07T00:13:36Z</dcterms:modified>
</cp:coreProperties>
</file>