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4092C-C941-4A8E-8A49-224396DD4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42332-C653-475F-82BD-49F2C2AB3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3D096-554F-4B5E-9E29-A09FE7FF7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5CFF2-E374-4DE4-8B08-1E338D687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C93551-8CE0-4FAA-ACAE-6C208F928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CB71C4-5336-4E9D-BFDC-D2644EDA2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23303A-284C-470B-AB82-7A55F0B59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9595F-8F22-48BA-81F2-C59B87EDD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CE579-7EAB-484F-ADDB-242DA83D8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C8E7E-2EDF-4869-AC32-F74CE30BA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D3004-6DD7-43BD-B771-00A54508C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B2A480-257D-4A87-B01B-28D745462BBB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0912012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E442DF-4C34-4370-AEF9-F193D8D79207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7741611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4FF9EB-4AB1-4D4C-805E-C549C25FEFE7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25636834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C906F8-906C-45A5-B279-0B90CBAA92C1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57507132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E34DCB-68D2-4CC4-8177-AE2E4CD5EE93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85063754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588F28-50EA-401A-BF62-830D1E2E6B19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17831815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6159AD-5AE8-44A3-A3D4-A44DB810FAD2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31645000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3DD062-AA6F-472E-80B6-B1B325CDF932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87268507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28FF56-19DA-4470-8EA6-D1A47E332D02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52764192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F15249-F0B7-4D0A-8977-958052BCAEDF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79616167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FB05FC-34B3-467F-ADF6-7D670D9FD9A4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355805770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0" sz="1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kumimoji="0" sz="1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kumimoji="0" sz="1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fld id="{4B0C342B-4D67-4BED-A802-8303CB0A2666}" type="slidenum">
              <a:rPr lang="zh-CN" altLang="en-US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  <a:ea typeface="宋体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6.jpeg" /><Relationship Id="rId7" Type="http://schemas.openxmlformats.org/officeDocument/2006/relationships/image" Target="../media/image7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13.jpeg" /><Relationship Id="rId7" Type="http://schemas.openxmlformats.org/officeDocument/2006/relationships/image" Target="../media/image1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60134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685800" y="609600"/>
            <a:ext cx="61722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FF3300"/>
                </a:solidFill>
              </a:rPr>
              <a:t>小游戏：对学习用品分类</a:t>
            </a:r>
          </a:p>
        </p:txBody>
      </p:sp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685800" y="1905000"/>
            <a:ext cx="7239000" cy="3386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 b="1"/>
              <a:t>游戏规则：</a:t>
            </a:r>
          </a:p>
          <a:p>
            <a:pPr>
              <a:spcBef>
                <a:spcPct val="50000"/>
              </a:spcBef>
            </a:pPr>
            <a:r>
              <a:rPr lang="zh-CN" altLang="en-US" sz="4800" b="1"/>
              <a:t>        请每位同学对自己的学习用品进行分类，看谁最先完成。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Text Box 2"/>
          <p:cNvSpPr txBox="1">
            <a:spLocks noChangeArrowheads="1"/>
          </p:cNvSpPr>
          <p:nvPr/>
        </p:nvSpPr>
        <p:spPr bwMode="auto">
          <a:xfrm>
            <a:off x="684213" y="1196975"/>
            <a:ext cx="80645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kumimoji="0" lang="zh-CN" altLang="en-US" sz="1800" b="1">
              <a:latin typeface="Arial" pitchFamily="34" charset="0"/>
            </a:endParaRPr>
          </a:p>
        </p:txBody>
      </p:sp>
      <p:sp>
        <p:nvSpPr>
          <p:cNvPr id="31747" name="Text Box 3"/>
          <p:cNvSpPr txBox="1">
            <a:spLocks noChangeArrowheads="1"/>
          </p:cNvSpPr>
          <p:nvPr/>
        </p:nvSpPr>
        <p:spPr bwMode="auto">
          <a:xfrm>
            <a:off x="611188" y="2133600"/>
            <a:ext cx="8532812" cy="2563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300000"/>
              </a:lnSpc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None/>
            </a:pPr>
            <a:endParaRPr kumimoji="0" lang="zh-CN" altLang="en-US" sz="3600" b="1">
              <a:solidFill>
                <a:srgbClr val="800080"/>
              </a:solidFill>
              <a:latin typeface="Arial" pitchFamily="34" charset="0"/>
            </a:endParaRPr>
          </a:p>
          <a:p>
            <a:pPr>
              <a:spcBef>
                <a:spcPct val="50000"/>
              </a:spcBef>
            </a:pPr>
            <a:endParaRPr kumimoji="0" lang="zh-CN" altLang="en-US" sz="3600">
              <a:solidFill>
                <a:srgbClr val="800080"/>
              </a:solidFill>
              <a:latin typeface="Arial" pitchFamily="34" charset="0"/>
            </a:endParaRPr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611188" y="3644900"/>
            <a:ext cx="4608512" cy="2563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300000"/>
              </a:lnSpc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None/>
            </a:pPr>
            <a:endParaRPr kumimoji="0" lang="zh-CN" altLang="en-US" sz="3600" b="1">
              <a:solidFill>
                <a:srgbClr val="800080"/>
              </a:solidFill>
              <a:latin typeface="Arial" pitchFamily="34" charset="0"/>
            </a:endParaRPr>
          </a:p>
          <a:p>
            <a:pPr>
              <a:spcBef>
                <a:spcPct val="50000"/>
              </a:spcBef>
            </a:pPr>
            <a:endParaRPr kumimoji="0" lang="zh-CN" altLang="en-US" sz="3600">
              <a:latin typeface="Arial" pitchFamily="34" charset="0"/>
            </a:endParaRPr>
          </a:p>
        </p:txBody>
      </p:sp>
      <p:pic>
        <p:nvPicPr>
          <p:cNvPr id="31749" name="Picture 5" descr="qyjst2004979293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066800" y="0"/>
            <a:ext cx="10210800" cy="6977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770" name="Picture 2" descr="u=2443707833,4170830120&amp;gp=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5800" y="0"/>
            <a:ext cx="18288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771" name="Picture 3" descr="u=2150076072,2706967645&amp;gp=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29000" y="0"/>
            <a:ext cx="2127250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772" name="Picture 4" descr="ppp_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00800" y="0"/>
            <a:ext cx="2135188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773" name="Picture 5" descr="u=2933088134,2084094288&amp;gp=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" y="2895600"/>
            <a:ext cx="18288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774" name="Picture 6" descr="u=2613407598,3033337153&amp;gp=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29000" y="2819400"/>
            <a:ext cx="2190750" cy="289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775" name="Picture 7" descr="u=2124223636,1752169915&amp;gp=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00800" y="2819400"/>
            <a:ext cx="2066925" cy="2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776" name="Text Box 8"/>
          <p:cNvSpPr txBox="1">
            <a:spLocks noChangeArrowheads="1"/>
          </p:cNvSpPr>
          <p:nvPr/>
        </p:nvSpPr>
        <p:spPr bwMode="auto">
          <a:xfrm>
            <a:off x="0" y="5715000"/>
            <a:ext cx="91440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0" lang="zh-CN" altLang="en-US" sz="3600" b="1">
                <a:latin typeface="Arial" pitchFamily="34" charset="0"/>
              </a:rPr>
              <a:t>书的分类：经济、哲学、文学、农业、 金融、烹饪、医学、体育等等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27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27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7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7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794" name="Picture 2" descr="img77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4763"/>
            <a:ext cx="9144000" cy="684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Text Box 2"/>
          <p:cNvSpPr txBox="1">
            <a:spLocks noChangeArrowheads="1"/>
          </p:cNvSpPr>
          <p:nvPr/>
        </p:nvSpPr>
        <p:spPr bwMode="auto">
          <a:xfrm>
            <a:off x="6516688" y="476250"/>
            <a:ext cx="2987675" cy="155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kumimoji="0" lang="zh-CN" altLang="en-US" sz="9600" b="1">
              <a:latin typeface="Arial" pitchFamily="34" charset="0"/>
            </a:endParaRPr>
          </a:p>
        </p:txBody>
      </p:sp>
      <p:sp>
        <p:nvSpPr>
          <p:cNvPr id="34819" name="Text Box 3"/>
          <p:cNvSpPr txBox="1">
            <a:spLocks noChangeArrowheads="1"/>
          </p:cNvSpPr>
          <p:nvPr/>
        </p:nvSpPr>
        <p:spPr bwMode="auto">
          <a:xfrm>
            <a:off x="0" y="5562600"/>
            <a:ext cx="91440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0" lang="zh-CN" altLang="en-US" sz="3600" b="1">
                <a:latin typeface="Arial" pitchFamily="34" charset="0"/>
              </a:rPr>
              <a:t>商品的分类：食品类、调味品类、洗涤化妆类、厨房用品类、烟酒茶类、小百货类等等</a:t>
            </a:r>
          </a:p>
        </p:txBody>
      </p:sp>
      <p:pic>
        <p:nvPicPr>
          <p:cNvPr id="34820" name="Picture 4" descr="u=3937279867,1724469852&amp;gp=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05400" y="0"/>
            <a:ext cx="40386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821" name="Picture 5" descr="u=1095586413,2796997565&amp;gp=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3048000"/>
            <a:ext cx="1752600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822" name="Picture 6" descr="u=554691463,324434852&amp;gp=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81200" y="3124200"/>
            <a:ext cx="1735138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823" name="Picture 7" descr="u=2764517971,1285871206&amp;gp=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62400" y="3124200"/>
            <a:ext cx="2743200" cy="2214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824" name="Picture 8" descr="u=3497307158,2875096405&amp;gp=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58000" y="3048000"/>
            <a:ext cx="2286000" cy="223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825" name="Picture 9" descr="g0210160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4495800" cy="2981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8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8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8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48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48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48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48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48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/>
      <p:bldP spid="348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6586538" y="692150"/>
            <a:ext cx="2557462" cy="301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 b="1">
                <a:solidFill>
                  <a:srgbClr val="000099"/>
                </a:solidFill>
              </a:rPr>
              <a:t>给事物进行分类的意义：</a:t>
            </a:r>
            <a:r>
              <a:rPr lang="zh-CN" altLang="en-US" sz="4800" b="1"/>
              <a:t> </a:t>
            </a:r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6757988" y="4005263"/>
            <a:ext cx="2386012" cy="192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000" b="1">
                <a:solidFill>
                  <a:srgbClr val="FF0000"/>
                </a:solidFill>
                <a:ea typeface="华文楷体" pitchFamily="2" charset="-122"/>
              </a:rPr>
              <a:t>方便寻找</a:t>
            </a:r>
          </a:p>
        </p:txBody>
      </p:sp>
      <p:pic>
        <p:nvPicPr>
          <p:cNvPr id="7173" name="Picture 5" descr="13-2-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549275"/>
            <a:ext cx="6588125" cy="5903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  <p:bldP spid="717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1986" name="Picture 2" descr="shanshu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23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2268538" y="2708275"/>
            <a:ext cx="4953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000" b="1">
                <a:solidFill>
                  <a:srgbClr val="FFFF00"/>
                </a:solidFill>
                <a:ea typeface="华文琥珀" pitchFamily="2" charset="-122"/>
              </a:rPr>
              <a:t>生物的分类</a:t>
            </a:r>
          </a:p>
        </p:txBody>
      </p:sp>
      <p:sp>
        <p:nvSpPr>
          <p:cNvPr id="41989" name="Text Box 5"/>
          <p:cNvSpPr txBox="1">
            <a:spLocks noChangeArrowheads="1"/>
          </p:cNvSpPr>
          <p:nvPr/>
        </p:nvSpPr>
        <p:spPr bwMode="auto">
          <a:xfrm>
            <a:off x="4419600" y="6096000"/>
            <a:ext cx="472440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 sz="3200">
              <a:solidFill>
                <a:srgbClr val="FFCC00"/>
              </a:solidFill>
              <a:ea typeface="华文行楷" pitchFamily="2" charset="-122"/>
            </a:endParaRPr>
          </a:p>
          <a:p>
            <a:pPr>
              <a:spcBef>
                <a:spcPct val="50000"/>
              </a:spcBef>
            </a:pPr>
            <a:endParaRPr lang="zh-CN" altLang="en-US" sz="3200">
              <a:solidFill>
                <a:srgbClr val="FFCC00"/>
              </a:solidFill>
              <a:ea typeface="华文行楷" pitchFamily="2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1371600" y="0"/>
            <a:ext cx="50292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000" b="1">
                <a:solidFill>
                  <a:srgbClr val="000066"/>
                </a:solidFill>
              </a:rPr>
              <a:t>一、尝试分类</a:t>
            </a:r>
          </a:p>
        </p:txBody>
      </p:sp>
      <p:pic>
        <p:nvPicPr>
          <p:cNvPr id="8199" name="Picture 7" descr="13-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95400" y="990600"/>
            <a:ext cx="5791200" cy="434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152400" y="5257800"/>
            <a:ext cx="8991600" cy="1554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CC0000"/>
                </a:solidFill>
              </a:rPr>
              <a:t>做一做：</a:t>
            </a:r>
            <a:r>
              <a:rPr lang="zh-CN" altLang="en-US" sz="3200" b="1"/>
              <a:t>请观察课本图13-5，尝试着从生物的形态特征、生存环境、与人类的关系等不同角度对图中的生物进行分类。</a:t>
            </a:r>
          </a:p>
        </p:txBody>
      </p:sp>
      <p:sp>
        <p:nvSpPr>
          <p:cNvPr id="8201" name="Rectangle 9"/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zh-CN" altLang="en-US"/>
              <a:t> 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Picture 2" descr="13-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00200" y="228600"/>
            <a:ext cx="5791200" cy="434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228600" y="4800600"/>
            <a:ext cx="8686800" cy="126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CC0000"/>
                </a:solidFill>
              </a:rPr>
              <a:t>说一说：</a:t>
            </a:r>
            <a:r>
              <a:rPr lang="zh-CN" altLang="en-US" sz="3200" b="1"/>
              <a:t>你是从哪个方面对上图中的生物进行分类的？你的分类依据是什么？</a:t>
            </a:r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250825" y="6092825"/>
            <a:ext cx="74358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/>
              <a:t>请分析你们的分类标准有什么优缺点？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Text Box 2"/>
          <p:cNvSpPr txBox="1">
            <a:spLocks noChangeArrowheads="1"/>
          </p:cNvSpPr>
          <p:nvPr/>
        </p:nvSpPr>
        <p:spPr bwMode="auto">
          <a:xfrm>
            <a:off x="611188" y="908050"/>
            <a:ext cx="61928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kumimoji="0" lang="zh-CN" altLang="en-US" sz="1800">
              <a:latin typeface="Arial" pitchFamily="34" charset="0"/>
            </a:endParaRPr>
          </a:p>
        </p:txBody>
      </p:sp>
      <p:sp>
        <p:nvSpPr>
          <p:cNvPr id="35843" name="Text Box 3"/>
          <p:cNvSpPr txBox="1">
            <a:spLocks noChangeArrowheads="1"/>
          </p:cNvSpPr>
          <p:nvPr/>
        </p:nvSpPr>
        <p:spPr bwMode="auto">
          <a:xfrm>
            <a:off x="827088" y="2276475"/>
            <a:ext cx="48974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kumimoji="0" lang="zh-CN" altLang="en-US" sz="1800">
              <a:latin typeface="Arial" pitchFamily="34" charset="0"/>
            </a:endParaRPr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395288" y="1557338"/>
            <a:ext cx="8748712" cy="1316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90000"/>
              </a:lnSpc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None/>
            </a:pPr>
            <a:endParaRPr kumimoji="0" lang="zh-CN" altLang="en-US" sz="2800" b="1">
              <a:solidFill>
                <a:srgbClr val="800080"/>
              </a:solidFill>
              <a:latin typeface="Arial" pitchFamily="34" charset="0"/>
            </a:endParaRPr>
          </a:p>
          <a:p>
            <a:pPr>
              <a:spcBef>
                <a:spcPct val="50000"/>
              </a:spcBef>
            </a:pPr>
            <a:endParaRPr kumimoji="0" lang="zh-CN" altLang="en-US" sz="1800">
              <a:latin typeface="Arial" pitchFamily="34" charset="0"/>
            </a:endParaRPr>
          </a:p>
        </p:txBody>
      </p:sp>
      <p:sp>
        <p:nvSpPr>
          <p:cNvPr id="35845" name="Text Box 5"/>
          <p:cNvSpPr txBox="1">
            <a:spLocks noChangeArrowheads="1"/>
          </p:cNvSpPr>
          <p:nvPr/>
        </p:nvSpPr>
        <p:spPr bwMode="auto">
          <a:xfrm>
            <a:off x="0" y="1600200"/>
            <a:ext cx="40386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ahoma" pitchFamily="34" charset="0"/>
              </a:rPr>
              <a:t>根据生物的形态特征</a:t>
            </a:r>
          </a:p>
        </p:txBody>
      </p:sp>
      <p:sp>
        <p:nvSpPr>
          <p:cNvPr id="35846" name="AutoShape 6"/>
          <p:cNvSpPr/>
          <p:nvPr/>
        </p:nvSpPr>
        <p:spPr bwMode="auto">
          <a:xfrm>
            <a:off x="3429000" y="762000"/>
            <a:ext cx="152400" cy="2286000"/>
          </a:xfrm>
          <a:prstGeom prst="leftBrace">
            <a:avLst>
              <a:gd name="adj1" fmla="val 125000"/>
              <a:gd name="adj2" fmla="val 50000"/>
            </a:avLst>
          </a:prstGeom>
          <a:noFill/>
          <a:ln w="9525">
            <a:solidFill>
              <a:schemeClr val="tx1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847" name="Text Box 7"/>
          <p:cNvSpPr txBox="1">
            <a:spLocks noChangeArrowheads="1"/>
          </p:cNvSpPr>
          <p:nvPr/>
        </p:nvSpPr>
        <p:spPr bwMode="auto">
          <a:xfrm>
            <a:off x="3581400" y="609600"/>
            <a:ext cx="53340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ahoma" pitchFamily="34" charset="0"/>
              </a:rPr>
              <a:t>动物：家燕、金鱼、蜗牛、蝙蝠</a:t>
            </a:r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 bwMode="auto">
          <a:xfrm>
            <a:off x="3581400" y="1600200"/>
            <a:ext cx="49530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ahoma" pitchFamily="34" charset="0"/>
              </a:rPr>
              <a:t>植物：郁金香、油菜、</a:t>
            </a:r>
            <a:r>
              <a:rPr lang="zh-CN" altLang="en-US" sz="2800" b="1">
                <a:solidFill>
                  <a:srgbClr val="FF0000"/>
                </a:solidFill>
                <a:latin typeface="Tahoma" pitchFamily="34" charset="0"/>
              </a:rPr>
              <a:t>灵芝</a:t>
            </a:r>
          </a:p>
        </p:txBody>
      </p:sp>
      <p:sp>
        <p:nvSpPr>
          <p:cNvPr id="35849" name="Text Box 9"/>
          <p:cNvSpPr txBox="1">
            <a:spLocks noChangeArrowheads="1"/>
          </p:cNvSpPr>
          <p:nvPr/>
        </p:nvSpPr>
        <p:spPr bwMode="auto">
          <a:xfrm>
            <a:off x="3581400" y="2590800"/>
            <a:ext cx="49530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ahoma" pitchFamily="34" charset="0"/>
              </a:rPr>
              <a:t>微生物：细菌</a:t>
            </a:r>
          </a:p>
        </p:txBody>
      </p:sp>
      <p:sp>
        <p:nvSpPr>
          <p:cNvPr id="35850" name="Text Box 10"/>
          <p:cNvSpPr txBox="1">
            <a:spLocks noChangeArrowheads="1"/>
          </p:cNvSpPr>
          <p:nvPr/>
        </p:nvSpPr>
        <p:spPr bwMode="auto">
          <a:xfrm>
            <a:off x="0" y="4724400"/>
            <a:ext cx="37338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ahoma" pitchFamily="34" charset="0"/>
              </a:rPr>
              <a:t>根据生物的生存环境</a:t>
            </a:r>
          </a:p>
        </p:txBody>
      </p:sp>
      <p:sp>
        <p:nvSpPr>
          <p:cNvPr id="35851" name="AutoShape 11"/>
          <p:cNvSpPr/>
          <p:nvPr/>
        </p:nvSpPr>
        <p:spPr bwMode="auto">
          <a:xfrm>
            <a:off x="3352800" y="3429000"/>
            <a:ext cx="228600" cy="3048000"/>
          </a:xfrm>
          <a:prstGeom prst="leftBrace">
            <a:avLst>
              <a:gd name="adj1" fmla="val 111111"/>
              <a:gd name="adj2" fmla="val 50000"/>
            </a:avLst>
          </a:prstGeom>
          <a:noFill/>
          <a:ln w="9525">
            <a:solidFill>
              <a:schemeClr val="tx1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852" name="Text Box 12"/>
          <p:cNvSpPr txBox="1">
            <a:spLocks noChangeArrowheads="1"/>
          </p:cNvSpPr>
          <p:nvPr/>
        </p:nvSpPr>
        <p:spPr bwMode="auto">
          <a:xfrm>
            <a:off x="3581400" y="3276600"/>
            <a:ext cx="45720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ahoma" pitchFamily="34" charset="0"/>
              </a:rPr>
              <a:t>水中生活的：金鱼</a:t>
            </a:r>
          </a:p>
        </p:txBody>
      </p:sp>
      <p:sp>
        <p:nvSpPr>
          <p:cNvPr id="35853" name="Text Box 13"/>
          <p:cNvSpPr txBox="1">
            <a:spLocks noChangeArrowheads="1"/>
          </p:cNvSpPr>
          <p:nvPr/>
        </p:nvSpPr>
        <p:spPr bwMode="auto">
          <a:xfrm>
            <a:off x="3581400" y="4076700"/>
            <a:ext cx="5562600" cy="1160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ahoma" pitchFamily="34" charset="0"/>
              </a:rPr>
              <a:t>陆地上生活的：郁金香、油菜、蜗</a:t>
            </a:r>
          </a:p>
          <a:p>
            <a:pPr>
              <a:spcBef>
                <a:spcPct val="50000"/>
              </a:spcBef>
            </a:pPr>
            <a:r>
              <a:rPr lang="zh-CN" altLang="en-US" sz="2800" b="1">
                <a:latin typeface="Tahoma" pitchFamily="34" charset="0"/>
              </a:rPr>
              <a:t>                        牛、灵芝</a:t>
            </a:r>
          </a:p>
        </p:txBody>
      </p:sp>
      <p:sp>
        <p:nvSpPr>
          <p:cNvPr id="35854" name="Text Box 14"/>
          <p:cNvSpPr txBox="1">
            <a:spLocks noChangeArrowheads="1"/>
          </p:cNvSpPr>
          <p:nvPr/>
        </p:nvSpPr>
        <p:spPr bwMode="auto">
          <a:xfrm>
            <a:off x="3563938" y="5300663"/>
            <a:ext cx="49530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ahoma" pitchFamily="34" charset="0"/>
              </a:rPr>
              <a:t>空中飞行的：家燕、蝙蝠</a:t>
            </a:r>
          </a:p>
        </p:txBody>
      </p:sp>
      <p:sp>
        <p:nvSpPr>
          <p:cNvPr id="35855" name="Text Box 15"/>
          <p:cNvSpPr txBox="1">
            <a:spLocks noChangeArrowheads="1"/>
          </p:cNvSpPr>
          <p:nvPr/>
        </p:nvSpPr>
        <p:spPr bwMode="auto">
          <a:xfrm>
            <a:off x="3563938" y="6021388"/>
            <a:ext cx="47244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ahoma" pitchFamily="34" charset="0"/>
              </a:rPr>
              <a:t>无处不在：细菌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5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58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358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58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58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58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58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35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35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35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35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5" grpId="0"/>
      <p:bldP spid="35846" grpId="0"/>
      <p:bldP spid="35847" grpId="0"/>
      <p:bldP spid="35848" grpId="0"/>
      <p:bldP spid="35849" grpId="0"/>
      <p:bldP spid="35850" grpId="0"/>
      <p:bldP spid="35851" grpId="0"/>
      <p:bldP spid="35852" grpId="0"/>
      <p:bldP spid="35853" grpId="0"/>
      <p:bldP spid="35854" grpId="0"/>
      <p:bldP spid="3585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Text Box 2"/>
          <p:cNvSpPr txBox="1">
            <a:spLocks noChangeArrowheads="1"/>
          </p:cNvSpPr>
          <p:nvPr/>
        </p:nvSpPr>
        <p:spPr bwMode="auto">
          <a:xfrm>
            <a:off x="0" y="1905000"/>
            <a:ext cx="44958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ahoma" pitchFamily="34" charset="0"/>
              </a:rPr>
              <a:t>根据生物与人类的关系</a:t>
            </a:r>
          </a:p>
        </p:txBody>
      </p:sp>
      <p:sp>
        <p:nvSpPr>
          <p:cNvPr id="36867" name="AutoShape 3"/>
          <p:cNvSpPr/>
          <p:nvPr/>
        </p:nvSpPr>
        <p:spPr bwMode="auto">
          <a:xfrm>
            <a:off x="3657600" y="457200"/>
            <a:ext cx="228600" cy="3352800"/>
          </a:xfrm>
          <a:prstGeom prst="leftBrace">
            <a:avLst>
              <a:gd name="adj1" fmla="val 122222"/>
              <a:gd name="adj2" fmla="val 50000"/>
            </a:avLst>
          </a:prstGeom>
          <a:noFill/>
          <a:ln w="9525">
            <a:solidFill>
              <a:schemeClr val="tx1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3962400" y="304800"/>
            <a:ext cx="41148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ahoma" pitchFamily="34" charset="0"/>
              </a:rPr>
              <a:t>可食用的：蜗牛、油菜</a:t>
            </a:r>
          </a:p>
        </p:txBody>
      </p:sp>
      <p:sp>
        <p:nvSpPr>
          <p:cNvPr id="36869" name="Text Box 5"/>
          <p:cNvSpPr txBox="1">
            <a:spLocks noChangeArrowheads="1"/>
          </p:cNvSpPr>
          <p:nvPr/>
        </p:nvSpPr>
        <p:spPr bwMode="auto">
          <a:xfrm>
            <a:off x="3962400" y="1143000"/>
            <a:ext cx="43434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ahoma" pitchFamily="34" charset="0"/>
              </a:rPr>
              <a:t>可药用的：灵芝</a:t>
            </a:r>
          </a:p>
        </p:txBody>
      </p:sp>
      <p:sp>
        <p:nvSpPr>
          <p:cNvPr id="36870" name="Text Box 6"/>
          <p:cNvSpPr txBox="1">
            <a:spLocks noChangeArrowheads="1"/>
          </p:cNvSpPr>
          <p:nvPr/>
        </p:nvSpPr>
        <p:spPr bwMode="auto">
          <a:xfrm>
            <a:off x="3962400" y="1905000"/>
            <a:ext cx="41910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ahoma" pitchFamily="34" charset="0"/>
              </a:rPr>
              <a:t>可观赏的：金鱼、郁金香</a:t>
            </a:r>
          </a:p>
        </p:txBody>
      </p:sp>
      <p:sp>
        <p:nvSpPr>
          <p:cNvPr id="36871" name="Text Box 7"/>
          <p:cNvSpPr txBox="1">
            <a:spLocks noChangeArrowheads="1"/>
          </p:cNvSpPr>
          <p:nvPr/>
        </p:nvSpPr>
        <p:spPr bwMode="auto">
          <a:xfrm>
            <a:off x="3962400" y="2667000"/>
            <a:ext cx="63246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ahoma" pitchFamily="34" charset="0"/>
              </a:rPr>
              <a:t>可帮助消灭害虫的：家燕、蝙蝠</a:t>
            </a:r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 bwMode="auto">
          <a:xfrm>
            <a:off x="3962400" y="3429000"/>
            <a:ext cx="3886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ahoma" pitchFamily="34" charset="0"/>
              </a:rPr>
              <a:t>使人致病的：细菌</a:t>
            </a:r>
          </a:p>
        </p:txBody>
      </p:sp>
      <p:sp>
        <p:nvSpPr>
          <p:cNvPr id="36873" name="Text Box 9"/>
          <p:cNvSpPr txBox="1">
            <a:spLocks noChangeArrowheads="1"/>
          </p:cNvSpPr>
          <p:nvPr/>
        </p:nvSpPr>
        <p:spPr bwMode="auto">
          <a:xfrm>
            <a:off x="0" y="4953000"/>
            <a:ext cx="39624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ahoma" pitchFamily="34" charset="0"/>
              </a:rPr>
              <a:t>根据生物与人类的关系</a:t>
            </a:r>
          </a:p>
        </p:txBody>
      </p:sp>
      <p:sp>
        <p:nvSpPr>
          <p:cNvPr id="36874" name="AutoShape 10"/>
          <p:cNvSpPr/>
          <p:nvPr/>
        </p:nvSpPr>
        <p:spPr bwMode="auto">
          <a:xfrm>
            <a:off x="3810000" y="4495800"/>
            <a:ext cx="152400" cy="1828800"/>
          </a:xfrm>
          <a:prstGeom prst="leftBrace">
            <a:avLst>
              <a:gd name="adj1" fmla="val 100000"/>
              <a:gd name="adj2" fmla="val 50000"/>
            </a:avLst>
          </a:prstGeom>
          <a:noFill/>
          <a:ln w="9525">
            <a:solidFill>
              <a:schemeClr val="tx1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875" name="Text Box 11"/>
          <p:cNvSpPr txBox="1">
            <a:spLocks noChangeArrowheads="1"/>
          </p:cNvSpPr>
          <p:nvPr/>
        </p:nvSpPr>
        <p:spPr bwMode="auto">
          <a:xfrm>
            <a:off x="3962400" y="4419600"/>
            <a:ext cx="4876800" cy="1160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ahoma" pitchFamily="34" charset="0"/>
              </a:rPr>
              <a:t>对人类有利的：家燕、金鱼、</a:t>
            </a:r>
          </a:p>
          <a:p>
            <a:pPr>
              <a:spcBef>
                <a:spcPct val="50000"/>
              </a:spcBef>
            </a:pPr>
            <a:r>
              <a:rPr lang="zh-CN" altLang="en-US" sz="2800" b="1">
                <a:latin typeface="Tahoma" pitchFamily="34" charset="0"/>
              </a:rPr>
              <a:t>灵芝、 郁金香、油菜、蝙蝠</a:t>
            </a:r>
          </a:p>
        </p:txBody>
      </p:sp>
      <p:sp>
        <p:nvSpPr>
          <p:cNvPr id="36876" name="Text Box 12"/>
          <p:cNvSpPr txBox="1">
            <a:spLocks noChangeArrowheads="1"/>
          </p:cNvSpPr>
          <p:nvPr/>
        </p:nvSpPr>
        <p:spPr bwMode="auto">
          <a:xfrm>
            <a:off x="3962400" y="5867400"/>
            <a:ext cx="47244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ahoma" pitchFamily="34" charset="0"/>
              </a:rPr>
              <a:t>对人类有害的：蜗牛、细菌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36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36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36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36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36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8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68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68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68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6" dur="500"/>
                                        <p:tgtEl>
                                          <p:spTgt spid="36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1" dur="500"/>
                                        <p:tgtEl>
                                          <p:spTgt spid="36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/>
      <p:bldP spid="36867" grpId="0"/>
      <p:bldP spid="36868" grpId="0"/>
      <p:bldP spid="36869" grpId="0"/>
      <p:bldP spid="36870" grpId="0"/>
      <p:bldP spid="36871" grpId="0"/>
      <p:bldP spid="36872" grpId="0"/>
      <p:bldP spid="36873" grpId="0"/>
      <p:bldP spid="36874" grpId="0"/>
      <p:bldP spid="36875" grpId="0"/>
      <p:bldP spid="3687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1905000" y="228600"/>
            <a:ext cx="58674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000" b="1">
                <a:solidFill>
                  <a:srgbClr val="000066"/>
                </a:solidFill>
              </a:rPr>
              <a:t>二、科学的分类</a:t>
            </a:r>
          </a:p>
        </p:txBody>
      </p:sp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228600" y="1524000"/>
            <a:ext cx="21336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CC0000"/>
                </a:solidFill>
              </a:rPr>
              <a:t>读一读：</a:t>
            </a:r>
          </a:p>
        </p:txBody>
      </p:sp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990600" y="2438400"/>
            <a:ext cx="7010400" cy="344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/>
              <a:t>阅读课本内容，找以下内容：</a:t>
            </a:r>
          </a:p>
          <a:p>
            <a:pPr>
              <a:spcBef>
                <a:spcPct val="50000"/>
              </a:spcBef>
            </a:pPr>
            <a:r>
              <a:rPr lang="zh-CN" altLang="en-US" sz="4000" b="1" smtClean="0"/>
              <a:t>1．对</a:t>
            </a:r>
            <a:r>
              <a:rPr lang="zh-CN" altLang="en-US" sz="4000" b="1"/>
              <a:t>生物进行分类的目的？</a:t>
            </a:r>
          </a:p>
          <a:p>
            <a:pPr>
              <a:spcBef>
                <a:spcPct val="50000"/>
              </a:spcBef>
            </a:pPr>
            <a:r>
              <a:rPr lang="zh-CN" altLang="en-US" sz="4000" b="1" smtClean="0"/>
              <a:t>2．对</a:t>
            </a:r>
            <a:r>
              <a:rPr lang="zh-CN" altLang="en-US" sz="4000" b="1"/>
              <a:t>生物进行分类的依据？</a:t>
            </a:r>
          </a:p>
          <a:p>
            <a:pPr>
              <a:spcBef>
                <a:spcPct val="50000"/>
              </a:spcBef>
            </a:pPr>
            <a:r>
              <a:rPr lang="zh-CN" altLang="en-US" sz="4000" b="1" smtClean="0"/>
              <a:t>3．生物</a:t>
            </a:r>
            <a:r>
              <a:rPr lang="zh-CN" altLang="en-US" sz="4000" b="1"/>
              <a:t>的7个分类单位？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304800" y="762000"/>
            <a:ext cx="8610600" cy="1806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4000" b="1" smtClean="0">
                <a:solidFill>
                  <a:srgbClr val="FF0000"/>
                </a:solidFill>
              </a:rPr>
              <a:t>1．生物</a:t>
            </a:r>
            <a:r>
              <a:rPr lang="zh-CN" altLang="en-US" sz="4000" b="1">
                <a:solidFill>
                  <a:srgbClr val="FF0000"/>
                </a:solidFill>
              </a:rPr>
              <a:t>分类的目的：便于研究和</a:t>
            </a:r>
            <a:r>
              <a:rPr lang="zh-CN" altLang="en-US" sz="4000" b="1" smtClean="0">
                <a:solidFill>
                  <a:srgbClr val="FF0000"/>
                </a:solidFill>
              </a:rPr>
              <a:t>鉴别</a:t>
            </a:r>
            <a:endParaRPr lang="en-US" altLang="zh-CN" sz="4000" b="1" smtClean="0">
              <a:solidFill>
                <a:srgbClr val="FF0000"/>
              </a:solidFill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4000" b="1">
                <a:solidFill>
                  <a:srgbClr val="FF0000"/>
                </a:solidFill>
              </a:rPr>
              <a:t>　 </a:t>
            </a:r>
            <a:r>
              <a:rPr lang="zh-CN" altLang="en-US" sz="4000" b="1" smtClean="0">
                <a:solidFill>
                  <a:srgbClr val="FF0000"/>
                </a:solidFill>
              </a:rPr>
              <a:t>生物</a:t>
            </a:r>
            <a:r>
              <a:rPr lang="zh-CN" altLang="en-US" sz="4000" b="1">
                <a:solidFill>
                  <a:srgbClr val="FF0000"/>
                </a:solidFill>
              </a:rPr>
              <a:t>。</a:t>
            </a:r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323850" y="2492375"/>
            <a:ext cx="8534400" cy="1806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4000" b="1" smtClean="0">
                <a:solidFill>
                  <a:srgbClr val="FF0000"/>
                </a:solidFill>
              </a:rPr>
              <a:t>2．生物</a:t>
            </a:r>
            <a:r>
              <a:rPr lang="zh-CN" altLang="en-US" sz="4000" b="1">
                <a:solidFill>
                  <a:srgbClr val="FF0000"/>
                </a:solidFill>
              </a:rPr>
              <a:t>分类的依据：生物的</a:t>
            </a:r>
            <a:r>
              <a:rPr lang="zh-CN" altLang="en-US" sz="4000" b="1" smtClean="0">
                <a:solidFill>
                  <a:srgbClr val="FF0000"/>
                </a:solidFill>
              </a:rPr>
              <a:t>特征和</a:t>
            </a:r>
            <a:endParaRPr lang="en-US" altLang="zh-CN" sz="4000" b="1" smtClean="0">
              <a:solidFill>
                <a:srgbClr val="FF0000"/>
              </a:solidFill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en-US" altLang="zh-CN" sz="4000" b="1">
                <a:solidFill>
                  <a:srgbClr val="FF0000"/>
                </a:solidFill>
              </a:rPr>
              <a:t> </a:t>
            </a:r>
            <a:r>
              <a:rPr lang="en-US" altLang="zh-CN" sz="4000" b="1" smtClean="0">
                <a:solidFill>
                  <a:srgbClr val="FF0000"/>
                </a:solidFill>
              </a:rPr>
              <a:t>     </a:t>
            </a:r>
            <a:r>
              <a:rPr lang="zh-CN" altLang="en-US" sz="4000" b="1" smtClean="0">
                <a:solidFill>
                  <a:srgbClr val="FF0000"/>
                </a:solidFill>
              </a:rPr>
              <a:t>生物</a:t>
            </a:r>
            <a:r>
              <a:rPr lang="zh-CN" altLang="en-US" sz="4000" b="1">
                <a:solidFill>
                  <a:srgbClr val="FF0000"/>
                </a:solidFill>
              </a:rPr>
              <a:t>之间相似程度的不同。</a:t>
            </a:r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323850" y="4149725"/>
            <a:ext cx="8659813" cy="1806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4000" b="1" smtClean="0">
                <a:solidFill>
                  <a:srgbClr val="FF0000"/>
                </a:solidFill>
              </a:rPr>
              <a:t>3．生物</a:t>
            </a:r>
            <a:r>
              <a:rPr lang="zh-CN" altLang="en-US" sz="4000" b="1">
                <a:solidFill>
                  <a:srgbClr val="FF0000"/>
                </a:solidFill>
              </a:rPr>
              <a:t>的分类单位：界、门、纲、目</a:t>
            </a:r>
            <a:r>
              <a:rPr lang="zh-CN" altLang="en-US" sz="4000" b="1" smtClean="0">
                <a:solidFill>
                  <a:srgbClr val="FF0000"/>
                </a:solidFill>
              </a:rPr>
              <a:t>、</a:t>
            </a:r>
            <a:endParaRPr lang="en-US" altLang="zh-CN" sz="4000" b="1" smtClean="0">
              <a:solidFill>
                <a:srgbClr val="FF0000"/>
              </a:solidFill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en-US" altLang="zh-CN" sz="4000" b="1">
                <a:solidFill>
                  <a:srgbClr val="FF0000"/>
                </a:solidFill>
              </a:rPr>
              <a:t> </a:t>
            </a:r>
            <a:r>
              <a:rPr lang="en-US" altLang="zh-CN" sz="4000" b="1" smtClean="0">
                <a:solidFill>
                  <a:srgbClr val="FF0000"/>
                </a:solidFill>
              </a:rPr>
              <a:t>    </a:t>
            </a:r>
            <a:r>
              <a:rPr lang="zh-CN" altLang="en-US" sz="4000" b="1" smtClean="0">
                <a:solidFill>
                  <a:srgbClr val="FF0000"/>
                </a:solidFill>
              </a:rPr>
              <a:t>科</a:t>
            </a:r>
            <a:r>
              <a:rPr lang="zh-CN" altLang="en-US" sz="4000" b="1">
                <a:solidFill>
                  <a:srgbClr val="FF0000"/>
                </a:solidFill>
              </a:rPr>
              <a:t>、属、种      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https://d.book118.com/077060134052006025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默认设计模板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altLang="zh-CN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altLang="zh-CN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  <a:ea typeface="宋体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Times New Roman</vt:lpstr>
      <vt:lpstr>宋体</vt:lpstr>
      <vt:lpstr>Wingdings</vt:lpstr>
      <vt:lpstr>华文楷体</vt:lpstr>
      <vt:lpstr>华文琥珀</vt:lpstr>
      <vt:lpstr>华文行楷</vt:lpstr>
      <vt:lpstr>Tahoma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2024-08-29T20:20:59.933</cp:lastPrinted>
  <dcterms:created xsi:type="dcterms:W3CDTF">2024-08-29T12:20:59Z</dcterms:created>
  <dcterms:modified xsi:type="dcterms:W3CDTF">2024-08-29T12:21:01Z</dcterms:modified>
</cp:coreProperties>
</file>