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B3AF43-63B7-4840-9A6A-1FFF11D9BE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F1B412-010A-4FC0-8E16-F97E695776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6D0503-8015-44E9-9D3D-CE4D512AAA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EEA624-2824-42B7-AD31-904695A4B9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36CDBD-A29F-4489-BA86-DB74C86C66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913271-91EC-4B07-8FDE-3664B5119D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DC8758-C11F-4C26-B6BB-15E7260FD9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935EF5-2056-4301-AB08-677664CE14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409AA1-3788-461B-BD2C-A88F4360F1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BAFA9B-F440-4696-9020-CA73EA3EA4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730679-BDFB-4F3A-9FB3-02A6AB0311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111046110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《外科护理》-原发性下肢静脉曲张病人护理</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汇报时间：2024-01-23</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原发性下肢静脉曲张概述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术前护理措施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术后护理措施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药物治疗及注意事项</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康复训练与指导</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心理护理及家庭支持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原发性下肢静脉曲张概述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原发性下肢静脉曲张是指由于下肢静脉瓣膜功能不全，导致静脉血液反流，使得下肢静脉血液淤积，静脉压力增高，从而引起下肢静脉迂曲扩张。</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主要包括静脉壁的结构问题和静脉高压。静脉壁的结构问题和瓣膜的缺陷是全身支持组织薄弱的一种表现，与遗传因素有关。静脉高压是由于静脉本身管腔小、壁薄，在重力的作用下容易发生扩张，瓣膜的相对性关闭不全使得血液倒流，产生静脉高压。</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发病原因</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定义与发病原因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临床表现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下肢静脉曲张主要表现为下肢浅静脉迂曲扩张，如同蚯蚓状。患者可能伴有下肢沉重、酸胀不适的感觉，同时可能出现小腿肌肉痉挛。在病程较长的患者中，足靴区皮肤可能出现营养性变化，如皮肤萎缩、脱屑、色素沉着、湿疹和溃疡形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病变的严重程度可分为C0-C6级。C0级表现为有症状而无静脉曲张体征；C1级表现为毛细血管扩张或网状静脉；C2级表现为浅静脉曲张；C3级表现为水肿但无皮肤改变；C4级表现为皮肤改变如色素沉着或湿疹；C5级表现为已愈合的溃疡；C6级表现为活动性溃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临床表现及分型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原发性下肢静脉曲张的诊断主要依据患者的临床表现和医生的体格检查。医生会观察患者下肢静脉的曲张情况，询问患者是否有相关症状，如酸胀、疼痛等。同时，医生可能会使用超声等影像学检查来辅助诊断。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根据患者的临床表现和医生的体格检查，结合超声等影像学检查结果，可以诊断原发性下肢静脉曲张。具体标准包括下肢浅静脉迂曲扩张、瓣膜功能不全的表现以及排除其他继发性因素导致的静脉曲张。</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诊断标准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术前护理措施</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评估病人的病情严重程度，包括曲张静脉的范围、程度、有无并发症等。</a:t>
            </a:r>
            <a:endParaRPr lang="en-US" sz="1100"/>
          </a:p>
        </p:txBody>
      </p:sp>
      <p:sp>
        <p:nvSpPr>
          <p:cNvPr id="26" name="AutoShape 26"/>
          <p:cNvSpPr/>
          <p:nvPr/>
        </p:nvSpPr>
        <p:spPr>
          <a:xfrm>
            <a:off x="1318965" y="3024253"/>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协助病人完成必要的术前检查，如血常规、凝血功能、心电图等。</a:t>
            </a:r>
            <a:endParaRPr lang="en-US" sz="1100"/>
          </a:p>
        </p:txBody>
      </p:sp>
      <p:sp>
        <p:nvSpPr>
          <p:cNvPr id="27" name="AutoShape 27"/>
          <p:cNvSpPr/>
          <p:nvPr/>
        </p:nvSpPr>
        <p:spPr>
          <a:xfrm>
            <a:off x="8016240"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了解病人的生活习惯、职业特点等，以便制定个性化的护理计划。</a:t>
            </a:r>
            <a:endParaRPr lang="en-US" sz="1100"/>
          </a:p>
        </p:txBody>
      </p:sp>
      <p:sp>
        <p:nvSpPr>
          <p:cNvPr id="28" name="AutoShape 28"/>
          <p:cNvSpPr/>
          <p:nvPr/>
        </p:nvSpPr>
        <p:spPr>
          <a:xfrm>
            <a:off x="8016240" y="3064629"/>
            <a:ext cx="2919889" cy="62108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根据手术部位和麻醉方式，做好相应的术前准备，如备皮、禁食、禁饮等。</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术前评估与准备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3792" y="5100246"/>
            <a:ext cx="2129328" cy="105859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903120" y="4747383"/>
            <a:ext cx="2129328" cy="1411454"/>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31337" y="4276897"/>
            <a:ext cx="2129328" cy="18819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9554" y="3884827"/>
            <a:ext cx="2129328" cy="227401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29409" y="3083528"/>
            <a:ext cx="2020315" cy="195429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向病人解释手术的必要性、手术方式和可能的风险，以减轻其焦虑和恐惧情绪。</a:t>
            </a:r>
            <a:endParaRPr lang="en-US" sz="1100"/>
          </a:p>
        </p:txBody>
      </p:sp>
      <p:sp>
        <p:nvSpPr>
          <p:cNvPr id="7" name="AutoShape 7"/>
          <p:cNvSpPr/>
          <p:nvPr/>
        </p:nvSpPr>
        <p:spPr>
          <a:xfrm>
            <a:off x="2953810" y="2847749"/>
            <a:ext cx="2020315" cy="169353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鼓励病人表达自己的感受和疑虑，并给予积极的回应和支持。</a:t>
            </a:r>
            <a:endParaRPr lang="en-US" sz="1100"/>
          </a:p>
        </p:txBody>
      </p:sp>
      <p:sp>
        <p:nvSpPr>
          <p:cNvPr id="8" name="AutoShape 8"/>
          <p:cNvSpPr/>
          <p:nvPr/>
        </p:nvSpPr>
        <p:spPr>
          <a:xfrm>
            <a:off x="5084989" y="2360581"/>
            <a:ext cx="2020315" cy="169305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向病人介绍手术前后的注意事项和护理要点，以提高其自我护理能力。</a:t>
            </a:r>
            <a:endParaRPr lang="en-US" sz="1100"/>
          </a:p>
        </p:txBody>
      </p:sp>
      <p:sp>
        <p:nvSpPr>
          <p:cNvPr id="9" name="AutoShape 9"/>
          <p:cNvSpPr/>
          <p:nvPr/>
        </p:nvSpPr>
        <p:spPr>
          <a:xfrm>
            <a:off x="7213633" y="1985955"/>
            <a:ext cx="2020315" cy="1755963"/>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指导病人进行深呼吸、咳嗽、床上排便等训练，以适应术后需要。</a:t>
            </a:r>
            <a:endParaRPr lang="en-US" sz="1100"/>
          </a:p>
        </p:txBody>
      </p:sp>
      <p:sp>
        <p:nvSpPr>
          <p:cNvPr id="10" name="AutoShape 10"/>
          <p:cNvSpPr/>
          <p:nvPr/>
        </p:nvSpPr>
        <p:spPr>
          <a:xfrm>
            <a:off x="9287769" y="3409229"/>
            <a:ext cx="2129328" cy="274960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9635014" y="1550861"/>
            <a:ext cx="1434751" cy="1532668"/>
            <a:chOff x="9635014" y="1550861"/>
            <a:chExt cx="1434751" cy="1532668"/>
          </a:xfrm>
        </p:grpSpPr>
        <p:sp>
          <p:nvSpPr>
            <p:cNvPr id="12" name="Freeform 12"/>
            <p:cNvSpPr/>
            <p:nvPr/>
          </p:nvSpPr>
          <p:spPr>
            <a:xfrm>
              <a:off x="9635014" y="1550861"/>
              <a:ext cx="1434751" cy="1532668"/>
            </a:xfrm>
            <a:custGeom>
              <a:rect l="l" t="t" r="r" b="b"/>
              <a:pathLst>
                <a:path w="1537251" h="1642176">
                  <a:moveTo>
                    <a:pt x="0" y="0"/>
                  </a:moveTo>
                  <a:lnTo>
                    <a:pt x="1537251" y="0"/>
                  </a:lnTo>
                  <a:lnTo>
                    <a:pt x="1537251" y="1537251"/>
                  </a:lnTo>
                  <a:lnTo>
                    <a:pt x="829482" y="1537251"/>
                  </a:lnTo>
                  <a:lnTo>
                    <a:pt x="768625" y="1642176"/>
                  </a:lnTo>
                  <a:lnTo>
                    <a:pt x="707769" y="1537251"/>
                  </a:lnTo>
                  <a:lnTo>
                    <a:pt x="0" y="1537251"/>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773792" y="5255209"/>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01</a:t>
            </a:r>
          </a:p>
        </p:txBody>
      </p:sp>
      <p:sp>
        <p:nvSpPr>
          <p:cNvPr id="14" name="TextBox 14"/>
          <p:cNvSpPr txBox="1"/>
          <p:nvPr/>
        </p:nvSpPr>
        <p:spPr>
          <a:xfrm>
            <a:off x="2868368" y="5144128"/>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02</a:t>
            </a:r>
          </a:p>
        </p:txBody>
      </p:sp>
      <p:sp>
        <p:nvSpPr>
          <p:cNvPr id="15" name="TextBox 15"/>
          <p:cNvSpPr txBox="1"/>
          <p:nvPr/>
        </p:nvSpPr>
        <p:spPr>
          <a:xfrm>
            <a:off x="5032448" y="4897058"/>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03</a:t>
            </a:r>
          </a:p>
        </p:txBody>
      </p:sp>
      <p:sp>
        <p:nvSpPr>
          <p:cNvPr id="16" name="TextBox 16"/>
          <p:cNvSpPr txBox="1"/>
          <p:nvPr/>
        </p:nvSpPr>
        <p:spPr>
          <a:xfrm>
            <a:off x="7124802" y="4725914"/>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04</a:t>
            </a:r>
          </a:p>
        </p:txBody>
      </p:sp>
      <p:sp>
        <p:nvSpPr>
          <p:cNvPr id="17" name="TextBox 17"/>
          <p:cNvSpPr txBox="1"/>
          <p:nvPr/>
        </p:nvSpPr>
        <p:spPr>
          <a:xfrm>
            <a:off x="9288882" y="4351581"/>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05</a:t>
            </a:r>
          </a:p>
        </p:txBody>
      </p:sp>
      <p:sp>
        <p:nvSpPr>
          <p:cNvPr id="18" name="Freeform 18"/>
          <p:cNvSpPr/>
          <p:nvPr/>
        </p:nvSpPr>
        <p:spPr>
          <a:xfrm>
            <a:off x="9940806" y="1901329"/>
            <a:ext cx="823253" cy="823253"/>
          </a:xfrm>
          <a:custGeom>
            <a:rect l="l" t="t" r="r" b="b"/>
            <a:pathLst>
              <a:path w="304800" h="304800">
                <a:moveTo>
                  <a:pt x="137160" y="274320"/>
                </a:moveTo>
                <a:lnTo>
                  <a:pt x="137160" y="167640"/>
                </a:lnTo>
                <a:lnTo>
                  <a:pt x="0" y="30480"/>
                </a:lnTo>
                <a:lnTo>
                  <a:pt x="0" y="0"/>
                </a:lnTo>
                <a:lnTo>
                  <a:pt x="304800" y="0"/>
                </a:lnTo>
                <a:lnTo>
                  <a:pt x="304800" y="30480"/>
                </a:lnTo>
                <a:lnTo>
                  <a:pt x="167640" y="167640"/>
                </a:lnTo>
                <a:lnTo>
                  <a:pt x="167640" y="274320"/>
                </a:lnTo>
                <a:lnTo>
                  <a:pt x="243840" y="289560"/>
                </a:lnTo>
                <a:lnTo>
                  <a:pt x="243840" y="304800"/>
                </a:lnTo>
                <a:lnTo>
                  <a:pt x="60960" y="304800"/>
                </a:lnTo>
                <a:lnTo>
                  <a:pt x="60960" y="289560"/>
                </a:lnTo>
                <a:lnTo>
                  <a:pt x="137160" y="274320"/>
                </a:lnTo>
                <a:close/>
                <a:moveTo>
                  <a:pt x="167640" y="121920"/>
                </a:moveTo>
                <a:cubicBezTo>
                  <a:pt x="184471" y="121920"/>
                  <a:pt x="198120" y="108271"/>
                  <a:pt x="198120" y="91440"/>
                </a:cubicBezTo>
                <a:cubicBezTo>
                  <a:pt x="198120" y="74609"/>
                  <a:pt x="184471" y="60960"/>
                  <a:pt x="167640" y="60960"/>
                </a:cubicBezTo>
                <a:lnTo>
                  <a:pt x="167640" y="60960"/>
                </a:lnTo>
                <a:cubicBezTo>
                  <a:pt x="150809" y="60960"/>
                  <a:pt x="137160" y="74609"/>
                  <a:pt x="137160" y="91440"/>
                </a:cubicBezTo>
                <a:cubicBezTo>
                  <a:pt x="137160" y="108271"/>
                  <a:pt x="150809" y="121920"/>
                  <a:pt x="167640" y="121920"/>
                </a:cubicBezTo>
                <a:lnTo>
                  <a:pt x="16764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心理护理与健康教育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32650"/>
            <a:ext cx="2532763" cy="1480262"/>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评估病人的疼痛程度和性质，及时采取有效的止痛措施，如使用止痛药、局部冷敷等。</a:t>
            </a:r>
            <a:endParaRPr lang="en-US" sz="1100"/>
          </a:p>
        </p:txBody>
      </p:sp>
      <p:sp>
        <p:nvSpPr>
          <p:cNvPr id="5" name="AutoShape 5"/>
          <p:cNvSpPr/>
          <p:nvPr/>
        </p:nvSpPr>
        <p:spPr>
          <a:xfrm>
            <a:off x="1067480" y="3723125"/>
            <a:ext cx="2532763" cy="155403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保持病人舒适体位，避免长时间站立或久坐，以减轻下肢静脉压力。</a:t>
            </a:r>
            <a:endParaRPr lang="en-US" sz="1100"/>
          </a:p>
        </p:txBody>
      </p:sp>
      <p:sp>
        <p:nvSpPr>
          <p:cNvPr id="6" name="AutoShape 6"/>
          <p:cNvSpPr/>
          <p:nvPr/>
        </p:nvSpPr>
        <p:spPr>
          <a:xfrm>
            <a:off x="8402519" y="2032650"/>
            <a:ext cx="2532763" cy="1496107"/>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鼓励病人早期下床活动，促进血液循环，预防深静脉血栓形成等并发症。</a:t>
            </a:r>
            <a:endParaRPr lang="en-US" sz="1100"/>
          </a:p>
        </p:txBody>
      </p:sp>
      <p:sp>
        <p:nvSpPr>
          <p:cNvPr id="7" name="AutoShape 7"/>
          <p:cNvSpPr/>
          <p:nvPr/>
        </p:nvSpPr>
        <p:spPr>
          <a:xfrm>
            <a:off x="7901767" y="3723125"/>
            <a:ext cx="2532763" cy="155403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密切观察病人病情变化，及时发现并处理可能的并发症，如下肢水肿、感染等。</a:t>
            </a:r>
            <a:endParaRPr lang="en-US" sz="1100"/>
          </a:p>
        </p:txBody>
      </p:sp>
      <p:sp>
        <p:nvSpPr>
          <p:cNvPr id="8" name="Freeform 8"/>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疼痛管理与预防并发症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术后护理措施</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定期测量和记录病人的体温、脉搏、呼吸和血压，以及血氧饱和度等重要指标。</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密切观察病人生命体征</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检查手术部位有无渗血、肿胀、感染等异常情况，并及时记录。</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观察手术部位情况</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观察病人下肢的活动能力、感觉功能和血液循环情况，记录恢复进度。</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评估肢体功能恢复情况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术后观察与记录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疼痛评估与处理</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定期评估病人的疼痛程度，根据疼痛评分采取相应的镇痛措施，如使用镇痛药物、局部冷敷等。</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体位与活动指导</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指导病人采取正确的体位和进行适当的活动，以减轻术后疼痛和肿胀。</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心理护理与支持</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提供心理支持，帮助病人缓解焦虑和恐惧情绪，提高舒适度。</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疼痛控制与舒适度提升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https://d.book118.com/077111046110006046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2024-09-21T16:35:14.470</cp:lastPrinted>
  <dcterms:created xsi:type="dcterms:W3CDTF">2024-09-21T08:35:14Z</dcterms:created>
  <dcterms:modified xsi:type="dcterms:W3CDTF">2024-09-21T08:35:16Z</dcterms:modified>
</cp:coreProperties>
</file>