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4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3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FF8C9-66D8-4400-803B-FFB3FC0AB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6C5E4-A3E7-499A-9842-39C5BC583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099DA-139B-4361-9309-E43F08E9F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6A3A3-8084-4DCD-A333-84B875B99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34FC59-5E4E-40AD-9EBE-7D915FC05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7866CE-C2F0-4662-8A19-65E20B2E3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A01F34-A140-49B4-9795-4FEF4FBE6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327B9-D809-4E0D-90E3-D3AAB7391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A9723-C3E6-465D-A722-336C68096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26C83-49DA-42E0-84D9-00B62F565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5B900-1CCC-4A61-B902-D70EE89E1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412" r:id="rId2"/>
    <p:sldLayoutId id="2147499413" r:id="rId3"/>
    <p:sldLayoutId id="2147499414" r:id="rId4"/>
    <p:sldLayoutId id="2147499415" r:id="rId5"/>
    <p:sldLayoutId id="2147499416" r:id="rId6"/>
    <p:sldLayoutId id="2147499417" r:id="rId7"/>
    <p:sldLayoutId id="2147499418" r:id="rId8"/>
    <p:sldLayoutId id="2147499419" r:id="rId9"/>
    <p:sldLayoutId id="2147499420" r:id="rId10"/>
    <p:sldLayoutId id="214749942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14" Type="http://schemas.openxmlformats.org/officeDocument/2006/relationships/tags" Target="../tags/tag739.xml" /><Relationship Id="rId15" Type="http://schemas.openxmlformats.org/officeDocument/2006/relationships/tags" Target="../tags/tag740.xml" /><Relationship Id="rId16" Type="http://schemas.openxmlformats.org/officeDocument/2006/relationships/tags" Target="../tags/tag741.xml" /><Relationship Id="rId17" Type="http://schemas.openxmlformats.org/officeDocument/2006/relationships/tags" Target="../tags/tag742.xml" /><Relationship Id="rId18" Type="http://schemas.openxmlformats.org/officeDocument/2006/relationships/tags" Target="../tags/tag743.xml" /><Relationship Id="rId19" Type="http://schemas.openxmlformats.org/officeDocument/2006/relationships/tags" Target="../tags/tag744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3.xml" /><Relationship Id="rId11" Type="http://schemas.openxmlformats.org/officeDocument/2006/relationships/tags" Target="../tags/tag754.xml" /><Relationship Id="rId12" Type="http://schemas.openxmlformats.org/officeDocument/2006/relationships/tags" Target="../tags/tag755.xml" /><Relationship Id="rId13" Type="http://schemas.openxmlformats.org/officeDocument/2006/relationships/tags" Target="../tags/tag756.xml" /><Relationship Id="rId2" Type="http://schemas.openxmlformats.org/officeDocument/2006/relationships/tags" Target="../tags/tag745.xml" /><Relationship Id="rId3" Type="http://schemas.openxmlformats.org/officeDocument/2006/relationships/tags" Target="../tags/tag746.xml" /><Relationship Id="rId4" Type="http://schemas.openxmlformats.org/officeDocument/2006/relationships/tags" Target="../tags/tag747.xml" /><Relationship Id="rId5" Type="http://schemas.openxmlformats.org/officeDocument/2006/relationships/tags" Target="../tags/tag748.xml" /><Relationship Id="rId6" Type="http://schemas.openxmlformats.org/officeDocument/2006/relationships/tags" Target="../tags/tag749.xml" /><Relationship Id="rId7" Type="http://schemas.openxmlformats.org/officeDocument/2006/relationships/tags" Target="../tags/tag750.xml" /><Relationship Id="rId8" Type="http://schemas.openxmlformats.org/officeDocument/2006/relationships/tags" Target="../tags/tag751.xml" /><Relationship Id="rId9" Type="http://schemas.openxmlformats.org/officeDocument/2006/relationships/tags" Target="../tags/tag7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5.xml" /><Relationship Id="rId11" Type="http://schemas.openxmlformats.org/officeDocument/2006/relationships/tags" Target="../tags/tag766.xml" /><Relationship Id="rId12" Type="http://schemas.openxmlformats.org/officeDocument/2006/relationships/tags" Target="../tags/tag767.xml" /><Relationship Id="rId13" Type="http://schemas.openxmlformats.org/officeDocument/2006/relationships/tags" Target="../tags/tag768.xml" /><Relationship Id="rId2" Type="http://schemas.openxmlformats.org/officeDocument/2006/relationships/tags" Target="../tags/tag757.xml" /><Relationship Id="rId3" Type="http://schemas.openxmlformats.org/officeDocument/2006/relationships/tags" Target="../tags/tag758.xml" /><Relationship Id="rId4" Type="http://schemas.openxmlformats.org/officeDocument/2006/relationships/tags" Target="../tags/tag759.xml" /><Relationship Id="rId5" Type="http://schemas.openxmlformats.org/officeDocument/2006/relationships/tags" Target="../tags/tag760.xml" /><Relationship Id="rId6" Type="http://schemas.openxmlformats.org/officeDocument/2006/relationships/tags" Target="../tags/tag761.xml" /><Relationship Id="rId7" Type="http://schemas.openxmlformats.org/officeDocument/2006/relationships/tags" Target="../tags/tag762.xml" /><Relationship Id="rId8" Type="http://schemas.openxmlformats.org/officeDocument/2006/relationships/tags" Target="../tags/tag763.xml" /><Relationship Id="rId9" Type="http://schemas.openxmlformats.org/officeDocument/2006/relationships/tags" Target="../tags/tag7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9.xml" /><Relationship Id="rId3" Type="http://schemas.openxmlformats.org/officeDocument/2006/relationships/tags" Target="../tags/tag770.xml" /><Relationship Id="rId4" Type="http://schemas.openxmlformats.org/officeDocument/2006/relationships/tags" Target="../tags/tag771.xml" /><Relationship Id="rId5" Type="http://schemas.openxmlformats.org/officeDocument/2006/relationships/tags" Target="../tags/tag7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3.xml" /><Relationship Id="rId3" Type="http://schemas.openxmlformats.org/officeDocument/2006/relationships/tags" Target="../tags/tag774.xml" /><Relationship Id="rId4" Type="http://schemas.openxmlformats.org/officeDocument/2006/relationships/tags" Target="../tags/tag7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4.xml" /><Relationship Id="rId11" Type="http://schemas.openxmlformats.org/officeDocument/2006/relationships/tags" Target="../tags/tag785.xml" /><Relationship Id="rId12" Type="http://schemas.openxmlformats.org/officeDocument/2006/relationships/tags" Target="../tags/tag786.xml" /><Relationship Id="rId13" Type="http://schemas.openxmlformats.org/officeDocument/2006/relationships/tags" Target="../tags/tag787.xml" /><Relationship Id="rId14" Type="http://schemas.openxmlformats.org/officeDocument/2006/relationships/tags" Target="../tags/tag788.xml" /><Relationship Id="rId15" Type="http://schemas.openxmlformats.org/officeDocument/2006/relationships/tags" Target="../tags/tag789.xml" /><Relationship Id="rId16" Type="http://schemas.openxmlformats.org/officeDocument/2006/relationships/tags" Target="../tags/tag790.xml" /><Relationship Id="rId17" Type="http://schemas.openxmlformats.org/officeDocument/2006/relationships/tags" Target="../tags/tag791.xml" /><Relationship Id="rId18" Type="http://schemas.openxmlformats.org/officeDocument/2006/relationships/tags" Target="../tags/tag792.xml" /><Relationship Id="rId19" Type="http://schemas.openxmlformats.org/officeDocument/2006/relationships/tags" Target="../tags/tag793.xml" /><Relationship Id="rId2" Type="http://schemas.openxmlformats.org/officeDocument/2006/relationships/tags" Target="../tags/tag776.xml" /><Relationship Id="rId20" Type="http://schemas.openxmlformats.org/officeDocument/2006/relationships/tags" Target="../tags/tag794.xml" /><Relationship Id="rId21" Type="http://schemas.openxmlformats.org/officeDocument/2006/relationships/tags" Target="../tags/tag795.xml" /><Relationship Id="rId22" Type="http://schemas.openxmlformats.org/officeDocument/2006/relationships/tags" Target="../tags/tag796.xml" /><Relationship Id="rId23" Type="http://schemas.openxmlformats.org/officeDocument/2006/relationships/tags" Target="../tags/tag797.xml" /><Relationship Id="rId3" Type="http://schemas.openxmlformats.org/officeDocument/2006/relationships/tags" Target="../tags/tag777.xml" /><Relationship Id="rId4" Type="http://schemas.openxmlformats.org/officeDocument/2006/relationships/tags" Target="../tags/tag778.xml" /><Relationship Id="rId5" Type="http://schemas.openxmlformats.org/officeDocument/2006/relationships/tags" Target="../tags/tag779.xml" /><Relationship Id="rId6" Type="http://schemas.openxmlformats.org/officeDocument/2006/relationships/tags" Target="../tags/tag780.xml" /><Relationship Id="rId7" Type="http://schemas.openxmlformats.org/officeDocument/2006/relationships/tags" Target="../tags/tag781.xml" /><Relationship Id="rId8" Type="http://schemas.openxmlformats.org/officeDocument/2006/relationships/tags" Target="../tags/tag782.xml" /><Relationship Id="rId9" Type="http://schemas.openxmlformats.org/officeDocument/2006/relationships/tags" Target="../tags/tag7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98.xml" /><Relationship Id="rId3" Type="http://schemas.openxmlformats.org/officeDocument/2006/relationships/tags" Target="../tags/tag799.xml" /><Relationship Id="rId4" Type="http://schemas.openxmlformats.org/officeDocument/2006/relationships/tags" Target="../tags/tag800.xml" /><Relationship Id="rId5" Type="http://schemas.openxmlformats.org/officeDocument/2006/relationships/tags" Target="../tags/tag801.xml" /><Relationship Id="rId6" Type="http://schemas.openxmlformats.org/officeDocument/2006/relationships/tags" Target="../tags/tag8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3.xml" /><Relationship Id="rId3" Type="http://schemas.openxmlformats.org/officeDocument/2006/relationships/tags" Target="../tags/tag804.xml" /><Relationship Id="rId4" Type="http://schemas.openxmlformats.org/officeDocument/2006/relationships/tags" Target="../tags/tag805.xml" /><Relationship Id="rId5" Type="http://schemas.openxmlformats.org/officeDocument/2006/relationships/tags" Target="../tags/tag8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5.xml" /><Relationship Id="rId11" Type="http://schemas.openxmlformats.org/officeDocument/2006/relationships/tags" Target="../tags/tag816.xml" /><Relationship Id="rId12" Type="http://schemas.openxmlformats.org/officeDocument/2006/relationships/tags" Target="../tags/tag817.xml" /><Relationship Id="rId13" Type="http://schemas.openxmlformats.org/officeDocument/2006/relationships/tags" Target="../tags/tag818.xml" /><Relationship Id="rId2" Type="http://schemas.openxmlformats.org/officeDocument/2006/relationships/tags" Target="../tags/tag807.xml" /><Relationship Id="rId3" Type="http://schemas.openxmlformats.org/officeDocument/2006/relationships/tags" Target="../tags/tag808.xml" /><Relationship Id="rId4" Type="http://schemas.openxmlformats.org/officeDocument/2006/relationships/tags" Target="../tags/tag809.xml" /><Relationship Id="rId5" Type="http://schemas.openxmlformats.org/officeDocument/2006/relationships/tags" Target="../tags/tag810.xml" /><Relationship Id="rId6" Type="http://schemas.openxmlformats.org/officeDocument/2006/relationships/tags" Target="../tags/tag811.xml" /><Relationship Id="rId7" Type="http://schemas.openxmlformats.org/officeDocument/2006/relationships/tags" Target="../tags/tag812.xml" /><Relationship Id="rId8" Type="http://schemas.openxmlformats.org/officeDocument/2006/relationships/tags" Target="../tags/tag813.xml" /><Relationship Id="rId9" Type="http://schemas.openxmlformats.org/officeDocument/2006/relationships/tags" Target="../tags/tag8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9.xml" /><Relationship Id="rId3" Type="http://schemas.openxmlformats.org/officeDocument/2006/relationships/tags" Target="../tags/tag820.xml" /><Relationship Id="rId4" Type="http://schemas.openxmlformats.org/officeDocument/2006/relationships/tags" Target="../tags/tag8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0.xml" /><Relationship Id="rId11" Type="http://schemas.openxmlformats.org/officeDocument/2006/relationships/tags" Target="../tags/tag831.xml" /><Relationship Id="rId12" Type="http://schemas.openxmlformats.org/officeDocument/2006/relationships/tags" Target="../tags/tag832.xml" /><Relationship Id="rId13" Type="http://schemas.openxmlformats.org/officeDocument/2006/relationships/tags" Target="../tags/tag833.xml" /><Relationship Id="rId2" Type="http://schemas.openxmlformats.org/officeDocument/2006/relationships/tags" Target="../tags/tag822.xml" /><Relationship Id="rId3" Type="http://schemas.openxmlformats.org/officeDocument/2006/relationships/tags" Target="../tags/tag823.xml" /><Relationship Id="rId4" Type="http://schemas.openxmlformats.org/officeDocument/2006/relationships/tags" Target="../tags/tag824.xml" /><Relationship Id="rId5" Type="http://schemas.openxmlformats.org/officeDocument/2006/relationships/tags" Target="../tags/tag825.xml" /><Relationship Id="rId6" Type="http://schemas.openxmlformats.org/officeDocument/2006/relationships/tags" Target="../tags/tag826.xml" /><Relationship Id="rId7" Type="http://schemas.openxmlformats.org/officeDocument/2006/relationships/tags" Target="../tags/tag827.xml" /><Relationship Id="rId8" Type="http://schemas.openxmlformats.org/officeDocument/2006/relationships/tags" Target="../tags/tag828.xml" /><Relationship Id="rId9" Type="http://schemas.openxmlformats.org/officeDocument/2006/relationships/tags" Target="../tags/tag8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14030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2023年并购执行主管年度总结及下一年展望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2023年工作总结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业绩评估与反思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行业趋势与市场分析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下一年度工作展望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总结与建议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完成并购项目情况</a:t>
            </a:r>
            <a:endParaRPr lang="zh-CN" altLang="en-US"/>
          </a:p>
        </p:txBody>
      </p:sp>
      <p:sp>
        <p:nvSpPr>
          <p:cNvPr id="105100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06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08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并购项目成功率达到90%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1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12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4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并购项目平均完成时间为3个月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1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8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0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并购项目对公司业绩贡献率达到20%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2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24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6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2023年共完成并购项目10个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2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2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并购项目涉及行业包括金融、科技、医疗等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3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36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8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并购项目总金额达到100亿元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团队建设与管理</a:t>
            </a:r>
            <a:endParaRPr lang="zh-CN" altLang="en-US"/>
          </a:p>
        </p:txBody>
      </p:sp>
      <p:sp>
        <p:nvSpPr>
          <p:cNvPr id="105132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32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33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团队组建：组建了一支高效、专业的并购执行团队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33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33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团队培训：定期进行团队培训，提升团队成员的专业技能和综合素质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34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34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团队激励：制定合理的激励机制，激发团队成员的工作积极性和创造力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34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34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团队协作：加强团队内部的沟通与协作，提高工作效率和团队凝聚力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3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业务拓展与合作</a:t>
            </a:r>
            <a:endParaRPr lang="zh-CN" altLang="en-US"/>
          </a:p>
        </p:txBody>
      </p:sp>
      <p:sp>
        <p:nvSpPr>
          <p:cNvPr id="10516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成功完成并购项目数量：10个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合作企业类型：科技、金融、制造业等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合作方式：股权收购、资产收购、合资等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合作成果：提高市场份额、增强企业竞争力、拓展新业务领域等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4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风险控制与合规</a:t>
            </a:r>
            <a:endParaRPr lang="zh-CN" altLang="en-US"/>
          </a:p>
        </p:txBody>
      </p:sp>
      <p:sp>
        <p:nvSpPr>
          <p:cNvPr id="105194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风险控制：建立了完善的风险管理体系，有效防范和控制了并购过程中的风险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4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合规管理：严格遵守法律法规和行业规范，确保并购活动的合规性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5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风险评估：对并购目标进行了全面的风险评估，包括市场风险、法律风险、财务风险等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5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风险应对：制定了有效的风险应对措施，确保并购活动的顺利进行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3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业绩评估与反思</a:t>
            </a:r>
            <a:endParaRPr lang="zh-CN" altLang="en-US"/>
          </a:p>
        </p:txBody>
      </p:sp>
      <p:sp>
        <p:nvSpPr>
          <p:cNvPr id="105224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业绩指标完成情况</a:t>
            </a:r>
            <a:endParaRPr lang="zh-CN" altLang="en-US"/>
          </a:p>
        </p:txBody>
      </p:sp>
      <p:sp>
        <p:nvSpPr>
          <p:cNvPr id="1052700" name="任意多边形 3"/>
          <p:cNvSpPr/>
          <p:nvPr>
            <p:custDataLst>
              <p:tags r:id="rId2"/>
            </p:custDataLst>
          </p:nvPr>
        </p:nvSpPr>
        <p:spPr>
          <a:xfrm>
            <a:off x="679075" y="2470524"/>
            <a:ext cx="10827851" cy="1871206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702" name="圆角矩形 14"/>
          <p:cNvSpPr/>
          <p:nvPr>
            <p:custDataLst>
              <p:tags r:id="rId3"/>
            </p:custDataLst>
          </p:nvPr>
        </p:nvSpPr>
        <p:spPr>
          <a:xfrm>
            <a:off x="1826154" y="262962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52704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509687" y="3501717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706" name="圆角矩形 18"/>
          <p:cNvSpPr/>
          <p:nvPr>
            <p:custDataLst>
              <p:tags r:id="rId5"/>
            </p:custDataLst>
          </p:nvPr>
        </p:nvSpPr>
        <p:spPr>
          <a:xfrm>
            <a:off x="6645588" y="3239827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52708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329122" y="4111921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710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699324" y="3918777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712" name="圆角矩形 21"/>
          <p:cNvSpPr/>
          <p:nvPr>
            <p:custDataLst>
              <p:tags r:id="rId8"/>
            </p:custDataLst>
          </p:nvPr>
        </p:nvSpPr>
        <p:spPr>
          <a:xfrm>
            <a:off x="3015790" y="4685461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52714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7701" y="4214058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716" name="圆角矩形 23"/>
          <p:cNvSpPr/>
          <p:nvPr>
            <p:custDataLst>
              <p:tags r:id="rId10"/>
            </p:custDataLst>
          </p:nvPr>
        </p:nvSpPr>
        <p:spPr>
          <a:xfrm>
            <a:off x="5444167" y="498074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52718" name="圆角矩形 24"/>
          <p:cNvSpPr/>
          <p:nvPr>
            <p:custDataLst>
              <p:tags r:id="rId11"/>
            </p:custDataLst>
          </p:nvPr>
        </p:nvSpPr>
        <p:spPr>
          <a:xfrm>
            <a:off x="4222449" y="3279110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52720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05983" y="4151205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722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80784" y="3853304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724" name="圆角矩形 27"/>
          <p:cNvSpPr/>
          <p:nvPr>
            <p:custDataLst>
              <p:tags r:id="rId14"/>
            </p:custDataLst>
          </p:nvPr>
        </p:nvSpPr>
        <p:spPr>
          <a:xfrm>
            <a:off x="7797251" y="4619988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52726" name="圆角矩形 28"/>
          <p:cNvSpPr/>
          <p:nvPr>
            <p:custDataLst>
              <p:tags r:id="rId15"/>
            </p:custDataLst>
          </p:nvPr>
        </p:nvSpPr>
        <p:spPr>
          <a:xfrm>
            <a:off x="9018314" y="2551055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52728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701847" y="3423150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730" name="正文"/>
          <p:cNvSpPr txBox="1"/>
          <p:nvPr>
            <p:custDataLst>
              <p:tags r:id="rId17"/>
            </p:custDataLst>
          </p:nvPr>
        </p:nvSpPr>
        <p:spPr>
          <a:xfrm>
            <a:off x="1503374" y="1580097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并购交易数量：完成10笔并购交易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2" name="正文"/>
          <p:cNvSpPr txBox="1"/>
          <p:nvPr>
            <p:custDataLst>
              <p:tags r:id="rId18"/>
            </p:custDataLst>
          </p:nvPr>
        </p:nvSpPr>
        <p:spPr>
          <a:xfrm>
            <a:off x="3899670" y="2229585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交易成功率：成功率达到90%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4" name="正文"/>
          <p:cNvSpPr txBox="1"/>
          <p:nvPr>
            <p:custDataLst>
              <p:tags r:id="rId19"/>
            </p:custDataLst>
          </p:nvPr>
        </p:nvSpPr>
        <p:spPr>
          <a:xfrm>
            <a:off x="6322809" y="2160839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交易风险控制：成功规避了3次重大风险事件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6" name="正文"/>
          <p:cNvSpPr txBox="1"/>
          <p:nvPr>
            <p:custDataLst>
              <p:tags r:id="rId20"/>
            </p:custDataLst>
          </p:nvPr>
        </p:nvSpPr>
        <p:spPr>
          <a:xfrm>
            <a:off x="8695534" y="1490400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客户满意度：客户满意度达到95%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8" name="正文"/>
          <p:cNvSpPr txBox="1"/>
          <p:nvPr>
            <p:custDataLst>
              <p:tags r:id="rId21"/>
            </p:custDataLst>
          </p:nvPr>
        </p:nvSpPr>
        <p:spPr>
          <a:xfrm>
            <a:off x="2693010" y="5225609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交易金额：累计交易金额达到100亿元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0" name="正文"/>
          <p:cNvSpPr txBox="1"/>
          <p:nvPr>
            <p:custDataLst>
              <p:tags r:id="rId22"/>
            </p:custDataLst>
          </p:nvPr>
        </p:nvSpPr>
        <p:spPr>
          <a:xfrm>
            <a:off x="5121387" y="5521545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交易周期：平均交易周期为6个月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2" name="正文"/>
          <p:cNvSpPr txBox="1"/>
          <p:nvPr>
            <p:custDataLst>
              <p:tags r:id="rId23"/>
            </p:custDataLst>
          </p:nvPr>
        </p:nvSpPr>
        <p:spPr>
          <a:xfrm>
            <a:off x="7474471" y="5169303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团队协作：团队成员协作效率提升20%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2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工作亮点与不足</a:t>
            </a:r>
            <a:endParaRPr lang="zh-CN" altLang="en-US"/>
          </a:p>
        </p:txBody>
      </p:sp>
      <p:sp>
        <p:nvSpPr>
          <p:cNvPr id="1053030" name="矩形 31"/>
          <p:cNvSpPr/>
          <p:nvPr>
            <p:custDataLst>
              <p:tags r:id="rId2"/>
            </p:custDataLst>
          </p:nvPr>
        </p:nvSpPr>
        <p:spPr>
          <a:xfrm>
            <a:off x="3381196" y="1490400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成功完成多起并购项目，为公司带来巨大收益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2" name="矩形 4"/>
          <p:cNvSpPr/>
          <p:nvPr>
            <p:custDataLst>
              <p:tags r:id="rId3"/>
            </p:custDataLst>
          </p:nvPr>
        </p:nvSpPr>
        <p:spPr>
          <a:xfrm>
            <a:off x="3381196" y="2471079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团队协作能力强，能够高效完成工作任务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4" name="矩形 5"/>
          <p:cNvSpPr/>
          <p:nvPr>
            <p:custDataLst>
              <p:tags r:id="rId4"/>
            </p:custDataLst>
          </p:nvPr>
        </p:nvSpPr>
        <p:spPr>
          <a:xfrm>
            <a:off x="3381196" y="3451758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风险控制得当，确保并购项目的顺利进行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6" name="矩形 7"/>
          <p:cNvSpPr/>
          <p:nvPr>
            <p:custDataLst>
              <p:tags r:id="rId5"/>
            </p:custDataLst>
          </p:nvPr>
        </p:nvSpPr>
        <p:spPr>
          <a:xfrm>
            <a:off x="3381196" y="4432436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需要加强与各部门的沟通协调，提高工作效率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8" name="矩形 3"/>
          <p:cNvSpPr/>
          <p:nvPr>
            <p:custDataLst>
              <p:tags r:id="rId6"/>
            </p:custDataLst>
          </p:nvPr>
        </p:nvSpPr>
        <p:spPr>
          <a:xfrm>
            <a:off x="3381196" y="5413115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需要加强对并购后整合工作的关注，确保并购项目的成功实施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2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成功案例与教训</a:t>
            </a:r>
            <a:endParaRPr lang="zh-CN" altLang="en-US"/>
          </a:p>
        </p:txBody>
      </p:sp>
      <p:sp>
        <p:nvSpPr>
          <p:cNvPr id="105332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成功案例：并购A公司，实现业务整合，提升公司竞争力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2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成功案例：并购B公司，拓展海外市场，提高公司品牌知名度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3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教训：并购C公司，文化差异导致整合困难，影响公司业绩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3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教训：并购D公司，低估市场风险，导致投资亏损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个人成长与提升</a:t>
            </a:r>
            <a:endParaRPr lang="zh-CN" altLang="en-US"/>
          </a:p>
        </p:txBody>
      </p:sp>
      <p:sp>
        <p:nvSpPr>
          <p:cNvPr id="105362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62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362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学习新知识：不断学习并购领域的新知识，提高专业能力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2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62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63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提升沟通能力：加强与团队成员、合作伙伴的沟通，提高工作效率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3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63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63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培养领导力：通过参与项目，培养自己的领导力和团队协作能力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3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64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64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反思与改进：对过去的工作进行反思，找出不足并制定改进计划，不断提升自己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392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行业趋势与市场分析</a:t>
            </a:r>
            <a:endParaRPr lang="zh-CN" altLang="en-US"/>
          </a:p>
        </p:txBody>
      </p:sp>
      <p:sp>
        <p:nvSpPr>
          <p:cNvPr id="10539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国内外并购市场动态</a:t>
            </a:r>
            <a:endParaRPr lang="zh-CN" altLang="en-US"/>
          </a:p>
        </p:txBody>
      </p:sp>
      <p:sp>
        <p:nvSpPr>
          <p:cNvPr id="105439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9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39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9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39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0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40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0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40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行业趋势：科技、医疗、消费等行业并购活跃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40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市场挑战：经济不确定性、监管政策变化、市场竞争加剧等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41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全球并购市场：2023年并购交易量增长，交易金额下降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41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中国并购市场：2023年并购交易量下降，交易金额增长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https://d.book118.com/077114030020006044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7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2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2023年并购执行主管年度总结及下一年展望</vt:lpstr>
      <vt:lpstr>目录</vt:lpstr>
      <vt:lpstr>2023年工作总结</vt:lpstr>
      <vt:lpstr>完成并购项目情况</vt:lpstr>
      <vt:lpstr>团队建设与管理</vt:lpstr>
      <vt:lpstr>业务拓展与合作</vt:lpstr>
      <vt:lpstr>风险控制与合规</vt:lpstr>
      <vt:lpstr>业绩评估与反思</vt:lpstr>
      <vt:lpstr>业绩指标完成情况</vt:lpstr>
      <vt:lpstr>工作亮点与不足</vt:lpstr>
      <vt:lpstr>成功案例与教训</vt:lpstr>
      <vt:lpstr>个人成长与提升</vt:lpstr>
      <vt:lpstr>行业趋势与市场分析</vt:lpstr>
      <vt:lpstr>国内外并购市场动态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2024-09-18T06:56:54.160</cp:lastPrinted>
  <dcterms:created xsi:type="dcterms:W3CDTF">2024-09-17T22:56:54Z</dcterms:created>
  <dcterms:modified xsi:type="dcterms:W3CDTF">2024-09-17T22:56:57Z</dcterms:modified>
</cp:coreProperties>
</file>