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RJKMJK+UONMBJ+ArialMT"/>
      <p:regular r:id="rId15"/>
    </p:embeddedFont>
    <p:embeddedFont>
      <p:font typeface="DEVISH+MS-UIGothic"/>
      <p:regular r:id="rId16"/>
    </p:embeddedFont>
    <p:embeddedFont>
      <p:font typeface="KMBTGJ+BCEVUQ+MicrosoftYaHei-Bold"/>
      <p:regular r:id="rId17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8C5B39-1727-4A2F-8714-EB7329BE8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F143F4-5994-47E4-A066-3C5D361D1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B33C03-E134-425A-BB70-E50E53D7A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2508B6-9551-47AE-B34E-FCA8EA199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E7EFB5-9F95-4AD2-B849-0749C9A51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5C29FE-F483-49D7-A627-7CCC8341E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79D1AA-66A0-457E-BF55-9D2A56EA0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27EBCE-FEF7-4082-BED3-51EA7B774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120A12-543B-440C-9A11-5B2C453CF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254767-F523-43EA-A0FC-E8B8364C6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B7C5E1-BAC8-49E1-B850-C56061F12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115054021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3100047" cy="352714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RJKMJK+UONMBJ+ArialMT"/>
                <a:cs typeface="RJKMJK+UONMBJ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财经</a:t>
            </a:r>
            <a:r>
              <a:rPr sz="2400">
                <a:solidFill>
                  <a:srgbClr val="00B6FF"/>
                </a:solidFill>
                <a:latin typeface="DEVISH+MS-UIGothic"/>
                <a:cs typeface="DEVISH+MS-UIGothic"/>
              </a:rPr>
              <a:t>法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规</a:t>
            </a:r>
            <a:r>
              <a:rPr sz="2400">
                <a:solidFill>
                  <a:srgbClr val="00B6FF"/>
                </a:solidFill>
                <a:latin typeface="DEVISH+MS-UIGothic"/>
                <a:cs typeface="DEVISH+MS-UIGothic"/>
              </a:rPr>
              <a:t>概述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RJKMJK+UONMBJ+ArialMT"/>
                <a:cs typeface="RJKMJK+UONMBJ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DEVISH+MS-UIGothic"/>
                <a:cs typeface="DEVISH+MS-UIGothic"/>
              </a:rPr>
              <a:t>支付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结</a:t>
            </a:r>
            <a:r>
              <a:rPr sz="2400">
                <a:solidFill>
                  <a:srgbClr val="00B6FF"/>
                </a:solidFill>
                <a:latin typeface="DEVISH+MS-UIGothic"/>
                <a:cs typeface="DEVISH+MS-UIGothic"/>
              </a:rPr>
              <a:t>算法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规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RJKMJK+UONMBJ+ArialMT"/>
                <a:cs typeface="RJKMJK+UONMBJ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职业</a:t>
            </a:r>
            <a:r>
              <a:rPr sz="2400">
                <a:solidFill>
                  <a:srgbClr val="00B6FF"/>
                </a:solidFill>
                <a:latin typeface="DEVISH+MS-UIGothic"/>
                <a:cs typeface="DEVISH+MS-UIGothic"/>
              </a:rPr>
              <a:t>道德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规</a:t>
            </a:r>
            <a:r>
              <a:rPr sz="2400">
                <a:solidFill>
                  <a:srgbClr val="00B6FF"/>
                </a:solidFill>
                <a:latin typeface="DEVISH+MS-UIGothic"/>
                <a:cs typeface="DEVISH+MS-UIGothic"/>
              </a:rPr>
              <a:t>范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RJKMJK+UONMBJ+ArialMT"/>
                <a:cs typeface="RJKMJK+UONMBJ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DEVISH+MS-UIGothic"/>
                <a:cs typeface="DEVISH+MS-UIGothic"/>
              </a:rPr>
              <a:t>支付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结</a:t>
            </a:r>
            <a:r>
              <a:rPr sz="2400">
                <a:solidFill>
                  <a:srgbClr val="00B6FF"/>
                </a:solidFill>
                <a:latin typeface="DEVISH+MS-UIGothic"/>
                <a:cs typeface="DEVISH+MS-UIGothic"/>
              </a:rPr>
              <a:t>算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职业</a:t>
            </a:r>
            <a:r>
              <a:rPr sz="2400">
                <a:solidFill>
                  <a:srgbClr val="00B6FF"/>
                </a:solidFill>
                <a:latin typeface="DEVISH+MS-UIGothic"/>
                <a:cs typeface="DEVISH+MS-UIGothic"/>
              </a:rPr>
              <a:t>道德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RJKMJK+UONMBJ+ArialMT"/>
                <a:cs typeface="RJKMJK+UONMBJ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DEVISH+MS-UIGothic"/>
                <a:cs typeface="DEVISH+MS-UIGothic"/>
              </a:rPr>
              <a:t>支付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结</a:t>
            </a:r>
            <a:r>
              <a:rPr sz="2400">
                <a:solidFill>
                  <a:srgbClr val="00B6FF"/>
                </a:solidFill>
                <a:latin typeface="DEVISH+MS-UIGothic"/>
                <a:cs typeface="DEVISH+MS-UIGothic"/>
              </a:rPr>
              <a:t>算案例分析</a:t>
            </a:r>
          </a:p>
          <a:p>
            <a:pPr marL="0" marR="0">
              <a:lnSpc>
                <a:spcPts val="2552"/>
              </a:lnSpc>
              <a:spcBef>
                <a:spcPts val="176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RJKMJK+UONMBJ+ArialMT"/>
                <a:cs typeface="RJKMJK+UONMBJ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00B6FF"/>
                </a:solidFill>
                <a:latin typeface="DEVISH+MS-UIGothic"/>
                <a:cs typeface="DEVISH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财经</a:t>
            </a:r>
            <a:r>
              <a:rPr sz="3000">
                <a:solidFill>
                  <a:srgbClr val="00B6FF"/>
                </a:solidFill>
                <a:latin typeface="DEVISH+MS-UIGothic"/>
                <a:cs typeface="DEVISH+MS-UIGothic"/>
              </a:rPr>
              <a:t>法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00B6FF"/>
                </a:solidFill>
                <a:latin typeface="DEVISH+MS-UIGothic"/>
                <a:cs typeface="DEVISH+MS-UIGothic"/>
              </a:rPr>
              <a:t>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DEVISH+MS-UIGothic"/>
                <a:cs typeface="DEVISH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DEVISH+MS-UIGothic"/>
                <a:cs typeface="DEVISH+MS-UIGothic"/>
              </a:rPr>
              <a:t>定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DEVISH+MS-UIGothic"/>
                <a:cs typeface="DEVISH+MS-UIGothic"/>
              </a:rPr>
              <a:t>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财经</a:t>
            </a:r>
            <a:r>
              <a:rPr sz="3000">
                <a:solidFill>
                  <a:srgbClr val="00B6FF"/>
                </a:solidFill>
                <a:latin typeface="DEVISH+MS-UIGothic"/>
                <a:cs typeface="DEVISH+MS-UIGothic"/>
              </a:rPr>
              <a:t>法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00B6FF"/>
                </a:solidFill>
                <a:latin typeface="DEVISH+MS-UIGothic"/>
                <a:cs typeface="DEVISH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KMBTGJ+BCEVUQ+MicrosoftYaHei-Bold"/>
                <a:cs typeface="KMBTGJ+BCEVUQ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KMBTGJ+BCEVUQ+MicrosoftYaHei-Bold"/>
                <a:cs typeface="KMBTGJ+BCEVUQ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KMBTGJ+BCEVUQ+MicrosoftYaHei-Bold"/>
                <a:cs typeface="KMBTGJ+BCEVUQ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243509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DEVISH+MS-UIGothic"/>
                <a:cs typeface="DEVISH+MS-UIGothic"/>
              </a:rPr>
              <a:t>保障市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场经济</a:t>
            </a:r>
            <a:r>
              <a:rPr sz="2000" spc="23">
                <a:solidFill>
                  <a:srgbClr val="00B6FF"/>
                </a:solidFill>
                <a:latin typeface="DEVISH+MS-UIGothic"/>
                <a:cs typeface="DEVISH+MS-UIGothic"/>
              </a:rPr>
              <a:t>秩序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DEVISH+MS-UIGothic"/>
                <a:cs typeface="DEVISH+MS-UIGothic"/>
              </a:rPr>
              <a:t>保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护</a:t>
            </a:r>
            <a:r>
              <a:rPr sz="2000" spc="25">
                <a:solidFill>
                  <a:srgbClr val="00B6FF"/>
                </a:solidFill>
                <a:latin typeface="DEVISH+MS-UIGothic"/>
                <a:cs typeface="DEVISH+MS-UIGothic"/>
              </a:rPr>
              <a:t>投</a:t>
            </a: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资</a:t>
            </a:r>
            <a:r>
              <a:rPr sz="2000" spc="25">
                <a:solidFill>
                  <a:srgbClr val="00B6FF"/>
                </a:solidFill>
                <a:latin typeface="DEVISH+MS-UIGothic"/>
                <a:cs typeface="DEVISH+MS-UIGothic"/>
              </a:rPr>
              <a:t>者</a:t>
            </a: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权</a:t>
            </a:r>
            <a:r>
              <a:rPr sz="2000">
                <a:solidFill>
                  <a:srgbClr val="00B6FF"/>
                </a:solidFill>
                <a:latin typeface="DEVISH+MS-UIGothic"/>
                <a:cs typeface="DEVISH+MS-UIGothic"/>
              </a:rPr>
              <a:t>益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DEVISH+MS-UIGothic"/>
                <a:cs typeface="DEVISH+MS-UIGothic"/>
              </a:rPr>
              <a:t>促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进经济发</a:t>
            </a:r>
            <a:r>
              <a:rPr sz="2000">
                <a:solidFill>
                  <a:srgbClr val="00B6FF"/>
                </a:solidFill>
                <a:latin typeface="DEVISH+MS-UIGothic"/>
                <a:cs typeface="DEVISH+MS-UIGothic"/>
              </a:rPr>
              <a:t>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财经</a:t>
            </a:r>
            <a:r>
              <a:rPr sz="3000">
                <a:solidFill>
                  <a:srgbClr val="00B6FF"/>
                </a:solidFill>
                <a:latin typeface="DEVISH+MS-UIGothic"/>
                <a:cs typeface="DEVISH+MS-UIGothic"/>
              </a:rPr>
              <a:t>法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00B6FF"/>
                </a:solidFill>
                <a:latin typeface="DEVISH+MS-UIGothic"/>
                <a:cs typeface="DEVISH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B6FF"/>
                </a:solidFill>
                <a:latin typeface="DEVISH+MS-UIGothic"/>
                <a:cs typeface="DEVISH+MS-UIGothic"/>
              </a:rPr>
              <a:t>史与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DEVISH+MS-UIGothic"/>
                <a:cs typeface="DEVISH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历</a:t>
            </a:r>
            <a:r>
              <a:rPr sz="2300" spc="25">
                <a:solidFill>
                  <a:srgbClr val="00B6FF"/>
                </a:solidFill>
                <a:latin typeface="DEVISH+MS-UIGothic"/>
                <a:cs typeface="DEVISH+MS-UIGothic"/>
              </a:rPr>
              <a:t>史沿革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DEVISH+MS-UIGothic"/>
                <a:cs typeface="DEVISH+MS-UIGothic"/>
              </a:rPr>
              <a:t>当代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300">
                <a:solidFill>
                  <a:srgbClr val="00B6FF"/>
                </a:solidFill>
                <a:latin typeface="DEVISH+MS-UIGothic"/>
                <a:cs typeface="DEVISH+MS-UIGothic"/>
              </a:rPr>
              <a:t>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DEVISH+MS-UIGothic"/>
                <a:cs typeface="DEVISH+MS-UIGothic"/>
              </a:rPr>
              <a:t>未来展望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DEVISH+MS-UIGothic"/>
                <a:cs typeface="DEVISH+MS-UIGothic"/>
              </a:rPr>
              <a:t>支付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00B6FF"/>
                </a:solidFill>
                <a:latin typeface="DEVISH+MS-UIGothic"/>
                <a:cs typeface="DEVISH+MS-UIGothic"/>
              </a:rPr>
              <a:t>算的定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DEVISH+MS-UIGothic"/>
                <a:cs typeface="DEVISH+MS-UIGothic"/>
              </a:rPr>
              <a:t>与特点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DEVISH+MS-UIGothic"/>
                <a:cs typeface="DEVISH+MS-UIGothic"/>
              </a:rPr>
              <a:t>支付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00B6FF"/>
                </a:solidFill>
                <a:latin typeface="DEVISH+MS-UIGothic"/>
                <a:cs typeface="DEVISH+MS-UIGothic"/>
              </a:rPr>
              <a:t>算的种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12389" y="1544756"/>
            <a:ext cx="1970506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00B6FF"/>
                </a:solidFill>
                <a:latin typeface="KMBTGJ+BCEVUQ+MicrosoftYaHei-Bold"/>
                <a:cs typeface="KMBTGJ+BCEVUQ+MicrosoftYaHei-Bold"/>
              </a:rPr>
              <a:t>1.</a:t>
            </a:r>
            <a:r>
              <a:rPr sz="2300" spc="110">
                <a:solidFill>
                  <a:srgbClr val="00B6FF"/>
                </a:solidFill>
                <a:latin typeface="KMBTGJ+BCEVUQ+MicrosoftYaHei-Bold"/>
                <a:cs typeface="KMBTGJ+BCEVUQ+MicrosoftYaHei-Bold"/>
              </a:rPr>
              <a:t> </a:t>
            </a:r>
            <a:r>
              <a:rPr sz="2300" spc="25">
                <a:solidFill>
                  <a:srgbClr val="00B6FF"/>
                </a:solidFill>
                <a:latin typeface="DEVISH+MS-UIGothic"/>
                <a:cs typeface="DEVISH+MS-UIGothic"/>
              </a:rPr>
              <a:t>票据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结</a:t>
            </a:r>
            <a:r>
              <a:rPr sz="2300">
                <a:solidFill>
                  <a:srgbClr val="00B6FF"/>
                </a:solidFill>
                <a:latin typeface="DEVISH+MS-UIGothic"/>
                <a:cs typeface="DEVISH+MS-UIGothic"/>
              </a:rPr>
              <a:t>算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79590" y="1532056"/>
            <a:ext cx="1970506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00B6FF"/>
                </a:solidFill>
                <a:latin typeface="KMBTGJ+BCEVUQ+MicrosoftYaHei-Bold"/>
                <a:cs typeface="KMBTGJ+BCEVUQ+MicrosoftYaHei-Bold"/>
              </a:rPr>
              <a:t>3.</a:t>
            </a:r>
            <a:r>
              <a:rPr sz="2300" spc="110">
                <a:solidFill>
                  <a:srgbClr val="00B6FF"/>
                </a:solidFill>
                <a:latin typeface="KMBTGJ+BCEVUQ+MicrosoftYaHei-Bold"/>
                <a:cs typeface="KMBTGJ+BCEVUQ+MicrosoftYaHei-Bold"/>
              </a:rPr>
              <a:t> </a:t>
            </a:r>
            <a:r>
              <a:rPr sz="2300" spc="25">
                <a:solidFill>
                  <a:srgbClr val="00B6FF"/>
                </a:solidFill>
                <a:latin typeface="DEVISH+MS-UIGothic"/>
                <a:cs typeface="DEVISH+MS-UIGothic"/>
              </a:rPr>
              <a:t>托收承付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7209" y="441622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709159" y="4416226"/>
            <a:ext cx="1970506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00B6FF"/>
                </a:solidFill>
                <a:latin typeface="KMBTGJ+BCEVUQ+MicrosoftYaHei-Bold"/>
                <a:cs typeface="KMBTGJ+BCEVUQ+MicrosoftYaHei-Bold"/>
              </a:rPr>
              <a:t>2.</a:t>
            </a:r>
            <a:r>
              <a:rPr sz="2300" spc="110">
                <a:solidFill>
                  <a:srgbClr val="00B6FF"/>
                </a:solidFill>
                <a:latin typeface="KMBTGJ+BCEVUQ+MicrosoftYaHei-Bold"/>
                <a:cs typeface="KMBTGJ+BCEVUQ+MicrosoftYaHei-Bold"/>
              </a:rPr>
              <a:t> 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汇兑结</a:t>
            </a:r>
            <a:r>
              <a:rPr sz="2300">
                <a:solidFill>
                  <a:srgbClr val="00B6FF"/>
                </a:solidFill>
                <a:latin typeface="DEVISH+MS-UIGothic"/>
                <a:cs typeface="DEVISH+MS-UIGothic"/>
              </a:rPr>
              <a:t>算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008109" y="4416226"/>
            <a:ext cx="1970506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00B6FF"/>
                </a:solidFill>
                <a:latin typeface="KMBTGJ+BCEVUQ+MicrosoftYaHei-Bold"/>
                <a:cs typeface="KMBTGJ+BCEVUQ+MicrosoftYaHei-Bold"/>
              </a:rPr>
              <a:t>4.</a:t>
            </a:r>
            <a:r>
              <a:rPr sz="2300" spc="110">
                <a:solidFill>
                  <a:srgbClr val="00B6FF"/>
                </a:solidFill>
                <a:latin typeface="KMBTGJ+BCEVUQ+MicrosoftYaHei-Bold"/>
                <a:cs typeface="KMBTGJ+BCEVUQ+MicrosoftYaHei-Bold"/>
              </a:rPr>
              <a:t> </a:t>
            </a:r>
            <a:r>
              <a:rPr sz="2300" spc="25">
                <a:solidFill>
                  <a:srgbClr val="00B6FF"/>
                </a:solidFill>
                <a:latin typeface="DEVISH+MS-UIGothic"/>
                <a:cs typeface="DEVISH+MS-UIGothic"/>
              </a:rPr>
              <a:t>委托收款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DEVISH+MS-UIGothic"/>
                <a:cs typeface="DEVISH+MS-UIGothic"/>
              </a:rPr>
              <a:t>支付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00B6FF"/>
                </a:solidFill>
                <a:latin typeface="DEVISH+MS-UIGothic"/>
                <a:cs typeface="DEVISH+MS-UIGothic"/>
              </a:rPr>
              <a:t>算的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风险</a:t>
            </a:r>
            <a:r>
              <a:rPr sz="3000">
                <a:solidFill>
                  <a:srgbClr val="00B6FF"/>
                </a:solidFill>
                <a:latin typeface="DEVISH+MS-UIGothic"/>
                <a:cs typeface="DEVISH+MS-UIGothic"/>
              </a:rPr>
              <a:t>与防范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64709" y="123360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56269" y="2962711"/>
            <a:ext cx="1970506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00B6FF"/>
                </a:solidFill>
                <a:latin typeface="KMBTGJ+BCEVUQ+MicrosoftYaHei-Bold"/>
                <a:cs typeface="KMBTGJ+BCEVUQ+MicrosoftYaHei-Bold"/>
              </a:rPr>
              <a:t>1.</a:t>
            </a:r>
            <a:r>
              <a:rPr sz="2300" spc="110">
                <a:solidFill>
                  <a:srgbClr val="00B6FF"/>
                </a:solidFill>
                <a:latin typeface="KMBTGJ+BCEVUQ+MicrosoftYaHei-Bold"/>
                <a:cs typeface="KMBTGJ+BCEVUQ+MicrosoftYaHei-Bold"/>
              </a:rPr>
              <a:t> </a:t>
            </a:r>
            <a:r>
              <a:rPr sz="2300" spc="25">
                <a:solidFill>
                  <a:srgbClr val="00B6FF"/>
                </a:solidFill>
                <a:latin typeface="DEVISH+MS-UIGothic"/>
                <a:cs typeface="DEVISH+MS-UIGothic"/>
              </a:rPr>
              <a:t>欺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诈风险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2800" y="2991286"/>
            <a:ext cx="2561132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00B6FF"/>
                </a:solidFill>
                <a:latin typeface="KMBTGJ+BCEVUQ+MicrosoftYaHei-Bold"/>
                <a:cs typeface="KMBTGJ+BCEVUQ+MicrosoftYaHei-Bold"/>
              </a:rPr>
              <a:t>4.</a:t>
            </a:r>
            <a:r>
              <a:rPr sz="2300" spc="110">
                <a:solidFill>
                  <a:srgbClr val="00B6FF"/>
                </a:solidFill>
                <a:latin typeface="KMBTGJ+BCEVUQ+MicrosoftYaHei-Bold"/>
                <a:cs typeface="KMBTGJ+BCEVUQ+MicrosoftYaHei-Bold"/>
              </a:rPr>
              <a:t> </a:t>
            </a:r>
            <a:r>
              <a:rPr sz="2300" spc="25">
                <a:solidFill>
                  <a:srgbClr val="00B6FF"/>
                </a:solidFill>
                <a:latin typeface="DEVISH+MS-UIGothic"/>
                <a:cs typeface="DEVISH+MS-UIGothic"/>
              </a:rPr>
              <a:t>加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强</a:t>
            </a:r>
            <a:r>
              <a:rPr sz="2300" spc="25">
                <a:solidFill>
                  <a:srgbClr val="00B6FF"/>
                </a:solidFill>
                <a:latin typeface="DEVISH+MS-UIGothic"/>
                <a:cs typeface="DEVISH+MS-UIGothic"/>
              </a:rPr>
              <a:t>外部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监</a:t>
            </a:r>
            <a:r>
              <a:rPr sz="2300">
                <a:solidFill>
                  <a:srgbClr val="00B6FF"/>
                </a:solidFill>
                <a:latin typeface="DEVISH+MS-UIGothic"/>
                <a:cs typeface="DEVISH+MS-UIGothic"/>
              </a:rPr>
              <a:t>管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78559" y="5097581"/>
            <a:ext cx="1970506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00B6FF"/>
                </a:solidFill>
                <a:latin typeface="KMBTGJ+BCEVUQ+MicrosoftYaHei-Bold"/>
                <a:cs typeface="KMBTGJ+BCEVUQ+MicrosoftYaHei-Bold"/>
              </a:rPr>
              <a:t>3.</a:t>
            </a:r>
            <a:r>
              <a:rPr sz="2300" spc="110">
                <a:solidFill>
                  <a:srgbClr val="00B6FF"/>
                </a:solidFill>
                <a:latin typeface="KMBTGJ+BCEVUQ+MicrosoftYaHei-Bold"/>
                <a:cs typeface="KMBTGJ+BCEVUQ+MicrosoftYaHei-Bold"/>
              </a:rPr>
              <a:t> </a:t>
            </a:r>
            <a:r>
              <a:rPr sz="2300" spc="25">
                <a:solidFill>
                  <a:srgbClr val="00B6FF"/>
                </a:solidFill>
                <a:latin typeface="DEVISH+MS-UIGothic"/>
                <a:cs typeface="DEVISH+MS-UIGothic"/>
              </a:rPr>
              <a:t>操作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风险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947659" y="5097581"/>
            <a:ext cx="1970506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00B6FF"/>
                </a:solidFill>
                <a:latin typeface="KMBTGJ+BCEVUQ+MicrosoftYaHei-Bold"/>
                <a:cs typeface="KMBTGJ+BCEVUQ+MicrosoftYaHei-Bold"/>
              </a:rPr>
              <a:t>2.</a:t>
            </a:r>
            <a:r>
              <a:rPr sz="2300" spc="110">
                <a:solidFill>
                  <a:srgbClr val="00B6FF"/>
                </a:solidFill>
                <a:latin typeface="KMBTGJ+BCEVUQ+MicrosoftYaHei-Bold"/>
                <a:cs typeface="KMBTGJ+BCEVUQ+MicrosoftYaHei-Bold"/>
              </a:rPr>
              <a:t> </a:t>
            </a:r>
            <a:r>
              <a:rPr sz="2300" spc="25">
                <a:solidFill>
                  <a:srgbClr val="00B6FF"/>
                </a:solidFill>
                <a:latin typeface="DEVISH+MS-UIGothic"/>
                <a:cs typeface="DEVISH+MS-UIGothic"/>
              </a:rPr>
              <a:t>信用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风险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https://d.book118.com/077115054021006054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RJKMJK+UONMBJ+ArialMT</vt:lpstr>
      <vt:lpstr>Times New Roman</vt:lpstr>
      <vt:lpstr>SimSun</vt:lpstr>
      <vt:lpstr>DEVISH+MS-UIGothic</vt:lpstr>
      <vt:lpstr>KMBTGJ+BCEVUQ+MicrosoftYaHei-Bold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2024-09-28T07:38:23.662</cp:lastPrinted>
  <dcterms:created xsi:type="dcterms:W3CDTF">2024-09-27T23:38:23Z</dcterms:created>
  <dcterms:modified xsi:type="dcterms:W3CDTF">2024-09-27T23:38:24Z</dcterms:modified>
</cp:coreProperties>
</file>