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E851E88-8EC9-406D-95DE-5CEAB4A193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007D324-1F46-4D0B-AB83-ECFF521B85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3C4DB3F-A0DA-4FFB-89E5-C6489F704C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56F2518-9F2A-4A45-8903-9776F5E132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6A62A5-B0D7-49D3-9E9C-2D296226370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073155C-DF41-41DF-8113-7EFA5373371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06B4C17-334B-4AB7-B41D-C35F4F234C0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2DABB6-C072-4209-B427-ADE22F2CE1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A3059E-D287-4DB0-B8C0-A76AA70C2D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05A52C-EACA-4E90-BA55-FF089488E7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B3DBA1-3B4D-4468-BE96-6F517DC251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7130146154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资本市场参与者</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资本市场概述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投资者类型及特点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金融机构角色与职责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监管机构及政策法规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信息披露与透明度要求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投资者保护与教育</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资本市场概述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074" r="280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资本市场是指长期资金借贷和证券交易的场所，包括股票市场、债券市场、基金市场等。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资本市场的定义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提供融资平台，实现资源优化配置；提供投资渠道，满足投资者多元化投资需求；提供风险管理工具，降低企业经营风险。</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资本市场的功能</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全球资本市场规模庞大，涉及众多国家和地区。以股票市场为例，全球股票总市值已达数十万亿美元。</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资本市场结构复杂，包括主板市场、创业板市场、新三板市场等多个层次，每个层次都有不同的上市标准和监管要求。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市场规模及结构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市场结构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市场规模</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资本市场的发展经历了漫长的历史过程，从最初的商品交易到现代金融市场的形成，经历了多次变革和创新。</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未来资本市场将继续朝着全球化、市场化、信息化方向发展。同时，随着科技的不断进步，资本市场也将更加智能化和高效化。</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发展历程与趋势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投资者类型及特点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个人投资者参与资本市场，目的可能包括资产保值、增值，实现财务自由等。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投资目的多样化</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667" r="14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投资知识有限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2583" b="1258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投资行为灵活</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167" r="91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相对于机构投资者，个人投资者的投资知识和经验可能较为有限，容易受到市场情绪的影响。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个人投资者可以根据自身情况和市场变化灵活调整投资策略和资产配置。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个人投资者</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875" r="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多样化投资组合</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机构投资者通常通过构建多样化的投资组合来分散风险，提高投资收益的稳定性。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专业化管理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机构投资者通常拥有专业的投资团队和风险管理机制，能够实现资产的专业化管理。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长期投资目标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机构投资者往往注重长期投资回报，通过深入研究和分析，寻找具有长期增长潜力的投资标的。</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机构投资者</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外资投资者具有国际化的视野和丰富的投资经验，能够把握全球资本市场的投资机会。</a:t>
            </a:r>
          </a:p>
        </p:txBody>
      </p:sp>
      <p:pic>
        <p:nvPicPr>
          <p:cNvPr id="4" name="Picture 4"/>
          <p:cNvPicPr>
            <a:picLocks noChangeAspect="1"/>
          </p:cNvPicPr>
          <p:nvPr/>
        </p:nvPicPr>
        <p:blipFill>
          <a:blip r:embed="rId2"/>
          <a:srcRect t="333" b="333"/>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5000" r="150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28042" r="28042"/>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国际化视野</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外资投资者通常拥有雄厚的资本实力，能够参与大规模的投资和并购活动。</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资本实力雄厚</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外资投资者的投资策略可能包括直接投资、间接投资、股权投资、债权投资等多种方式。</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投资策略多样化</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外资投资者</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03</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金融机构角色与职责</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证券公司作为连接投资者和资本市场的桥梁，为投资者提供证券买卖、投资咨询、资产管理等服务。</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提供证券交易服务</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证券公司协助企业进行股票、债券等证券的发行，承担承销与保荐责任，确保企业符合上市或发债条件。</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承销与保荐</a:t>
            </a:r>
          </a:p>
        </p:txBody>
      </p:sp>
      <p:pic>
        <p:nvPicPr>
          <p:cNvPr id="10" name="Picture 10"/>
          <p:cNvPicPr>
            <a:picLocks noChangeAspect="1"/>
          </p:cNvPicPr>
          <p:nvPr/>
        </p:nvPicPr>
        <p:blipFill>
          <a:blip r:embed="rId3"/>
          <a:srcRect l="16625" r="16625"/>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5458" r="154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证券公司利用自有资金进行证券投资，获取投资收益，同时也为市场提供流动性。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自营业务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证券公司</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募集与管理基金</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基金公司负责发起设立基金，向投资者募集资金，并进行专业的投资管理，实现资产增值。</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投资组合管理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基金公司根据基金合同约定的投资目标和策略，构建投资组合，进行股票、债券、期货等多元化投资。</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投资者教育与服务</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基金公司向投资者提供投资知识普及、风险提示等服务，提高投资者的投资意识和风险意识。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基金公司</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中间业务</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商业银行提供支付结算、代理收付、财务顾问等中间业务，满足客户多元化的金融服务需求。</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投资银行业务</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部分商业银行还开展投资银行业务，如证券承销、并购重组等，为企业提供全方位的金融服务。</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信贷业务</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商业银行通过吸收存款、发放贷款等信贷业务，为企业和个人提供资金支持，促进经济发展。</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商业银行</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https://d.book118.com/077130146154006050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2024-09-23T15:21:24.949</cp:lastPrinted>
  <dcterms:created xsi:type="dcterms:W3CDTF">2024-09-23T07:21:24Z</dcterms:created>
  <dcterms:modified xsi:type="dcterms:W3CDTF">2024-09-23T07:21:26Z</dcterms:modified>
</cp:coreProperties>
</file>