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91250-5223-48F1-8729-2E0F5758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DD7F9-458C-4C2B-8069-4A3D5D5CA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E8915-FCBE-4755-AA5B-B7F04BBD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339B8-09D2-4DB9-B5DF-E93771EA3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885BA-2DCE-487C-B5EA-4A8C76BF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5FAF4-BF3F-4AB3-B435-CA964BAA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BFAE1-8ED4-4813-B0F9-3CA1646C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B0328-0236-4DEC-9524-B6D6B8B2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10C8F-9168-4FB3-AA7E-13360F25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D7914-1890-47B9-9751-B43D9B20F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920E3-691E-44CB-9040-DB11C13D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2020/5/12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tags" Target="../tags/tag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image" Target="../media/image2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2026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755576" y="1628800"/>
            <a:ext cx="7772400" cy="1371600"/>
          </a:xfrm>
        </p:spPr>
        <p:txBody>
          <a:bodyPr/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膝关节骨性关节炎</a:t>
            </a:r>
          </a:p>
        </p:txBody>
      </p:sp>
      <p:sp>
        <p:nvSpPr>
          <p:cNvPr id="2051" name="副标题 2"/>
          <p:cNvSpPr>
            <a:spLocks noGrp="1"/>
          </p:cNvSpPr>
          <p:nvPr>
            <p:ph type="subTitle" idx="1"/>
          </p:nvPr>
        </p:nvSpPr>
        <p:spPr>
          <a:xfrm>
            <a:off x="1371600" y="2743200"/>
            <a:ext cx="6400800" cy="914400"/>
          </a:xfrm>
        </p:spPr>
        <p:txBody>
          <a:bodyPr/>
          <a:lstStyle/>
          <a:p>
            <a:pPr eaLnBrk="1" hangingPunct="1"/>
            <a:r>
              <a:rPr lang="zh-CN" altLang="en-US" sz="2800" smtClean="0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5698976" cy="1008112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mtClean="0">
                <a:ea typeface="宋体" charset="-122"/>
              </a:rPr>
              <a:t>内容提要</a:t>
            </a:r>
          </a:p>
        </p:txBody>
      </p:sp>
      <p:sp>
        <p:nvSpPr>
          <p:cNvPr id="3075" name="内容占位符 2"/>
          <p:cNvSpPr>
            <a:spLocks noGrp="1"/>
          </p:cNvSpPr>
          <p:nvPr>
            <p:ph idx="1"/>
          </p:nvPr>
        </p:nvSpPr>
        <p:spPr>
          <a:xfrm>
            <a:off x="2699792" y="1412776"/>
            <a:ext cx="5184576" cy="5112568"/>
          </a:xfrm>
        </p:spPr>
        <p:txBody>
          <a:bodyPr>
            <a:normAutofit lnSpcReduction="10000"/>
          </a:bodyPr>
          <a:lstStyle/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一、概念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二、流行病学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三、病因与诱因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四、临床表现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五、理化检查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六、诊断与鉴别诊断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八、康复锻炼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>
              <a:buNone/>
            </a:pPr>
            <a:r>
              <a:rPr lang="zh-CN" altLang="en-US" sz="3600" smtClean="0">
                <a:solidFill>
                  <a:srgbClr val="0070C0"/>
                </a:solidFill>
                <a:ea typeface="宋体" charset="-122"/>
              </a:rPr>
              <a:t>九、预防保健</a:t>
            </a:r>
            <a:endParaRPr lang="en-US" altLang="zh-CN" sz="3600" smtClean="0">
              <a:solidFill>
                <a:srgbClr val="0070C0"/>
              </a:solidFill>
              <a:ea typeface="宋体" charset="-122"/>
            </a:endParaRPr>
          </a:p>
          <a:p>
            <a:pPr eaLnBrk="1" hangingPunct="1"/>
            <a:endParaRPr lang="zh-CN" altLang="en-US" smtClean="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>
            <a:normAutofit/>
          </a:bodyPr>
          <a:lstStyle/>
          <a:p>
            <a:r>
              <a:rPr lang="zh-CN" altLang="en-US" sz="4000" smtClean="0">
                <a:ea typeface="宋体" panose="02010600030101010101" pitchFamily="2" charset="-122"/>
              </a:rPr>
              <a:t>一、概念  膝关节骨性关节炎</a:t>
            </a:r>
          </a:p>
        </p:txBody>
      </p:sp>
      <p:sp>
        <p:nvSpPr>
          <p:cNvPr id="7171" name="内容占位符 3"/>
          <p:cNvSpPr>
            <a:spLocks noGrp="1"/>
          </p:cNvSpPr>
          <p:nvPr>
            <p:ph idx="1"/>
          </p:nvPr>
        </p:nvSpPr>
        <p:spPr>
          <a:xfrm>
            <a:off x="381000" y="1340768"/>
            <a:ext cx="8655496" cy="2376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mtClean="0">
                <a:ea typeface="宋体" panose="02010600030101010101" pitchFamily="2" charset="-122"/>
              </a:rPr>
              <a:t>   膝关节骨性关节炎，是一种从软骨退行性变开始而累及骨质、滑膜等关节结构的慢性损伤性疾病，伴随修复通常有炎症过程，故称之为骨性关节炎。</a:t>
            </a:r>
            <a:endParaRPr lang="en-US" altLang="zh-CN" smtClean="0">
              <a:ea typeface="宋体" panose="02010600030101010101" pitchFamily="2" charset="-122"/>
            </a:endParaRPr>
          </a:p>
        </p:txBody>
      </p:sp>
      <p:pic>
        <p:nvPicPr>
          <p:cNvPr id="2056" name="Picture 8" descr="C:\Users\Administrator\Desktop\膝关节插图\膝关节整体 0425\整体.jpg"/>
          <p:cNvPicPr>
            <a:picLocks noChangeAspect="1" noChangeArrowheads="1"/>
          </p:cNvPicPr>
          <p:nvPr/>
        </p:nvPicPr>
        <p:blipFill>
          <a:blip r:embed="rId2"/>
          <a:srcRect l="1530" t="4049" r="3060"/>
          <a:stretch>
            <a:fillRect/>
          </a:stretch>
        </p:blipFill>
        <p:spPr bwMode="auto">
          <a:xfrm>
            <a:off x="611560" y="3985063"/>
            <a:ext cx="4752528" cy="2709061"/>
          </a:xfrm>
          <a:prstGeom prst="rect">
            <a:avLst/>
          </a:prstGeom>
          <a:noFill/>
        </p:spPr>
      </p:pic>
      <p:pic>
        <p:nvPicPr>
          <p:cNvPr id="5" name="Picture 7" descr="C:\Users\Administrator\Desktop\膝关节插图\退行性变\退行性变  (2).jpeg"/>
          <p:cNvPicPr>
            <a:picLocks noChangeAspect="1" noChangeArrowheads="1"/>
          </p:cNvPicPr>
          <p:nvPr/>
        </p:nvPicPr>
        <p:blipFill>
          <a:blip r:embed="rId3"/>
          <a:srcRect l="21420" r="14756" b="50262"/>
          <a:stretch>
            <a:fillRect/>
          </a:stretch>
        </p:blipFill>
        <p:spPr bwMode="auto">
          <a:xfrm>
            <a:off x="5868144" y="3969476"/>
            <a:ext cx="3131840" cy="2357949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ea typeface="宋体" panose="02010600030101010101" pitchFamily="2" charset="-122"/>
              </a:rPr>
              <a:t>膝关节骨性关节炎</a:t>
            </a:r>
          </a:p>
        </p:txBody>
      </p:sp>
      <p:sp>
        <p:nvSpPr>
          <p:cNvPr id="7171" name="内容占位符 3"/>
          <p:cNvSpPr>
            <a:spLocks noGrp="1"/>
          </p:cNvSpPr>
          <p:nvPr>
            <p:ph idx="1"/>
          </p:nvPr>
        </p:nvSpPr>
        <p:spPr>
          <a:xfrm>
            <a:off x="381000" y="1268760"/>
            <a:ext cx="8458200" cy="1872208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smtClean="0">
                <a:ea typeface="宋体" panose="02010600030101010101" pitchFamily="2" charset="-122"/>
              </a:rPr>
              <a:t>膝关节骨关节病，又称增生性关节炎</a:t>
            </a:r>
            <a:r>
              <a:rPr lang="zh-CN" altLang="en-US" smtClean="0">
                <a:ea typeface="宋体" panose="02010600030101010101" pitchFamily="2" charset="-122"/>
                <a:sym typeface="+mn-ea"/>
              </a:rPr>
              <a:t>（骨刺、骨质增生）</a:t>
            </a:r>
            <a:r>
              <a:rPr lang="zh-CN" altLang="en-US" smtClean="0">
                <a:ea typeface="宋体" panose="02010600030101010101" pitchFamily="2" charset="-122"/>
              </a:rPr>
              <a:t>、退行性关节炎、老年性关节炎等。该病是引起中老年人关节疼痛和关节功能障碍的常见疾病。</a:t>
            </a:r>
          </a:p>
          <a:p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026" name="Picture 2" descr="C:\Users\Administrator\Desktop\膝关节插图\膝关节X光片\膝关节正位片 骨刺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64088" y="3399502"/>
            <a:ext cx="2586236" cy="3100367"/>
          </a:xfrm>
          <a:prstGeom prst="rect">
            <a:avLst/>
          </a:prstGeom>
          <a:noFill/>
        </p:spPr>
      </p:pic>
      <p:pic>
        <p:nvPicPr>
          <p:cNvPr id="2" name="Picture 2" descr="C:\Users\Administrator\Desktop\膝关节插图\退行性变\退行性变  (3)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331640" y="3356992"/>
            <a:ext cx="3251442" cy="3062858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膝关节的特点</a:t>
            </a:r>
          </a:p>
        </p:txBody>
      </p:sp>
      <p:sp>
        <p:nvSpPr>
          <p:cNvPr id="94211" name="内容占位符 2"/>
          <p:cNvSpPr>
            <a:spLocks noGrp="1"/>
          </p:cNvSpPr>
          <p:nvPr>
            <p:ph idx="1"/>
          </p:nvPr>
        </p:nvSpPr>
        <p:spPr>
          <a:xfrm>
            <a:off x="457200" y="1208405"/>
            <a:ext cx="8229600" cy="98806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膝关节是全身最大的、结构最复杂的关节。主要功能是伸屈。</a:t>
            </a:r>
          </a:p>
        </p:txBody>
      </p:sp>
      <p:pic>
        <p:nvPicPr>
          <p:cNvPr id="4100" name="Picture 4" descr="O:\膝关节配图\膝关节插图\膝关节痛44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483768" y="2420888"/>
            <a:ext cx="4171950" cy="405384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768752" cy="792088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膝关节的解剖结构</a:t>
            </a:r>
          </a:p>
        </p:txBody>
      </p:sp>
      <p:pic>
        <p:nvPicPr>
          <p:cNvPr id="3" name="Picture 4" descr="O:\膝关节配图\膝关节插图\膝关节 前部.jpg"/>
          <p:cNvPicPr>
            <a:picLocks noGrp="1" noChangeAspect="1" noChangeArrowheads="1"/>
          </p:cNvPicPr>
          <p:nvPr>
            <p:ph idx="1"/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47151" y="1172046"/>
            <a:ext cx="7257873" cy="5497314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构成膝关节的骨骼</a:t>
            </a:r>
          </a:p>
        </p:txBody>
      </p:sp>
      <p:pic>
        <p:nvPicPr>
          <p:cNvPr id="8195" name="Picture 3" descr="C:\Users\Administrator\Desktop\微信图片_20191119213109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962400" y="2057400"/>
            <a:ext cx="4191000" cy="39719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196" name="Picture 4" descr="C:\Users\Administrator\Desktop\微信图片_20191119213115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295400" y="1905000"/>
            <a:ext cx="2247900" cy="42291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mtClean="0">
                <a:ea typeface="宋体" panose="02010600030101010101" pitchFamily="2" charset="-122"/>
              </a:rPr>
              <a:t>二、流行病学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67544" y="1772816"/>
            <a:ext cx="7848872" cy="39703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smtClean="0"/>
              <a:t>膝</a:t>
            </a:r>
            <a:r>
              <a:rPr lang="zh-CN" altLang="en-US" sz="3600"/>
              <a:t>关节骨性关节炎的患病率为8.1</a:t>
            </a:r>
            <a:r>
              <a:rPr lang="zh-CN" altLang="en-US" sz="3600" smtClean="0"/>
              <a:t>%。我国</a:t>
            </a:r>
            <a:r>
              <a:rPr lang="zh-CN" altLang="en-US" sz="3600"/>
              <a:t>约</a:t>
            </a:r>
            <a:r>
              <a:rPr lang="zh-CN" altLang="en-US" sz="3600" smtClean="0"/>
              <a:t>1</a:t>
            </a:r>
            <a:r>
              <a:rPr lang="en-US" altLang="zh-CN" sz="3600" smtClean="0"/>
              <a:t>.2</a:t>
            </a:r>
            <a:r>
              <a:rPr lang="zh-CN" altLang="en-US" sz="3600" smtClean="0"/>
              <a:t>亿人</a:t>
            </a:r>
            <a:r>
              <a:rPr lang="zh-CN" altLang="en-US" sz="3600"/>
              <a:t>受膝关节骨关节炎疼痛的困扰</a:t>
            </a:r>
            <a:r>
              <a:rPr lang="zh-CN" altLang="en-US" sz="3600" smtClean="0"/>
              <a:t>。</a:t>
            </a:r>
            <a:endParaRPr lang="en-US" altLang="zh-CN" sz="3600" smtClean="0"/>
          </a:p>
          <a:p>
            <a:r>
              <a:rPr lang="zh-CN" altLang="en-US" sz="3600" smtClean="0">
                <a:ea typeface="宋体" panose="02010600030101010101" pitchFamily="2" charset="-122"/>
              </a:rPr>
              <a:t>常见于中老年人。</a:t>
            </a:r>
            <a:endParaRPr lang="en-US" altLang="zh-CN" sz="3600" smtClean="0">
              <a:ea typeface="宋体" panose="02010600030101010101" pitchFamily="2" charset="-122"/>
            </a:endParaRPr>
          </a:p>
          <a:p>
            <a:r>
              <a:rPr lang="en-US" altLang="zh-CN" sz="3600" smtClean="0">
                <a:ea typeface="宋体" panose="02010600030101010101" pitchFamily="2" charset="-122"/>
              </a:rPr>
              <a:t>65</a:t>
            </a:r>
            <a:r>
              <a:rPr lang="zh-CN" altLang="en-US" sz="3600" smtClean="0">
                <a:ea typeface="宋体" panose="02010600030101010101" pitchFamily="2" charset="-122"/>
              </a:rPr>
              <a:t>岁以上人群患病率高达</a:t>
            </a:r>
            <a:r>
              <a:rPr lang="en-US" altLang="zh-CN" sz="3600" smtClean="0">
                <a:ea typeface="宋体" panose="02010600030101010101" pitchFamily="2" charset="-122"/>
              </a:rPr>
              <a:t>68%.</a:t>
            </a:r>
          </a:p>
          <a:p>
            <a:r>
              <a:rPr lang="zh-CN" altLang="en-US" sz="3600" smtClean="0">
                <a:ea typeface="宋体" panose="02010600030101010101" pitchFamily="2" charset="-122"/>
              </a:rPr>
              <a:t>女性比男性多。</a:t>
            </a:r>
            <a:endParaRPr lang="en-US" altLang="zh-CN" sz="3600" smtClean="0">
              <a:ea typeface="宋体" panose="02010600030101010101" pitchFamily="2" charset="-122"/>
            </a:endParaRPr>
          </a:p>
          <a:p>
            <a:r>
              <a:rPr lang="zh-CN" altLang="en-US" sz="3600" smtClean="0">
                <a:ea typeface="宋体" panose="02010600030101010101" pitchFamily="2" charset="-122"/>
              </a:rPr>
              <a:t>农村的发病率高于城市。</a:t>
            </a:r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229600" cy="1143000"/>
          </a:xfrm>
        </p:spPr>
        <p:txBody>
          <a:bodyPr/>
          <a:lstStyle/>
          <a:p>
            <a:r>
              <a:rPr lang="zh-CN" altLang="en-US" sz="4000" smtClean="0">
                <a:ea typeface="宋体" panose="02010600030101010101" pitchFamily="2" charset="-122"/>
              </a:rPr>
              <a:t>三、发病机理</a:t>
            </a:r>
          </a:p>
        </p:txBody>
      </p:sp>
      <p:sp>
        <p:nvSpPr>
          <p:cNvPr id="9219" name="内容占位符 2"/>
          <p:cNvSpPr>
            <a:spLocks noGrp="1"/>
          </p:cNvSpPr>
          <p:nvPr>
            <p:ph idx="1"/>
          </p:nvPr>
        </p:nvSpPr>
        <p:spPr>
          <a:xfrm>
            <a:off x="323528" y="1196752"/>
            <a:ext cx="8591872" cy="5328592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zh-CN" altLang="en-US" sz="3600" smtClean="0">
                <a:ea typeface="宋体" panose="02010600030101010101" pitchFamily="2" charset="-122"/>
              </a:rPr>
              <a:t>（</a:t>
            </a:r>
            <a:r>
              <a:rPr lang="en-US" altLang="zh-CN" sz="3600" smtClean="0">
                <a:ea typeface="宋体" panose="02010600030101010101" pitchFamily="2" charset="-122"/>
              </a:rPr>
              <a:t>1</a:t>
            </a:r>
            <a:r>
              <a:rPr lang="zh-CN" altLang="en-US" sz="3600" smtClean="0">
                <a:ea typeface="宋体" panose="02010600030101010101" pitchFamily="2" charset="-122"/>
              </a:rPr>
              <a:t>）软骨基质合成与分解代谢失调</a:t>
            </a:r>
            <a:endParaRPr lang="en-US" altLang="zh-CN" sz="3600" smtClean="0"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3600" smtClean="0">
                <a:ea typeface="宋体" panose="02010600030101010101" pitchFamily="2" charset="-122"/>
              </a:rPr>
              <a:t>   由于营养物质在软骨的基质内渗透扩散受阻，废物蓄积导致软骨细胞死亡，基质逐渐溶解，透明软骨局部发生软化、糜烂，软骨表面出现不光滑、无光泽、龟裂，在重力摩擦下，软骨将会被撞击或消失，继而“关节面”是增厚的高密度软骨下骨的裸露粗糙面，</a:t>
            </a:r>
            <a:r>
              <a:rPr lang="en-US" altLang="zh-CN" sz="3600" smtClean="0">
                <a:ea typeface="宋体" panose="02010600030101010101" pitchFamily="2" charset="-122"/>
              </a:rPr>
              <a:t>X</a:t>
            </a:r>
            <a:r>
              <a:rPr lang="zh-CN" altLang="en-US" sz="3600" smtClean="0">
                <a:ea typeface="宋体" panose="02010600030101010101" pitchFamily="2" charset="-122"/>
              </a:rPr>
              <a:t>线表现关节间隙变窄。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/>
          <a:lstStyle/>
          <a:p>
            <a:r>
              <a:rPr lang="zh-CN" altLang="en-US" sz="4000" smtClean="0">
                <a:ea typeface="宋体" panose="02010600030101010101" pitchFamily="2" charset="-122"/>
              </a:rPr>
              <a:t>发病机理</a:t>
            </a:r>
          </a:p>
        </p:txBody>
      </p:sp>
      <p:sp>
        <p:nvSpPr>
          <p:cNvPr id="10243" name="内容占位符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mtClean="0">
                <a:ea typeface="宋体" panose="02010600030101010101" pitchFamily="2" charset="-122"/>
              </a:rPr>
              <a:t>（</a:t>
            </a:r>
            <a:r>
              <a:rPr lang="en-US" altLang="zh-CN" smtClean="0">
                <a:ea typeface="宋体" panose="02010600030101010101" pitchFamily="2" charset="-122"/>
              </a:rPr>
              <a:t>2</a:t>
            </a:r>
            <a:r>
              <a:rPr lang="zh-CN" altLang="en-US" smtClean="0">
                <a:ea typeface="宋体" panose="02010600030101010101" pitchFamily="2" charset="-122"/>
              </a:rPr>
              <a:t>）骨赘形成：骨赘就是常说的骨刺，在软骨的边缘或肌腱附着处，通过软骨化骨，形成骨赘。它的出现会刺激到关节周围的软组织，从而引发病变。</a:t>
            </a:r>
            <a:endParaRPr lang="en-US" altLang="zh-CN" smtClean="0"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altLang="en-US" smtClean="0"/>
              <a:t>   人到一定年龄后，表现为关节周围肌肉韧带松弛及关节软骨退变，这样会导致关节稳定性下降。为了重新获得关节的稳定，关节周围骨膜下出现出血、骨化、增生，这就是长“骨刺”。</a:t>
            </a:r>
            <a:endParaRPr lang="en-US" altLang="zh-CN" smtClean="0"/>
          </a:p>
          <a:p>
            <a:pPr>
              <a:buNone/>
            </a:pPr>
            <a:r>
              <a:rPr lang="zh-CN" altLang="en-US" smtClean="0">
                <a:ea typeface="宋体" panose="02010600030101010101" pitchFamily="2" charset="-122"/>
              </a:rPr>
              <a:t>   它既是生理的，又可能转为病理的。</a:t>
            </a:r>
            <a:endParaRPr lang="en-US" altLang="zh-CN" smtClean="0"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mtClean="0">
                <a:ea typeface="宋体" panose="02010600030101010101" pitchFamily="2" charset="-122"/>
              </a:rPr>
              <a:t>   </a:t>
            </a:r>
            <a:r>
              <a:rPr lang="zh-CN" altLang="en-US" smtClean="0"/>
              <a:t>它是人体的自我调节、自我平衡的代偿机制。</a:t>
            </a:r>
            <a:endParaRPr lang="zh-CN" altLang="en-US" smtClean="0">
              <a:ea typeface="宋体" panose="02010600030101010101" pitchFamily="2" charset="-122"/>
            </a:endParaRPr>
          </a:p>
          <a:p>
            <a:pPr>
              <a:buNone/>
            </a:pPr>
            <a:endParaRPr lang="en-US" altLang="zh-CN" smtClean="0"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mtClean="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内容占位符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93610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altLang="zh-CN" sz="5400" smtClean="0">
                <a:ea typeface="宋体" panose="02010600030101010101" pitchFamily="2" charset="-122"/>
              </a:rPr>
              <a:t>X</a:t>
            </a:r>
            <a:r>
              <a:rPr lang="zh-CN" altLang="en-US" sz="5400" smtClean="0">
                <a:ea typeface="宋体" panose="02010600030101010101" pitchFamily="2" charset="-122"/>
              </a:rPr>
              <a:t>光片</a:t>
            </a:r>
          </a:p>
        </p:txBody>
      </p:sp>
      <p:pic>
        <p:nvPicPr>
          <p:cNvPr id="4" name="Picture 2" descr="C:\Users\Administrator\Desktop\膝关节插图\膝关节X光片\膝关节正侧位片  (1)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71600" y="1628800"/>
            <a:ext cx="7560840" cy="4560132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ea typeface="宋体" panose="02010600030101010101" pitchFamily="2" charset="-122"/>
              </a:rPr>
              <a:t>膝关节骨性关节炎发病机理</a:t>
            </a:r>
          </a:p>
        </p:txBody>
      </p:sp>
      <p:sp>
        <p:nvSpPr>
          <p:cNvPr id="6" name="内容占位符 2"/>
          <p:cNvSpPr txBox="1"/>
          <p:nvPr/>
        </p:nvSpPr>
        <p:spPr bwMode="auto">
          <a:xfrm>
            <a:off x="762000" y="1412776"/>
            <a:ext cx="8077200" cy="13681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zh-CN" altLang="en-US" sz="3200" kern="0">
                <a:latin typeface="+mn-lt"/>
                <a:ea typeface="+mn-ea"/>
              </a:rPr>
              <a:t>（</a:t>
            </a:r>
            <a:r>
              <a:rPr lang="en-US" altLang="zh-CN" sz="3200" kern="0">
                <a:latin typeface="+mn-lt"/>
                <a:ea typeface="+mn-ea"/>
              </a:rPr>
              <a:t>3</a:t>
            </a:r>
            <a:r>
              <a:rPr lang="zh-CN" altLang="en-US" sz="3200" kern="0">
                <a:latin typeface="+mn-lt"/>
                <a:ea typeface="+mn-ea"/>
              </a:rPr>
              <a:t>）软骨下骨板损害使软骨失去缓冲作</a:t>
            </a:r>
            <a:r>
              <a:rPr lang="zh-CN" altLang="en-US" sz="3200" kern="0" smtClean="0">
                <a:latin typeface="+mn-lt"/>
                <a:ea typeface="+mn-ea"/>
              </a:rPr>
              <a:t>用</a:t>
            </a:r>
            <a:endParaRPr lang="en-US" altLang="zh-CN" sz="3200" kern="0">
              <a:latin typeface="+mn-lt"/>
              <a:ea typeface="+mn-ea"/>
            </a:endParaRPr>
          </a:p>
        </p:txBody>
      </p:sp>
      <p:pic>
        <p:nvPicPr>
          <p:cNvPr id="5" name="Picture 2" descr="C:\Users\Administrator\Desktop\81813thz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763688" y="2564904"/>
            <a:ext cx="5904656" cy="3822772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ea typeface="宋体" panose="02010600030101010101" pitchFamily="2" charset="-122"/>
              </a:rPr>
              <a:t>膝关节骨性关节炎发病机理</a:t>
            </a:r>
          </a:p>
        </p:txBody>
      </p:sp>
      <p:sp>
        <p:nvSpPr>
          <p:cNvPr id="6" name="内容占位符 2"/>
          <p:cNvSpPr txBox="1"/>
          <p:nvPr/>
        </p:nvSpPr>
        <p:spPr bwMode="auto">
          <a:xfrm>
            <a:off x="762000" y="1412776"/>
            <a:ext cx="8077200" cy="7200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zh-CN" altLang="en-US" sz="3200" kern="0" smtClean="0">
                <a:latin typeface="+mn-lt"/>
                <a:ea typeface="+mn-ea"/>
              </a:rPr>
              <a:t>（</a:t>
            </a:r>
            <a:r>
              <a:rPr lang="en-US" altLang="zh-CN" sz="3200" kern="0">
                <a:latin typeface="+mn-lt"/>
                <a:ea typeface="+mn-ea"/>
              </a:rPr>
              <a:t>4</a:t>
            </a:r>
            <a:r>
              <a:rPr lang="zh-CN" altLang="en-US" sz="3200" kern="0">
                <a:latin typeface="+mn-lt"/>
                <a:ea typeface="+mn-ea"/>
              </a:rPr>
              <a:t>）关节内局限性炎症等</a:t>
            </a:r>
            <a:endParaRPr lang="zh-CN" altLang="en-US" sz="3200" kern="0">
              <a:latin typeface="+mn-lt"/>
            </a:endParaRPr>
          </a:p>
        </p:txBody>
      </p:sp>
      <p:pic>
        <p:nvPicPr>
          <p:cNvPr id="5" name="Picture 7" descr="C:\Users\Administrator\Desktop\膝关节插图\退行性变\退行性变  (2).jpeg"/>
          <p:cNvPicPr>
            <a:picLocks noChangeAspect="1" noChangeArrowheads="1"/>
          </p:cNvPicPr>
          <p:nvPr/>
        </p:nvPicPr>
        <p:blipFill>
          <a:blip r:embed="rId3"/>
          <a:srcRect l="57121" t="49770"/>
          <a:stretch>
            <a:fillRect/>
          </a:stretch>
        </p:blipFill>
        <p:spPr bwMode="auto">
          <a:xfrm>
            <a:off x="5436096" y="3067398"/>
            <a:ext cx="2880320" cy="3259608"/>
          </a:xfrm>
          <a:prstGeom prst="rect">
            <a:avLst/>
          </a:prstGeom>
          <a:noFill/>
        </p:spPr>
      </p:pic>
      <p:pic>
        <p:nvPicPr>
          <p:cNvPr id="7" name="Picture 2" descr="C:\Users\Administrator\Desktop\膝关节插图\退行性变\软骨 -- (1).jpg"/>
          <p:cNvPicPr>
            <a:picLocks noChangeAspect="1" noChangeArrowheads="1"/>
          </p:cNvPicPr>
          <p:nvPr/>
        </p:nvPicPr>
        <p:blipFill>
          <a:blip r:embed="rId4"/>
          <a:srcRect l="3543" t="6299" r="4252" b="7349"/>
          <a:stretch>
            <a:fillRect/>
          </a:stretch>
        </p:blipFill>
        <p:spPr bwMode="auto">
          <a:xfrm>
            <a:off x="395536" y="3212976"/>
            <a:ext cx="4682699" cy="2960129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内容占位符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736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mtClean="0"/>
              <a:t>   正常情况下膝关节内侧承受人体重量</a:t>
            </a:r>
            <a:r>
              <a:rPr lang="en-US" altLang="zh-CN" smtClean="0"/>
              <a:t>65%</a:t>
            </a:r>
            <a:r>
              <a:rPr lang="zh-CN" altLang="en-US" smtClean="0"/>
              <a:t>，外侧承受的</a:t>
            </a:r>
            <a:r>
              <a:rPr lang="en-US" altLang="zh-CN" smtClean="0"/>
              <a:t>35%</a:t>
            </a:r>
            <a:r>
              <a:rPr lang="zh-CN" altLang="en-US" smtClean="0"/>
              <a:t>。</a:t>
            </a:r>
            <a:endParaRPr lang="en-US" altLang="zh-CN" smtClean="0"/>
          </a:p>
          <a:p>
            <a:pPr>
              <a:buNone/>
            </a:pPr>
            <a:r>
              <a:rPr lang="en-US" altLang="zh-CN" smtClean="0"/>
              <a:t>   </a:t>
            </a:r>
            <a:r>
              <a:rPr lang="zh-CN" altLang="en-US" smtClean="0"/>
              <a:t>久而久之，内侧磨损较大，膝关节内侧间隙变窄，使膝关节出现内翻畸形，当症状逐渐加重就形成了“</a:t>
            </a:r>
            <a:r>
              <a:rPr lang="en-US" altLang="zh-CN" smtClean="0"/>
              <a:t>O</a:t>
            </a:r>
            <a:r>
              <a:rPr lang="zh-CN" altLang="en-US" smtClean="0"/>
              <a:t>型腿”。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026" name="Picture 2" descr="C:\Users\Administrator\Desktop\timg (6).jpg"/>
          <p:cNvPicPr>
            <a:picLocks noChangeAspect="1" noChangeArrowheads="1"/>
          </p:cNvPicPr>
          <p:nvPr/>
        </p:nvPicPr>
        <p:blipFill>
          <a:blip r:embed="rId2"/>
          <a:srcRect l="21260" r="17274" b="11380"/>
          <a:stretch>
            <a:fillRect/>
          </a:stretch>
        </p:blipFill>
        <p:spPr bwMode="auto">
          <a:xfrm>
            <a:off x="4788024" y="4293096"/>
            <a:ext cx="3960440" cy="2444855"/>
          </a:xfrm>
          <a:prstGeom prst="rect">
            <a:avLst/>
          </a:prstGeom>
          <a:noFill/>
        </p:spPr>
      </p:pic>
      <p:pic>
        <p:nvPicPr>
          <p:cNvPr id="2050" name="Picture 2" descr="C:\Users\Administrator\Desktop\膝关节插图\膝关节X光片\26174936slk4.png"/>
          <p:cNvPicPr>
            <a:picLocks noChangeAspect="1" noChangeArrowheads="1"/>
          </p:cNvPicPr>
          <p:nvPr/>
        </p:nvPicPr>
        <p:blipFill>
          <a:blip r:embed="rId3"/>
          <a:srcRect l="2834" t="4063" r="1890"/>
          <a:stretch>
            <a:fillRect/>
          </a:stretch>
        </p:blipFill>
        <p:spPr bwMode="auto">
          <a:xfrm>
            <a:off x="1043607" y="4246315"/>
            <a:ext cx="3449943" cy="2423045"/>
          </a:xfrm>
          <a:prstGeom prst="rect">
            <a:avLst/>
          </a:prstGeom>
          <a:noFill/>
        </p:spPr>
      </p:pic>
      <p:sp>
        <p:nvSpPr>
          <p:cNvPr id="5" name="矩形 4"/>
          <p:cNvSpPr/>
          <p:nvPr/>
        </p:nvSpPr>
        <p:spPr>
          <a:xfrm>
            <a:off x="1619672" y="476672"/>
            <a:ext cx="6264696" cy="7920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（</a:t>
            </a:r>
            <a:r>
              <a:rPr lang="en-US" altLang="zh-CN" sz="4400" smtClean="0"/>
              <a:t>5</a:t>
            </a:r>
            <a:r>
              <a:rPr lang="zh-CN" altLang="en-US" sz="4400" smtClean="0"/>
              <a:t>）关节面受力不匀</a:t>
            </a:r>
            <a:endParaRPr lang="zh-CN" altLang="en-US" sz="4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zh-CN" altLang="en-US" smtClean="0"/>
              <a:t>诱发因素</a:t>
            </a:r>
            <a:endParaRPr lang="zh-CN" altLang="en-US"/>
          </a:p>
        </p:txBody>
      </p:sp>
      <p:sp>
        <p:nvSpPr>
          <p:cNvPr id="4" name="矩形 8"/>
          <p:cNvSpPr>
            <a:spLocks noChangeArrowheads="1"/>
          </p:cNvSpPr>
          <p:nvPr/>
        </p:nvSpPr>
        <p:spPr bwMode="auto">
          <a:xfrm>
            <a:off x="467544" y="1268760"/>
            <a:ext cx="8424936" cy="25545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（一）慢性劳损：多</a:t>
            </a:r>
            <a:r>
              <a:rPr lang="zh-CN" altLang="en-US" sz="3200"/>
              <a:t>见于体力劳动</a:t>
            </a:r>
            <a:r>
              <a:rPr lang="zh-CN" altLang="en-US" sz="3200" smtClean="0"/>
              <a:t>者、 </a:t>
            </a:r>
            <a:r>
              <a:rPr lang="zh-CN" altLang="en-US" sz="3200"/>
              <a:t>体型肥胖</a:t>
            </a:r>
            <a:r>
              <a:rPr lang="zh-CN" altLang="en-US" sz="3200" smtClean="0"/>
              <a:t>者、</a:t>
            </a:r>
            <a:r>
              <a:rPr lang="zh-CN" altLang="en-US" sz="3200" smtClean="0">
                <a:ea typeface="宋体" panose="02010600030101010101" pitchFamily="2" charset="-122"/>
              </a:rPr>
              <a:t>经常负重、过度运动、劳损、频繁上下台阶、久蹲久跪。</a:t>
            </a:r>
          </a:p>
          <a:p>
            <a:r>
              <a:rPr lang="zh-CN" altLang="en-US" sz="3200" smtClean="0"/>
              <a:t>（二）骨骼结构异常：</a:t>
            </a:r>
            <a:r>
              <a:rPr lang="zh-CN" altLang="en-US" sz="3200" smtClean="0">
                <a:ea typeface="宋体" panose="02010600030101010101" pitchFamily="2" charset="-122"/>
              </a:rPr>
              <a:t>先天性</a:t>
            </a:r>
            <a:r>
              <a:rPr lang="en-US" altLang="zh-CN" sz="3200" smtClean="0">
                <a:ea typeface="宋体" panose="02010600030101010101" pitchFamily="2" charset="-122"/>
              </a:rPr>
              <a:t>O</a:t>
            </a:r>
            <a:r>
              <a:rPr lang="zh-CN" altLang="en-US" sz="3200" smtClean="0">
                <a:ea typeface="宋体" panose="02010600030101010101" pitchFamily="2" charset="-122"/>
              </a:rPr>
              <a:t>型腿或</a:t>
            </a:r>
            <a:r>
              <a:rPr lang="en-US" altLang="zh-CN" sz="3200" smtClean="0">
                <a:ea typeface="宋体" panose="02010600030101010101" pitchFamily="2" charset="-122"/>
              </a:rPr>
              <a:t>X</a:t>
            </a:r>
            <a:r>
              <a:rPr lang="zh-CN" altLang="en-US" sz="3200" smtClean="0">
                <a:ea typeface="宋体" panose="02010600030101010101" pitchFamily="2" charset="-122"/>
              </a:rPr>
              <a:t>型腿。骨盆倾斜。</a:t>
            </a:r>
            <a:endParaRPr lang="zh-CN" altLang="en-US" sz="3200"/>
          </a:p>
        </p:txBody>
      </p:sp>
      <p:pic>
        <p:nvPicPr>
          <p:cNvPr id="5122" name="Picture 2" descr="C:\Users\Administrator\Desktop\膝关节插图\运动保护\膝关节 - (5).jpeg"/>
          <p:cNvPicPr>
            <a:picLocks noChangeAspect="1" noChangeArrowheads="1"/>
          </p:cNvPicPr>
          <p:nvPr/>
        </p:nvPicPr>
        <p:blipFill>
          <a:blip r:embed="rId2"/>
          <a:srcRect t="14150" b="17923"/>
          <a:stretch>
            <a:fillRect/>
          </a:stretch>
        </p:blipFill>
        <p:spPr bwMode="auto">
          <a:xfrm>
            <a:off x="971600" y="4336406"/>
            <a:ext cx="3770390" cy="2404962"/>
          </a:xfrm>
          <a:prstGeom prst="rect">
            <a:avLst/>
          </a:prstGeom>
          <a:noFill/>
        </p:spPr>
      </p:pic>
      <p:pic>
        <p:nvPicPr>
          <p:cNvPr id="5123" name="Picture 3" descr="C:\Users\Administrator\Desktop\膝关节插图\运动保护\膝关节整体   (6)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292080" y="3724500"/>
            <a:ext cx="3672408" cy="289799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zh-CN" altLang="en-US" smtClean="0"/>
              <a:t>诱发因素</a:t>
            </a:r>
            <a:endParaRPr lang="zh-CN" altLang="en-US"/>
          </a:p>
        </p:txBody>
      </p:sp>
      <p:sp>
        <p:nvSpPr>
          <p:cNvPr id="4" name="矩形 8"/>
          <p:cNvSpPr>
            <a:spLocks noChangeArrowheads="1"/>
          </p:cNvSpPr>
          <p:nvPr/>
        </p:nvSpPr>
        <p:spPr bwMode="auto">
          <a:xfrm>
            <a:off x="467544" y="1412776"/>
            <a:ext cx="8424936" cy="15696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（三）继发于外</a:t>
            </a:r>
            <a:r>
              <a:rPr lang="zh-CN" altLang="en-US" sz="3200"/>
              <a:t>伤、骨折、脱</a:t>
            </a:r>
            <a:r>
              <a:rPr lang="zh-CN" altLang="en-US" sz="3200" smtClean="0"/>
              <a:t>臼</a:t>
            </a:r>
            <a:endParaRPr lang="en-US" altLang="zh-CN" sz="3200" smtClean="0"/>
          </a:p>
          <a:p>
            <a:r>
              <a:rPr lang="zh-CN" altLang="en-US" sz="3200" smtClean="0"/>
              <a:t>（四）继发于慢性炎症：风湿性关节炎、类风湿性关节炎、痛风性关节炎</a:t>
            </a:r>
            <a:endParaRPr lang="en-US" altLang="zh-CN" sz="3200" smtClean="0"/>
          </a:p>
        </p:txBody>
      </p:sp>
      <p:pic>
        <p:nvPicPr>
          <p:cNvPr id="6146" name="Picture 2" descr="C:\Users\Administrator\Desktop\膝关节插图\膝关节未分类 0425\膝关节 - MR  (11).jpg"/>
          <p:cNvPicPr>
            <a:picLocks noChangeAspect="1" noChangeArrowheads="1"/>
          </p:cNvPicPr>
          <p:nvPr/>
        </p:nvPicPr>
        <p:blipFill>
          <a:blip r:embed="rId2"/>
          <a:srcRect l="2937" t="9449" r="2937" b="17008"/>
          <a:stretch>
            <a:fillRect/>
          </a:stretch>
        </p:blipFill>
        <p:spPr bwMode="auto">
          <a:xfrm>
            <a:off x="1259632" y="3501008"/>
            <a:ext cx="6887729" cy="2788333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内容占位符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3672408"/>
          </a:xfrm>
        </p:spPr>
        <p:txBody>
          <a:bodyPr>
            <a:normAutofit/>
          </a:bodyPr>
          <a:lstStyle/>
          <a:p>
            <a:r>
              <a:rPr lang="zh-CN" altLang="en-US" smtClean="0"/>
              <a:t>原发性：为老年人膝关节长期活动，使骨与软骨老化发生退行性改变，逐渐形成骨刺样的增生，肥胖患者膝关节局部受力较大，磨损随之而大。</a:t>
            </a:r>
            <a:endParaRPr lang="zh-CN" altLang="en-US" sz="3600" smtClean="0"/>
          </a:p>
          <a:p>
            <a:r>
              <a:rPr lang="zh-CN" altLang="en-US" smtClean="0"/>
              <a:t>继发性：骨关节炎为膝关节发生外伤、骨折、脱臼及患其它疾病后，骨与软骨出现骨质增生，使膝关节的生理功能发生改变。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67545" y="332656"/>
            <a:ext cx="813690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smtClean="0"/>
              <a:t>疾病类型</a:t>
            </a:r>
            <a:endParaRPr lang="en-US" altLang="zh-CN" sz="4000" smtClean="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zh-CN" altLang="en-US" smtClean="0">
                <a:ea typeface="宋体" panose="02010600030101010101" pitchFamily="2" charset="-122"/>
                <a:sym typeface="+mn-ea"/>
              </a:rPr>
              <a:t>四、临床表现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21602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mtClean="0">
                <a:ea typeface="宋体" panose="02010600030101010101" pitchFamily="2" charset="-122"/>
              </a:rPr>
              <a:t>主要临床表现：</a:t>
            </a:r>
            <a:endParaRPr lang="en-US" altLang="zh-CN" smtClean="0">
              <a:ea typeface="宋体" panose="02010600030101010101" pitchFamily="2" charset="-122"/>
            </a:endParaRPr>
          </a:p>
          <a:p>
            <a:pPr>
              <a:buNone/>
            </a:pPr>
            <a:r>
              <a:rPr lang="en-US" altLang="zh-CN" smtClean="0">
                <a:ea typeface="宋体" panose="02010600030101010101" pitchFamily="2" charset="-122"/>
              </a:rPr>
              <a:t>             </a:t>
            </a:r>
            <a:r>
              <a:rPr lang="zh-CN" altLang="en-US" smtClean="0">
                <a:ea typeface="宋体" panose="02010600030101010101" pitchFamily="2" charset="-122"/>
              </a:rPr>
              <a:t>膝关节疼痛、活动障碍、肿胀、骨</a:t>
            </a:r>
            <a:r>
              <a:rPr lang="zh-CN" altLang="en-US" smtClean="0"/>
              <a:t>磨擦感、肌肉萎缩、畸形等。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67146"/>
            <a:ext cx="8229600" cy="913582"/>
          </a:xfrm>
        </p:spPr>
        <p:txBody>
          <a:bodyPr/>
          <a:lstStyle/>
          <a:p>
            <a:r>
              <a:rPr lang="zh-CN" altLang="en-US" smtClean="0">
                <a:ea typeface="宋体" panose="02010600030101010101" pitchFamily="2" charset="-122"/>
                <a:sym typeface="+mn-ea"/>
              </a:rPr>
              <a:t>四、临床表现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9552" y="1340768"/>
            <a:ext cx="8147248" cy="1872208"/>
          </a:xfrm>
        </p:spPr>
        <p:txBody>
          <a:bodyPr>
            <a:normAutofit lnSpcReduction="10000"/>
          </a:bodyPr>
          <a:lstStyle/>
          <a:p>
            <a:r>
              <a:rPr lang="zh-CN" altLang="en-US" smtClean="0"/>
              <a:t>早期症状： 膝关节疼痛和发僵，早晨起床时较明显，活动后减轻，活动多时又加重，休息后症状缓解；关节活动时可有弹响、骨磨擦音。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4" name="Picture 2" descr="C:\Users\Administrator\Desktop\膝关节插图\退行性变\软骨 -- (2).jpg"/>
          <p:cNvPicPr>
            <a:picLocks noChangeAspect="1" noChangeArrowheads="1"/>
          </p:cNvPicPr>
          <p:nvPr/>
        </p:nvPicPr>
        <p:blipFill>
          <a:blip r:embed="rId2"/>
          <a:srcRect l="3543" t="1062" r="7087" b="5308"/>
          <a:stretch>
            <a:fillRect/>
          </a:stretch>
        </p:blipFill>
        <p:spPr bwMode="auto">
          <a:xfrm>
            <a:off x="2771800" y="3392752"/>
            <a:ext cx="4620920" cy="3231509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67146"/>
            <a:ext cx="8229600" cy="913582"/>
          </a:xfrm>
        </p:spPr>
        <p:txBody>
          <a:bodyPr/>
          <a:lstStyle/>
          <a:p>
            <a:r>
              <a:rPr lang="zh-CN" altLang="en-US" smtClean="0">
                <a:ea typeface="宋体" panose="02010600030101010101" pitchFamily="2" charset="-122"/>
                <a:sym typeface="+mn-ea"/>
              </a:rPr>
              <a:t>四、临床表现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2160240"/>
          </a:xfrm>
        </p:spPr>
        <p:txBody>
          <a:bodyPr>
            <a:normAutofit/>
          </a:bodyPr>
          <a:lstStyle/>
          <a:p>
            <a:r>
              <a:rPr lang="zh-CN" altLang="en-US" smtClean="0"/>
              <a:t>晚期症状： 疼痛持续，关节活动明显受限，尤其是</a:t>
            </a:r>
            <a:r>
              <a:rPr lang="zh-CN" altLang="en-US" smtClean="0">
                <a:ea typeface="宋体" panose="02010600030101010101" pitchFamily="2" charset="-122"/>
              </a:rPr>
              <a:t>上下台阶困难、下蹲障碍</a:t>
            </a:r>
            <a:r>
              <a:rPr lang="zh-CN" altLang="en-US" smtClean="0"/>
              <a:t>，股四头肌萎缩，关节积液，肿胀，甚至出现畸形。</a:t>
            </a:r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4" name="Picture 3" descr="C:\Users\Administrator\Desktop\o4YBAFcJ7aGACG2vAADoSC_AEDE880.jpg"/>
          <p:cNvPicPr>
            <a:picLocks noChangeAspect="1" noChangeArrowheads="1"/>
          </p:cNvPicPr>
          <p:nvPr/>
        </p:nvPicPr>
        <p:blipFill>
          <a:blip r:embed="rId2"/>
          <a:srcRect l="3543" t="1031" r="2835" b="3092"/>
          <a:stretch>
            <a:fillRect/>
          </a:stretch>
        </p:blipFill>
        <p:spPr bwMode="auto">
          <a:xfrm>
            <a:off x="5868144" y="3186504"/>
            <a:ext cx="2543413" cy="3581375"/>
          </a:xfrm>
          <a:prstGeom prst="rect">
            <a:avLst/>
          </a:prstGeom>
          <a:noFill/>
        </p:spPr>
      </p:pic>
      <p:pic>
        <p:nvPicPr>
          <p:cNvPr id="5" name="Picture 2" descr="C:\Users\Administrator\Desktop\膝关节插图\退行性变\软骨 -- (3).jpg"/>
          <p:cNvPicPr>
            <a:picLocks noChangeAspect="1" noChangeArrowheads="1"/>
          </p:cNvPicPr>
          <p:nvPr/>
        </p:nvPicPr>
        <p:blipFill>
          <a:blip r:embed="rId3"/>
          <a:srcRect l="3543" r="4961" b="4263"/>
          <a:stretch>
            <a:fillRect/>
          </a:stretch>
        </p:blipFill>
        <p:spPr bwMode="auto">
          <a:xfrm>
            <a:off x="899592" y="3512738"/>
            <a:ext cx="4536504" cy="3156621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ea typeface="宋体" panose="02010600030101010101" pitchFamily="2" charset="-122"/>
              </a:rPr>
              <a:t>体征</a:t>
            </a:r>
          </a:p>
        </p:txBody>
      </p:sp>
      <p:sp>
        <p:nvSpPr>
          <p:cNvPr id="15363" name="内容占位符 2"/>
          <p:cNvSpPr>
            <a:spLocks noGrp="1"/>
          </p:cNvSpPr>
          <p:nvPr>
            <p:ph idx="1"/>
          </p:nvPr>
        </p:nvSpPr>
        <p:spPr>
          <a:xfrm>
            <a:off x="755576" y="1484784"/>
            <a:ext cx="7344816" cy="1584176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smtClean="0"/>
              <a:t>股四头肌萎缩</a:t>
            </a:r>
            <a:endParaRPr lang="en-US" altLang="zh-CN" smtClean="0">
              <a:ea typeface="宋体" panose="02010600030101010101" pitchFamily="2" charset="-122"/>
            </a:endParaRPr>
          </a:p>
          <a:p>
            <a:r>
              <a:rPr lang="zh-CN" altLang="en-US" smtClean="0">
                <a:ea typeface="宋体" panose="02010600030101010101" pitchFamily="2" charset="-122"/>
              </a:rPr>
              <a:t>压痛：膝关节周围有多个压痛点</a:t>
            </a:r>
            <a:r>
              <a:rPr lang="zh-CN" altLang="en-US" sz="1100" smtClean="0">
                <a:ea typeface="宋体" panose="02010600030101010101" pitchFamily="2" charset="-122"/>
              </a:rPr>
              <a:t>（见下图）</a:t>
            </a:r>
            <a:r>
              <a:rPr lang="zh-CN" altLang="en-US" smtClean="0">
                <a:ea typeface="宋体" panose="02010600030101010101" pitchFamily="2" charset="-122"/>
              </a:rPr>
              <a:t>。</a:t>
            </a:r>
          </a:p>
          <a:p>
            <a:r>
              <a:rPr lang="zh-CN" altLang="en-US" smtClean="0">
                <a:ea typeface="宋体" panose="02010600030101010101" pitchFamily="2" charset="-122"/>
              </a:rPr>
              <a:t>有积液者，浮游髌试验阳性。</a:t>
            </a:r>
          </a:p>
        </p:txBody>
      </p:sp>
      <p:pic>
        <p:nvPicPr>
          <p:cNvPr id="3074" name="Picture 2" descr="C:\Users\Administrator\Desktop\IMG_20200503_101602退行性变.jpg"/>
          <p:cNvPicPr>
            <a:picLocks noChangeAspect="1" noChangeArrowheads="1"/>
          </p:cNvPicPr>
          <p:nvPr/>
        </p:nvPicPr>
        <p:blipFill>
          <a:blip r:embed="rId2"/>
          <a:srcRect l="3014" t="12577" r="3506"/>
          <a:stretch>
            <a:fillRect/>
          </a:stretch>
        </p:blipFill>
        <p:spPr bwMode="auto">
          <a:xfrm>
            <a:off x="1763688" y="3356992"/>
            <a:ext cx="6288318" cy="3307866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/>
            <a:r>
              <a:rPr lang="zh-CN" altLang="en-US" sz="4000" smtClean="0">
                <a:ea typeface="宋体" panose="02010600030101010101" pitchFamily="2" charset="-122"/>
              </a:rPr>
              <a:t>体征</a:t>
            </a:r>
          </a:p>
        </p:txBody>
      </p:sp>
      <p:sp>
        <p:nvSpPr>
          <p:cNvPr id="4" name="内容占位符 2"/>
          <p:cNvSpPr txBox="1"/>
          <p:nvPr/>
        </p:nvSpPr>
        <p:spPr>
          <a:xfrm>
            <a:off x="755576" y="1124744"/>
            <a:ext cx="7931224" cy="33123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zh-CN" altLang="en-US" sz="3200" smtClean="0">
                <a:ea typeface="宋体" panose="02010600030101010101" pitchFamily="2" charset="-122"/>
              </a:rPr>
              <a:t>蹲立变位试验：可为阳性。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zh-CN" altLang="en-US" sz="3200" smtClean="0">
                <a:ea typeface="宋体" panose="02010600030101010101" pitchFamily="2" charset="-122"/>
              </a:rPr>
              <a:t>膝关节活动度检查：过伸试验、屈曲试验可为阳性。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zh-CN" altLang="en-US" sz="3200" smtClean="0">
                <a:ea typeface="宋体" panose="02010600030101010101" pitchFamily="2" charset="-122"/>
              </a:rPr>
              <a:t>抽屉实验：阴性。</a:t>
            </a:r>
            <a:endParaRPr lang="en-US" altLang="zh-CN" sz="3200" smtClean="0">
              <a:ea typeface="宋体" panose="02010600030101010101" pitchFamily="2" charset="-122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侧扳试验</a:t>
            </a:r>
            <a:r>
              <a:rPr kumimoji="0" lang="zh-CN" altLang="en-US" sz="11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（见下图）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：一般为阴性。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26" name="Picture 2" descr="G:\手机照片20200509\相机  20200509  一选\IMG_20200507_094039向内侧扳试验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987824" y="4149080"/>
            <a:ext cx="4480498" cy="2520280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>
                <a:ea typeface="宋体" panose="02010600030101010101" pitchFamily="2" charset="-122"/>
              </a:rPr>
              <a:t>五  理化检查</a:t>
            </a:r>
          </a:p>
        </p:txBody>
      </p:sp>
      <p:sp>
        <p:nvSpPr>
          <p:cNvPr id="89091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zh-CN" altLang="en-US" smtClean="0">
                <a:ea typeface="宋体" panose="02010600030101010101" pitchFamily="2" charset="-122"/>
                <a:sym typeface="+mn-ea"/>
              </a:rPr>
              <a:t>（一）实验室检查：</a:t>
            </a:r>
            <a:endParaRPr lang="en-US" altLang="zh-CN" smtClean="0">
              <a:ea typeface="宋体" panose="02010600030101010101" pitchFamily="2" charset="-122"/>
              <a:sym typeface="+mn-ea"/>
            </a:endParaRPr>
          </a:p>
          <a:p>
            <a:pPr eaLnBrk="1" hangingPunct="1">
              <a:buNone/>
            </a:pPr>
            <a:r>
              <a:rPr lang="zh-CN" altLang="en-US" smtClean="0">
                <a:ea typeface="宋体" panose="02010600030101010101" pitchFamily="2" charset="-122"/>
                <a:sym typeface="+mn-ea"/>
              </a:rPr>
              <a:t>       血常规：无明显异常。</a:t>
            </a:r>
            <a:endParaRPr lang="en-US" altLang="zh-CN" smtClean="0">
              <a:ea typeface="宋体" panose="02010600030101010101" pitchFamily="2" charset="-122"/>
              <a:sym typeface="+mn-ea"/>
            </a:endParaRPr>
          </a:p>
          <a:p>
            <a:pPr>
              <a:buNone/>
            </a:pPr>
            <a:r>
              <a:rPr lang="zh-CN" altLang="en-US" smtClean="0">
                <a:ea typeface="宋体" panose="02010600030101010101" pitchFamily="2" charset="-122"/>
                <a:sym typeface="+mn-ea"/>
              </a:rPr>
              <a:t>       血沉：正常或轻度增高。</a:t>
            </a:r>
            <a:endParaRPr lang="en-US" altLang="zh-CN" smtClean="0">
              <a:ea typeface="宋体" panose="02010600030101010101" pitchFamily="2" charset="-122"/>
              <a:sym typeface="+mn-ea"/>
            </a:endParaRPr>
          </a:p>
          <a:p>
            <a:pPr>
              <a:buNone/>
            </a:pPr>
            <a:r>
              <a:rPr lang="zh-CN" altLang="en-US" smtClean="0">
                <a:ea typeface="宋体" panose="02010600030101010101" pitchFamily="2" charset="-122"/>
                <a:sym typeface="+mn-ea"/>
              </a:rPr>
              <a:t>       抗</a:t>
            </a:r>
            <a:r>
              <a:rPr lang="en-US" altLang="zh-CN" smtClean="0">
                <a:ea typeface="宋体" panose="02010600030101010101" pitchFamily="2" charset="-122"/>
                <a:sym typeface="+mn-ea"/>
              </a:rPr>
              <a:t>o</a:t>
            </a:r>
            <a:r>
              <a:rPr lang="zh-CN" altLang="en-US" smtClean="0">
                <a:ea typeface="宋体" panose="02010600030101010101" pitchFamily="2" charset="-122"/>
                <a:sym typeface="+mn-ea"/>
              </a:rPr>
              <a:t>、类风湿因子：正常</a:t>
            </a:r>
            <a:endParaRPr lang="en-US" altLang="zh-CN" smtClean="0">
              <a:ea typeface="宋体" panose="02010600030101010101" pitchFamily="2" charset="-122"/>
              <a:sym typeface="+mn-ea"/>
            </a:endParaRPr>
          </a:p>
          <a:p>
            <a:pPr>
              <a:buNone/>
            </a:pPr>
            <a:r>
              <a:rPr lang="en-US" altLang="zh-CN" smtClean="0">
                <a:ea typeface="宋体" panose="02010600030101010101" pitchFamily="2" charset="-122"/>
                <a:sym typeface="+mn-ea"/>
              </a:rPr>
              <a:t>       </a:t>
            </a:r>
            <a:r>
              <a:rPr lang="zh-CN" altLang="en-US" smtClean="0">
                <a:ea typeface="宋体" panose="02010600030101010101" pitchFamily="2" charset="-122"/>
                <a:sym typeface="+mn-ea"/>
              </a:rPr>
              <a:t>血清尿酸测定：正常</a:t>
            </a:r>
            <a:endParaRPr lang="en-US" altLang="zh-CN" smtClean="0">
              <a:ea typeface="宋体" panose="02010600030101010101" pitchFamily="2" charset="-122"/>
              <a:sym typeface="+mn-ea"/>
            </a:endParaRPr>
          </a:p>
          <a:p>
            <a:pPr>
              <a:buNone/>
            </a:pPr>
            <a:r>
              <a:rPr lang="en-US" altLang="zh-CN" smtClean="0">
                <a:ea typeface="宋体" panose="02010600030101010101" pitchFamily="2" charset="-122"/>
                <a:sym typeface="+mn-ea"/>
              </a:rPr>
              <a:t>       C</a:t>
            </a:r>
            <a:r>
              <a:rPr lang="zh-CN" altLang="en-US" smtClean="0">
                <a:ea typeface="宋体" panose="02010600030101010101" pitchFamily="2" charset="-122"/>
                <a:sym typeface="+mn-ea"/>
              </a:rPr>
              <a:t>反应蛋白：无明显异常。</a:t>
            </a:r>
            <a:endParaRPr lang="en-US" altLang="zh-CN" smtClean="0">
              <a:ea typeface="宋体" panose="02010600030101010101" pitchFamily="2" charset="-122"/>
              <a:sym typeface="+mn-ea"/>
            </a:endParaRPr>
          </a:p>
          <a:p>
            <a:pPr>
              <a:buNone/>
            </a:pPr>
            <a:r>
              <a:rPr lang="en-US" altLang="zh-CN" smtClean="0">
                <a:ea typeface="宋体" panose="02010600030101010101" pitchFamily="2" charset="-122"/>
                <a:sym typeface="+mn-ea"/>
              </a:rPr>
              <a:t>  </a:t>
            </a:r>
            <a:endParaRPr lang="zh-CN" altLang="en-US" smtClean="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https://d.book118.com/077132026006006034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8722.5007874015755,&quot;width&quot;:11517.500787401576}"/>
  <p:tag name="REFSHAPE" val="351024460"/>
</p:tagLst>
</file>

<file path=ppt/tags/tag2.xml><?xml version="1.0" encoding="utf-8"?>
<p:tagLst xmlns:p="http://schemas.openxmlformats.org/presentationml/2006/main">
  <p:tag name="REFSHAPE" val="190501236"/>
</p:tagLst>
</file>

<file path=ppt/tags/tag3.xml><?xml version="1.0" encoding="utf-8"?>
<p:tagLst xmlns:p="http://schemas.openxmlformats.org/presentationml/2006/main">
  <p:tag name="REFSHAPE" val="190501236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8">
      <vt:lpstr>Arial</vt:lpstr>
      <vt:lpstr>Calibri</vt:lpstr>
      <vt:lpstr>宋体</vt:lpstr>
      <vt:lpstr>Office Theme</vt:lpstr>
      <vt:lpstr>膝关节骨性关节炎</vt:lpstr>
      <vt:lpstr>内容提要</vt:lpstr>
      <vt:lpstr>一、概念  膝关节骨性关节炎</vt:lpstr>
      <vt:lpstr>膝关节骨性关节炎</vt:lpstr>
      <vt:lpstr>膝关节的特点</vt:lpstr>
      <vt:lpstr>膝关节的解剖结构</vt:lpstr>
      <vt:lpstr>构成膝关节的骨骼</vt:lpstr>
      <vt:lpstr>二、流行病学</vt:lpstr>
      <vt:lpstr>三、发病机理</vt:lpstr>
      <vt:lpstr>发病机理</vt:lpstr>
      <vt:lpstr>PowerPoint Presentation</vt:lpstr>
      <vt:lpstr>膝关节骨性关节炎发病机理</vt:lpstr>
      <vt:lpstr>膝关节骨性关节炎发病机理</vt:lpstr>
      <vt:lpstr>PowerPoint Presentation</vt:lpstr>
      <vt:lpstr>诱发因素</vt:lpstr>
      <vt:lpstr>诱发因素</vt:lpstr>
      <vt:lpstr>PowerPoint Presentation</vt:lpstr>
      <vt:lpstr>四、临床表现</vt:lpstr>
      <vt:lpstr>四、临床表现</vt:lpstr>
      <vt:lpstr>四、临床表现</vt:lpstr>
      <vt:lpstr>体征</vt:lpstr>
      <vt:lpstr>体征</vt:lpstr>
      <vt:lpstr>五  理化检查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2024-09-07T17:42:21.506</cp:lastPrinted>
  <dcterms:created xsi:type="dcterms:W3CDTF">2024-09-07T09:42:21Z</dcterms:created>
  <dcterms:modified xsi:type="dcterms:W3CDTF">2024-09-07T09:42:23Z</dcterms:modified>
</cp:coreProperties>
</file>