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C5EA88D-C453-43A7-9F54-9624DF3AC9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80B335-A34F-4982-BD84-2F27773340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1870FB5-46D2-4EDF-B7B9-027729B809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22775CB-DFBA-402C-990B-79B1127449A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70CBBC6-0191-405F-9A3D-4E1ED84B1CE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E427AF3-54B6-46F8-B5F9-E5491F7421D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BCE72EA-C96C-42E0-9450-4796DD6CD40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F6B344E-8090-46A9-B976-2D04E33B9B6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55220CF-A80B-43EB-B23C-E07D07E24A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DE8B8F-994F-4391-A0B8-A3DA0097AB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69D1566-3D91-4B1A-8B9A-6C0C4E267C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77136034155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a:effectLst/>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复杂性状遗传分析方法研究及其软件开发</a:t>
            </a:r>
          </a:p>
        </p:txBody>
      </p:sp>
      <p:sp>
        <p:nvSpPr>
          <p:cNvPr id="5" name="TextBox 5"/>
          <p:cNvSpPr txBox="1"/>
          <p:nvPr/>
        </p:nvSpPr>
        <p:spPr>
          <a:xfrm>
            <a:off x="1515506" y="4498554"/>
            <a:ext cx="2798081"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汇报人：AA</a:t>
            </a:r>
          </a:p>
        </p:txBody>
      </p:sp>
      <p:sp>
        <p:nvSpPr>
          <p:cNvPr id="6" name="TextBox 6"/>
          <p:cNvSpPr txBox="1"/>
          <p:nvPr/>
        </p:nvSpPr>
        <p:spPr>
          <a:xfrm>
            <a:off x="1515506" y="5229894"/>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2024-01-26</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复杂性状遗传分析方法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软件开发技术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复杂性状遗传分析软件设计与实现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复杂性状遗传分析软件应用与评估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a:effectLst/>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引言</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39110" y="1500306"/>
            <a:ext cx="4453160" cy="4453160"/>
          </a:xfrm>
          <a:prstGeom prst="rect">
            <a:avLst/>
          </a:prstGeom>
        </p:spPr>
      </p:pic>
      <p:sp>
        <p:nvSpPr>
          <p:cNvPr id="3" name="TextBox 3"/>
          <p:cNvSpPr txBox="1"/>
          <p:nvPr/>
        </p:nvSpPr>
        <p:spPr>
          <a:xfrm>
            <a:off x="6827317" y="1652939"/>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复杂性状遗传分析是遗传学领域的重要研究方向，旨在揭示复杂性状的遗传机制和基因与环境之间的交互作用。</a:t>
            </a:r>
          </a:p>
        </p:txBody>
      </p:sp>
      <p:sp>
        <p:nvSpPr>
          <p:cNvPr id="4" name="AutoShape 4"/>
          <p:cNvSpPr/>
          <p:nvPr/>
        </p:nvSpPr>
        <p:spPr>
          <a:xfrm>
            <a:off x="5303897" y="1500306"/>
            <a:ext cx="1289643" cy="4453160"/>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6827317" y="3205107"/>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随着高通量测序技术的发展，大量的遗传数据不断涌现，为复杂性状遗传分析提供了前所未有的机遇。</a:t>
            </a:r>
          </a:p>
        </p:txBody>
      </p:sp>
      <p:sp>
        <p:nvSpPr>
          <p:cNvPr id="6" name="TextBox 6"/>
          <p:cNvSpPr txBox="1"/>
          <p:nvPr/>
        </p:nvSpPr>
        <p:spPr>
          <a:xfrm>
            <a:off x="6827317" y="4795486"/>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复杂性状遗传分析方法的研究及其软件开发对于解析人类疾病的遗传基础、指导个性化医疗和精准医学的发展具有重要意义。</a:t>
            </a:r>
          </a:p>
        </p:txBody>
      </p:sp>
      <p:sp>
        <p:nvSpPr>
          <p:cNvPr id="7" name="Freeform 7"/>
          <p:cNvSpPr/>
          <p:nvPr/>
        </p:nvSpPr>
        <p:spPr>
          <a:xfrm>
            <a:off x="5682324" y="1976969"/>
            <a:ext cx="532790" cy="435254"/>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5751818" y="3549091"/>
            <a:ext cx="381610" cy="381610"/>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a:off x="5738407" y="5059127"/>
            <a:ext cx="396240" cy="384048"/>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39110" y="3232606"/>
            <a:ext cx="4714229"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随着深度学习和机器学习等技术的不断发展，越来越多的研究者开始尝试将这些技术应用于复杂性状遗传分析中。</a:t>
            </a:r>
          </a:p>
        </p:txBody>
      </p:sp>
      <p:sp>
        <p:nvSpPr>
          <p:cNvPr id="3" name="TextBox 3"/>
          <p:cNvSpPr txBox="1"/>
          <p:nvPr/>
        </p:nvSpPr>
        <p:spPr>
          <a:xfrm>
            <a:off x="539110" y="4962429"/>
            <a:ext cx="4714229"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未来，复杂性状遗传分析方法将更加注重多组学数据的整合分析、基因与环境交互作用的深入研究以及方法的通用性和可扩展性。</a:t>
            </a:r>
          </a:p>
        </p:txBody>
      </p:sp>
      <p:pic>
        <p:nvPicPr>
          <p:cNvPr id="4" name="Picture 4"/>
          <p:cNvPicPr>
            <a:picLocks noChangeAspect="1"/>
          </p:cNvPicPr>
          <p:nvPr/>
        </p:nvPicPr>
        <p:blipFill>
          <a:blip r:embed="rId2"/>
          <a:srcRect l="12500" r="12500"/>
          <a:stretch>
            <a:fillRect/>
          </a:stretch>
        </p:blipFill>
        <p:spPr>
          <a:xfrm>
            <a:off x="6927891" y="1290438"/>
            <a:ext cx="4828525" cy="4828525"/>
          </a:xfrm>
          <a:prstGeom prst="ellipse">
            <a:avLst/>
          </a:prstGeom>
        </p:spPr>
      </p:pic>
      <p:grpSp>
        <p:nvGrpSpPr>
          <p:cNvPr id="5" name="Group 5"/>
          <p:cNvGrpSpPr/>
          <p:nvPr/>
        </p:nvGrpSpPr>
        <p:grpSpPr>
          <a:xfrm>
            <a:off x="5396305" y="4914086"/>
            <a:ext cx="1091477" cy="1091477"/>
            <a:chOff x="5396305" y="4914086"/>
            <a:chExt cx="1091477" cy="1091477"/>
          </a:xfrm>
        </p:grpSpPr>
        <p:sp>
          <p:nvSpPr>
            <p:cNvPr id="6" name="AutoShape 6"/>
            <p:cNvSpPr/>
            <p:nvPr/>
          </p:nvSpPr>
          <p:spPr>
            <a:xfrm>
              <a:off x="5396305" y="4914086"/>
              <a:ext cx="1091477" cy="109147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a:off x="5539437" y="5154753"/>
              <a:ext cx="610142" cy="610142"/>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8" name="AutoShape 8"/>
          <p:cNvSpPr/>
          <p:nvPr/>
        </p:nvSpPr>
        <p:spPr>
          <a:xfrm>
            <a:off x="5396305" y="3160304"/>
            <a:ext cx="1091477" cy="109147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5396305" y="1478824"/>
            <a:ext cx="1091477" cy="109147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Freeform 10"/>
          <p:cNvSpPr/>
          <p:nvPr/>
        </p:nvSpPr>
        <p:spPr>
          <a:xfrm>
            <a:off x="5628547" y="3392546"/>
            <a:ext cx="626995" cy="626995"/>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Freeform 11"/>
          <p:cNvSpPr/>
          <p:nvPr/>
        </p:nvSpPr>
        <p:spPr>
          <a:xfrm>
            <a:off x="5668096" y="1750615"/>
            <a:ext cx="547896" cy="547896"/>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TextBox 12"/>
          <p:cNvSpPr txBox="1"/>
          <p:nvPr/>
        </p:nvSpPr>
        <p:spPr>
          <a:xfrm>
            <a:off x="539110" y="1502783"/>
            <a:ext cx="4714229"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国内外在复杂性状遗传分析方法方面已经取得了重要进展，如基于线性模型、广义线性模型、混合模型等方法的研究。</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国内外研究现状及发展趋势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508333" y="1708880"/>
            <a:ext cx="11358867" cy="328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2092904"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2196514"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5689839"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5793448"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9354312"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9457921"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1036403"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研究内容</a:t>
            </a:r>
          </a:p>
        </p:txBody>
      </p:sp>
      <p:sp>
        <p:nvSpPr>
          <p:cNvPr id="10" name="TextBox 10"/>
          <p:cNvSpPr txBox="1"/>
          <p:nvPr/>
        </p:nvSpPr>
        <p:spPr>
          <a:xfrm>
            <a:off x="1036403"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本研究旨在开发一种基于深度学习的复杂性状遗传分析方法，并利用该方法对实际遗传数据进行分析。</a:t>
            </a:r>
          </a:p>
        </p:txBody>
      </p:sp>
      <p:sp>
        <p:nvSpPr>
          <p:cNvPr id="11" name="TextBox 11"/>
          <p:cNvSpPr txBox="1"/>
          <p:nvPr/>
        </p:nvSpPr>
        <p:spPr>
          <a:xfrm>
            <a:off x="4671580"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研究目的</a:t>
            </a:r>
          </a:p>
        </p:txBody>
      </p:sp>
      <p:sp>
        <p:nvSpPr>
          <p:cNvPr id="12" name="TextBox 12"/>
          <p:cNvSpPr txBox="1"/>
          <p:nvPr/>
        </p:nvSpPr>
        <p:spPr>
          <a:xfrm>
            <a:off x="4671580"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通过本研究，期望能够提出一种高效、准确的复杂性状遗传分析方法，为解析复杂性状的遗传机制提供有力工具。</a:t>
            </a:r>
          </a:p>
        </p:txBody>
      </p:sp>
      <p:sp>
        <p:nvSpPr>
          <p:cNvPr id="13" name="TextBox 13"/>
          <p:cNvSpPr txBox="1"/>
          <p:nvPr/>
        </p:nvSpPr>
        <p:spPr>
          <a:xfrm>
            <a:off x="8308589"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研究方法</a:t>
            </a:r>
          </a:p>
        </p:txBody>
      </p:sp>
      <p:sp>
        <p:nvSpPr>
          <p:cNvPr id="14" name="TextBox 14"/>
          <p:cNvSpPr txBox="1"/>
          <p:nvPr/>
        </p:nvSpPr>
        <p:spPr>
          <a:xfrm>
            <a:off x="8308589"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本研究将采用深度学习技术，构建适用于复杂性状遗传分析的神经网络模型，并利用实际遗传数据进行训练和测试。同时，还将对模型进行性能评估和优化，以提高分析的准确性和效率。</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研究内容、目的和方法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a:effectLst/>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复杂性状遗传分析方法</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blip>
          <a:srcRect t="12500" b="125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单倍型分析</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利用单倍型信息研究基因在染色体上的排列组合，进而推断出与复杂性状相关的基因区域。</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家系连锁分析</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利用家系中疾病或表型的遗传信息，通过连锁分析确定致病基因在家系中的传递方式。</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家系关联分析</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在家系中研究基因型与表型之间的关联，寻找与复杂性状相关的遗传变异。</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基于家系的遗传分析方法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在大量人群中检测基因型与表型之间的关联，揭示与复杂性状相关的多个基因区域。</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基因组关联研究（GWAS）</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在GWAS结果的基础上，进一步缩小候选基因区域，确定与复杂性状关联的具体基因或变异。</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精细定位</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研究多个基因之间的互作效应，揭示复杂性状的遗传机制。</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基因互作分析</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基于人群的遗传分析方法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混合线性模型</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结合固定效应和随机效应，分析基因型与表型之间的关联，并考虑环境等因素对表型的影响。</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混合效应模型</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在混合线性模型的基础上，引入更多的随机效应，更准确地描述基因型与表型之间的关系。</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多基因风险评分</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利用多个基因的信息构建风险评分模型，预测个体患某种疾病或表现某种性状的风险。</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基于混合模型的遗传分析方法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罕见变异分析</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研究罕见变异对复杂性状的影响，揭示罕见变异在疾病发生和发展中的作用。</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基因表达分析</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研究基因在不同组织、不同发育阶段的表达模式，揭示基因表达与复杂性状之间的关系。</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表观遗传学分析</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研究基因表达调控的表观遗传学机制，如DNA甲基化、组蛋白修饰等，揭示这些机制对复杂性状的影响。</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其他遗传分析方法</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a:effectLst/>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软件开发技术</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4624190" y="1957190"/>
            <a:ext cx="2943620" cy="2943620"/>
          </a:xfrm>
          <a:prstGeom prst="ellipse">
            <a:avLst/>
          </a:prstGeom>
          <a:solidFill>
            <a:schemeClr val="accent2">
              <a:lumMod val="75000"/>
              <a:alpha val="3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4770783" y="2103783"/>
            <a:ext cx="2650435" cy="26504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236173" y="1438242"/>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1317177" y="151924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904193" y="3207976"/>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985197" y="3288980"/>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231308" y="5000473"/>
            <a:ext cx="405020" cy="405020"/>
          </a:xfrm>
          <a:prstGeom prst="ellipse">
            <a:avLst/>
          </a:prstGeom>
          <a:solidFill>
            <a:schemeClr val="accent1">
              <a:lumMod val="75000"/>
              <a:alpha val="2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1312312" y="508147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10560538" y="1438242"/>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10641542" y="151924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10886868" y="3207976"/>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0965557" y="3288980"/>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10555672" y="5000473"/>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10636676" y="508147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TextBox 16"/>
          <p:cNvSpPr txBox="1"/>
          <p:nvPr/>
        </p:nvSpPr>
        <p:spPr>
          <a:xfrm>
            <a:off x="1906762" y="1198792"/>
            <a:ext cx="3735664"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需求分析</a:t>
            </a:r>
          </a:p>
        </p:txBody>
      </p:sp>
      <p:sp>
        <p:nvSpPr>
          <p:cNvPr id="17" name="TextBox 17"/>
          <p:cNvSpPr txBox="1"/>
          <p:nvPr/>
        </p:nvSpPr>
        <p:spPr>
          <a:xfrm>
            <a:off x="1236173" y="1829995"/>
            <a:ext cx="36004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明确软件功能需求，梳理业务流程，制定详细的需求文档。</a:t>
            </a:r>
          </a:p>
        </p:txBody>
      </p:sp>
      <p:sp>
        <p:nvSpPr>
          <p:cNvPr id="18" name="TextBox 18"/>
          <p:cNvSpPr txBox="1"/>
          <p:nvPr/>
        </p:nvSpPr>
        <p:spPr>
          <a:xfrm>
            <a:off x="1429812" y="2968526"/>
            <a:ext cx="3060488"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系统设计</a:t>
            </a:r>
          </a:p>
        </p:txBody>
      </p:sp>
      <p:sp>
        <p:nvSpPr>
          <p:cNvPr id="19" name="TextBox 19"/>
          <p:cNvSpPr txBox="1"/>
          <p:nvPr/>
        </p:nvSpPr>
        <p:spPr>
          <a:xfrm>
            <a:off x="1096214" y="3649597"/>
            <a:ext cx="36766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根据需求文档进行系统设计，包括数据库设计、界面设计、系统架构设计等。</a:t>
            </a:r>
          </a:p>
        </p:txBody>
      </p:sp>
      <p:sp>
        <p:nvSpPr>
          <p:cNvPr id="20" name="TextBox 20"/>
          <p:cNvSpPr txBox="1"/>
          <p:nvPr/>
        </p:nvSpPr>
        <p:spPr>
          <a:xfrm>
            <a:off x="1834126" y="4761023"/>
            <a:ext cx="3614889"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编程实现</a:t>
            </a:r>
          </a:p>
        </p:txBody>
      </p:sp>
      <p:sp>
        <p:nvSpPr>
          <p:cNvPr id="21" name="TextBox 21"/>
          <p:cNvSpPr txBox="1"/>
          <p:nvPr/>
        </p:nvSpPr>
        <p:spPr>
          <a:xfrm>
            <a:off x="1317177" y="5385748"/>
            <a:ext cx="38671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依据系统设计，采用合适的编程语言和工具进行编码实现。</a:t>
            </a:r>
          </a:p>
        </p:txBody>
      </p:sp>
      <p:sp>
        <p:nvSpPr>
          <p:cNvPr id="22" name="TextBox 22"/>
          <p:cNvSpPr txBox="1"/>
          <p:nvPr/>
        </p:nvSpPr>
        <p:spPr>
          <a:xfrm>
            <a:off x="6640304" y="1198792"/>
            <a:ext cx="3545103"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74000"/>
              </a:lnSpc>
            </a:pPr>
            <a:r>
              <a:rPr lang="en-US" sz="2325" b="1">
                <a:solidFill>
                  <a:schemeClr val="accent1">
                    <a:alpha val="100000"/>
                  </a:schemeClr>
                </a:solidFill>
                <a:latin typeface="Microsoft Yahei"/>
                <a:ea typeface="Microsoft Yahei"/>
                <a:cs typeface="Microsoft Yahei"/>
              </a:rPr>
              <a:t>测试验证</a:t>
            </a:r>
          </a:p>
        </p:txBody>
      </p:sp>
      <p:sp>
        <p:nvSpPr>
          <p:cNvPr id="23" name="TextBox 23"/>
          <p:cNvSpPr txBox="1"/>
          <p:nvPr/>
        </p:nvSpPr>
        <p:spPr>
          <a:xfrm>
            <a:off x="7567810" y="1829995"/>
            <a:ext cx="4105275" cy="8477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对软件进行单元测试、集成测试、系统测试等，确保软件质量符合预期。</a:t>
            </a:r>
          </a:p>
        </p:txBody>
      </p:sp>
      <p:sp>
        <p:nvSpPr>
          <p:cNvPr id="24" name="TextBox 24"/>
          <p:cNvSpPr txBox="1"/>
          <p:nvPr/>
        </p:nvSpPr>
        <p:spPr>
          <a:xfrm>
            <a:off x="7567810" y="2968526"/>
            <a:ext cx="3073732"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74000"/>
              </a:lnSpc>
            </a:pPr>
            <a:r>
              <a:rPr lang="en-US" sz="2325" b="1">
                <a:solidFill>
                  <a:schemeClr val="accent1">
                    <a:alpha val="100000"/>
                  </a:schemeClr>
                </a:solidFill>
                <a:latin typeface="Microsoft Yahei"/>
                <a:ea typeface="Microsoft Yahei"/>
                <a:cs typeface="Microsoft Yahei"/>
              </a:rPr>
              <a:t>部署上线</a:t>
            </a:r>
          </a:p>
        </p:txBody>
      </p:sp>
      <p:sp>
        <p:nvSpPr>
          <p:cNvPr id="25" name="TextBox 25"/>
          <p:cNvSpPr txBox="1"/>
          <p:nvPr/>
        </p:nvSpPr>
        <p:spPr>
          <a:xfrm>
            <a:off x="7834968" y="3649597"/>
            <a:ext cx="39433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将软件部署到目标环境中，进行最后的调试和优化。</a:t>
            </a:r>
          </a:p>
        </p:txBody>
      </p:sp>
      <p:sp>
        <p:nvSpPr>
          <p:cNvPr id="26" name="TextBox 26"/>
          <p:cNvSpPr txBox="1"/>
          <p:nvPr/>
        </p:nvSpPr>
        <p:spPr>
          <a:xfrm>
            <a:off x="6733255" y="4761023"/>
            <a:ext cx="3447287"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74000"/>
              </a:lnSpc>
            </a:pPr>
            <a:r>
              <a:rPr lang="en-US" sz="2325" b="1">
                <a:solidFill>
                  <a:schemeClr val="accent1">
                    <a:alpha val="100000"/>
                  </a:schemeClr>
                </a:solidFill>
                <a:latin typeface="Microsoft Yahei"/>
                <a:ea typeface="Microsoft Yahei"/>
                <a:cs typeface="Microsoft Yahei"/>
              </a:rPr>
              <a:t>维护升级</a:t>
            </a:r>
          </a:p>
        </p:txBody>
      </p:sp>
      <p:sp>
        <p:nvSpPr>
          <p:cNvPr id="27" name="TextBox 27"/>
          <p:cNvSpPr txBox="1"/>
          <p:nvPr/>
        </p:nvSpPr>
        <p:spPr>
          <a:xfrm>
            <a:off x="7421217" y="5385748"/>
            <a:ext cx="43624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对软件进行持续的维护和升级，以适应业务变化和技术发展。</a:t>
            </a:r>
          </a:p>
        </p:txBody>
      </p:sp>
      <p:sp>
        <p:nvSpPr>
          <p:cNvPr id="28" name="Freeform 28"/>
          <p:cNvSpPr/>
          <p:nvPr/>
        </p:nvSpPr>
        <p:spPr>
          <a:xfrm>
            <a:off x="5453880" y="2786880"/>
            <a:ext cx="1284241" cy="1284241"/>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9" name="Group 29"/>
          <p:cNvGrpSpPr/>
          <p:nvPr/>
        </p:nvGrpSpPr>
        <p:grpSpPr>
          <a:xfrm>
            <a:off x="454963" y="93878"/>
            <a:ext cx="10641129" cy="914400"/>
            <a:chOff x="454963" y="93878"/>
            <a:chExt cx="10641129" cy="914400"/>
          </a:xfrm>
        </p:grpSpPr>
        <p:sp>
          <p:nvSpPr>
            <p:cNvPr id="30" name="AutoShape 3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AutoShape 4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AutoShape 4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AutoShape 4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8" name="AutoShape 4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9" name="AutoShape 4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0" name="TextBox 5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软件开发流程与规范</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0000" r="10000"/>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与用户充分沟通，了解实际需求和业务场景，形成调研报告。</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深入调研</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需求分析</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功能划分</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系统设计</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对调研结果进行整理和分析，提取出软件需要实现的功能点和性能指标。</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将需求划分为不同的功能模块，明确每个模块的作用和接口。</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根据功能划分结果，进行系统总体设计、数据库设计、界面设计、系统安全设计等。</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需求分析与系统设计</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3487002"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A</a:t>
            </a:r>
            <a:endParaRPr lang="en-US" sz="1100"/>
          </a:p>
        </p:txBody>
      </p:sp>
      <p:sp>
        <p:nvSpPr>
          <p:cNvPr id="7" name="AutoShape 7"/>
          <p:cNvSpPr/>
          <p:nvPr/>
        </p:nvSpPr>
        <p:spPr>
          <a:xfrm>
            <a:off x="4956251"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B</a:t>
            </a:r>
            <a:endParaRPr lang="en-US" sz="1100"/>
          </a:p>
        </p:txBody>
      </p:sp>
      <p:sp>
        <p:nvSpPr>
          <p:cNvPr id="8" name="AutoShape 8"/>
          <p:cNvSpPr/>
          <p:nvPr/>
        </p:nvSpPr>
        <p:spPr>
          <a:xfrm>
            <a:off x="6425498"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C</a:t>
            </a:r>
            <a:endParaRPr lang="en-US" sz="1100"/>
          </a:p>
        </p:txBody>
      </p:sp>
      <p:sp>
        <p:nvSpPr>
          <p:cNvPr id="9" name="AutoShape 9"/>
          <p:cNvSpPr/>
          <p:nvPr/>
        </p:nvSpPr>
        <p:spPr>
          <a:xfrm>
            <a:off x="7894747"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D</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编程实现与测试验证</a:t>
              </a:r>
            </a:p>
          </p:txBody>
        </p:sp>
      </p:grpSp>
      <p:sp>
        <p:nvSpPr>
          <p:cNvPr id="32" name="TextBox 32"/>
          <p:cNvSpPr txBox="1"/>
          <p:nvPr/>
        </p:nvSpPr>
        <p:spPr>
          <a:xfrm>
            <a:off x="768919" y="1491953"/>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25" b="1">
                <a:solidFill>
                  <a:schemeClr val="accent1">
                    <a:alpha val="100000"/>
                  </a:schemeClr>
                </a:solidFill>
                <a:latin typeface="Microsoft Yahei"/>
                <a:ea typeface="Microsoft Yahei"/>
                <a:cs typeface="Microsoft Yahei"/>
              </a:rPr>
              <a:t>编程实现</a:t>
            </a:r>
          </a:p>
        </p:txBody>
      </p:sp>
      <p:sp>
        <p:nvSpPr>
          <p:cNvPr id="33" name="TextBox 33"/>
          <p:cNvSpPr txBox="1"/>
          <p:nvPr/>
        </p:nvSpPr>
        <p:spPr>
          <a:xfrm>
            <a:off x="64472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pPr>
            <a:r>
              <a:rPr lang="en-US" sz="1500">
                <a:solidFill>
                  <a:schemeClr val="dk1">
                    <a:alpha val="100000"/>
                  </a:schemeClr>
                </a:solidFill>
                <a:latin typeface="Microsoft Yahei"/>
                <a:ea typeface="Microsoft Yahei"/>
                <a:cs typeface="Microsoft Yahei"/>
              </a:rPr>
              <a:t>采用高效且可维护的编程语言和框架进行编码实现，遵循代码规范和最佳实践。</a:t>
            </a:r>
          </a:p>
        </p:txBody>
      </p:sp>
      <p:sp>
        <p:nvSpPr>
          <p:cNvPr id="34" name="TextBox 34"/>
          <p:cNvSpPr txBox="1"/>
          <p:nvPr/>
        </p:nvSpPr>
        <p:spPr>
          <a:xfrm>
            <a:off x="6102515" y="1491953"/>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测试验证</a:t>
            </a:r>
          </a:p>
        </p:txBody>
      </p:sp>
      <p:sp>
        <p:nvSpPr>
          <p:cNvPr id="35" name="TextBox 35"/>
          <p:cNvSpPr txBox="1"/>
          <p:nvPr/>
        </p:nvSpPr>
        <p:spPr>
          <a:xfrm>
            <a:off x="610251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编写测试用例，对软件进行全面的测试验证，包括功能测试、性能测试、安全测试等。</a:t>
            </a:r>
          </a:p>
        </p:txBody>
      </p:sp>
      <p:sp>
        <p:nvSpPr>
          <p:cNvPr id="36" name="TextBox 36"/>
          <p:cNvSpPr txBox="1"/>
          <p:nvPr/>
        </p:nvSpPr>
        <p:spPr>
          <a:xfrm>
            <a:off x="2297292" y="4606720"/>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25" b="1">
                <a:solidFill>
                  <a:schemeClr val="accent1">
                    <a:alpha val="100000"/>
                  </a:schemeClr>
                </a:solidFill>
                <a:latin typeface="Microsoft Yahei"/>
                <a:ea typeface="Microsoft Yahei"/>
                <a:cs typeface="Microsoft Yahei"/>
              </a:rPr>
              <a:t>代码审查</a:t>
            </a:r>
          </a:p>
        </p:txBody>
      </p:sp>
      <p:sp>
        <p:nvSpPr>
          <p:cNvPr id="37" name="TextBox 37"/>
          <p:cNvSpPr txBox="1"/>
          <p:nvPr/>
        </p:nvSpPr>
        <p:spPr>
          <a:xfrm>
            <a:off x="217309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pPr>
            <a:r>
              <a:rPr lang="en-US" sz="1500">
                <a:solidFill>
                  <a:schemeClr val="dk1">
                    <a:alpha val="100000"/>
                  </a:schemeClr>
                </a:solidFill>
                <a:latin typeface="Microsoft Yahei"/>
                <a:ea typeface="Microsoft Yahei"/>
                <a:cs typeface="Microsoft Yahei"/>
              </a:rPr>
              <a:t>对编写的代码进行审查，确保代码质量和安全性。</a:t>
            </a:r>
          </a:p>
        </p:txBody>
      </p:sp>
      <p:sp>
        <p:nvSpPr>
          <p:cNvPr id="38" name="TextBox 38"/>
          <p:cNvSpPr txBox="1"/>
          <p:nvPr/>
        </p:nvSpPr>
        <p:spPr>
          <a:xfrm>
            <a:off x="7630887" y="4606720"/>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问题跟踪</a:t>
            </a:r>
          </a:p>
        </p:txBody>
      </p:sp>
      <p:sp>
        <p:nvSpPr>
          <p:cNvPr id="39" name="TextBox 39"/>
          <p:cNvSpPr txBox="1"/>
          <p:nvPr/>
        </p:nvSpPr>
        <p:spPr>
          <a:xfrm>
            <a:off x="763088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对测试过程中发现的问题进行跟踪和管理，确保问题得到及时解决。</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a:endParaRPr/>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版本控制</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采用版本控制工具对软件进行版本管理，记录每次修改的内容和人员。</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a:endParaRPr/>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缺陷修复</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对软件运行过程中出现的缺陷进行及时修复，确保软件的稳定性和可靠性。</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a:endParaRPr/>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功能增强</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根据用户反馈和业务需求，对软件进行功能增强和优化。</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a:endParaRPr/>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技术支持</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为用户提供持续的技术支持和服务，解决使用过程中遇到的问题。</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软件维护与升级</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https://d.book118.com/077136034155006036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112</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2024-09-11T23:23:33.105</cp:lastPrinted>
  <dcterms:created xsi:type="dcterms:W3CDTF">2024-09-11T15:23:33Z</dcterms:created>
  <dcterms:modified xsi:type="dcterms:W3CDTF">2024-09-11T15:23:35Z</dcterms:modified>
</cp:coreProperties>
</file>