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D23D3C-98EA-4D36-ADAF-455675DB4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F14C71-A309-4A2E-9380-3D2BE0995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B9202A-1296-4A48-A53D-3E37BF240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7A25C7-D7EA-42F4-8EA3-E87811DAC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D9BD2C-EB4E-4349-9765-A250CDB2F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7960B7-FF06-44F4-8AEA-02165DBD4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C921B0-46BD-48CC-A73A-B0C9C70F49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DD808A-0B3F-4163-9514-B0DFA1EA56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B0A516-ABC3-4300-8DC7-1B1D319C8E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15A2F2-B799-41A6-AC7D-CC76D118B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ECF34B-E671-4A25-A3D5-639C1C3A6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14220100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卵巢肿瘤护理诊断及护理措施\n## 1.卵巢肿瘤的基本概念及分类\n### 1.1卵巢肿瘤的定义与发病原因\n### 1.2卵巢肿瘤的分类及特点\n### 1.3卵巢肿瘤的发病年龄与发病率\n## 2.卵巢肿瘤的诊断方法\n### 2.1临床表现与症状\n### 2.2影像学检查与诊断\n### 2.3实验室检查与诊断\n## 3.卵巢肿瘤的治疗方法\n### 3.1手术治疗与方式\n### 3.2化疗与放疗\n### 3.3靶向治疗与生物治疗\n## 4.卵巢肿瘤的护理诊断\n### 4.1心理护理诊断\n### 4.2疼痛护理诊断\n### 4.3并发症护理诊断\n## 5.卵巢肿瘤的护理措施\n### 5.1心理护理措施\n### 5.2疼痛护理措施\n### 5.3并发症护理措施\n## 6.卵巢肿瘤的预防与康复\n### 6.1预防措施与方法\n### 6.2康复护理与指导\n### 6.3生活质量评估与改善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5900"/>
              <a:t>卵巢肿瘤护理诊断及护理措施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2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23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24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卵巢肿瘤的基本概念及分类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4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95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96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9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0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卵巢肿瘤是指发生在卵巢组织的肿瘤</a:t>
                </a:r>
                <a:endParaRPr/>
              </a:p>
            </p:txBody>
          </p:sp>
          <p:sp>
            <p:nvSpPr>
              <p:cNvPr id="20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良性肿瘤：生长缓慢，边界清楚，无转移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恶性肿瘤：生长迅速，边界不清，易转移</a:t>
                </a:r>
                <a:endParaRPr/>
              </a:p>
            </p:txBody>
          </p:sp>
        </p:grpSp>
        <p:grpSp>
          <p:nvGrpSpPr>
            <p:cNvPr id="202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发病原因尚不明确，可能与遗传、环境、生活习惯等因素有关</a:t>
                </a:r>
                <a:endParaRPr/>
              </a:p>
            </p:txBody>
          </p:sp>
          <p:sp>
            <p:nvSpPr>
              <p:cNvPr id="20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遗传因素：家族史、染色体异常等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环境因素：空气污染、化学物质接触等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生活习惯：饮食、作息不规律等</a:t>
                </a:r>
                <a:endParaRPr/>
              </a:p>
            </p:txBody>
          </p:sp>
          <p:sp>
            <p:nvSpPr>
              <p:cNvPr id="205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8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卵巢肿瘤的定义与发病原因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良性肿瘤</a:t>
                </a:r>
                <a:endParaRPr/>
              </a:p>
            </p:txBody>
          </p:sp>
          <p:sp>
            <p:nvSpPr>
              <p:cNvPr id="2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浆液性囊腺瘤：最常见的良性肿瘤，多为单侧，囊壁薄，内含淡黄色液体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粘液性囊腺瘤：囊内含粘液，多为单侧，囊壁较厚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成熟畸胎瘤：含有多种组织成分，如毛发、骨骼、脂肪等</a:t>
                </a:r>
                <a:endParaRPr/>
              </a:p>
            </p:txBody>
          </p:sp>
          <p:sp>
            <p:nvSpPr>
              <p:cNvPr id="2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恶性肿瘤</a:t>
                </a:r>
                <a:endParaRPr/>
              </a:p>
            </p:txBody>
          </p:sp>
          <p:sp>
            <p:nvSpPr>
              <p:cNvPr id="2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浆液性囊腺癌：恶性程度较高，生长迅速，易转移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粘液性囊腺癌：恶性程度较低，生长较慢，转移较晚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透明细胞癌：恶性程度较高，生长迅速，易转移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恶性畸胎瘤：含有多种组织成分，恶性程度较高，易转移</a:t>
                </a:r>
                <a:endParaRPr/>
              </a:p>
            </p:txBody>
          </p:sp>
          <p:sp>
            <p:nvSpPr>
              <p:cNvPr id="2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卵巢肿瘤的分类及特点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卵巢肿瘤的发病年龄与发病率</a:t>
            </a:r>
            <a:endParaRPr lang="en-US" sz="3600" b="1">
              <a:latin typeface="微软雅黑"/>
              <a:ea typeface="微软雅黑"/>
            </a:endParaRPr>
          </a:p>
        </p:txBody>
      </p:sp>
      <p:grpSp>
        <p:nvGrpSpPr>
          <p:cNvPr id="2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826111" y="2144759"/>
            <a:ext cx="6539782" cy="4397325"/>
            <a:chOff x="2826110" y="2144759"/>
            <a:chExt cx="6539782" cy="4397325"/>
          </a:xfrm>
        </p:grpSpPr>
        <p:grpSp>
          <p:nvGrpSpPr>
            <p:cNvPr id="231" name=""/>
            <p:cNvGrpSpPr/>
            <p:nvPr/>
          </p:nvGrpSpPr>
          <p:grpSpPr>
            <a:xfrm>
              <a:off x="2826110" y="2144759"/>
              <a:ext cx="2880000" cy="4397325"/>
              <a:chOff x="2826109" y="2144759"/>
              <a:chExt cx="2880000" cy="4397325"/>
            </a:xfrm>
          </p:grpSpPr>
          <p:sp>
            <p:nvSpPr>
              <p:cNvPr id="232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2826109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发病年龄：卵巢肿瘤可发生在任何年龄，但以20-50岁女性多见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3" name="Tencent"/>
              <p:cNvSpPr/>
              <p:nvPr/>
            </p:nvSpPr>
            <p:spPr>
              <a:xfrm>
                <a:off x="4015079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34" name=""/>
            <p:cNvGrpSpPr/>
            <p:nvPr/>
          </p:nvGrpSpPr>
          <p:grpSpPr>
            <a:xfrm>
              <a:off x="6485892" y="2144759"/>
              <a:ext cx="2880000" cy="4397325"/>
              <a:chOff x="6485892" y="2144759"/>
              <a:chExt cx="2880000" cy="4397325"/>
            </a:xfrm>
          </p:grpSpPr>
          <p:sp>
            <p:nvSpPr>
              <p:cNvPr id="235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485892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发病率：卵巢肿瘤发病率在女性生殖系统肿瘤中居第三位，仅次于子宫颈癌和子宫内膜癌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6" name="Tencent"/>
              <p:cNvSpPr/>
              <p:nvPr/>
            </p:nvSpPr>
            <p:spPr>
              <a:xfrm>
                <a:off x="7674862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38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39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卵巢肿瘤的诊断方法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2" name="Tencent"/>
          <p:cNvSpPr>
            <a:spLocks noChangeAspect="1"/>
          </p:cNvSpPr>
          <p:nvPr/>
        </p:nvSpPr>
        <p:spPr>
          <a:xfrm>
            <a:off x="4296000" y="2337972"/>
            <a:ext cx="3600000" cy="3600000"/>
          </a:xfrm>
          <a:prstGeom prst="ellipse">
            <a:avLst/>
          </a:prstGeom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3" name="Tencent"/>
          <p:cNvSpPr/>
          <p:nvPr/>
        </p:nvSpPr>
        <p:spPr>
          <a:xfrm>
            <a:off x="8456167" y="4881686"/>
            <a:ext cx="502061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kumimoji="1" lang="en-US" altLang="zh-CN" sz="2000" b="1">
                <a:solidFill>
                  <a:schemeClr val="accent4"/>
                </a:solidFill>
                <a:latin typeface="+mj-ea"/>
                <a:ea typeface="+mj-ea"/>
              </a:rPr>
              <a:t>04</a:t>
            </a:r>
            <a:endParaRPr/>
          </a:p>
        </p:txBody>
      </p:sp>
      <p:sp>
        <p:nvSpPr>
          <p:cNvPr id="244" name="Tencent"/>
          <p:cNvSpPr/>
          <p:nvPr/>
        </p:nvSpPr>
        <p:spPr>
          <a:xfrm>
            <a:off x="8456167" y="2474356"/>
            <a:ext cx="502061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kumimoji="1" lang="en-US" altLang="zh-CN" sz="20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/>
          </a:p>
        </p:txBody>
      </p:sp>
      <p:sp>
        <p:nvSpPr>
          <p:cNvPr id="245" name="Tencent"/>
          <p:cNvSpPr/>
          <p:nvPr/>
        </p:nvSpPr>
        <p:spPr>
          <a:xfrm>
            <a:off x="3233771" y="4881686"/>
            <a:ext cx="50206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zh-CN" sz="2000" b="1">
                <a:solidFill>
                  <a:schemeClr val="accent3"/>
                </a:solidFill>
                <a:latin typeface="+mj-ea"/>
                <a:ea typeface="+mj-ea"/>
              </a:rPr>
              <a:t>03</a:t>
            </a:r>
            <a:endParaRPr/>
          </a:p>
        </p:txBody>
      </p:sp>
      <p:sp>
        <p:nvSpPr>
          <p:cNvPr id="246" name="Tencent"/>
          <p:cNvSpPr/>
          <p:nvPr/>
        </p:nvSpPr>
        <p:spPr>
          <a:xfrm>
            <a:off x="3233771" y="2471753"/>
            <a:ext cx="50206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zh-CN" sz="2000" b="1">
                <a:solidFill>
                  <a:schemeClr val="accent1"/>
                </a:solidFill>
                <a:latin typeface="+mj-ea"/>
                <a:ea typeface="+mj-ea"/>
              </a:rPr>
              <a:t>01</a:t>
            </a:r>
            <a:endParaRPr/>
          </a:p>
        </p:txBody>
      </p:sp>
      <p:grpSp>
        <p:nvGrpSpPr>
          <p:cNvPr id="24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93309" y="1936566"/>
            <a:ext cx="10805382" cy="4512298"/>
            <a:chOff x="693309" y="1936566"/>
            <a:chExt cx="10805382" cy="4512298"/>
          </a:xfrm>
        </p:grpSpPr>
        <p:grpSp>
          <p:nvGrpSpPr>
            <p:cNvPr id="248" name=""/>
            <p:cNvGrpSpPr/>
            <p:nvPr/>
          </p:nvGrpSpPr>
          <p:grpSpPr>
            <a:xfrm>
              <a:off x="693309" y="1936566"/>
              <a:ext cx="5335969" cy="2160000"/>
              <a:chOff x="693309" y="1936566"/>
              <a:chExt cx="5335969" cy="2160000"/>
            </a:xfrm>
          </p:grpSpPr>
          <p:sp>
            <p:nvSpPr>
              <p:cNvPr id="249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3869278" y="1936566"/>
                <a:ext cx="2160000" cy="21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良性肿瘤：一般无明显症状，偶有腹部不适、腹部包块等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50" name=""/>
            <p:cNvGrpSpPr/>
            <p:nvPr/>
          </p:nvGrpSpPr>
          <p:grpSpPr>
            <a:xfrm>
              <a:off x="6162723" y="1936566"/>
              <a:ext cx="5335968" cy="2160000"/>
              <a:chOff x="6162723" y="1936566"/>
              <a:chExt cx="5335968" cy="2160000"/>
            </a:xfrm>
          </p:grpSpPr>
          <p:sp>
            <p:nvSpPr>
              <p:cNvPr id="251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162723" y="1936566"/>
                <a:ext cx="2160000" cy="216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恶性肿瘤：症状较明显，表现为腹胀、腹痛、腹部包块、消瘦、乏力等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52" name=""/>
            <p:cNvGrpSpPr/>
            <p:nvPr/>
          </p:nvGrpSpPr>
          <p:grpSpPr>
            <a:xfrm>
              <a:off x="693309" y="4243479"/>
              <a:ext cx="5335969" cy="2205385"/>
              <a:chOff x="693309" y="4243479"/>
              <a:chExt cx="5335969" cy="2205385"/>
            </a:xfrm>
          </p:grpSpPr>
          <p:sp>
            <p:nvSpPr>
              <p:cNvPr id="253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3869278" y="4243479"/>
                <a:ext cx="2160000" cy="216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压迫症状：肿瘤增大压迫周围组织，如膀胱、直肠等，可引起尿频、便秘等症状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54" name=""/>
            <p:cNvGrpSpPr/>
            <p:nvPr/>
          </p:nvGrpSpPr>
          <p:grpSpPr>
            <a:xfrm>
              <a:off x="6162723" y="4243479"/>
              <a:ext cx="5335968" cy="2205385"/>
              <a:chOff x="6162723" y="4243479"/>
              <a:chExt cx="5335968" cy="2205385"/>
            </a:xfrm>
          </p:grpSpPr>
          <p:sp>
            <p:nvSpPr>
              <p:cNvPr id="255" name="椭圆 13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162723" y="4243479"/>
                <a:ext cx="2160000" cy="2160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转移症状：肿瘤转移至其他器官，可引起相应症状，如肺部转移引起呼吸困难、咳血等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6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临床表现与症状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799" y="3146123"/>
            <a:ext cx="10906690" cy="3349049"/>
            <a:chOff x="685799" y="3146123"/>
            <a:chExt cx="10906690" cy="3349049"/>
          </a:xfrm>
        </p:grpSpPr>
        <p:grpSp>
          <p:nvGrpSpPr>
            <p:cNvPr id="259" name=""/>
            <p:cNvGrpSpPr/>
            <p:nvPr/>
          </p:nvGrpSpPr>
          <p:grpSpPr>
            <a:xfrm>
              <a:off x="685799" y="3146904"/>
              <a:ext cx="3384000" cy="3348268"/>
              <a:chOff x="685799" y="3146904"/>
              <a:chExt cx="3384000" cy="3348268"/>
            </a:xfrm>
          </p:grpSpPr>
          <p:sp>
            <p:nvSpPr>
              <p:cNvPr id="26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799" y="3146904"/>
                <a:ext cx="3384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B超检查：简便、无创、经济，可了解肿瘤大小、形态、部位及内部结构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61" name=""/>
            <p:cNvGrpSpPr/>
            <p:nvPr/>
          </p:nvGrpSpPr>
          <p:grpSpPr>
            <a:xfrm>
              <a:off x="3511842" y="3146904"/>
              <a:ext cx="3060000" cy="3348268"/>
              <a:chOff x="3511842" y="3146904"/>
              <a:chExt cx="3060000" cy="3348268"/>
            </a:xfrm>
          </p:grpSpPr>
          <p:sp>
            <p:nvSpPr>
              <p:cNvPr id="26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3511842" y="3146904"/>
                <a:ext cx="306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CT检查：可了解肿瘤与周围组织关系，有无转移，指导手术方案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63" name=""/>
            <p:cNvGrpSpPr/>
            <p:nvPr/>
          </p:nvGrpSpPr>
          <p:grpSpPr>
            <a:xfrm>
              <a:off x="6016719" y="3146904"/>
              <a:ext cx="3060000" cy="3348268"/>
              <a:chOff x="6016719" y="3146904"/>
              <a:chExt cx="3060000" cy="3348268"/>
            </a:xfrm>
          </p:grpSpPr>
          <p:sp>
            <p:nvSpPr>
              <p:cNvPr id="26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719" y="3146904"/>
                <a:ext cx="3060000" cy="1296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MRI检查：软组织分辨率高，可更清晰地显示肿瘤与周围组织关系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65" name=""/>
            <p:cNvGrpSpPr/>
            <p:nvPr/>
          </p:nvGrpSpPr>
          <p:grpSpPr>
            <a:xfrm>
              <a:off x="8532489" y="3146123"/>
              <a:ext cx="3060000" cy="3348268"/>
              <a:chOff x="8532489" y="3146123"/>
              <a:chExt cx="3060000" cy="3348268"/>
            </a:xfrm>
          </p:grpSpPr>
          <p:sp>
            <p:nvSpPr>
              <p:cNvPr id="2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8532489" y="3146123"/>
                <a:ext cx="3060000" cy="1296000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X线检查：了解肺部有无转移，评估病情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影像学检查与诊断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9" name="Group 21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866575" y="1364743"/>
            <a:ext cx="10458850" cy="4866820"/>
            <a:chOff x="866575" y="1250443"/>
            <a:chExt cx="10458850" cy="4866820"/>
          </a:xfrm>
        </p:grpSpPr>
        <p:grpSp>
          <p:nvGrpSpPr>
            <p:cNvPr id="270" name="Group 214"/>
            <p:cNvGrpSpPr/>
            <p:nvPr/>
          </p:nvGrpSpPr>
          <p:grpSpPr>
            <a:xfrm>
              <a:off x="866575" y="1250443"/>
              <a:ext cx="10458850" cy="2287219"/>
              <a:chOff x="866575" y="1250443"/>
              <a:chExt cx="10458850" cy="2287219"/>
            </a:xfrm>
          </p:grpSpPr>
          <p:sp>
            <p:nvSpPr>
              <p:cNvPr id="271" name="AutoShape 2"/>
              <p:cNvSpPr/>
              <p:nvPr/>
            </p:nvSpPr>
            <p:spPr>
              <a:xfrm>
                <a:off x="866575" y="1250443"/>
                <a:ext cx="10458850" cy="2287219"/>
              </a:xfrm>
              <a:prstGeom prst="round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1304547" y="1787738"/>
                <a:ext cx="9588500" cy="1079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肿瘤标志物检测：CA125、HE4等肿瘤标志物，辅助诊断及判断病情</a:t>
                </a:r>
                <a:endParaRPr/>
              </a:p>
            </p:txBody>
          </p:sp>
        </p:grpSp>
        <p:grpSp>
          <p:nvGrpSpPr>
            <p:cNvPr id="273" name="Group 217"/>
            <p:cNvGrpSpPr/>
            <p:nvPr/>
          </p:nvGrpSpPr>
          <p:grpSpPr>
            <a:xfrm>
              <a:off x="866575" y="3830586"/>
              <a:ext cx="10458850" cy="2286677"/>
              <a:chOff x="866575" y="3830586"/>
              <a:chExt cx="10458850" cy="2286677"/>
            </a:xfrm>
          </p:grpSpPr>
          <p:sp>
            <p:nvSpPr>
              <p:cNvPr id="274" name="AutoShape 4"/>
              <p:cNvSpPr/>
              <p:nvPr/>
            </p:nvSpPr>
            <p:spPr>
              <a:xfrm>
                <a:off x="866575" y="3830586"/>
                <a:ext cx="10458850" cy="2286677"/>
              </a:xfrm>
              <a:prstGeom prst="roundRect">
                <a:avLst/>
              </a:prstGeom>
              <a:solidFill>
                <a:schemeClr val="accent1">
                  <a:alpha val="15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5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1218874" y="4371944"/>
                <a:ext cx="9582150" cy="10795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sz="1400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腹腔镜检查：可直接观察肿瘤情况，取活检明确诊断</a:t>
                </a:r>
                <a:endParaRPr/>
              </a:p>
            </p:txBody>
          </p:sp>
        </p:grpSp>
      </p:grpSp>
      <p:sp>
        <p:nvSpPr>
          <p:cNvPr id="2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65029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实验室检查与诊断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卵巢肿瘤的治疗方法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790199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手术治疗与方式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6" y="1998403"/>
            <a:ext cx="10790199" cy="3908001"/>
            <a:chOff x="660396" y="1998403"/>
            <a:chExt cx="10790199" cy="3908001"/>
          </a:xfrm>
        </p:grpSpPr>
        <p:grpSp>
          <p:nvGrpSpPr>
            <p:cNvPr id="13" name="Group 19"/>
            <p:cNvGrpSpPr/>
            <p:nvPr/>
          </p:nvGrpSpPr>
          <p:grpSpPr>
            <a:xfrm>
              <a:off x="660396" y="1998403"/>
              <a:ext cx="10790199" cy="1225768"/>
              <a:chOff x="660395" y="1262089"/>
              <a:chExt cx="10790199" cy="104400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5" y="1262089"/>
                <a:ext cx="10790199" cy="104400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/>
              <p:cNvSpPr txBox="1"/>
              <p:nvPr/>
            </p:nvSpPr>
            <p:spPr>
              <a:xfrm>
                <a:off x="815343" y="1272202"/>
                <a:ext cx="798327" cy="10338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40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/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3" y="1272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良性肿瘤：手术切除肿瘤，保留正常卵巢组织，可行腹腔镜手术或开腹手术</a:t>
                </a:r>
                <a:endParaRPr/>
              </a:p>
            </p:txBody>
          </p:sp>
          <p:cxnSp>
            <p:nvCxnSpPr>
              <p:cNvPr id="17" name="直线连接符 31"/>
              <p:cNvCxnSpPr/>
              <p:nvPr/>
            </p:nvCxnSpPr>
            <p:spPr>
              <a:xfrm>
                <a:off x="660395" y="1262089"/>
                <a:ext cx="10790199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8"/>
            <p:cNvGrpSpPr/>
            <p:nvPr/>
          </p:nvGrpSpPr>
          <p:grpSpPr>
            <a:xfrm>
              <a:off x="660396" y="3335232"/>
              <a:ext cx="10790199" cy="1235837"/>
              <a:chOff x="660395" y="2380713"/>
              <a:chExt cx="10790199" cy="1052575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5" y="2380713"/>
                <a:ext cx="10790199" cy="1044000"/>
              </a:xfrm>
              <a:prstGeom prst="rect">
                <a:avLst/>
              </a:prstGeom>
              <a:solidFill>
                <a:schemeClr val="accent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/>
              <p:cNvSpPr txBox="1"/>
              <p:nvPr/>
            </p:nvSpPr>
            <p:spPr>
              <a:xfrm>
                <a:off x="815343" y="2389202"/>
                <a:ext cx="792001" cy="1044086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0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21" name="直线连接符 39"/>
              <p:cNvCxnSpPr/>
              <p:nvPr/>
            </p:nvCxnSpPr>
            <p:spPr>
              <a:xfrm>
                <a:off x="660395" y="2380713"/>
                <a:ext cx="10790199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2" y="2389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恶性肿瘤：手术切除肿瘤及周围组织，范围根据肿瘤分期而定，可行腹腔镜手术或开腹手术</a:t>
                </a:r>
                <a:endParaRPr/>
              </a:p>
            </p:txBody>
          </p:sp>
        </p:grpSp>
        <p:grpSp>
          <p:nvGrpSpPr>
            <p:cNvPr id="23" name="Group 17"/>
            <p:cNvGrpSpPr/>
            <p:nvPr/>
          </p:nvGrpSpPr>
          <p:grpSpPr>
            <a:xfrm>
              <a:off x="660396" y="4680636"/>
              <a:ext cx="10790199" cy="1225768"/>
              <a:chOff x="660395" y="3499337"/>
              <a:chExt cx="10790199" cy="1044000"/>
            </a:xfrm>
          </p:grpSpPr>
          <p:sp>
            <p:nvSpPr>
              <p:cNvPr id="24" name="Tencent"/>
              <p:cNvSpPr/>
              <p:nvPr/>
            </p:nvSpPr>
            <p:spPr>
              <a:xfrm>
                <a:off x="660395" y="3499337"/>
                <a:ext cx="10790199" cy="1044000"/>
              </a:xfrm>
              <a:prstGeom prst="rect">
                <a:avLst/>
              </a:prstGeom>
              <a:solidFill>
                <a:schemeClr val="accent3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" name="Tencent"/>
              <p:cNvSpPr txBox="1"/>
              <p:nvPr/>
            </p:nvSpPr>
            <p:spPr>
              <a:xfrm>
                <a:off x="815343" y="3504153"/>
                <a:ext cx="787395" cy="1023770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3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03</a:t>
                </a:r>
                <a:endParaRPr lang="en-GB" sz="4000">
                  <a:solidFill>
                    <a:schemeClr val="accent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26" name="直线连接符 45"/>
              <p:cNvCxnSpPr/>
              <p:nvPr/>
            </p:nvCxnSpPr>
            <p:spPr>
              <a:xfrm>
                <a:off x="660395" y="3499337"/>
                <a:ext cx="10790199" cy="0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9110" y="3507806"/>
                <a:ext cx="972148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转移灶处理：如有转移，需手术切除转移灶，如肺部转移灶切除术等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化疗：术后辅助化疗，杀死残留肿瘤细胞，提高治愈率</a:t>
                </a:r>
                <a:endParaRPr/>
              </a:p>
            </p:txBody>
          </p:sp>
          <p:sp>
            <p:nvSpPr>
              <p:cNvPr id="3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静脉化疗：全身用药，副作用较大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腹腔化疗：局部用药，副作用较小</a:t>
                </a:r>
                <a:endParaRPr/>
              </a:p>
            </p:txBody>
          </p:sp>
          <p:sp>
            <p:nvSpPr>
              <p:cNvPr id="3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放疗：术后辅助放疗，杀死残留肿瘤细胞，提高治愈率</a:t>
                </a:r>
                <a:endParaRPr/>
              </a:p>
            </p:txBody>
          </p:sp>
          <p:sp>
            <p:nvSpPr>
              <p:cNvPr id="4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外照射：照射肿瘤部位，副作用较大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内照射：植入放射性粒子，针对性强，副作用较小</a:t>
                </a:r>
                <a:endParaRPr/>
              </a:p>
            </p:txBody>
          </p:sp>
          <p:sp>
            <p:nvSpPr>
              <p:cNvPr id="4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化疗与放疗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7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48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49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血管生成抑制剂：抑制肿瘤血管生成，降低肿瘤生长速度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信号传导通路抑制剂：抑制肿瘤细胞信号传导，抑制肿瘤生长</a:t>
                </a:r>
                <a:endParaRPr/>
              </a:p>
            </p:txBody>
          </p:sp>
          <p:sp>
            <p:nvSpPr>
              <p:cNvPr id="50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靶向治疗：针对肿瘤细胞特异性分子，抑制肿瘤生长，提高疗效</a:t>
                </a:r>
                <a:endParaRPr/>
              </a:p>
            </p:txBody>
          </p:sp>
          <p:sp>
            <p:nvSpPr>
              <p:cNvPr id="51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53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54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免疫治疗：增强机体免疫力，抑制肿瘤生长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基因治疗：导入治疗基因，抑制肿瘤生长</a:t>
                </a:r>
                <a:endParaRPr/>
              </a:p>
            </p:txBody>
          </p:sp>
          <p:sp>
            <p:nvSpPr>
              <p:cNvPr id="55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生物治疗：通过生物制品调节机体免疫，抑制肿瘤生长</a:t>
                </a:r>
                <a:endParaRPr/>
              </a:p>
            </p:txBody>
          </p:sp>
          <p:sp>
            <p:nvSpPr>
              <p:cNvPr id="56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靶向治疗与生物治疗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https://d.book118.com/077142201005006042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卵巢肿瘤护理诊断及护理措施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2024-09-15T02:31:22.103</cp:lastPrinted>
  <dcterms:created xsi:type="dcterms:W3CDTF">2024-09-14T18:31:22Z</dcterms:created>
  <dcterms:modified xsi:type="dcterms:W3CDTF">2024-09-14T18:31:23Z</dcterms:modified>
</cp:coreProperties>
</file>