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9144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itchFamily="34" charset="0"/>
              <a:buNone/>
              <a:defRPr sz="1200" noProof="1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itchFamily="34" charset="0"/>
              <a:buNone/>
              <a:defRPr sz="1200" noProof="1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5E619C0-A3E5-4D01-B76C-19EBB0E0C9A2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 idx="6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itchFamily="34" charset="0"/>
              <a:buNone/>
              <a:defRPr sz="1200" noProof="1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Font typeface="Arial" pitchFamily="34" charset="0"/>
              <a:buNone/>
              <a:defRPr sz="1200" noProof="1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4C0D5EB-AC41-4276-9329-5DEA8398CA67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5362" name="文本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BB5A3-85D7-406B-87B7-623BECB83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56177-2367-4B1C-8879-3B05FA49B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8F1589-6DE0-4838-B617-32560E071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EA385-7F7D-426E-BDD9-7EE686156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CECAE0-4ACA-4519-AEB6-6D7C837AE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11F4BF-3041-4A7C-9474-186FB00A8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5570D6-F01A-4408-8D4E-C8E951A12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1BB0A1-B9BC-4E68-94AB-CAE5B099F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3466FF-0478-4E48-A3CF-554EF67AF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15B39-D071-41BB-9259-900B5DBAE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CD060-52AA-43E6-A351-72AC3B476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03E31-1B0F-445C-8E40-FC57F1C98F7E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3111A-5174-4DC9-8B83-F37F3A704E0B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39AC6-D441-4596-B35C-F867324783D2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CF0F2-73C3-4E62-B631-1E1558E80E23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10A75-F422-4A44-9606-05D35AC253E2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53742-CD1E-4B14-B10F-3282D0E017CB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E5E35-111C-4A83-B080-550508989CAF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DB97-F91B-4AEF-90E8-130BD3894F42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07D80-3E7C-46FD-8B08-70C7953CAA64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9145A-D7E7-47E8-9F90-B1D01F1EF1FF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5CCB-68F0-43D6-B154-C1D122E52A82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 noProof="1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 noProof="1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 noProof="1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fld id="{1E3A0C62-C357-4E22-AAAF-FE9909DD828C}" type="slidenum">
              <a:rPr lang="zh-CN" altLang="en-US"/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20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45150040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"/>
          <p:cNvSpPr>
            <a:spLocks noGrp="1"/>
          </p:cNvSpPr>
          <p:nvPr>
            <p:ph type="ctrTitle" idx="4294967295"/>
          </p:nvPr>
        </p:nvSpPr>
        <p:spPr>
          <a:xfrm>
            <a:off x="673100" y="1236663"/>
            <a:ext cx="8197850" cy="1595437"/>
          </a:xfrm>
        </p:spPr>
        <p:txBody>
          <a:bodyPr/>
          <a:lstStyle/>
          <a:p>
            <a:pPr eaLnBrk="1" hangingPunct="1"/>
            <a:r>
              <a:rPr lang="zh-CN" altLang="en-US" sz="3200" b="1" smtClean="0"/>
              <a:t>护理技术操作并发症的预防与处理</a:t>
            </a:r>
            <a:endParaRPr lang="zh-CN" altLang="en-US" sz="3200" b="1" smtClean="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标题 1"/>
          <p:cNvSpPr>
            <a:spLocks noGrp="1"/>
          </p:cNvSpPr>
          <p:nvPr>
            <p:ph type="title"/>
          </p:nvPr>
        </p:nvSpPr>
        <p:spPr>
          <a:xfrm>
            <a:off x="457200" y="666750"/>
            <a:ext cx="8229600" cy="750888"/>
          </a:xfrm>
        </p:spPr>
        <p:txBody>
          <a:bodyPr/>
          <a:lstStyle/>
          <a:p>
            <a:r>
              <a:rPr lang="zh-CN" altLang="zh-CN" smtClean="0"/>
              <a:t>目录</a:t>
            </a:r>
            <a:endParaRPr lang="zh-CN" altLang="zh-CN" smtClean="0"/>
          </a:p>
        </p:txBody>
      </p:sp>
      <p:sp>
        <p:nvSpPr>
          <p:cNvPr id="16386" name="内容占位符 2"/>
          <p:cNvSpPr>
            <a:spLocks noGrp="1"/>
          </p:cNvSpPr>
          <p:nvPr>
            <p:ph idx="1"/>
          </p:nvPr>
        </p:nvSpPr>
        <p:spPr>
          <a:xfrm>
            <a:off x="250825" y="1700213"/>
            <a:ext cx="8535988" cy="4576762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zh-CN" altLang="zh-CN" sz="2800" b="1" smtClean="0">
                <a:sym typeface="+mn-ea"/>
              </a:rPr>
              <a:t>（一）胃肠减压技术操作并发症的预防及处理</a:t>
            </a:r>
            <a:endParaRPr lang="zh-CN" altLang="zh-CN" sz="2800" b="1" smtClean="0">
              <a:sym typeface="+mn-ea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800" b="1" smtClean="0">
                <a:sym typeface="+mn-ea"/>
              </a:rPr>
              <a:t>（二）约束带</a:t>
            </a:r>
            <a:r>
              <a:rPr lang="zh-CN" altLang="zh-CN" sz="2800" b="1" smtClean="0">
                <a:sym typeface="+mn-ea"/>
              </a:rPr>
              <a:t>技术操作并发症的预防与处理</a:t>
            </a:r>
            <a:r>
              <a:rPr lang="en-US" altLang="zh-CN" sz="2800" b="1" smtClean="0">
                <a:sym typeface="+mn-ea"/>
              </a:rPr>
              <a:t>     </a:t>
            </a:r>
            <a:endParaRPr lang="en-US" altLang="zh-CN" sz="2800" b="1" smtClean="0">
              <a:sym typeface="+mn-ea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800" b="1" smtClean="0">
                <a:sym typeface="+mn-ea"/>
              </a:rPr>
              <a:t>（三）微量泵操作并发症的预防与处理</a:t>
            </a:r>
            <a:endParaRPr lang="zh-CN" altLang="en-US" sz="2800" b="1" smtClean="0">
              <a:sym typeface="+mn-ea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800" b="1" smtClean="0">
                <a:sym typeface="+mn-ea"/>
              </a:rPr>
              <a:t>（四）心电监护仪的使用操作并发症的预防与处理                                           </a:t>
            </a:r>
            <a:endParaRPr lang="zh-CN" altLang="en-US" sz="2800" smtClean="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标题 1"/>
          <p:cNvSpPr>
            <a:spLocks noGrp="1"/>
          </p:cNvSpPr>
          <p:nvPr>
            <p:ph type="ctrTitle"/>
          </p:nvPr>
        </p:nvSpPr>
        <p:spPr>
          <a:xfrm>
            <a:off x="471488" y="309563"/>
            <a:ext cx="8228012" cy="5549900"/>
          </a:xfrm>
        </p:spPr>
        <p:txBody>
          <a:bodyPr/>
          <a:lstStyle/>
          <a:p>
            <a:br>
              <a:rPr lang="en-US" altLang="zh-CN" sz="3200" smtClean="0"/>
            </a:br>
            <a:r>
              <a:rPr lang="zh-CN" altLang="en-US" sz="2800" b="1" smtClean="0"/>
              <a:t>（一）</a:t>
            </a:r>
            <a:br>
              <a:rPr lang="zh-CN" altLang="en-US" sz="2800" b="1" smtClean="0"/>
            </a:br>
            <a:r>
              <a:rPr lang="zh-CN" altLang="en-US" sz="2800" b="1" smtClean="0"/>
              <a:t>胃肠减压技术操作并发症的预防及处理</a:t>
            </a:r>
            <a:br>
              <a:rPr lang="zh-CN" altLang="zh-CN" sz="2800" b="1" smtClean="0"/>
            </a:br>
            <a:br>
              <a:rPr lang="zh-CN" altLang="zh-CN" sz="3200" b="1" smtClean="0"/>
            </a:br>
            <a:br>
              <a:rPr lang="zh-CN" altLang="zh-CN" sz="3200" b="1" smtClean="0"/>
            </a:br>
            <a:br>
              <a:rPr lang="zh-CN" altLang="zh-CN" sz="3200" b="1" smtClean="0"/>
            </a:br>
            <a:br>
              <a:rPr lang="zh-CN" altLang="zh-CN" sz="3200" b="1" smtClean="0"/>
            </a:br>
            <a:br>
              <a:rPr lang="zh-CN" altLang="zh-CN" sz="3200" b="1" smtClean="0"/>
            </a:br>
            <a:endParaRPr lang="zh-CN" altLang="zh-CN" sz="3200" b="1" smtClean="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6075" y="774700"/>
            <a:ext cx="8475663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一、引流不畅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临床表现：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、腹胀无缓解或加剧，检查负压引流装置，无引流物引出或突然减少。引出的量低于正常量。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、注射器回抽阻力大，注气时胃部听诊无气过水声。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预防及处理：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、对于清醒的患者，在插管前做好解释工作，取得病人的配合。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、为昏迷患者插管前先去枕。头后仰、当胃管插入</a:t>
            </a:r>
            <a:r>
              <a:rPr lang="en-US" altLang="zh-CN" sz="2000" noProof="1"/>
              <a:t>15</a:t>
            </a:r>
            <a:r>
              <a:rPr lang="zh-CN" altLang="en-US" sz="2000" noProof="1"/>
              <a:t>厘米时，将患者头部托起，使下颌靠近胸骨柄，以增大弧度。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3</a:t>
            </a:r>
            <a:r>
              <a:rPr lang="zh-CN" altLang="en-US" sz="2000" noProof="1"/>
              <a:t>、定时更换胃管。对于昏迷，烦躁的患者进行适当约束，防止胃管脱落。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4</a:t>
            </a:r>
            <a:r>
              <a:rPr lang="zh-CN" altLang="en-US" sz="2000" noProof="1"/>
              <a:t>、如发现胃管阻塞可先将胃管送入少许，如无液体引出，在缓缓将胃管退出，并边退边回抽。每天定时转动胃管，防止黏连。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5</a:t>
            </a:r>
            <a:r>
              <a:rPr lang="zh-CN" altLang="en-US" sz="2000" noProof="1"/>
              <a:t>、胃肠减压器的位置应低于胃部，以利于引流。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4475" y="774700"/>
            <a:ext cx="8809038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二、插管困难</a:t>
            </a:r>
            <a:endParaRPr lang="zh-CN" altLang="zh-CN" sz="2000" b="1" noProof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b="1" noProof="1">
                <a:sym typeface="+mn-ea"/>
              </a:rPr>
              <a:t>临床表现：</a:t>
            </a:r>
            <a:endParaRPr lang="zh-CN" altLang="zh-CN" sz="2000" b="1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>
                <a:sym typeface="+mn-ea"/>
              </a:rPr>
              <a:t>1</a:t>
            </a:r>
            <a:r>
              <a:rPr lang="zh-CN" altLang="en-US" sz="2000" noProof="1">
                <a:sym typeface="+mn-ea"/>
              </a:rPr>
              <a:t>、插管困难可引起鼻粘膜和咽部的水肿、损伤甚至出血</a:t>
            </a:r>
            <a:endParaRPr lang="zh-CN" altLang="en-US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>
                <a:sym typeface="+mn-ea"/>
              </a:rPr>
              <a:t>2</a:t>
            </a:r>
            <a:r>
              <a:rPr lang="zh-CN" altLang="en-US" sz="2000" noProof="1">
                <a:sym typeface="+mn-ea"/>
              </a:rPr>
              <a:t>、反复插管引起剧烈的咳嗽，严重者可出现呼吸困难。</a:t>
            </a:r>
            <a:endParaRPr lang="zh-CN" altLang="en-US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>
                <a:sym typeface="+mn-ea"/>
              </a:rPr>
              <a:t>预防及处理：</a:t>
            </a:r>
            <a:endParaRPr lang="zh-CN" altLang="en-US" sz="2000" b="1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>
                <a:sym typeface="+mn-ea"/>
              </a:rPr>
              <a:t>1</a:t>
            </a:r>
            <a:r>
              <a:rPr lang="zh-CN" altLang="en-US" sz="2000" noProof="1">
                <a:sym typeface="+mn-ea"/>
              </a:rPr>
              <a:t>、插管前做好患者的心理护理，取得患者的配合。</a:t>
            </a:r>
            <a:endParaRPr lang="zh-CN" altLang="en-US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>
                <a:sym typeface="+mn-ea"/>
              </a:rPr>
              <a:t>2</a:t>
            </a:r>
            <a:r>
              <a:rPr lang="zh-CN" altLang="en-US" sz="2000" noProof="1">
                <a:sym typeface="+mn-ea"/>
              </a:rPr>
              <a:t>、选择合适的胃管，切记同一患者勿反复使用。</a:t>
            </a:r>
            <a:endParaRPr lang="zh-CN" altLang="en-US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>
                <a:sym typeface="+mn-ea"/>
              </a:rPr>
              <a:t>3</a:t>
            </a:r>
            <a:r>
              <a:rPr lang="zh-CN" altLang="en-US" sz="2000" noProof="1">
                <a:sym typeface="+mn-ea"/>
              </a:rPr>
              <a:t>、医护人员必须掌握熟练地操作技能。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6075" y="774700"/>
            <a:ext cx="8475663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三、上消化道出血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临床表现：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、引流液由墨绿色变成咖啡色，暗红色 甚至鲜红色，伴有或不伴有呕血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、出血量较大时，患者排柏油样便，严重者有晕厥、出汗、口渴等失血过多的表现。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预防及处理：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、插管动作要熟练轻柔，患者出现恶心呕吐应暂停插管。待缓解后再插入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、负压引流无液体引出时，要检查胃管是否通畅。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3</a:t>
            </a:r>
            <a:r>
              <a:rPr lang="zh-CN" altLang="en-US" sz="2000" noProof="1"/>
              <a:t>、如发现引流液为鲜红色，应停止引流，立即汇报医生。</a:t>
            </a: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025" y="774700"/>
            <a:ext cx="8742363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四、声音嘶哑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临床表现：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noProof="1"/>
              <a:t>     主要为声带闭合不全和发音困难。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预防及处理：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、选择合适的胃管。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、胃肠减压过程中，嘱患者少说话，使声带得到休息。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3</a:t>
            </a:r>
            <a:r>
              <a:rPr lang="zh-CN" altLang="en-US" sz="2000" noProof="1"/>
              <a:t>、出现声音嘶哑，注意嗓音保健，加强口腔护理。避免刺激性的食物。</a:t>
            </a: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025" y="774700"/>
            <a:ext cx="8742363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五、呼吸困难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临床表现：</a:t>
            </a:r>
            <a:endParaRPr lang="zh-CN" altLang="en-US" sz="2000" b="1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、患者自感呼吸困难，呼吸节律、频率变快及幅度加深。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en-US" sz="2000" b="1" noProof="1"/>
              <a:t>预防及处理：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、插管前向患者解释，取得患者的配合。</a:t>
            </a:r>
            <a:endParaRPr lang="zh-CN" altLang="en-US" sz="2000" noProof="1"/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、插管后要确认是否在胃内。病情允许，尽早拔除胃管。</a:t>
            </a: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025" y="774700"/>
            <a:ext cx="8742363" cy="5378450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zh-CN" altLang="en-US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六、吸入性肺炎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zh-CN" altLang="en-US" sz="2000" b="1" noProof="1"/>
              <a:t>临床表现：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、高热、皮肤干燥，同时伴有寒战、胸痛、咳嗽、痰液粘稠、呼吸增快或呼吸困难。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、听诊可闻及湿啰音及支气管呼吸音。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zh-CN" altLang="en-US" sz="2000" b="1" noProof="1"/>
              <a:t>预防及处理：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1</a:t>
            </a:r>
            <a:r>
              <a:rPr lang="zh-CN" altLang="en-US" sz="2000" noProof="1"/>
              <a:t>、鼓励患者自主排痰，不能自主排痰者加强翻身拍背。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2</a:t>
            </a:r>
            <a:r>
              <a:rPr lang="zh-CN" altLang="en-US" sz="2000" noProof="1"/>
              <a:t>、保证胃肠减压引流通畅，怀疑引流不畅时及时处理，以防止胃液反流。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3</a:t>
            </a:r>
            <a:r>
              <a:rPr lang="zh-CN" altLang="en-US" sz="2000" noProof="1"/>
              <a:t>、每天口腔护理两次。</a:t>
            </a:r>
            <a:endParaRPr lang="zh-CN" altLang="en-US" sz="2000" noProof="1"/>
          </a:p>
          <a:p>
            <a:pPr marL="0" indent="0">
              <a:buFont typeface="Arial" pitchFamily="34" charset="0"/>
              <a:buNone/>
              <a:defRPr/>
            </a:pPr>
            <a:r>
              <a:rPr lang="en-US" altLang="zh-CN" sz="2000" noProof="1"/>
              <a:t>4</a:t>
            </a:r>
            <a:r>
              <a:rPr lang="zh-CN" altLang="en-US" sz="2000" noProof="1"/>
              <a:t>、发生吸入性肺炎时，结合症状、对症处理。</a:t>
            </a:r>
            <a:endParaRPr lang="zh-CN" altLang="en-US" sz="2000" noProof="1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30225" y="2737485"/>
            <a:ext cx="8083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 smtClean="0">
                <a:latin typeface="+mj-ea"/>
                <a:ea typeface="+mj-ea"/>
                <a:cs typeface="+mj-ea"/>
                <a:sym typeface="+mn-ea"/>
              </a:rPr>
              <a:t>约束带</a:t>
            </a:r>
            <a:r>
              <a:rPr lang="zh-CN" altLang="zh-CN" sz="2800" b="1" smtClean="0">
                <a:latin typeface="+mj-ea"/>
                <a:ea typeface="+mj-ea"/>
                <a:cs typeface="+mj-ea"/>
                <a:sym typeface="+mn-ea"/>
              </a:rPr>
              <a:t>技术操作并发症的预防与处理</a:t>
            </a:r>
            <a:r>
              <a:rPr lang="en-US" altLang="zh-CN" sz="2800" b="1" smtClean="0">
                <a:latin typeface="+mj-ea"/>
                <a:ea typeface="+mj-ea"/>
                <a:cs typeface="+mj-ea"/>
                <a:sym typeface="+mn-ea"/>
              </a:rPr>
              <a:t> </a:t>
            </a:r>
            <a:endParaRPr lang="zh-CN" altLang="en-US" sz="28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025" y="774700"/>
            <a:ext cx="8742363" cy="5378450"/>
          </a:xfrm>
        </p:spPr>
        <p:txBody>
          <a:bodyPr/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b="1" noProof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一、约束无效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b="1" noProof="1">
                <a:sym typeface="+mn-ea"/>
              </a:rPr>
              <a:t>预防措施：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noProof="1">
                <a:sym typeface="+mn-ea"/>
              </a:rPr>
              <a:t>1、使用前检查约束带的功能。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noProof="1">
                <a:sym typeface="+mn-ea"/>
              </a:rPr>
              <a:t>2、定时观察约束的有效性。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noProof="1">
                <a:sym typeface="+mn-ea"/>
              </a:rPr>
              <a:t>3、做好宣教，取得家属配合。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b="1" noProof="1">
                <a:sym typeface="+mn-ea"/>
              </a:rPr>
              <a:t>处理措施：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noProof="1">
                <a:sym typeface="+mn-ea"/>
              </a:rPr>
              <a:t>1、立即重新进行约束，必要时更换约束带。</a:t>
            </a:r>
            <a:endParaRPr lang="zh-CN" altLang="zh-CN" sz="2000" noProof="1">
              <a:sym typeface="+mn-ea"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zh-CN" altLang="zh-CN" sz="2000" noProof="1">
                <a:sym typeface="+mn-ea"/>
              </a:rPr>
              <a:t>2、严密观察，加强护理措施。</a:t>
            </a:r>
            <a:endParaRPr lang="zh-CN" altLang="zh-CN" sz="2000" noProof="1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https://d.book118.com/077145150040006052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宋体</vt:lpstr>
      <vt:lpstr>Calibri Light</vt:lpstr>
      <vt:lpstr>方正粗黑宋简体</vt:lpstr>
      <vt:lpstr>Office Theme</vt:lpstr>
      <vt:lpstr>护理技术操作并发症的预防与处理</vt:lpstr>
      <vt:lpstr>目录</vt:lpstr>
      <vt:lpstr>（一）胃肠减压技术操作并发症的预防及处理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2024-09-25T16:28:18.298</cp:lastPrinted>
  <dcterms:created xsi:type="dcterms:W3CDTF">2024-09-25T08:28:18Z</dcterms:created>
  <dcterms:modified xsi:type="dcterms:W3CDTF">2024-09-25T08:28:19Z</dcterms:modified>
</cp:coreProperties>
</file>