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6D0E740-D466-4CEC-A2EA-654FC506D20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4" name="PlaceHolder 1"/>
          <p:cNvSpPr>
            <a:spLocks noGrp="1"/>
          </p:cNvSpPr>
          <p:nvPr>
            <p:ph type="sldImg"/>
          </p:nvPr>
        </p:nvSpPr>
        <p:spPr>
          <a:xfrm>
            <a:off x="685800" y="1143000"/>
            <a:ext cx="5486040" cy="3085920"/>
          </a:xfrm>
          <a:prstGeom prst="rect">
            <a:avLst/>
          </a:prstGeom>
          <a:ln w="0">
            <a:noFill/>
          </a:ln>
        </p:spPr>
      </p:sp>
      <p:sp>
        <p:nvSpPr>
          <p:cNvPr id="74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7" name="PlaceHolder 1"/>
          <p:cNvSpPr>
            <a:spLocks noGrp="1"/>
          </p:cNvSpPr>
          <p:nvPr>
            <p:ph type="sldImg"/>
          </p:nvPr>
        </p:nvSpPr>
        <p:spPr>
          <a:xfrm>
            <a:off x="685800" y="1143000"/>
            <a:ext cx="5486040" cy="3085920"/>
          </a:xfrm>
          <a:prstGeom prst="rect">
            <a:avLst/>
          </a:prstGeom>
          <a:ln w="0">
            <a:noFill/>
          </a:ln>
        </p:spPr>
      </p:sp>
      <p:sp>
        <p:nvSpPr>
          <p:cNvPr id="74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0" name="PlaceHolder 1"/>
          <p:cNvSpPr>
            <a:spLocks noGrp="1"/>
          </p:cNvSpPr>
          <p:nvPr>
            <p:ph type="sldImg"/>
          </p:nvPr>
        </p:nvSpPr>
        <p:spPr>
          <a:xfrm>
            <a:off x="685800" y="1143000"/>
            <a:ext cx="5486040" cy="3085920"/>
          </a:xfrm>
          <a:prstGeom prst="rect">
            <a:avLst/>
          </a:prstGeom>
          <a:ln w="0">
            <a:noFill/>
          </a:ln>
        </p:spPr>
      </p:sp>
      <p:sp>
        <p:nvSpPr>
          <p:cNvPr id="75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3" name="PlaceHolder 1"/>
          <p:cNvSpPr>
            <a:spLocks noGrp="1"/>
          </p:cNvSpPr>
          <p:nvPr>
            <p:ph type="sldImg"/>
          </p:nvPr>
        </p:nvSpPr>
        <p:spPr>
          <a:xfrm>
            <a:off x="685800" y="1143000"/>
            <a:ext cx="5486040" cy="3085920"/>
          </a:xfrm>
          <a:prstGeom prst="rect">
            <a:avLst/>
          </a:prstGeom>
          <a:ln w="0">
            <a:noFill/>
          </a:ln>
        </p:spPr>
      </p:sp>
      <p:sp>
        <p:nvSpPr>
          <p:cNvPr id="75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6" name="PlaceHolder 1"/>
          <p:cNvSpPr>
            <a:spLocks noGrp="1"/>
          </p:cNvSpPr>
          <p:nvPr>
            <p:ph type="sldImg"/>
          </p:nvPr>
        </p:nvSpPr>
        <p:spPr>
          <a:xfrm>
            <a:off x="685800" y="1143000"/>
            <a:ext cx="5486040" cy="3085920"/>
          </a:xfrm>
          <a:prstGeom prst="rect">
            <a:avLst/>
          </a:prstGeom>
          <a:ln w="0">
            <a:noFill/>
          </a:ln>
        </p:spPr>
      </p:sp>
      <p:sp>
        <p:nvSpPr>
          <p:cNvPr id="75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9" name="PlaceHolder 1"/>
          <p:cNvSpPr>
            <a:spLocks noGrp="1"/>
          </p:cNvSpPr>
          <p:nvPr>
            <p:ph type="sldImg"/>
          </p:nvPr>
        </p:nvSpPr>
        <p:spPr>
          <a:xfrm>
            <a:off x="685800" y="1143000"/>
            <a:ext cx="5486040" cy="3085920"/>
          </a:xfrm>
          <a:prstGeom prst="rect">
            <a:avLst/>
          </a:prstGeom>
          <a:ln w="0">
            <a:noFill/>
          </a:ln>
        </p:spPr>
      </p:sp>
      <p:sp>
        <p:nvSpPr>
          <p:cNvPr id="76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6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B68667-E972-4527-8198-A2321FE55C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9ECD5-CD58-49E8-A1AF-2E06A44FD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358FD1-66D2-495C-BC71-8E9576CA81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DAA9DA-CF1A-4505-8DB1-8E2592A648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004FDD-FEB5-4790-81E6-4633BA939F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91C80A-ABC6-430E-9463-FFB8E74665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0BFB88-CF7D-422B-9E0E-77F7376E25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55E439-677C-4569-9E09-C83EDDE80D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259F75-4760-40C4-9B31-AA2D3AB7A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E16FA8-088B-4281-B0F5-85EED407B6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719B23-2FF2-4624-8DD9-3E2C48718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2ABC732-35B9-4BD8-8D42-1C7C80B79AEE}"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40BB822-1842-4BA1-A64E-2CB508ADE2C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63021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559440"/>
            <a:ext cx="10156320" cy="17884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乌鲁木齐护理查房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3492360"/>
            <a:ext cx="99748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rgbClr val="0084FF">
              <a:alpha val="46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1</a:t>
            </a:r>
            <a:r>
              <a:rPr lang="zh-CN" sz="2400" b="1" strike="noStrike" spc="-1">
                <a:solidFill>
                  <a:srgbClr val="0084FF"/>
                </a:solidFill>
                <a:latin typeface="微软雅黑"/>
                <a:ea typeface="微软雅黑"/>
              </a:rPr>
              <a:t>章  乌鲁木齐护理查房简介</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2</a:t>
            </a:r>
            <a:r>
              <a:rPr lang="zh-CN" sz="2400" b="1" strike="noStrike" spc="-1">
                <a:solidFill>
                  <a:srgbClr val="0084FF"/>
                </a:solidFill>
                <a:latin typeface="微软雅黑"/>
                <a:ea typeface="微软雅黑"/>
              </a:rPr>
              <a:t>章  护理查房的准备工作</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3</a:t>
            </a:r>
            <a:r>
              <a:rPr lang="zh-CN" sz="2400" b="1" strike="noStrike" spc="-1">
                <a:solidFill>
                  <a:srgbClr val="0084FF"/>
                </a:solidFill>
                <a:latin typeface="微软雅黑"/>
                <a:ea typeface="微软雅黑"/>
              </a:rPr>
              <a:t>章  乌鲁木齐护理查房的步骤</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4</a:t>
            </a:r>
            <a:r>
              <a:rPr lang="zh-CN" sz="2400" b="1" strike="noStrike" spc="-1">
                <a:solidFill>
                  <a:srgbClr val="0084FF"/>
                </a:solidFill>
                <a:latin typeface="微软雅黑"/>
                <a:ea typeface="微软雅黑"/>
              </a:rPr>
              <a:t>章  护理查房中的常见问题</a:t>
            </a:r>
            <a:endParaRPr lang="en-US" sz="2400" b="0" strike="noStrike" spc="-1">
              <a:solidFill>
                <a:srgbClr val="000000"/>
              </a:solidFill>
              <a:latin typeface="Arial"/>
            </a:endParaRPr>
          </a:p>
          <a:p>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5</a:t>
            </a:r>
            <a:r>
              <a:rPr lang="zh-CN" sz="2400" b="1" strike="noStrike" spc="-1">
                <a:solidFill>
                  <a:srgbClr val="0084FF"/>
                </a:solidFill>
                <a:latin typeface="微软雅黑"/>
                <a:ea typeface="微软雅黑"/>
              </a:rPr>
              <a:t>章  护理查房的技巧与经验分享</a:t>
            </a:r>
            <a:endParaRPr lang="en-US" sz="2400" b="0" strike="noStrike" spc="-1">
              <a:solidFill>
                <a:srgbClr val="000000"/>
              </a:solidFill>
              <a:latin typeface="Arial"/>
            </a:endParaRPr>
          </a:p>
          <a:p>
            <a:pPr defTabSz="914400">
              <a:lnSpc>
                <a:spcPct val="100000"/>
              </a:lnSpc>
            </a:pPr>
            <a:r>
              <a:rPr lang="zh-CN" sz="2400" b="1" strike="noStrike" spc="-1">
                <a:solidFill>
                  <a:srgbClr val="0084FF"/>
                </a:solidFill>
                <a:latin typeface="微软雅黑"/>
                <a:ea typeface="微软雅黑"/>
              </a:rPr>
              <a:t>第</a:t>
            </a:r>
            <a:r>
              <a:rPr lang="en-US" sz="2400" b="1" strike="noStrike" spc="-1">
                <a:solidFill>
                  <a:srgbClr val="0084FF"/>
                </a:solidFill>
                <a:latin typeface="微软雅黑"/>
                <a:ea typeface="微软雅黑"/>
              </a:rPr>
              <a:t>6</a:t>
            </a:r>
            <a:r>
              <a:rPr lang="zh-CN" sz="2400" b="1" strike="noStrike" spc="-1">
                <a:solidFill>
                  <a:srgbClr val="0084FF"/>
                </a:solidFill>
                <a:latin typeface="微软雅黑"/>
                <a:ea typeface="微软雅黑"/>
              </a:rPr>
              <a:t>章  乌鲁木齐护理查房总结与展望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0084FF"/>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0084FF"/>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1</a:t>
            </a:r>
            <a:r>
              <a:rPr lang="zh-CN" sz="4000" b="1" strike="noStrike" spc="299">
                <a:solidFill>
                  <a:schemeClr val="dk1"/>
                </a:solidFill>
                <a:latin typeface="Arial"/>
                <a:ea typeface="微软雅黑"/>
              </a:rPr>
              <a:t>章 乌鲁木齐护理查房简介</a:t>
            </a:r>
            <a:endParaRPr lang="en-US" sz="40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乌鲁木齐护理查房概述</a:t>
            </a:r>
            <a:endParaRPr lang="en-US" sz="3000" b="0" strike="noStrike" spc="-1">
              <a:solidFill>
                <a:schemeClr val="dk1"/>
              </a:solidFill>
              <a:latin typeface="Arial"/>
            </a:endParaRPr>
          </a:p>
        </p:txBody>
      </p:sp>
      <p:sp>
        <p:nvSpPr>
          <p:cNvPr id="93"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乌鲁木齐护理查房是指医护人员对患者进行全面的护理评估和记录的常规工作。这项工作可以帮助医护人员及时了解患者的病情状况，从而采取相应的护理措施，保障患者的健康和舒适。</a:t>
            </a:r>
            <a:endParaRPr lang="en-US" sz="1800" b="0" strike="noStrike" spc="-1">
              <a:solidFill>
                <a:srgbClr val="000000"/>
              </a:solidFill>
              <a:latin typeface="Arial"/>
            </a:endParaRPr>
          </a:p>
        </p:txBody>
      </p:sp>
      <p:grpSp>
        <p:nvGrpSpPr>
          <p:cNvPr id="94" name="Group 15"/>
          <p:cNvGrpSpPr/>
          <p:nvPr/>
        </p:nvGrpSpPr>
        <p:grpSpPr>
          <a:xfrm>
            <a:off x="435960" y="378720"/>
            <a:ext cx="515160" cy="439560"/>
            <a:chOff x="435960" y="378720"/>
            <a:chExt cx="515160" cy="439560"/>
          </a:xfrm>
        </p:grpSpPr>
        <p:sp>
          <p:nvSpPr>
            <p:cNvPr id="95"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96"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97"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98"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99"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0"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1"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2"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3"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4"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5"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6"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7"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8"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9"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0"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1"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2"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3"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4"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15"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6"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7"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8"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19"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0"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1"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2"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3"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2.title"/>
          <p:cNvSpPr/>
          <p:nvPr/>
        </p:nvSpPr>
        <p:spPr>
          <a:xfrm>
            <a:off x="8392320" y="1557720"/>
            <a:ext cx="3373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0084FF"/>
                </a:solidFill>
                <a:latin typeface="微软雅黑"/>
                <a:ea typeface="微软雅黑"/>
              </a:rPr>
              <a:t>疾病恢复情况</a:t>
            </a:r>
            <a:endParaRPr lang="en-US" sz="2000" b="0" strike="noStrike" spc="-1">
              <a:solidFill>
                <a:srgbClr val="000000"/>
              </a:solidFill>
              <a:latin typeface="Arial"/>
            </a:endParaRPr>
          </a:p>
        </p:txBody>
      </p:sp>
      <p:sp>
        <p:nvSpPr>
          <p:cNvPr id="125" name="content.2.content"/>
          <p:cNvSpPr/>
          <p:nvPr/>
        </p:nvSpPr>
        <p:spPr>
          <a:xfrm>
            <a:off x="8392320" y="1915920"/>
            <a:ext cx="3078000" cy="16081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了解患者的疾病康复进程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调整护理计划以促进康复</a:t>
            </a:r>
            <a:endParaRPr lang="en-US" sz="1600" b="0" strike="noStrike" spc="-1">
              <a:solidFill>
                <a:srgbClr val="000000"/>
              </a:solidFill>
              <a:latin typeface="Arial"/>
            </a:endParaRPr>
          </a:p>
        </p:txBody>
      </p:sp>
      <p:sp>
        <p:nvSpPr>
          <p:cNvPr id="126"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3.title"/>
          <p:cNvSpPr/>
          <p:nvPr/>
        </p:nvSpPr>
        <p:spPr>
          <a:xfrm>
            <a:off x="1094760" y="4120560"/>
            <a:ext cx="322992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0084FF"/>
                </a:solidFill>
                <a:latin typeface="微软雅黑"/>
                <a:ea typeface="微软雅黑"/>
              </a:rPr>
              <a:t>用药情况</a:t>
            </a:r>
            <a:endParaRPr lang="en-US" sz="2000" b="0" strike="noStrike" spc="-1">
              <a:solidFill>
                <a:srgbClr val="000000"/>
              </a:solidFill>
              <a:latin typeface="Arial"/>
            </a:endParaRPr>
          </a:p>
        </p:txBody>
      </p:sp>
      <p:sp>
        <p:nvSpPr>
          <p:cNvPr id="128" name="content.3.content"/>
          <p:cNvSpPr/>
          <p:nvPr/>
        </p:nvSpPr>
        <p:spPr>
          <a:xfrm>
            <a:off x="1094760" y="4453920"/>
            <a:ext cx="2929680" cy="15663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监测患者用药情况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确保用药合理安全</a:t>
            </a:r>
            <a:endParaRPr lang="en-US" sz="1600" b="0" strike="noStrike" spc="-1">
              <a:solidFill>
                <a:srgbClr val="000000"/>
              </a:solidFill>
              <a:latin typeface="Arial"/>
            </a:endParaRPr>
          </a:p>
        </p:txBody>
      </p:sp>
      <p:sp>
        <p:nvSpPr>
          <p:cNvPr id="129"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4.title"/>
          <p:cNvSpPr/>
          <p:nvPr/>
        </p:nvSpPr>
        <p:spPr>
          <a:xfrm>
            <a:off x="8392320" y="4109040"/>
            <a:ext cx="3256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0084FF"/>
                </a:solidFill>
                <a:latin typeface="微软雅黑"/>
                <a:ea typeface="微软雅黑"/>
              </a:rPr>
              <a:t>饮食情况</a:t>
            </a:r>
            <a:endParaRPr lang="en-US" sz="2000" b="0" strike="noStrike" spc="-1">
              <a:solidFill>
                <a:srgbClr val="000000"/>
              </a:solidFill>
              <a:latin typeface="Arial"/>
            </a:endParaRPr>
          </a:p>
        </p:txBody>
      </p:sp>
      <p:sp>
        <p:nvSpPr>
          <p:cNvPr id="131"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评估患者饮食偏好</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提供合理膳食建议</a:t>
            </a:r>
            <a:endParaRPr lang="en-US" sz="1600" b="0" strike="noStrike" spc="-1">
              <a:solidFill>
                <a:srgbClr val="000000"/>
              </a:solidFill>
              <a:latin typeface="Arial"/>
            </a:endParaRPr>
          </a:p>
        </p:txBody>
      </p:sp>
      <p:sp>
        <p:nvSpPr>
          <p:cNvPr id="132"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乌鲁木齐护理查房的范围</a:t>
            </a:r>
            <a:endParaRPr lang="en-US" sz="3000" b="0" strike="noStrike" spc="-1">
              <a:solidFill>
                <a:schemeClr val="dk1"/>
              </a:solidFill>
              <a:latin typeface="Arial"/>
            </a:endParaRPr>
          </a:p>
        </p:txBody>
      </p:sp>
      <p:sp>
        <p:nvSpPr>
          <p:cNvPr id="133"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1.title"/>
          <p:cNvSpPr/>
          <p:nvPr/>
        </p:nvSpPr>
        <p:spPr>
          <a:xfrm>
            <a:off x="1094760" y="1655280"/>
            <a:ext cx="33897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0084FF"/>
                </a:solidFill>
                <a:latin typeface="微软雅黑"/>
                <a:ea typeface="微软雅黑"/>
              </a:rPr>
              <a:t>生活自理能力</a:t>
            </a:r>
            <a:endParaRPr lang="en-US" sz="2000" b="0" strike="noStrike" spc="-1">
              <a:solidFill>
                <a:srgbClr val="000000"/>
              </a:solidFill>
              <a:latin typeface="Arial"/>
            </a:endParaRPr>
          </a:p>
        </p:txBody>
      </p:sp>
      <p:sp>
        <p:nvSpPr>
          <p:cNvPr id="135" name="content.1.content"/>
          <p:cNvSpPr/>
          <p:nvPr/>
        </p:nvSpPr>
        <p:spPr>
          <a:xfrm>
            <a:off x="1094760" y="2034720"/>
            <a:ext cx="2928960" cy="14652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评估患者的日常生活自理情况</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协助不自理患者做好生活起居</a:t>
            </a:r>
            <a:endParaRPr lang="en-US" sz="1600" b="0" strike="noStrike" spc="-1">
              <a:solidFill>
                <a:srgbClr val="000000"/>
              </a:solidFill>
              <a:latin typeface="Arial"/>
            </a:endParaRPr>
          </a:p>
        </p:txBody>
      </p:sp>
      <p:grpSp>
        <p:nvGrpSpPr>
          <p:cNvPr id="136" name="Group 15"/>
          <p:cNvGrpSpPr/>
          <p:nvPr/>
        </p:nvGrpSpPr>
        <p:grpSpPr>
          <a:xfrm>
            <a:off x="435960" y="378720"/>
            <a:ext cx="515160" cy="439560"/>
            <a:chOff x="435960" y="378720"/>
            <a:chExt cx="515160" cy="439560"/>
          </a:xfrm>
        </p:grpSpPr>
        <p:sp>
          <p:nvSpPr>
            <p:cNvPr id="137"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8"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9"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0"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1"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2"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3"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4"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5"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6"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7"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8"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9"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0"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1"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52"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53"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54"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55"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6"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7" name="AutoShape 8"/>
          <p:cNvSpPr/>
          <p:nvPr/>
        </p:nvSpPr>
        <p:spPr>
          <a:xfrm>
            <a:off x="4397760" y="2570040"/>
            <a:ext cx="583920" cy="583920"/>
          </a:xfrm>
          <a:prstGeom prst="diamond">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8" name="AutoShape 9"/>
          <p:cNvSpPr/>
          <p:nvPr/>
        </p:nvSpPr>
        <p:spPr>
          <a:xfrm>
            <a:off x="7198560" y="2570040"/>
            <a:ext cx="583920" cy="588600"/>
          </a:xfrm>
          <a:prstGeom prst="diamond">
            <a:avLst/>
          </a:prstGeom>
          <a:solidFill>
            <a:srgbClr val="0084FF"/>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59" name="AutoShape 10"/>
          <p:cNvSpPr/>
          <p:nvPr/>
        </p:nvSpPr>
        <p:spPr>
          <a:xfrm>
            <a:off x="4397760" y="4078080"/>
            <a:ext cx="583920" cy="583920"/>
          </a:xfrm>
          <a:prstGeom prst="diamond">
            <a:avLst/>
          </a:prstGeom>
          <a:solidFill>
            <a:srgbClr val="0084FF"/>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0" name="AutoShape 11"/>
          <p:cNvSpPr/>
          <p:nvPr/>
        </p:nvSpPr>
        <p:spPr>
          <a:xfrm>
            <a:off x="7198560" y="4078080"/>
            <a:ext cx="583920" cy="583920"/>
          </a:xfrm>
          <a:prstGeom prst="diamond">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1"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162"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163"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164"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165" name="AutoShape 2"/>
          <p:cNvSpPr/>
          <p:nvPr/>
        </p:nvSpPr>
        <p:spPr>
          <a:xfrm>
            <a:off x="4876920" y="2507040"/>
            <a:ext cx="2424240" cy="236448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6"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67"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8"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69"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70"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1"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2"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3"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74"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7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乌鲁木齐护理查房简介</a:t>
            </a:r>
            <a:endParaRPr lang="en-US" sz="3600" b="0" strike="noStrike" spc="-1">
              <a:solidFill>
                <a:srgbClr val="000000"/>
              </a:solidFill>
              <a:latin typeface="Arial"/>
            </a:endParaRPr>
          </a:p>
        </p:txBody>
      </p:sp>
      <p:sp>
        <p:nvSpPr>
          <p:cNvPr id="17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乌鲁木齐护理查房是医护人员对患者进行全面的护理评估和记录的重要工作。通过查房，可以发现患者的病情变化，及时采取护理措施，确保患者的安全和舒适。这是医护工作中不可或缺的一环。</a:t>
            </a:r>
            <a:endParaRPr lang="en-US" sz="1800" b="0" strike="noStrike" spc="-1">
              <a:solidFill>
                <a:srgbClr val="000000"/>
              </a:solidFill>
              <a:latin typeface="Arial"/>
            </a:endParaRPr>
          </a:p>
        </p:txBody>
      </p:sp>
      <p:sp>
        <p:nvSpPr>
          <p:cNvPr id="17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79" name="Group 15"/>
          <p:cNvGrpSpPr/>
          <p:nvPr/>
        </p:nvGrpSpPr>
        <p:grpSpPr>
          <a:xfrm>
            <a:off x="431640" y="396000"/>
            <a:ext cx="514800" cy="439200"/>
            <a:chOff x="431640" y="396000"/>
            <a:chExt cx="514800" cy="439200"/>
          </a:xfrm>
        </p:grpSpPr>
        <p:sp>
          <p:nvSpPr>
            <p:cNvPr id="180"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1"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2"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3"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4"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5"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6"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7"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8"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9"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0"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1"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2"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3"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4"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5"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6"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7"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8"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9"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0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1"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202"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2</a:t>
            </a:r>
            <a:r>
              <a:rPr lang="zh-CN" sz="4000" b="1" strike="noStrike" spc="299">
                <a:solidFill>
                  <a:schemeClr val="dk1"/>
                </a:solidFill>
                <a:latin typeface="Arial"/>
                <a:ea typeface="微软雅黑"/>
              </a:rPr>
              <a:t>章 护理查房的准备工作</a:t>
            </a:r>
            <a:endParaRPr lang="en-US" sz="4000" b="0" strike="noStrike" spc="-1">
              <a:solidFill>
                <a:schemeClr val="dk1"/>
              </a:solidFill>
              <a:latin typeface="Arial"/>
            </a:endParaRPr>
          </a:p>
        </p:txBody>
      </p:sp>
      <p:sp>
        <p:nvSpPr>
          <p:cNvPr id="20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04" name="AutoShape 3"/>
          <p:cNvSpPr/>
          <p:nvPr/>
        </p:nvSpPr>
        <p:spPr>
          <a:xfrm>
            <a:off x="6866280" y="1243800"/>
            <a:ext cx="5325480" cy="4881600"/>
          </a:xfrm>
          <a:prstGeom prst="rect">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5"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0084FF"/>
                </a:solidFill>
                <a:latin typeface="Arial"/>
                <a:ea typeface="微软雅黑"/>
              </a:rPr>
              <a:t>确保查房准确</a:t>
            </a:r>
            <a:endParaRPr lang="en-US" sz="3000" b="0" strike="noStrike" spc="-1">
              <a:solidFill>
                <a:schemeClr val="dk1"/>
              </a:solidFill>
              <a:latin typeface="Arial"/>
            </a:endParaRPr>
          </a:p>
        </p:txBody>
      </p:sp>
      <p:sp>
        <p:nvSpPr>
          <p:cNvPr id="206"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在进行护理查房前，首先要核对患者的姓名、病历号等身份信息，以确保查房的对象正确。这一步是护理查房工作的基础，也是保障医疗质量的重要环节。</a:t>
            </a:r>
            <a:endParaRPr lang="en-US" sz="1800" b="0" strike="noStrike" spc="-1">
              <a:solidFill>
                <a:srgbClr val="000000"/>
              </a:solidFill>
              <a:latin typeface="Arial"/>
            </a:endParaRPr>
          </a:p>
        </p:txBody>
      </p:sp>
      <p:grpSp>
        <p:nvGrpSpPr>
          <p:cNvPr id="207" name="Group 15"/>
          <p:cNvGrpSpPr/>
          <p:nvPr/>
        </p:nvGrpSpPr>
        <p:grpSpPr>
          <a:xfrm>
            <a:off x="435960" y="378720"/>
            <a:ext cx="515160" cy="439560"/>
            <a:chOff x="435960" y="378720"/>
            <a:chExt cx="515160" cy="439560"/>
          </a:xfrm>
        </p:grpSpPr>
        <p:sp>
          <p:nvSpPr>
            <p:cNvPr id="208"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9"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0"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1"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2"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3"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4"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5"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6"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7"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8"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9"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0"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1"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2"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3"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4"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5"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6"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7"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228"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29"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0"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1"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2"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5"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36"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3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与患者沟通</a:t>
            </a:r>
            <a:endParaRPr lang="en-US" sz="3600" b="0" strike="noStrike" spc="-1">
              <a:solidFill>
                <a:srgbClr val="000000"/>
              </a:solidFill>
              <a:latin typeface="Arial"/>
            </a:endParaRPr>
          </a:p>
        </p:txBody>
      </p:sp>
      <p:sp>
        <p:nvSpPr>
          <p:cNvPr id="23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在开始查房前，与患者进行简短的沟通是十分重要的。通过与患者交流，了解患者的主要不适症状及需求，有助于更加细致地进行护理工作，提高患者的满意度和治疗效果。</a:t>
            </a:r>
            <a:endParaRPr lang="en-US" sz="1800" b="0" strike="noStrike" spc="-1">
              <a:solidFill>
                <a:srgbClr val="000000"/>
              </a:solidFill>
              <a:latin typeface="Arial"/>
            </a:endParaRPr>
          </a:p>
        </p:txBody>
      </p:sp>
      <p:sp>
        <p:nvSpPr>
          <p:cNvPr id="24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41" name="Group 15"/>
          <p:cNvGrpSpPr/>
          <p:nvPr/>
        </p:nvGrpSpPr>
        <p:grpSpPr>
          <a:xfrm>
            <a:off x="431640" y="396000"/>
            <a:ext cx="514800" cy="439200"/>
            <a:chOff x="431640" y="396000"/>
            <a:chExt cx="514800" cy="439200"/>
          </a:xfrm>
        </p:grpSpPr>
        <p:sp>
          <p:nvSpPr>
            <p:cNvPr id="242"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3"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4"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5"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6"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7"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8"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9"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0"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1"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2"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3"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4"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5"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6"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7"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8"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9"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60"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1"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63" name="PlaceHolder 1"/>
          <p:cNvSpPr>
            <a:spLocks noGrp="1"/>
          </p:cNvSpPr>
          <p:nvPr>
            <p:ph/>
          </p:nvPr>
        </p:nvSpPr>
        <p:spPr>
          <a:xfrm>
            <a:off x="654840" y="2055600"/>
            <a:ext cx="1073124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0084FF"/>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264" name="PlaceHolder 2"/>
          <p:cNvSpPr>
            <a:spLocks noGrp="1"/>
          </p:cNvSpPr>
          <p:nvPr>
            <p:ph type="title" idx="4294967295"/>
          </p:nvPr>
        </p:nvSpPr>
        <p:spPr>
          <a:xfrm>
            <a:off x="313560" y="366516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chemeClr val="dk1"/>
                </a:solidFill>
                <a:latin typeface="Arial"/>
                <a:ea typeface="微软雅黑"/>
              </a:rPr>
              <a:t>第</a:t>
            </a:r>
            <a:r>
              <a:rPr lang="en-US" sz="4000" b="1" strike="noStrike" spc="299">
                <a:solidFill>
                  <a:schemeClr val="dk1"/>
                </a:solidFill>
                <a:latin typeface="Arial"/>
                <a:ea typeface="微软雅黑"/>
              </a:rPr>
              <a:t>3</a:t>
            </a:r>
            <a:r>
              <a:rPr lang="zh-CN" sz="4000" b="1" strike="noStrike" spc="299">
                <a:solidFill>
                  <a:schemeClr val="dk1"/>
                </a:solidFill>
                <a:latin typeface="Arial"/>
                <a:ea typeface="微软雅黑"/>
              </a:rPr>
              <a:t>章 乌鲁木齐护理查房的步骤</a:t>
            </a:r>
            <a:endParaRPr lang="en-US" sz="4000" b="0" strike="noStrike" spc="-1">
              <a:solidFill>
                <a:schemeClr val="dk1"/>
              </a:solidFill>
              <a:latin typeface="Arial"/>
            </a:endParaRPr>
          </a:p>
        </p:txBody>
      </p:sp>
      <p:sp>
        <p:nvSpPr>
          <p:cNvPr id="2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66" name="AutoShape 2"/>
          <p:cNvSpPr/>
          <p:nvPr/>
        </p:nvSpPr>
        <p:spPr>
          <a:xfrm>
            <a:off x="592920" y="2746800"/>
            <a:ext cx="3455640" cy="3055320"/>
          </a:xfrm>
          <a:prstGeom prst="roundRect">
            <a:avLst>
              <a:gd name="adj" fmla="val 12500"/>
            </a:avLst>
          </a:prstGeom>
          <a:solidFill>
            <a:srgbClr val="0084FF">
              <a:alpha val="10000"/>
            </a:srgbClr>
          </a:solidFill>
          <a:ln w="19050">
            <a:solidFill>
              <a:srgbClr val="0084FF"/>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7" name="AutoShape 3"/>
          <p:cNvSpPr/>
          <p:nvPr/>
        </p:nvSpPr>
        <p:spPr>
          <a:xfrm>
            <a:off x="4367880" y="2746800"/>
            <a:ext cx="3455640" cy="3055320"/>
          </a:xfrm>
          <a:prstGeom prst="roundRect">
            <a:avLst>
              <a:gd name="adj" fmla="val 12500"/>
            </a:avLst>
          </a:prstGeom>
          <a:solidFill>
            <a:srgbClr val="0084FF">
              <a:alpha val="10000"/>
            </a:srgbClr>
          </a:solidFill>
          <a:ln w="19050">
            <a:solidFill>
              <a:srgbClr val="0084FF"/>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8" name="AutoShape 4"/>
          <p:cNvSpPr/>
          <p:nvPr/>
        </p:nvSpPr>
        <p:spPr>
          <a:xfrm>
            <a:off x="8133840" y="2746800"/>
            <a:ext cx="3455640" cy="3055320"/>
          </a:xfrm>
          <a:prstGeom prst="roundRect">
            <a:avLst>
              <a:gd name="adj" fmla="val 12500"/>
            </a:avLst>
          </a:prstGeom>
          <a:solidFill>
            <a:srgbClr val="0084FF">
              <a:alpha val="10000"/>
            </a:srgbClr>
          </a:solidFill>
          <a:ln w="19050">
            <a:solidFill>
              <a:srgbClr val="0084FF"/>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9" name="AutoShape 5"/>
          <p:cNvSpPr/>
          <p:nvPr/>
        </p:nvSpPr>
        <p:spPr>
          <a:xfrm rot="18900000" flipH="1" flipV="1">
            <a:off x="5274720" y="1333440"/>
            <a:ext cx="1641960" cy="1641960"/>
          </a:xfrm>
          <a:prstGeom prst="teardrop">
            <a:avLst>
              <a:gd name="adj" fmla="val 100000"/>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0" name="AutoShape 8"/>
          <p:cNvSpPr/>
          <p:nvPr/>
        </p:nvSpPr>
        <p:spPr>
          <a:xfrm>
            <a:off x="5818320" y="5524920"/>
            <a:ext cx="555120" cy="81360"/>
          </a:xfrm>
          <a:prstGeom prst="roundRect">
            <a:avLst>
              <a:gd name="adj" fmla="val 12500"/>
            </a:avLst>
          </a:prstGeom>
          <a:solidFill>
            <a:srgbClr val="0084FF"/>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71" name="AutoShape 9"/>
          <p:cNvSpPr/>
          <p:nvPr/>
        </p:nvSpPr>
        <p:spPr>
          <a:xfrm rot="18900000" flipH="1" flipV="1">
            <a:off x="1499760" y="1333440"/>
            <a:ext cx="1641960" cy="1641960"/>
          </a:xfrm>
          <a:prstGeom prst="teardrop">
            <a:avLst>
              <a:gd name="adj" fmla="val 100000"/>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2" name="AutoShape 12"/>
          <p:cNvSpPr/>
          <p:nvPr/>
        </p:nvSpPr>
        <p:spPr>
          <a:xfrm>
            <a:off x="2043360" y="5524920"/>
            <a:ext cx="555120" cy="81360"/>
          </a:xfrm>
          <a:prstGeom prst="roundRect">
            <a:avLst>
              <a:gd name="adj" fmla="val 12500"/>
            </a:avLst>
          </a:prstGeom>
          <a:solidFill>
            <a:srgbClr val="0084FF"/>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73" name="AutoShape 13"/>
          <p:cNvSpPr/>
          <p:nvPr/>
        </p:nvSpPr>
        <p:spPr>
          <a:xfrm rot="18900000" flipH="1" flipV="1">
            <a:off x="9040320" y="1333440"/>
            <a:ext cx="1641960" cy="1641960"/>
          </a:xfrm>
          <a:prstGeom prst="teardrop">
            <a:avLst>
              <a:gd name="adj" fmla="val 100000"/>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4" name="AutoShape 16"/>
          <p:cNvSpPr/>
          <p:nvPr/>
        </p:nvSpPr>
        <p:spPr>
          <a:xfrm>
            <a:off x="9583920" y="5524920"/>
            <a:ext cx="555120" cy="81360"/>
          </a:xfrm>
          <a:prstGeom prst="roundRect">
            <a:avLst>
              <a:gd name="adj" fmla="val 12500"/>
            </a:avLst>
          </a:prstGeom>
          <a:solidFill>
            <a:srgbClr val="0084FF"/>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75"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6"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7"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8"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9"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0084FF"/>
                </a:solidFill>
                <a:latin typeface="微软雅黑"/>
                <a:ea typeface="微软雅黑"/>
              </a:rPr>
              <a:t>脉搏</a:t>
            </a:r>
            <a:endParaRPr lang="en-US" sz="2000" b="0" strike="noStrike" spc="-1">
              <a:solidFill>
                <a:srgbClr val="000000"/>
              </a:solidFill>
              <a:latin typeface="Arial"/>
            </a:endParaRPr>
          </a:p>
        </p:txBody>
      </p:sp>
      <p:sp>
        <p:nvSpPr>
          <p:cNvPr id="280"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观察患者的脉搏情况，记录脉率和节律。</a:t>
            </a:r>
            <a:endParaRPr lang="en-US" sz="1600" b="0" strike="noStrike" spc="-1">
              <a:solidFill>
                <a:srgbClr val="000000"/>
              </a:solidFill>
              <a:latin typeface="Arial"/>
            </a:endParaRPr>
          </a:p>
        </p:txBody>
      </p:sp>
      <p:sp>
        <p:nvSpPr>
          <p:cNvPr id="281"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2"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0084FF"/>
                </a:solidFill>
                <a:latin typeface="微软雅黑"/>
                <a:ea typeface="微软雅黑"/>
              </a:rPr>
              <a:t>呼吸</a:t>
            </a:r>
            <a:endParaRPr lang="en-US" sz="2000" b="0" strike="noStrike" spc="-1">
              <a:solidFill>
                <a:srgbClr val="000000"/>
              </a:solidFill>
              <a:latin typeface="Arial"/>
            </a:endParaRPr>
          </a:p>
        </p:txBody>
      </p:sp>
      <p:sp>
        <p:nvSpPr>
          <p:cNvPr id="283"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记录患者的呼吸频率和特殊呼吸情况。</a:t>
            </a:r>
            <a:endParaRPr lang="en-US" sz="1600" b="0" strike="noStrike" spc="-1">
              <a:solidFill>
                <a:srgbClr val="000000"/>
              </a:solidFill>
              <a:latin typeface="Arial"/>
            </a:endParaRPr>
          </a:p>
        </p:txBody>
      </p:sp>
      <p:sp>
        <p:nvSpPr>
          <p:cNvPr id="284"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5"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观察患者生命体征</a:t>
            </a:r>
            <a:endParaRPr lang="en-US" sz="3000" b="0" strike="noStrike" spc="-1">
              <a:solidFill>
                <a:schemeClr val="dk1"/>
              </a:solidFill>
              <a:latin typeface="Arial"/>
            </a:endParaRPr>
          </a:p>
        </p:txBody>
      </p:sp>
      <p:sp>
        <p:nvSpPr>
          <p:cNvPr id="286"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7"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0084FF"/>
                </a:solidFill>
                <a:latin typeface="微软雅黑"/>
                <a:ea typeface="微软雅黑"/>
              </a:rPr>
              <a:t>体温</a:t>
            </a:r>
            <a:endParaRPr lang="en-US" sz="2000" b="0" strike="noStrike" spc="-1">
              <a:solidFill>
                <a:srgbClr val="000000"/>
              </a:solidFill>
              <a:latin typeface="Arial"/>
            </a:endParaRPr>
          </a:p>
        </p:txBody>
      </p:sp>
      <p:sp>
        <p:nvSpPr>
          <p:cNvPr id="288"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使用体温计测量患者体温，记录在护理单上。</a:t>
            </a:r>
            <a:endParaRPr lang="en-US" sz="1600" b="0" strike="noStrike" spc="-1">
              <a:solidFill>
                <a:srgbClr val="000000"/>
              </a:solidFill>
              <a:latin typeface="Arial"/>
            </a:endParaRPr>
          </a:p>
        </p:txBody>
      </p:sp>
      <p:grpSp>
        <p:nvGrpSpPr>
          <p:cNvPr id="289" name="Group 15"/>
          <p:cNvGrpSpPr/>
          <p:nvPr/>
        </p:nvGrpSpPr>
        <p:grpSpPr>
          <a:xfrm>
            <a:off x="435960" y="378720"/>
            <a:ext cx="515160" cy="439560"/>
            <a:chOff x="435960" y="378720"/>
            <a:chExt cx="515160" cy="439560"/>
          </a:xfrm>
        </p:grpSpPr>
        <p:sp>
          <p:nvSpPr>
            <p:cNvPr id="290"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1"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2"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3"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4"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5"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6"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7"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8"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9"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0"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1"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2"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3"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4"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5"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6"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7"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8"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9"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310" name="AutoShape 2"/>
          <p:cNvSpPr/>
          <p:nvPr/>
        </p:nvSpPr>
        <p:spPr>
          <a:xfrm>
            <a:off x="9054360" y="2212200"/>
            <a:ext cx="2388600" cy="280332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11" name="AutoShape 2"/>
          <p:cNvSpPr/>
          <p:nvPr/>
        </p:nvSpPr>
        <p:spPr>
          <a:xfrm>
            <a:off x="6311880" y="2212200"/>
            <a:ext cx="2388600" cy="280332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12" name="AutoShape 2"/>
          <p:cNvSpPr/>
          <p:nvPr/>
        </p:nvSpPr>
        <p:spPr>
          <a:xfrm>
            <a:off x="3569400" y="2212200"/>
            <a:ext cx="2388600" cy="280332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313" name="AutoShape 2"/>
          <p:cNvSpPr/>
          <p:nvPr/>
        </p:nvSpPr>
        <p:spPr>
          <a:xfrm>
            <a:off x="729720" y="2164680"/>
            <a:ext cx="2388600" cy="2851560"/>
          </a:xfrm>
          <a:prstGeom prst="rect">
            <a:avLst/>
          </a:prstGeom>
          <a:solidFill>
            <a:srgbClr val="0084FF"/>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EB554D"/>
                </a:solidFill>
                <a:latin typeface="Calibri"/>
                <a:ea typeface="Calibri"/>
              </a:rPr>
              <a:t>    </a:t>
            </a:r>
            <a:endParaRPr lang="en-US" sz="2940" b="0" strike="noStrike" spc="-1">
              <a:solidFill>
                <a:srgbClr val="FFFFFF"/>
              </a:solidFill>
              <a:latin typeface="Arial"/>
            </a:endParaRPr>
          </a:p>
        </p:txBody>
      </p:sp>
      <p:sp>
        <p:nvSpPr>
          <p:cNvPr id="314"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5"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0084FF"/>
                </a:solidFill>
                <a:latin typeface="微软雅黑"/>
                <a:ea typeface="微软雅黑"/>
              </a:rPr>
              <a:t>护士长沟通</a:t>
            </a:r>
            <a:endParaRPr lang="en-US" sz="2000" b="0" strike="noStrike" spc="-1">
              <a:solidFill>
                <a:srgbClr val="000000"/>
              </a:solidFill>
              <a:latin typeface="Arial"/>
            </a:endParaRPr>
          </a:p>
        </p:txBody>
      </p:sp>
      <p:sp>
        <p:nvSpPr>
          <p:cNvPr id="316"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与护士长讨论患者的护理问题和团队配合。</a:t>
            </a:r>
            <a:endParaRPr lang="en-US" sz="1600" b="0" strike="noStrike" spc="-1">
              <a:solidFill>
                <a:srgbClr val="000000"/>
              </a:solidFill>
              <a:latin typeface="Arial"/>
            </a:endParaRPr>
          </a:p>
        </p:txBody>
      </p:sp>
      <p:sp>
        <p:nvSpPr>
          <p:cNvPr id="317"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8"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0084FF"/>
                </a:solidFill>
                <a:latin typeface="微软雅黑"/>
                <a:ea typeface="微软雅黑"/>
              </a:rPr>
              <a:t>团队讨论</a:t>
            </a:r>
            <a:endParaRPr lang="en-US" sz="2000" b="0" strike="noStrike" spc="-1">
              <a:solidFill>
                <a:srgbClr val="000000"/>
              </a:solidFill>
              <a:latin typeface="Arial"/>
            </a:endParaRPr>
          </a:p>
        </p:txBody>
      </p:sp>
      <p:sp>
        <p:nvSpPr>
          <p:cNvPr id="319"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与全体团队成员讨论患者的综合护理方案。</a:t>
            </a:r>
            <a:endParaRPr lang="en-US" sz="1600" b="0" strike="noStrike" spc="-1">
              <a:solidFill>
                <a:srgbClr val="000000"/>
              </a:solidFill>
              <a:latin typeface="Arial"/>
            </a:endParaRPr>
          </a:p>
        </p:txBody>
      </p:sp>
      <p:sp>
        <p:nvSpPr>
          <p:cNvPr id="320"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1"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0084FF"/>
                </a:solidFill>
                <a:latin typeface="微软雅黑"/>
                <a:ea typeface="微软雅黑"/>
              </a:rPr>
              <a:t>制定护理计划</a:t>
            </a:r>
            <a:endParaRPr lang="en-US" sz="2000" b="0" strike="noStrike" spc="-1">
              <a:solidFill>
                <a:srgbClr val="000000"/>
              </a:solidFill>
              <a:latin typeface="Arial"/>
            </a:endParaRPr>
          </a:p>
        </p:txBody>
      </p:sp>
      <p:sp>
        <p:nvSpPr>
          <p:cNvPr id="322"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根据团队讨论结果制定下一步的护理计划和措施。</a:t>
            </a:r>
            <a:endParaRPr lang="en-US" sz="1600" b="0" strike="noStrike" spc="-1">
              <a:solidFill>
                <a:srgbClr val="000000"/>
              </a:solidFill>
              <a:latin typeface="Arial"/>
            </a:endParaRPr>
          </a:p>
        </p:txBody>
      </p:sp>
      <p:sp>
        <p:nvSpPr>
          <p:cNvPr id="32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0084FF"/>
                </a:solidFill>
                <a:latin typeface="Arial"/>
                <a:ea typeface="微软雅黑"/>
              </a:rPr>
              <a:t>与团队沟通</a:t>
            </a:r>
            <a:endParaRPr lang="en-US" sz="3000" b="0" strike="noStrike" spc="-1">
              <a:solidFill>
                <a:schemeClr val="dk1"/>
              </a:solidFill>
              <a:latin typeface="Arial"/>
            </a:endParaRPr>
          </a:p>
        </p:txBody>
      </p:sp>
      <p:sp>
        <p:nvSpPr>
          <p:cNvPr id="324"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5"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0084FF"/>
                </a:solidFill>
                <a:latin typeface="微软雅黑"/>
                <a:ea typeface="微软雅黑"/>
              </a:rPr>
              <a:t>医生沟通</a:t>
            </a:r>
            <a:endParaRPr lang="en-US" sz="2000" b="0" strike="noStrike" spc="-1">
              <a:solidFill>
                <a:srgbClr val="000000"/>
              </a:solidFill>
              <a:latin typeface="Arial"/>
            </a:endParaRPr>
          </a:p>
        </p:txBody>
      </p:sp>
      <p:sp>
        <p:nvSpPr>
          <p:cNvPr id="326"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向主治医生汇报患者的情况和护理计划。</a:t>
            </a:r>
            <a:endParaRPr lang="en-US" sz="1600" b="0" strike="noStrike" spc="-1">
              <a:solidFill>
                <a:srgbClr val="000000"/>
              </a:solidFill>
              <a:latin typeface="Arial"/>
            </a:endParaRPr>
          </a:p>
        </p:txBody>
      </p:sp>
      <p:grpSp>
        <p:nvGrpSpPr>
          <p:cNvPr id="327" name="Group 15"/>
          <p:cNvGrpSpPr/>
          <p:nvPr/>
        </p:nvGrpSpPr>
        <p:grpSpPr>
          <a:xfrm>
            <a:off x="435960" y="378720"/>
            <a:ext cx="515160" cy="439560"/>
            <a:chOff x="435960" y="378720"/>
            <a:chExt cx="515160" cy="439560"/>
          </a:xfrm>
        </p:grpSpPr>
        <p:sp>
          <p:nvSpPr>
            <p:cNvPr id="328" name="AutoShape 16"/>
            <p:cNvSpPr/>
            <p:nvPr/>
          </p:nvSpPr>
          <p:spPr>
            <a:xfrm>
              <a:off x="435960" y="378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9" name="AutoShape 17"/>
            <p:cNvSpPr/>
            <p:nvPr/>
          </p:nvSpPr>
          <p:spPr>
            <a:xfrm>
              <a:off x="555840" y="385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0" name="AutoShape 18"/>
            <p:cNvSpPr/>
            <p:nvPr/>
          </p:nvSpPr>
          <p:spPr>
            <a:xfrm>
              <a:off x="669960" y="387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1" name="AutoShape 19"/>
            <p:cNvSpPr/>
            <p:nvPr/>
          </p:nvSpPr>
          <p:spPr>
            <a:xfrm>
              <a:off x="780840" y="396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2" name="AutoShape 20"/>
            <p:cNvSpPr/>
            <p:nvPr/>
          </p:nvSpPr>
          <p:spPr>
            <a:xfrm>
              <a:off x="885960" y="39204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3" name="AutoShape 21"/>
            <p:cNvSpPr/>
            <p:nvPr/>
          </p:nvSpPr>
          <p:spPr>
            <a:xfrm>
              <a:off x="435960" y="496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4" name="AutoShape 22"/>
            <p:cNvSpPr/>
            <p:nvPr/>
          </p:nvSpPr>
          <p:spPr>
            <a:xfrm>
              <a:off x="555840" y="5032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5" name="AutoShape 23"/>
            <p:cNvSpPr/>
            <p:nvPr/>
          </p:nvSpPr>
          <p:spPr>
            <a:xfrm>
              <a:off x="669960" y="504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6" name="AutoShape 24"/>
            <p:cNvSpPr/>
            <p:nvPr/>
          </p:nvSpPr>
          <p:spPr>
            <a:xfrm>
              <a:off x="780840" y="513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7" name="AutoShape 25"/>
            <p:cNvSpPr/>
            <p:nvPr/>
          </p:nvSpPr>
          <p:spPr>
            <a:xfrm>
              <a:off x="885960" y="509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8" name="AutoShape 26"/>
            <p:cNvSpPr/>
            <p:nvPr/>
          </p:nvSpPr>
          <p:spPr>
            <a:xfrm>
              <a:off x="435960" y="6145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9" name="AutoShape 27"/>
            <p:cNvSpPr/>
            <p:nvPr/>
          </p:nvSpPr>
          <p:spPr>
            <a:xfrm>
              <a:off x="555840" y="621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0" name="AutoShape 28"/>
            <p:cNvSpPr/>
            <p:nvPr/>
          </p:nvSpPr>
          <p:spPr>
            <a:xfrm>
              <a:off x="669960" y="6228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1" name="AutoShape 29"/>
            <p:cNvSpPr/>
            <p:nvPr/>
          </p:nvSpPr>
          <p:spPr>
            <a:xfrm>
              <a:off x="780840" y="631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2" name="AutoShape 30"/>
            <p:cNvSpPr/>
            <p:nvPr/>
          </p:nvSpPr>
          <p:spPr>
            <a:xfrm>
              <a:off x="885960" y="627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43" name="AutoShape 31"/>
            <p:cNvSpPr/>
            <p:nvPr/>
          </p:nvSpPr>
          <p:spPr>
            <a:xfrm>
              <a:off x="435960" y="7322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44" name="AutoShape 32"/>
            <p:cNvSpPr/>
            <p:nvPr/>
          </p:nvSpPr>
          <p:spPr>
            <a:xfrm>
              <a:off x="555840" y="7387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45" name="AutoShape 33"/>
            <p:cNvSpPr/>
            <p:nvPr/>
          </p:nvSpPr>
          <p:spPr>
            <a:xfrm>
              <a:off x="669960" y="7405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6" name="AutoShape 34"/>
            <p:cNvSpPr/>
            <p:nvPr/>
          </p:nvSpPr>
          <p:spPr>
            <a:xfrm>
              <a:off x="780840" y="7495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7" name="AutoShape 35"/>
            <p:cNvSpPr/>
            <p:nvPr/>
          </p:nvSpPr>
          <p:spPr>
            <a:xfrm>
              <a:off x="885960" y="74520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pic>
        <p:nvPicPr>
          <p:cNvPr id="348" name="Picture 5" descr="C:/Users/Administrator/Desktop/ppt模板/图片素材/插画/巴扎嘿素材 (2).jpg巴扎嘿素材 (2)"/>
          <p:cNvPicPr/>
          <p:nvPr/>
        </p:nvPicPr>
        <p:blipFill>
          <a:blip r:embed="rId2"/>
          <a:srcRect t="25611" b="25611"/>
          <a:stretch>
            <a:fillRect/>
          </a:stretch>
        </p:blipFill>
        <p:spPr>
          <a:xfrm>
            <a:off x="681840" y="4838760"/>
            <a:ext cx="2495160" cy="1217520"/>
          </a:xfrm>
          <a:prstGeom prst="rect">
            <a:avLst/>
          </a:prstGeom>
          <a:ln w="0">
            <a:noFill/>
          </a:ln>
        </p:spPr>
      </p:pic>
      <p:pic>
        <p:nvPicPr>
          <p:cNvPr id="349" name="Picture 5" descr="C:/Users/Administrator/Desktop/ppt模板/图片素材/插画/巴扎嘿素材 (3).jpg巴扎嘿素材 (3)"/>
          <p:cNvPicPr/>
          <p:nvPr/>
        </p:nvPicPr>
        <p:blipFill>
          <a:blip r:embed="rId3"/>
          <a:srcRect t="25278" b="25278"/>
          <a:stretch>
            <a:fillRect/>
          </a:stretch>
        </p:blipFill>
        <p:spPr>
          <a:xfrm>
            <a:off x="3541320" y="4838760"/>
            <a:ext cx="2461680" cy="1217520"/>
          </a:xfrm>
          <a:prstGeom prst="rect">
            <a:avLst/>
          </a:prstGeom>
          <a:ln w="0">
            <a:noFill/>
          </a:ln>
        </p:spPr>
      </p:pic>
      <p:pic>
        <p:nvPicPr>
          <p:cNvPr id="350" name="Picture 5" descr="C:/Users/Administrator/Desktop/ppt模板/图片素材/插画/巴扎嘿素材 (4).jpg巴扎嘿素材 (4)"/>
          <p:cNvPicPr/>
          <p:nvPr/>
        </p:nvPicPr>
        <p:blipFill>
          <a:blip r:embed="rId4"/>
          <a:srcRect t="24548" b="24548"/>
          <a:stretch>
            <a:fillRect/>
          </a:stretch>
        </p:blipFill>
        <p:spPr>
          <a:xfrm>
            <a:off x="6305400" y="4838760"/>
            <a:ext cx="2391120" cy="1217520"/>
          </a:xfrm>
          <a:prstGeom prst="rect">
            <a:avLst/>
          </a:prstGeom>
          <a:ln w="0">
            <a:noFill/>
          </a:ln>
        </p:spPr>
      </p:pic>
      <p:pic>
        <p:nvPicPr>
          <p:cNvPr id="351" name="Picture 5" descr="C:/Users/Administrator/Desktop/ppt模板/图片素材/插画/巴扎嘿素材 (5).jpg巴扎嘿素材 (5)"/>
          <p:cNvPicPr/>
          <p:nvPr/>
        </p:nvPicPr>
        <p:blipFill>
          <a:blip r:embed="rId5"/>
          <a:srcRect t="24803" b="24803"/>
          <a:stretch>
            <a:fillRect/>
          </a:stretch>
        </p:blipFill>
        <p:spPr>
          <a:xfrm>
            <a:off x="9044280" y="4838760"/>
            <a:ext cx="2415240" cy="121752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52" name="AutoShape 3"/>
          <p:cNvSpPr/>
          <p:nvPr/>
        </p:nvSpPr>
        <p:spPr>
          <a:xfrm>
            <a:off x="472320" y="1375560"/>
            <a:ext cx="11246760" cy="4699080"/>
          </a:xfrm>
          <a:prstGeom prst="rect">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3" name="AutoShape 5"/>
          <p:cNvSpPr/>
          <p:nvPr/>
        </p:nvSpPr>
        <p:spPr>
          <a:xfrm>
            <a:off x="2499480" y="6236280"/>
            <a:ext cx="921996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4" name="AutoShape 6"/>
          <p:cNvSpPr/>
          <p:nvPr/>
        </p:nvSpPr>
        <p:spPr>
          <a:xfrm>
            <a:off x="483840" y="6236280"/>
            <a:ext cx="739800" cy="66960"/>
          </a:xfrm>
          <a:prstGeom prst="rect">
            <a:avLst/>
          </a:prstGeom>
          <a:solidFill>
            <a:srgbClr val="0084FF"/>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5" name="AutoShape 7"/>
          <p:cNvSpPr/>
          <p:nvPr/>
        </p:nvSpPr>
        <p:spPr>
          <a:xfrm>
            <a:off x="1375920" y="6200640"/>
            <a:ext cx="158400" cy="158400"/>
          </a:xfrm>
          <a:prstGeom prst="ellipse">
            <a:avLst/>
          </a:prstGeom>
          <a:solidFill>
            <a:srgbClr val="0084FF"/>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6" name="AutoShape 8"/>
          <p:cNvSpPr/>
          <p:nvPr/>
        </p:nvSpPr>
        <p:spPr>
          <a:xfrm>
            <a:off x="1607040" y="6207120"/>
            <a:ext cx="146880" cy="146880"/>
          </a:xfrm>
          <a:prstGeom prst="ellipse">
            <a:avLst/>
          </a:prstGeom>
          <a:solidFill>
            <a:srgbClr val="0084FF">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7" name="AutoShape 9"/>
          <p:cNvSpPr/>
          <p:nvPr/>
        </p:nvSpPr>
        <p:spPr>
          <a:xfrm>
            <a:off x="1827360" y="6213960"/>
            <a:ext cx="135720" cy="135720"/>
          </a:xfrm>
          <a:prstGeom prst="ellipse">
            <a:avLst/>
          </a:prstGeom>
          <a:solidFill>
            <a:srgbClr val="0084FF">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8" name="AutoShape 10"/>
          <p:cNvSpPr/>
          <p:nvPr/>
        </p:nvSpPr>
        <p:spPr>
          <a:xfrm>
            <a:off x="2027160" y="6220440"/>
            <a:ext cx="124200" cy="124200"/>
          </a:xfrm>
          <a:prstGeom prst="ellipse">
            <a:avLst/>
          </a:prstGeom>
          <a:solidFill>
            <a:srgbClr val="0084FF">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59" name="AutoShape 11"/>
          <p:cNvSpPr/>
          <p:nvPr/>
        </p:nvSpPr>
        <p:spPr>
          <a:xfrm>
            <a:off x="2224800" y="6215040"/>
            <a:ext cx="113040" cy="113040"/>
          </a:xfrm>
          <a:prstGeom prst="ellipse">
            <a:avLst/>
          </a:prstGeom>
          <a:solidFill>
            <a:srgbClr val="0084FF">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0084FF"/>
                </a:solidFill>
                <a:latin typeface="Arial"/>
                <a:ea typeface="微软雅黑"/>
              </a:rPr>
              <a:t>乌鲁木齐护理查房</a:t>
            </a:r>
            <a:endParaRPr lang="en-US" sz="3600" b="0" strike="noStrike" spc="-1">
              <a:solidFill>
                <a:srgbClr val="000000"/>
              </a:solidFill>
              <a:latin typeface="Arial"/>
            </a:endParaRPr>
          </a:p>
        </p:txBody>
      </p:sp>
      <p:sp>
        <p:nvSpPr>
          <p:cNvPr id="36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乌鲁木齐护理查房是医护人员在工作中重要的环节，通过仔细观察患者的生命体征、评估疾病情况、记录查房要点和与团队沟通，确保患者获得及时有效的护理和治疗。</a:t>
            </a:r>
            <a:endParaRPr lang="en-US" sz="1800" b="0" strike="noStrike" spc="-1">
              <a:solidFill>
                <a:srgbClr val="000000"/>
              </a:solidFill>
              <a:latin typeface="Arial"/>
            </a:endParaRPr>
          </a:p>
        </p:txBody>
      </p:sp>
      <p:sp>
        <p:nvSpPr>
          <p:cNvPr id="3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64" name="Group 15"/>
          <p:cNvGrpSpPr/>
          <p:nvPr/>
        </p:nvGrpSpPr>
        <p:grpSpPr>
          <a:xfrm>
            <a:off x="431640" y="396000"/>
            <a:ext cx="514800" cy="439200"/>
            <a:chOff x="431640" y="396000"/>
            <a:chExt cx="514800" cy="439200"/>
          </a:xfrm>
        </p:grpSpPr>
        <p:sp>
          <p:nvSpPr>
            <p:cNvPr id="365" name="AutoShape 16"/>
            <p:cNvSpPr/>
            <p:nvPr/>
          </p:nvSpPr>
          <p:spPr>
            <a:xfrm>
              <a:off x="431640" y="39600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6" name="AutoShape 17"/>
            <p:cNvSpPr/>
            <p:nvPr/>
          </p:nvSpPr>
          <p:spPr>
            <a:xfrm>
              <a:off x="551520" y="40248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7" name="AutoShape 18"/>
            <p:cNvSpPr/>
            <p:nvPr/>
          </p:nvSpPr>
          <p:spPr>
            <a:xfrm>
              <a:off x="665640" y="40428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8" name="AutoShape 19"/>
            <p:cNvSpPr/>
            <p:nvPr/>
          </p:nvSpPr>
          <p:spPr>
            <a:xfrm>
              <a:off x="776160" y="41328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9" name="AutoShape 20"/>
            <p:cNvSpPr/>
            <p:nvPr/>
          </p:nvSpPr>
          <p:spPr>
            <a:xfrm>
              <a:off x="881280" y="4089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0" name="AutoShape 21"/>
            <p:cNvSpPr/>
            <p:nvPr/>
          </p:nvSpPr>
          <p:spPr>
            <a:xfrm>
              <a:off x="431640" y="51372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1" name="AutoShape 22"/>
            <p:cNvSpPr/>
            <p:nvPr/>
          </p:nvSpPr>
          <p:spPr>
            <a:xfrm>
              <a:off x="551520" y="5202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2" name="AutoShape 23"/>
            <p:cNvSpPr/>
            <p:nvPr/>
          </p:nvSpPr>
          <p:spPr>
            <a:xfrm>
              <a:off x="665640" y="52200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3" name="AutoShape 24"/>
            <p:cNvSpPr/>
            <p:nvPr/>
          </p:nvSpPr>
          <p:spPr>
            <a:xfrm>
              <a:off x="776160" y="53100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4" name="AutoShape 25"/>
            <p:cNvSpPr/>
            <p:nvPr/>
          </p:nvSpPr>
          <p:spPr>
            <a:xfrm>
              <a:off x="881280" y="5266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75" name="AutoShape 26"/>
            <p:cNvSpPr/>
            <p:nvPr/>
          </p:nvSpPr>
          <p:spPr>
            <a:xfrm>
              <a:off x="431640" y="63144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76" name="AutoShape 27"/>
            <p:cNvSpPr/>
            <p:nvPr/>
          </p:nvSpPr>
          <p:spPr>
            <a:xfrm>
              <a:off x="551520" y="63792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77" name="AutoShape 28"/>
            <p:cNvSpPr/>
            <p:nvPr/>
          </p:nvSpPr>
          <p:spPr>
            <a:xfrm>
              <a:off x="665640" y="63972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78" name="AutoShape 29"/>
            <p:cNvSpPr/>
            <p:nvPr/>
          </p:nvSpPr>
          <p:spPr>
            <a:xfrm>
              <a:off x="776160" y="64872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79" name="AutoShape 30"/>
            <p:cNvSpPr/>
            <p:nvPr/>
          </p:nvSpPr>
          <p:spPr>
            <a:xfrm>
              <a:off x="881280" y="64476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80" name="AutoShape 31"/>
            <p:cNvSpPr/>
            <p:nvPr/>
          </p:nvSpPr>
          <p:spPr>
            <a:xfrm>
              <a:off x="431640" y="749160"/>
              <a:ext cx="83880" cy="83880"/>
            </a:xfrm>
            <a:prstGeom prst="ellipse">
              <a:avLst/>
            </a:prstGeom>
            <a:solidFill>
              <a:srgbClr val="0084FF"/>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81" name="AutoShape 32"/>
            <p:cNvSpPr/>
            <p:nvPr/>
          </p:nvSpPr>
          <p:spPr>
            <a:xfrm>
              <a:off x="551520" y="756000"/>
              <a:ext cx="77760" cy="77760"/>
            </a:xfrm>
            <a:prstGeom prst="ellipse">
              <a:avLst/>
            </a:prstGeom>
            <a:solidFill>
              <a:srgbClr val="0084FF"/>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82" name="AutoShape 33"/>
            <p:cNvSpPr/>
            <p:nvPr/>
          </p:nvSpPr>
          <p:spPr>
            <a:xfrm>
              <a:off x="665640" y="757440"/>
              <a:ext cx="74520" cy="74520"/>
            </a:xfrm>
            <a:prstGeom prst="ellipse">
              <a:avLst/>
            </a:prstGeom>
            <a:solidFill>
              <a:srgbClr val="0084FF"/>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83" name="AutoShape 34"/>
            <p:cNvSpPr/>
            <p:nvPr/>
          </p:nvSpPr>
          <p:spPr>
            <a:xfrm>
              <a:off x="776160" y="766440"/>
              <a:ext cx="68760" cy="68760"/>
            </a:xfrm>
            <a:prstGeom prst="ellipse">
              <a:avLst/>
            </a:prstGeom>
            <a:solidFill>
              <a:srgbClr val="0084FF"/>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84" name="AutoShape 35"/>
            <p:cNvSpPr/>
            <p:nvPr/>
          </p:nvSpPr>
          <p:spPr>
            <a:xfrm>
              <a:off x="881280" y="762480"/>
              <a:ext cx="65160" cy="65160"/>
            </a:xfrm>
            <a:prstGeom prst="ellipse">
              <a:avLst/>
            </a:prstGeom>
            <a:solidFill>
              <a:srgbClr val="0084FF"/>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8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https://d.book118.com/077163021033006054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乌鲁木齐护理查房</vt:lpstr>
      <vt:lpstr>目录</vt:lpstr>
      <vt:lpstr>第1章 乌鲁木齐护理查房简介</vt:lpstr>
      <vt:lpstr>乌鲁木齐护理查房概述</vt:lpstr>
      <vt:lpstr>乌鲁木齐护理查房的范围</vt:lpstr>
      <vt:lpstr> </vt:lpstr>
      <vt:lpstr>第2章 护理查房的准备工作</vt:lpstr>
      <vt:lpstr>确保查房准确</vt:lpstr>
      <vt:lpstr> </vt:lpstr>
      <vt:lpstr>第3章 乌鲁木齐护理查房的步骤</vt:lpstr>
      <vt:lpstr>观察患者生命体征</vt:lpstr>
      <vt:lpstr>与团队沟通</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2024-09-28T10:14:09.110</cp:lastPrinted>
  <dcterms:created xsi:type="dcterms:W3CDTF">2024-09-28T02:14:09Z</dcterms:created>
  <dcterms:modified xsi:type="dcterms:W3CDTF">2024-09-28T02:14:11Z</dcterms:modified>
</cp:coreProperties>
</file>