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1" r:id="rId24"/>
  </p:sldIdLst>
  <p:sldSz cx="9144000" cy="51435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129644-2BCB-4D35-9270-18A5EB5308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8F51EC-2010-413E-8784-974DBFBC28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8C0EDD-76B2-4993-8FBD-E5E4771C90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9CF06D-7F72-4495-A161-EFAFE40402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E159AEE-1FD3-4F15-8919-84BDE11D3F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8B474A2-E0A2-4034-9D9F-134BDAB9AD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0EFC07D-AA9F-450F-9CCA-0C1DB69C64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E3549D-3122-4C92-BAE5-B3CD0B80F3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7DA712-1CBD-4F39-AA34-6C9EDBA836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DD83D4-7DDA-4616-AE7D-E8D02F1F11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6984BE-947B-4B06-84CA-63F561DEC1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9.png" /><Relationship Id="rId5" Type="http://schemas.openxmlformats.org/officeDocument/2006/relationships/image" Target="../media/image10.jpeg" /><Relationship Id="rId6" Type="http://schemas.openxmlformats.org/officeDocument/2006/relationships/image" Target="../media/image11.png" /><Relationship Id="rId7" Type="http://schemas.openxmlformats.org/officeDocument/2006/relationships/image" Target="../media/image1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Relationship Id="rId3" Type="http://schemas.openxmlformats.org/officeDocument/2006/relationships/image" Target="../media/image13.png" /><Relationship Id="rId4" Type="http://schemas.openxmlformats.org/officeDocument/2006/relationships/image" Target="../media/image14.png" /><Relationship Id="rId5" Type="http://schemas.openxmlformats.org/officeDocument/2006/relationships/image" Target="../media/image11.png" /><Relationship Id="rId6" Type="http://schemas.openxmlformats.org/officeDocument/2006/relationships/image" Target="../media/image15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image" Target="../media/image23.png" /><Relationship Id="rId11" Type="http://schemas.openxmlformats.org/officeDocument/2006/relationships/image" Target="../media/image24.png" /><Relationship Id="rId12" Type="http://schemas.openxmlformats.org/officeDocument/2006/relationships/image" Target="../media/image14.png" /><Relationship Id="rId13" Type="http://schemas.openxmlformats.org/officeDocument/2006/relationships/image" Target="../media/image11.png" /><Relationship Id="rId14" Type="http://schemas.openxmlformats.org/officeDocument/2006/relationships/image" Target="../media/image25.png" /><Relationship Id="rId15" Type="http://schemas.openxmlformats.org/officeDocument/2006/relationships/image" Target="../media/image26.png" /><Relationship Id="rId2" Type="http://schemas.openxmlformats.org/officeDocument/2006/relationships/image" Target="../media/image4.jpeg" /><Relationship Id="rId3" Type="http://schemas.openxmlformats.org/officeDocument/2006/relationships/image" Target="../media/image16.png" /><Relationship Id="rId4" Type="http://schemas.openxmlformats.org/officeDocument/2006/relationships/image" Target="../media/image17.png" /><Relationship Id="rId5" Type="http://schemas.openxmlformats.org/officeDocument/2006/relationships/image" Target="../media/image18.png" /><Relationship Id="rId6" Type="http://schemas.openxmlformats.org/officeDocument/2006/relationships/image" Target="../media/image19.png" /><Relationship Id="rId7" Type="http://schemas.openxmlformats.org/officeDocument/2006/relationships/image" Target="../media/image20.png" /><Relationship Id="rId8" Type="http://schemas.openxmlformats.org/officeDocument/2006/relationships/image" Target="../media/image21.png" /><Relationship Id="rId9" Type="http://schemas.openxmlformats.org/officeDocument/2006/relationships/image" Target="../media/image2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Relationship Id="rId3" Type="http://schemas.openxmlformats.org/officeDocument/2006/relationships/image" Target="../media/image27.png" /><Relationship Id="rId4" Type="http://schemas.openxmlformats.org/officeDocument/2006/relationships/image" Target="../media/image28.png" /><Relationship Id="rId5" Type="http://schemas.openxmlformats.org/officeDocument/2006/relationships/image" Target="../media/image29.png" /><Relationship Id="rId6" Type="http://schemas.openxmlformats.org/officeDocument/2006/relationships/image" Target="../media/image30.png" /><Relationship Id="rId7" Type="http://schemas.openxmlformats.org/officeDocument/2006/relationships/image" Target="../media/image3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image" Target="../media/image38.png" /><Relationship Id="rId11" Type="http://schemas.openxmlformats.org/officeDocument/2006/relationships/image" Target="../media/image39.png" /><Relationship Id="rId12" Type="http://schemas.openxmlformats.org/officeDocument/2006/relationships/image" Target="../media/image40.jpeg" /><Relationship Id="rId13" Type="http://schemas.openxmlformats.org/officeDocument/2006/relationships/image" Target="../media/image41.png" /><Relationship Id="rId14" Type="http://schemas.openxmlformats.org/officeDocument/2006/relationships/image" Target="../media/image29.png" /><Relationship Id="rId15" Type="http://schemas.openxmlformats.org/officeDocument/2006/relationships/image" Target="../media/image42.png" /><Relationship Id="rId2" Type="http://schemas.openxmlformats.org/officeDocument/2006/relationships/image" Target="../media/image4.jpeg" /><Relationship Id="rId3" Type="http://schemas.openxmlformats.org/officeDocument/2006/relationships/image" Target="../media/image32.jpeg" /><Relationship Id="rId4" Type="http://schemas.openxmlformats.org/officeDocument/2006/relationships/image" Target="../media/image33.jpeg" /><Relationship Id="rId5" Type="http://schemas.openxmlformats.org/officeDocument/2006/relationships/image" Target="../media/image28.png" /><Relationship Id="rId6" Type="http://schemas.openxmlformats.org/officeDocument/2006/relationships/image" Target="../media/image34.png" /><Relationship Id="rId7" Type="http://schemas.openxmlformats.org/officeDocument/2006/relationships/image" Target="../media/image35.png" /><Relationship Id="rId8" Type="http://schemas.openxmlformats.org/officeDocument/2006/relationships/image" Target="../media/image36.png" /><Relationship Id="rId9" Type="http://schemas.openxmlformats.org/officeDocument/2006/relationships/image" Target="../media/image37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image" Target="../media/image29.png" /><Relationship Id="rId11" Type="http://schemas.openxmlformats.org/officeDocument/2006/relationships/image" Target="../media/image49.png" /><Relationship Id="rId2" Type="http://schemas.openxmlformats.org/officeDocument/2006/relationships/image" Target="../media/image43.png" /><Relationship Id="rId3" Type="http://schemas.openxmlformats.org/officeDocument/2006/relationships/image" Target="../media/image44.png" /><Relationship Id="rId4" Type="http://schemas.openxmlformats.org/officeDocument/2006/relationships/image" Target="../media/image28.png" /><Relationship Id="rId5" Type="http://schemas.openxmlformats.org/officeDocument/2006/relationships/image" Target="../media/image10.jpeg" /><Relationship Id="rId6" Type="http://schemas.openxmlformats.org/officeDocument/2006/relationships/image" Target="../media/image45.png" /><Relationship Id="rId7" Type="http://schemas.openxmlformats.org/officeDocument/2006/relationships/image" Target="../media/image46.png" /><Relationship Id="rId8" Type="http://schemas.openxmlformats.org/officeDocument/2006/relationships/image" Target="../media/image47.png" /><Relationship Id="rId9" Type="http://schemas.openxmlformats.org/officeDocument/2006/relationships/image" Target="../media/image48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image" Target="../media/image11.png" /><Relationship Id="rId11" Type="http://schemas.openxmlformats.org/officeDocument/2006/relationships/image" Target="../media/image57.png" /><Relationship Id="rId2" Type="http://schemas.openxmlformats.org/officeDocument/2006/relationships/image" Target="../media/image4.jpeg" /><Relationship Id="rId3" Type="http://schemas.openxmlformats.org/officeDocument/2006/relationships/image" Target="../media/image50.png" /><Relationship Id="rId4" Type="http://schemas.openxmlformats.org/officeDocument/2006/relationships/image" Target="../media/image51.png" /><Relationship Id="rId5" Type="http://schemas.openxmlformats.org/officeDocument/2006/relationships/image" Target="../media/image52.png" /><Relationship Id="rId6" Type="http://schemas.openxmlformats.org/officeDocument/2006/relationships/image" Target="../media/image53.png" /><Relationship Id="rId7" Type="http://schemas.openxmlformats.org/officeDocument/2006/relationships/image" Target="../media/image54.png" /><Relationship Id="rId8" Type="http://schemas.openxmlformats.org/officeDocument/2006/relationships/image" Target="../media/image55.png" /><Relationship Id="rId9" Type="http://schemas.openxmlformats.org/officeDocument/2006/relationships/image" Target="../media/image56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Relationship Id="rId3" Type="http://schemas.openxmlformats.org/officeDocument/2006/relationships/image" Target="../media/image53.png" /><Relationship Id="rId4" Type="http://schemas.openxmlformats.org/officeDocument/2006/relationships/image" Target="../media/image52.png" /><Relationship Id="rId5" Type="http://schemas.openxmlformats.org/officeDocument/2006/relationships/image" Target="../media/image58.png" /><Relationship Id="rId6" Type="http://schemas.openxmlformats.org/officeDocument/2006/relationships/image" Target="../media/image59.jpeg" /><Relationship Id="rId7" Type="http://schemas.openxmlformats.org/officeDocument/2006/relationships/image" Target="../media/image56.png" /><Relationship Id="rId8" Type="http://schemas.openxmlformats.org/officeDocument/2006/relationships/image" Target="../media/image11.png" /><Relationship Id="rId9" Type="http://schemas.openxmlformats.org/officeDocument/2006/relationships/image" Target="../media/image60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image" Target="../media/image11.png" /><Relationship Id="rId11" Type="http://schemas.openxmlformats.org/officeDocument/2006/relationships/image" Target="../media/image57.png" /><Relationship Id="rId12" Type="http://schemas.openxmlformats.org/officeDocument/2006/relationships/image" Target="../media/image65.jpeg" /><Relationship Id="rId2" Type="http://schemas.openxmlformats.org/officeDocument/2006/relationships/image" Target="../media/image4.jpeg" /><Relationship Id="rId3" Type="http://schemas.openxmlformats.org/officeDocument/2006/relationships/image" Target="../media/image61.png" /><Relationship Id="rId4" Type="http://schemas.openxmlformats.org/officeDocument/2006/relationships/image" Target="../media/image51.png" /><Relationship Id="rId5" Type="http://schemas.openxmlformats.org/officeDocument/2006/relationships/image" Target="../media/image52.png" /><Relationship Id="rId6" Type="http://schemas.openxmlformats.org/officeDocument/2006/relationships/image" Target="../media/image62.png" /><Relationship Id="rId7" Type="http://schemas.openxmlformats.org/officeDocument/2006/relationships/image" Target="../media/image63.png" /><Relationship Id="rId8" Type="http://schemas.openxmlformats.org/officeDocument/2006/relationships/image" Target="../media/image64.png" /><Relationship Id="rId9" Type="http://schemas.openxmlformats.org/officeDocument/2006/relationships/image" Target="../media/image56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image" Target="../media/image11.png" /><Relationship Id="rId11" Type="http://schemas.openxmlformats.org/officeDocument/2006/relationships/image" Target="../media/image57.png" /><Relationship Id="rId2" Type="http://schemas.openxmlformats.org/officeDocument/2006/relationships/image" Target="../media/image4.jpeg" /><Relationship Id="rId3" Type="http://schemas.openxmlformats.org/officeDocument/2006/relationships/image" Target="../media/image66.png" /><Relationship Id="rId4" Type="http://schemas.openxmlformats.org/officeDocument/2006/relationships/image" Target="../media/image53.png" /><Relationship Id="rId5" Type="http://schemas.openxmlformats.org/officeDocument/2006/relationships/image" Target="../media/image51.png" /><Relationship Id="rId6" Type="http://schemas.openxmlformats.org/officeDocument/2006/relationships/image" Target="../media/image52.png" /><Relationship Id="rId7" Type="http://schemas.openxmlformats.org/officeDocument/2006/relationships/image" Target="../media/image67.jpeg" /><Relationship Id="rId8" Type="http://schemas.openxmlformats.org/officeDocument/2006/relationships/image" Target="../media/image68.jpeg" /><Relationship Id="rId9" Type="http://schemas.openxmlformats.org/officeDocument/2006/relationships/image" Target="../media/image56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image" Target="../media/image11.png" /><Relationship Id="rId2" Type="http://schemas.openxmlformats.org/officeDocument/2006/relationships/image" Target="../media/image4.jpeg" /><Relationship Id="rId3" Type="http://schemas.openxmlformats.org/officeDocument/2006/relationships/image" Target="../media/image60.png" /><Relationship Id="rId4" Type="http://schemas.openxmlformats.org/officeDocument/2006/relationships/image" Target="../media/image53.png" /><Relationship Id="rId5" Type="http://schemas.openxmlformats.org/officeDocument/2006/relationships/image" Target="../media/image51.png" /><Relationship Id="rId6" Type="http://schemas.openxmlformats.org/officeDocument/2006/relationships/image" Target="../media/image52.png" /><Relationship Id="rId7" Type="http://schemas.openxmlformats.org/officeDocument/2006/relationships/image" Target="../media/image69.jpeg" /><Relationship Id="rId8" Type="http://schemas.openxmlformats.org/officeDocument/2006/relationships/image" Target="../media/image70.jpeg" /><Relationship Id="rId9" Type="http://schemas.openxmlformats.org/officeDocument/2006/relationships/image" Target="../media/image56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image" Target="../media/image57.png" /><Relationship Id="rId2" Type="http://schemas.openxmlformats.org/officeDocument/2006/relationships/image" Target="../media/image4.jpeg" /><Relationship Id="rId3" Type="http://schemas.openxmlformats.org/officeDocument/2006/relationships/image" Target="../media/image71.png" /><Relationship Id="rId4" Type="http://schemas.openxmlformats.org/officeDocument/2006/relationships/image" Target="../media/image51.png" /><Relationship Id="rId5" Type="http://schemas.openxmlformats.org/officeDocument/2006/relationships/image" Target="../media/image52.png" /><Relationship Id="rId6" Type="http://schemas.openxmlformats.org/officeDocument/2006/relationships/image" Target="../media/image53.png" /><Relationship Id="rId7" Type="http://schemas.openxmlformats.org/officeDocument/2006/relationships/image" Target="../media/image72.png" /><Relationship Id="rId8" Type="http://schemas.openxmlformats.org/officeDocument/2006/relationships/image" Target="../media/image56.png" /><Relationship Id="rId9" Type="http://schemas.openxmlformats.org/officeDocument/2006/relationships/image" Target="../media/image1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Relationship Id="rId3" Type="http://schemas.openxmlformats.org/officeDocument/2006/relationships/image" Target="../media/image53.png" /><Relationship Id="rId4" Type="http://schemas.openxmlformats.org/officeDocument/2006/relationships/image" Target="../media/image51.png" /><Relationship Id="rId5" Type="http://schemas.openxmlformats.org/officeDocument/2006/relationships/image" Target="../media/image52.png" /><Relationship Id="rId6" Type="http://schemas.openxmlformats.org/officeDocument/2006/relationships/image" Target="../media/image73.png" /><Relationship Id="rId7" Type="http://schemas.openxmlformats.org/officeDocument/2006/relationships/image" Target="../media/image56.png" /><Relationship Id="rId8" Type="http://schemas.openxmlformats.org/officeDocument/2006/relationships/image" Target="../media/image11.png" /><Relationship Id="rId9" Type="http://schemas.openxmlformats.org/officeDocument/2006/relationships/image" Target="../media/image60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image" Target="../media/image57.png" /><Relationship Id="rId2" Type="http://schemas.openxmlformats.org/officeDocument/2006/relationships/image" Target="../media/image4.jpeg" /><Relationship Id="rId3" Type="http://schemas.openxmlformats.org/officeDocument/2006/relationships/image" Target="../media/image74.png" /><Relationship Id="rId4" Type="http://schemas.openxmlformats.org/officeDocument/2006/relationships/image" Target="../media/image51.png" /><Relationship Id="rId5" Type="http://schemas.openxmlformats.org/officeDocument/2006/relationships/image" Target="../media/image52.png" /><Relationship Id="rId6" Type="http://schemas.openxmlformats.org/officeDocument/2006/relationships/image" Target="../media/image53.png" /><Relationship Id="rId7" Type="http://schemas.openxmlformats.org/officeDocument/2006/relationships/image" Target="../media/image75.png" /><Relationship Id="rId8" Type="http://schemas.openxmlformats.org/officeDocument/2006/relationships/image" Target="../media/image56.png" /><Relationship Id="rId9" Type="http://schemas.openxmlformats.org/officeDocument/2006/relationships/image" Target="../media/image1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image" Target="../media/image11.png" /><Relationship Id="rId11" Type="http://schemas.openxmlformats.org/officeDocument/2006/relationships/image" Target="../media/image57.png" /><Relationship Id="rId2" Type="http://schemas.openxmlformats.org/officeDocument/2006/relationships/image" Target="../media/image4.jpeg" /><Relationship Id="rId3" Type="http://schemas.openxmlformats.org/officeDocument/2006/relationships/image" Target="../media/image76.png" /><Relationship Id="rId4" Type="http://schemas.openxmlformats.org/officeDocument/2006/relationships/image" Target="../media/image51.png" /><Relationship Id="rId5" Type="http://schemas.openxmlformats.org/officeDocument/2006/relationships/image" Target="../media/image52.png" /><Relationship Id="rId6" Type="http://schemas.openxmlformats.org/officeDocument/2006/relationships/image" Target="../media/image53.png" /><Relationship Id="rId7" Type="http://schemas.openxmlformats.org/officeDocument/2006/relationships/image" Target="../media/image77.jpeg" /><Relationship Id="rId8" Type="http://schemas.openxmlformats.org/officeDocument/2006/relationships/image" Target="../media/image78.jpeg" /><Relationship Id="rId9" Type="http://schemas.openxmlformats.org/officeDocument/2006/relationships/image" Target="../media/image56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Relationship Id="rId3" Type="http://schemas.openxmlformats.org/officeDocument/2006/relationships/image" Target="../media/image79.png" /><Relationship Id="rId4" Type="http://schemas.openxmlformats.org/officeDocument/2006/relationships/image" Target="../media/image51.png" /><Relationship Id="rId5" Type="http://schemas.openxmlformats.org/officeDocument/2006/relationships/image" Target="../media/image53.png" /><Relationship Id="rId6" Type="http://schemas.openxmlformats.org/officeDocument/2006/relationships/image" Target="../media/image80.png" /><Relationship Id="rId7" Type="http://schemas.openxmlformats.org/officeDocument/2006/relationships/image" Target="../media/image56.png" /><Relationship Id="rId8" Type="http://schemas.openxmlformats.org/officeDocument/2006/relationships/image" Target="../media/image11.png" /><Relationship Id="rId9" Type="http://schemas.openxmlformats.org/officeDocument/2006/relationships/image" Target="../media/image57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800203307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box 4"/>
          <p:cNvSpPr/>
          <p:nvPr/>
        </p:nvSpPr>
        <p:spPr>
          <a:xfrm>
            <a:off x="354554" y="2347671"/>
            <a:ext cx="5241290" cy="8223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1896"/>
              </a:lnSpc>
            </a:pPr>
            <a:endParaRPr lang="Arial" altLang="Arial" sz="100"/>
          </a:p>
          <a:p>
            <a:pPr marL="1397635" algn="l" rtl="0" eaLnBrk="0">
              <a:lnSpc>
                <a:spcPct val="86000"/>
              </a:lnSpc>
            </a:pPr>
            <a:r>
              <a:rPr sz="2700" kern="0" spc="-270">
                <a:solidFill>
                  <a:srgbClr val="0001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中建二局北方公司</a:t>
            </a:r>
            <a:endParaRPr lang="Microsoft YaHei" altLang="Microsoft YaHei" sz="2700"/>
          </a:p>
          <a:p>
            <a:pPr algn="r" rtl="0" eaLnBrk="0">
              <a:lnSpc>
                <a:spcPct val="84000"/>
              </a:lnSpc>
              <a:spcBef>
                <a:spcPts val="653"/>
              </a:spcBef>
            </a:pPr>
            <a:r>
              <a:rPr sz="2800" kern="0" spc="-320">
                <a:solidFill>
                  <a:srgbClr val="00020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严寒地区项目   </a:t>
            </a:r>
            <a:r>
              <a:rPr sz="2800" kern="0" spc="-320">
                <a:solidFill>
                  <a:srgbClr val="00030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双优</a:t>
            </a:r>
            <a:r>
              <a:rPr sz="2800" kern="0" spc="-330">
                <a:solidFill>
                  <a:srgbClr val="00030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</a:t>
            </a:r>
            <a:r>
              <a:rPr sz="2800" kern="0" spc="180">
                <a:solidFill>
                  <a:srgbClr val="00030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2800" kern="0" spc="-320">
                <a:solidFill>
                  <a:srgbClr val="000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创效专题交</a:t>
            </a:r>
            <a:r>
              <a:rPr sz="2800" kern="0" spc="-20">
                <a:solidFill>
                  <a:srgbClr val="000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</a:t>
            </a:r>
            <a:endParaRPr lang="Microsoft YaHei" altLang="Microsoft YaHei" sz="2800"/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3377526" y="2831268"/>
            <a:ext cx="133776" cy="94340"/>
          </a:xfrm>
          <a:prstGeom prst="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2412282" y="2831268"/>
            <a:ext cx="137293" cy="9434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b="7531"/>
          <a:stretch>
            <a:fillRect/>
          </a:stretch>
        </p:blipFill>
        <p:spPr>
          <a:xfrm rot="21600000">
            <a:off x="0" y="0"/>
            <a:ext cx="9144000" cy="4756150"/>
          </a:xfrm>
          <a:prstGeom prst="rect">
            <a:avLst/>
          </a:prstGeom>
        </p:spPr>
      </p:pic>
      <p:sp>
        <p:nvSpPr>
          <p:cNvPr id="12" name="textbox 12"/>
          <p:cNvSpPr/>
          <p:nvPr/>
        </p:nvSpPr>
        <p:spPr>
          <a:xfrm>
            <a:off x="4640605" y="1239367"/>
            <a:ext cx="2670810" cy="16681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1025"/>
              </a:lnSpc>
            </a:pPr>
            <a:endParaRPr lang="Arial" altLang="Arial" sz="100"/>
          </a:p>
          <a:p>
            <a:pPr marL="12700" algn="l" rtl="0" eaLnBrk="0">
              <a:lnSpc>
                <a:spcPct val="100000"/>
              </a:lnSpc>
            </a:pPr>
            <a:r>
              <a:rPr sz="1700" kern="0" spc="190">
                <a:ln w="6537" cap="flat" cmpd="sng">
                  <a:solidFill>
                    <a:srgbClr val="000000">
                      <a:alpha val="100000"/>
                    </a:srgbClr>
                  </a:solidFill>
                  <a:prstDash val="solid"/>
                  <a:bevel/>
                </a:ln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严寒地区项目概况综述</a:t>
            </a:r>
            <a:endParaRPr lang="SimHei" altLang="SimHei" sz="1700"/>
          </a:p>
          <a:p>
            <a:pPr algn="r" rtl="0" eaLnBrk="0">
              <a:lnSpc>
                <a:spcPct val="90000"/>
              </a:lnSpc>
              <a:spcBef>
                <a:spcPts val="1442"/>
              </a:spcBef>
            </a:pPr>
            <a:r>
              <a:rPr sz="1700" kern="0" spc="80">
                <a:ln w="6537" cap="flat" cmpd="sng">
                  <a:solidFill>
                    <a:srgbClr val="000000">
                      <a:alpha val="100000"/>
                    </a:srgbClr>
                  </a:solidFill>
                  <a:prstDash val="solid"/>
                  <a:bevel/>
                </a:ln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“双优化</a:t>
            </a:r>
            <a:r>
              <a:rPr sz="1700" kern="0" spc="-5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700" kern="0" spc="80">
                <a:ln w="6537" cap="flat" cmpd="sng">
                  <a:solidFill>
                    <a:srgbClr val="000000">
                      <a:alpha val="100000"/>
                    </a:srgbClr>
                  </a:solidFill>
                  <a:prstDash val="solid"/>
                  <a:bevel/>
                </a:ln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”创效工作进程</a:t>
            </a:r>
            <a:endParaRPr lang="SimHei" altLang="SimHei" sz="1700"/>
          </a:p>
          <a:p>
            <a:pPr marL="12700" indent="119379" algn="l" rtl="0" eaLnBrk="0">
              <a:lnSpc>
                <a:spcPct val="186000"/>
              </a:lnSpc>
              <a:spcBef>
                <a:spcPts val="19"/>
              </a:spcBef>
            </a:pPr>
            <a:r>
              <a:rPr sz="1700" kern="0" spc="80">
                <a:ln w="6537" cap="flat" cmpd="sng">
                  <a:solidFill>
                    <a:srgbClr val="000000">
                      <a:alpha val="100000"/>
                    </a:srgbClr>
                  </a:solidFill>
                  <a:prstDash val="solid"/>
                  <a:bevel/>
                </a:ln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“双优化</a:t>
            </a:r>
            <a:r>
              <a:rPr sz="1700" kern="0" spc="-5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700" kern="0" spc="80">
                <a:ln w="6537" cap="flat" cmpd="sng">
                  <a:solidFill>
                    <a:srgbClr val="000000">
                      <a:alpha val="100000"/>
                    </a:srgbClr>
                  </a:solidFill>
                  <a:prstDash val="solid"/>
                  <a:bevel/>
                </a:ln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”创效案例分享</a:t>
            </a:r>
            <a:r>
              <a:rPr sz="17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700" kern="0" spc="190">
                <a:ln w="6537" cap="flat" cmpd="sng">
                  <a:solidFill>
                    <a:srgbClr val="000000">
                      <a:alpha val="100000"/>
                    </a:srgbClr>
                  </a:solidFill>
                  <a:prstDash val="solid"/>
                  <a:bevel/>
                </a:ln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严寒地区创效思考与建议</a:t>
            </a:r>
            <a:endParaRPr lang="SimHei" altLang="SimHei" sz="1700"/>
          </a:p>
        </p:txBody>
      </p:sp>
      <p:pic>
        <p:nvPicPr>
          <p:cNvPr id="14" name="picture 1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0" y="245236"/>
            <a:ext cx="8959850" cy="461048"/>
          </a:xfrm>
          <a:prstGeom prst="rect">
            <a:avLst/>
          </a:prstGeom>
        </p:spPr>
      </p:pic>
      <p:sp>
        <p:nvSpPr>
          <p:cNvPr id="16" name="textbox 16"/>
          <p:cNvSpPr/>
          <p:nvPr/>
        </p:nvSpPr>
        <p:spPr>
          <a:xfrm>
            <a:off x="832843" y="1458137"/>
            <a:ext cx="1715135" cy="12503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4000"/>
              </a:lnSpc>
            </a:pPr>
            <a:endParaRPr lang="Arial" altLang="Arial" sz="100"/>
          </a:p>
          <a:p>
            <a:pPr marL="290195" algn="l" rtl="0" eaLnBrk="0">
              <a:lnSpc>
                <a:spcPct val="97000"/>
              </a:lnSpc>
            </a:pPr>
            <a:r>
              <a:rPr sz="5300" kern="0" spc="-340">
                <a:ln w="19613" cap="flat" cmpd="sng">
                  <a:solidFill>
                    <a:srgbClr val="5B9BD5">
                      <a:alpha val="100000"/>
                    </a:srgbClr>
                  </a:solidFill>
                  <a:prstDash val="solid"/>
                  <a:bevel/>
                </a:ln>
                <a:solidFill>
                  <a:srgbClr val="5B9BD5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目录</a:t>
            </a:r>
            <a:endParaRPr lang="SimHei" altLang="SimHei" sz="5300"/>
          </a:p>
          <a:p>
            <a:pPr algn="l" rtl="0" eaLnBrk="0">
              <a:lnSpc>
                <a:spcPct val="114000"/>
              </a:lnSpc>
            </a:pPr>
            <a:endParaRPr lang="Arial" altLang="Arial" sz="600"/>
          </a:p>
          <a:p>
            <a:pPr marL="12700" algn="l" rtl="0" eaLnBrk="0">
              <a:lnSpc>
                <a:spcPct val="81000"/>
              </a:lnSpc>
              <a:spcBef>
                <a:spcPts val="3"/>
              </a:spcBef>
            </a:pPr>
            <a:r>
              <a:rPr sz="2700" kern="0" spc="310">
                <a:ln w="10151" cap="flat" cmpd="sng">
                  <a:solidFill>
                    <a:srgbClr val="A6A6A6">
                      <a:alpha val="100000"/>
                    </a:srgbClr>
                  </a:solidFill>
                  <a:prstDash val="solid"/>
                  <a:bevel/>
                </a:ln>
                <a:solidFill>
                  <a:srgbClr val="A6A6A6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CONTENTS</a:t>
            </a:r>
            <a:endParaRPr lang="SimHei" altLang="SimHei" sz="2700"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4130040" y="845820"/>
            <a:ext cx="25400" cy="3474720"/>
          </a:xfrm>
          <a:prstGeom prst="rect">
            <a:avLst/>
          </a:prstGeom>
        </p:spPr>
      </p:pic>
      <p:sp>
        <p:nvSpPr>
          <p:cNvPr id="22" name="path"/>
          <p:cNvSpPr/>
          <p:nvPr/>
        </p:nvSpPr>
        <p:spPr>
          <a:xfrm>
            <a:off x="4007383" y="2605405"/>
            <a:ext cx="303631" cy="306704"/>
          </a:xfrm>
          <a:custGeom>
            <a:rect l="0" t="0" r="0" b="0"/>
            <a:pathLst>
              <a:path w="478" h="482">
                <a:moveTo>
                  <a:pt x="240" y="0"/>
                </a:moveTo>
                <a:lnTo>
                  <a:pt x="478" y="118"/>
                </a:lnTo>
                <a:lnTo>
                  <a:pt x="478" y="361"/>
                </a:lnTo>
                <a:lnTo>
                  <a:pt x="240" y="482"/>
                </a:lnTo>
                <a:lnTo>
                  <a:pt x="0" y="361"/>
                </a:lnTo>
                <a:lnTo>
                  <a:pt x="0" y="118"/>
                </a:lnTo>
                <a:lnTo>
                  <a:pt x="240" y="0"/>
                </a:lnTo>
              </a:path>
            </a:pathLst>
          </a:custGeom>
          <a:solidFill>
            <a:srgbClr val="5B9BD5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4" name="path"/>
          <p:cNvSpPr/>
          <p:nvPr/>
        </p:nvSpPr>
        <p:spPr>
          <a:xfrm>
            <a:off x="4009288" y="1227454"/>
            <a:ext cx="303631" cy="306704"/>
          </a:xfrm>
          <a:custGeom>
            <a:rect l="0" t="0" r="0" b="0"/>
            <a:pathLst>
              <a:path w="478" h="482">
                <a:moveTo>
                  <a:pt x="240" y="0"/>
                </a:moveTo>
                <a:lnTo>
                  <a:pt x="478" y="118"/>
                </a:lnTo>
                <a:lnTo>
                  <a:pt x="478" y="361"/>
                </a:lnTo>
                <a:lnTo>
                  <a:pt x="240" y="482"/>
                </a:lnTo>
                <a:lnTo>
                  <a:pt x="0" y="361"/>
                </a:lnTo>
                <a:lnTo>
                  <a:pt x="0" y="118"/>
                </a:lnTo>
                <a:lnTo>
                  <a:pt x="240" y="0"/>
                </a:lnTo>
              </a:path>
            </a:pathLst>
          </a:custGeom>
          <a:solidFill>
            <a:srgbClr val="5B9BD5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6" name="path"/>
          <p:cNvSpPr/>
          <p:nvPr/>
        </p:nvSpPr>
        <p:spPr>
          <a:xfrm>
            <a:off x="4009288" y="2143125"/>
            <a:ext cx="303631" cy="306704"/>
          </a:xfrm>
          <a:custGeom>
            <a:rect l="0" t="0" r="0" b="0"/>
            <a:pathLst>
              <a:path w="478" h="482">
                <a:moveTo>
                  <a:pt x="240" y="0"/>
                </a:moveTo>
                <a:lnTo>
                  <a:pt x="478" y="118"/>
                </a:lnTo>
                <a:lnTo>
                  <a:pt x="478" y="361"/>
                </a:lnTo>
                <a:lnTo>
                  <a:pt x="240" y="482"/>
                </a:lnTo>
                <a:lnTo>
                  <a:pt x="0" y="361"/>
                </a:lnTo>
                <a:lnTo>
                  <a:pt x="0" y="118"/>
                </a:lnTo>
                <a:lnTo>
                  <a:pt x="240" y="0"/>
                </a:lnTo>
              </a:path>
            </a:pathLst>
          </a:custGeom>
          <a:solidFill>
            <a:srgbClr val="5B9BD5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path"/>
          <p:cNvSpPr/>
          <p:nvPr/>
        </p:nvSpPr>
        <p:spPr>
          <a:xfrm>
            <a:off x="4009288" y="1671955"/>
            <a:ext cx="303631" cy="306704"/>
          </a:xfrm>
          <a:custGeom>
            <a:rect l="0" t="0" r="0" b="0"/>
            <a:pathLst>
              <a:path w="478" h="482">
                <a:moveTo>
                  <a:pt x="240" y="0"/>
                </a:moveTo>
                <a:lnTo>
                  <a:pt x="478" y="118"/>
                </a:lnTo>
                <a:lnTo>
                  <a:pt x="478" y="361"/>
                </a:lnTo>
                <a:lnTo>
                  <a:pt x="240" y="482"/>
                </a:lnTo>
                <a:lnTo>
                  <a:pt x="0" y="361"/>
                </a:lnTo>
                <a:lnTo>
                  <a:pt x="0" y="118"/>
                </a:lnTo>
                <a:lnTo>
                  <a:pt x="240" y="0"/>
                </a:lnTo>
              </a:path>
            </a:pathLst>
          </a:custGeom>
          <a:solidFill>
            <a:srgbClr val="5B9BD5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0" name="textbox 30"/>
          <p:cNvSpPr/>
          <p:nvPr/>
        </p:nvSpPr>
        <p:spPr>
          <a:xfrm>
            <a:off x="4091406" y="1286002"/>
            <a:ext cx="139064" cy="16167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691"/>
              </a:lnSpc>
            </a:pPr>
            <a:endParaRPr lang="Arial" altLang="Arial" sz="100"/>
          </a:p>
          <a:p>
            <a:pPr algn="r" rtl="0" eaLnBrk="0">
              <a:lnSpc>
                <a:spcPct val="86000"/>
              </a:lnSpc>
            </a:pPr>
            <a:r>
              <a:rPr sz="1600" kern="0" spc="-80">
                <a:ln w="6537" cap="flat" cmpd="sng">
                  <a:solidFill>
                    <a:srgbClr val="FFFFFF">
                      <a:alpha val="100000"/>
                    </a:srgbClr>
                  </a:solidFill>
                  <a:prstDash val="solid"/>
                  <a:bevel/>
                </a:ln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1</a:t>
            </a:r>
            <a:endParaRPr lang="SimHei" altLang="SimHei" sz="1600"/>
          </a:p>
          <a:p>
            <a:pPr algn="l" rtl="0" eaLnBrk="0">
              <a:lnSpc>
                <a:spcPct val="110000"/>
              </a:lnSpc>
            </a:pPr>
            <a:endParaRPr lang="Arial" altLang="Arial" sz="1000"/>
          </a:p>
          <a:p>
            <a:pPr marL="18415" algn="l" rtl="0" eaLnBrk="0">
              <a:lnSpc>
                <a:spcPct val="83000"/>
              </a:lnSpc>
              <a:spcBef>
                <a:spcPts val="513"/>
              </a:spcBef>
            </a:pPr>
            <a:r>
              <a:rPr sz="1700" kern="0" spc="-10">
                <a:ln w="6537" cap="flat" cmpd="sng">
                  <a:solidFill>
                    <a:srgbClr val="FFFFFF">
                      <a:alpha val="100000"/>
                    </a:srgbClr>
                  </a:solidFill>
                  <a:prstDash val="solid"/>
                  <a:bevel/>
                </a:ln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2</a:t>
            </a:r>
            <a:endParaRPr lang="SimHei" altLang="SimHei" sz="1700"/>
          </a:p>
          <a:p>
            <a:pPr algn="l" rtl="0" eaLnBrk="0">
              <a:lnSpc>
                <a:spcPct val="125000"/>
              </a:lnSpc>
            </a:pPr>
            <a:endParaRPr lang="Arial" altLang="Arial" sz="1000"/>
          </a:p>
          <a:p>
            <a:pPr marL="20320" algn="l" rtl="0" eaLnBrk="0">
              <a:lnSpc>
                <a:spcPct val="83000"/>
              </a:lnSpc>
              <a:spcBef>
                <a:spcPts val="517"/>
              </a:spcBef>
            </a:pPr>
            <a:r>
              <a:rPr sz="1700" kern="0" spc="-10">
                <a:ln w="6537" cap="flat" cmpd="sng">
                  <a:solidFill>
                    <a:srgbClr val="FFFFFF">
                      <a:alpha val="100000"/>
                    </a:srgbClr>
                  </a:solidFill>
                  <a:prstDash val="solid"/>
                  <a:bevel/>
                </a:ln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3</a:t>
            </a:r>
            <a:endParaRPr lang="SimHei" altLang="SimHei" sz="1700"/>
          </a:p>
          <a:p>
            <a:pPr algn="l" rtl="0" eaLnBrk="0">
              <a:lnSpc>
                <a:spcPct val="121000"/>
              </a:lnSpc>
            </a:pPr>
            <a:endParaRPr lang="Arial" altLang="Arial" sz="1000"/>
          </a:p>
          <a:p>
            <a:pPr algn="l" rtl="0" eaLnBrk="0">
              <a:lnSpc>
                <a:spcPct val="107000"/>
              </a:lnSpc>
            </a:pPr>
            <a:endParaRPr lang="Arial" altLang="Arial" sz="400"/>
          </a:p>
          <a:p>
            <a:pPr marL="12700" algn="l" rtl="0" eaLnBrk="0">
              <a:lnSpc>
                <a:spcPct val="82000"/>
              </a:lnSpc>
              <a:spcBef>
                <a:spcPts val="2"/>
              </a:spcBef>
            </a:pPr>
            <a:r>
              <a:rPr sz="1700" kern="0" spc="10">
                <a:ln w="6537" cap="flat" cmpd="sng">
                  <a:solidFill>
                    <a:srgbClr val="FFFFFF">
                      <a:alpha val="100000"/>
                    </a:srgbClr>
                  </a:solidFill>
                  <a:prstDash val="solid"/>
                  <a:bevel/>
                </a:ln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4</a:t>
            </a:r>
            <a:endParaRPr lang="SimHei" altLang="SimHei" sz="17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2" name="picture 3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9144000" cy="5143500"/>
          </a:xfrm>
          <a:prstGeom prst="rect">
            <a:avLst/>
          </a:prstGeom>
        </p:spPr>
      </p:pic>
      <p:sp>
        <p:nvSpPr>
          <p:cNvPr id="34" name="rect"/>
          <p:cNvSpPr/>
          <p:nvPr/>
        </p:nvSpPr>
        <p:spPr>
          <a:xfrm>
            <a:off x="5625083" y="2718816"/>
            <a:ext cx="3518916" cy="1930907"/>
          </a:xfrm>
          <a:prstGeom prst="rect">
            <a:avLst/>
          </a:prstGeom>
          <a:solidFill>
            <a:srgbClr val="D8D8D8">
              <a:alpha val="6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6" name="textbox 36"/>
          <p:cNvSpPr/>
          <p:nvPr/>
        </p:nvSpPr>
        <p:spPr>
          <a:xfrm>
            <a:off x="3048" y="1610867"/>
            <a:ext cx="5622290" cy="1108075"/>
          </a:xfrm>
          <a:prstGeom prst="rect">
            <a:avLst/>
          </a:prstGeom>
          <a:solidFill>
            <a:srgbClr val="0089CF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6000"/>
              </a:lnSpc>
            </a:pPr>
            <a:endParaRPr lang="Arial" altLang="Arial" sz="1000"/>
          </a:p>
          <a:p>
            <a:pPr algn="l" rtl="0" eaLnBrk="0">
              <a:lnSpc>
                <a:spcPct val="117000"/>
              </a:lnSpc>
            </a:pPr>
            <a:endParaRPr lang="Arial" altLang="Arial" sz="1000"/>
          </a:p>
          <a:p>
            <a:pPr marL="338454" algn="l" rtl="0" eaLnBrk="0">
              <a:lnSpc>
                <a:spcPct val="84000"/>
              </a:lnSpc>
              <a:spcBef>
                <a:spcPts val="2"/>
              </a:spcBef>
            </a:pPr>
            <a:r>
              <a:rPr sz="3200" kern="0" spc="-340">
                <a:solidFill>
                  <a:srgbClr val="5A5A5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第一部分</a:t>
            </a:r>
            <a:r>
              <a:rPr sz="3200" kern="0" spc="270">
                <a:solidFill>
                  <a:srgbClr val="5A5A5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3200" kern="0" spc="-340">
                <a:solidFill>
                  <a:srgbClr val="6D6D6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严寒地区项</a:t>
            </a:r>
            <a:r>
              <a:rPr sz="3200" kern="0" spc="-330">
                <a:solidFill>
                  <a:srgbClr val="6D6D6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目搬</a:t>
            </a:r>
            <a:r>
              <a:rPr sz="3200" kern="0" spc="-340">
                <a:solidFill>
                  <a:srgbClr val="6D6D6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况综</a:t>
            </a:r>
            <a:r>
              <a:rPr sz="3200" kern="0" spc="-250">
                <a:solidFill>
                  <a:srgbClr val="6D6D6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达</a:t>
            </a:r>
            <a:endParaRPr lang="Microsoft YaHei" altLang="Microsoft YaHei" sz="32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0" name="picture 4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9144000" cy="5143500"/>
          </a:xfrm>
          <a:prstGeom prst="rect">
            <a:avLst/>
          </a:prstGeom>
        </p:spPr>
      </p:pic>
      <p:graphicFrame>
        <p:nvGraphicFramePr>
          <p:cNvPr id="42" name="table 42"/>
          <p:cNvGraphicFramePr>
            <a:graphicFrameLocks noGrp="1"/>
          </p:cNvGraphicFramePr>
          <p:nvPr/>
        </p:nvGraphicFramePr>
        <p:xfrm>
          <a:off x="4951399" y="748868"/>
          <a:ext cx="3928745" cy="3831590"/>
        </p:xfrm>
        <a:graphic>
          <a:graphicData uri="http://schemas.openxmlformats.org/drawingml/2006/table">
            <a:tbl>
              <a:tblPr>
                <a:solidFill>
                  <a:srgbClr val="EAEFF7"/>
                </a:solidFill>
              </a:tblPr>
              <a:tblGrid>
                <a:gridCol w="48323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68973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8005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697229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578484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14033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51000"/>
                        </a:lnSpc>
                      </a:pPr>
                      <a:endParaRPr lang="Arial" altLang="Arial" sz="100"/>
                    </a:p>
                    <a:p>
                      <a:pPr marL="83185" algn="l" rtl="0" eaLnBrk="0">
                        <a:lnSpc>
                          <a:spcPts val="873"/>
                        </a:lnSpc>
                      </a:pPr>
                      <a:r>
                        <a:rPr sz="7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项目地址</a:t>
                      </a:r>
                      <a:endParaRPr lang="Microsoft YaHei" altLang="Microsoft YaHei" sz="7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F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50000"/>
                        </a:lnSpc>
                      </a:pPr>
                      <a:endParaRPr lang="Arial" altLang="Arial" sz="100"/>
                    </a:p>
                    <a:p>
                      <a:pPr marL="685800" algn="l" rtl="0" eaLnBrk="0">
                        <a:lnSpc>
                          <a:spcPct val="81000"/>
                        </a:lnSpc>
                      </a:pPr>
                      <a:r>
                        <a:rPr sz="900" kern="0" spc="-20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项目名称</a:t>
                      </a:r>
                      <a:endParaRPr lang="Microsoft YaHei" altLang="Microsoft YaHei" sz="9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F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55000"/>
                        </a:lnSpc>
                      </a:pPr>
                      <a:endParaRPr lang="Arial" altLang="Arial" sz="100"/>
                    </a:p>
                    <a:p>
                      <a:pPr marL="81280" algn="l" rtl="0" eaLnBrk="0">
                        <a:lnSpc>
                          <a:spcPts val="868"/>
                        </a:lnSpc>
                      </a:pPr>
                      <a:r>
                        <a:rPr sz="7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项目情况</a:t>
                      </a:r>
                      <a:endParaRPr lang="Microsoft YaHei" altLang="Microsoft YaHei" sz="7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F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6000"/>
                        </a:lnSpc>
                      </a:pPr>
                      <a:endParaRPr lang="Arial" altLang="Arial" sz="100"/>
                    </a:p>
                    <a:p>
                      <a:pPr marL="37465" algn="l" rtl="0" eaLnBrk="0">
                        <a:lnSpc>
                          <a:spcPts val="878"/>
                        </a:lnSpc>
                        <a:spcBef>
                          <a:spcPts val="1"/>
                        </a:spcBef>
                      </a:pPr>
                      <a:r>
                        <a:rPr sz="7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在施面积(万平)</a:t>
                      </a:r>
                      <a:endParaRPr lang="Microsoft YaHei" altLang="Microsoft YaHei" sz="7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F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59000"/>
                        </a:lnSpc>
                      </a:pPr>
                      <a:endParaRPr lang="Arial" altLang="Arial" sz="100"/>
                    </a:p>
                    <a:p>
                      <a:pPr marL="124460" algn="l" rtl="0" eaLnBrk="0">
                        <a:lnSpc>
                          <a:spcPct val="80000"/>
                        </a:lnSpc>
                      </a:pPr>
                      <a:r>
                        <a:rPr sz="900" kern="0" spc="-20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项目类型</a:t>
                      </a:r>
                      <a:endParaRPr lang="Microsoft YaHei" altLang="Microsoft YaHei" sz="9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F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35254">
                <a:tc row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Arial" altLang="Arial" sz="600"/>
                    </a:p>
                    <a:p>
                      <a:pPr marL="133985" algn="l" rtl="0" eaLnBrk="0">
                        <a:lnSpc>
                          <a:spcPct val="90000"/>
                        </a:lnSpc>
                        <a:spcBef>
                          <a:spcPts val="1"/>
                        </a:spcBef>
                      </a:pPr>
                      <a:r>
                        <a:rPr sz="6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哈尔滨</a:t>
                      </a:r>
                      <a:endParaRPr lang="Microsoft YaHei" altLang="Microsoft YaHei" sz="6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F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200"/>
                    </a:p>
                    <a:p>
                      <a:pPr marL="200025" algn="l" rtl="0" eaLnBrk="0">
                        <a:lnSpc>
                          <a:spcPct val="91000"/>
                        </a:lnSpc>
                        <a:spcBef>
                          <a:spcPts val="2"/>
                        </a:spcBef>
                      </a:pPr>
                      <a:r>
                        <a:rPr sz="6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哈尔滨万达文化旅游城配建</a:t>
                      </a:r>
                      <a:r>
                        <a:rPr sz="6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住宅-2二期</a:t>
                      </a:r>
                      <a:endParaRPr lang="Microsoft YaHei" altLang="Microsoft YaHei" sz="6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F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200"/>
                    </a:p>
                    <a:p>
                      <a:pPr marL="163829" algn="l" rtl="0" eaLnBrk="0">
                        <a:lnSpc>
                          <a:spcPct val="91000"/>
                        </a:lnSpc>
                        <a:spcBef>
                          <a:spcPts val="2"/>
                        </a:spcBef>
                      </a:pPr>
                      <a:r>
                        <a:rPr sz="6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在施</a:t>
                      </a:r>
                      <a:endParaRPr lang="Microsoft YaHei" altLang="Microsoft YaHei" sz="6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F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7000"/>
                        </a:lnSpc>
                      </a:pPr>
                      <a:endParaRPr lang="Arial" altLang="Arial" sz="200"/>
                    </a:p>
                    <a:p>
                      <a:pPr marL="257175" algn="l" rtl="0" eaLnBrk="0">
                        <a:lnSpc>
                          <a:spcPct val="85000"/>
                        </a:lnSpc>
                        <a:spcBef>
                          <a:spcPts val="2"/>
                        </a:spcBef>
                      </a:pPr>
                      <a:r>
                        <a:rPr sz="6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18.98</a:t>
                      </a:r>
                      <a:endParaRPr lang="Microsoft YaHei" altLang="Microsoft YaHei" sz="6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F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200"/>
                    </a:p>
                    <a:p>
                      <a:pPr marL="209550" algn="l" rtl="0" eaLnBrk="0">
                        <a:lnSpc>
                          <a:spcPct val="91000"/>
                        </a:lnSpc>
                        <a:spcBef>
                          <a:spcPts val="1"/>
                        </a:spcBef>
                      </a:pPr>
                      <a:r>
                        <a:rPr sz="6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住宅</a:t>
                      </a:r>
                      <a:endParaRPr lang="Microsoft YaHei" altLang="Microsoft YaHei" sz="6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F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34620"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F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200"/>
                    </a:p>
                    <a:p>
                      <a:pPr marL="161925" algn="l" rtl="0" eaLnBrk="0">
                        <a:lnSpc>
                          <a:spcPct val="91000"/>
                        </a:lnSpc>
                        <a:spcBef>
                          <a:spcPts val="1"/>
                        </a:spcBef>
                      </a:pPr>
                      <a:r>
                        <a:rPr sz="6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哈尔滨万达文化旅游城配建住</a:t>
                      </a:r>
                      <a:r>
                        <a:rPr sz="6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宅-6二标段</a:t>
                      </a:r>
                      <a:endParaRPr lang="Microsoft YaHei" altLang="Microsoft YaHei" sz="6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F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200"/>
                    </a:p>
                    <a:p>
                      <a:pPr marL="163829" algn="l" rtl="0" eaLnBrk="0">
                        <a:lnSpc>
                          <a:spcPct val="91000"/>
                        </a:lnSpc>
                        <a:spcBef>
                          <a:spcPts val="2"/>
                        </a:spcBef>
                      </a:pPr>
                      <a:r>
                        <a:rPr sz="6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在施</a:t>
                      </a:r>
                      <a:endParaRPr lang="Microsoft YaHei" altLang="Microsoft YaHei" sz="6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F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5000"/>
                        </a:lnSpc>
                      </a:pPr>
                      <a:endParaRPr lang="Arial" altLang="Arial" sz="200"/>
                    </a:p>
                    <a:p>
                      <a:pPr marL="279400" algn="l" rtl="0" eaLnBrk="0">
                        <a:lnSpc>
                          <a:spcPct val="85000"/>
                        </a:lnSpc>
                        <a:spcBef>
                          <a:spcPts val="2"/>
                        </a:spcBef>
                      </a:pPr>
                      <a:r>
                        <a:rPr sz="6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17.3</a:t>
                      </a:r>
                      <a:endParaRPr lang="Microsoft YaHei" altLang="Microsoft YaHei" sz="6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F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200"/>
                    </a:p>
                    <a:p>
                      <a:pPr marL="209550" algn="l" rtl="0" eaLnBrk="0">
                        <a:lnSpc>
                          <a:spcPct val="91000"/>
                        </a:lnSpc>
                        <a:spcBef>
                          <a:spcPts val="1"/>
                        </a:spcBef>
                      </a:pPr>
                      <a:r>
                        <a:rPr sz="6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住宅</a:t>
                      </a:r>
                      <a:endParaRPr lang="Microsoft YaHei" altLang="Microsoft YaHei" sz="6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F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3462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Arial" altLang="Arial" sz="200"/>
                    </a:p>
                    <a:p>
                      <a:pPr marL="168275" algn="l" rtl="0" eaLnBrk="0">
                        <a:lnSpc>
                          <a:spcPct val="90000"/>
                        </a:lnSpc>
                        <a:spcBef>
                          <a:spcPts val="1"/>
                        </a:spcBef>
                      </a:pPr>
                      <a:r>
                        <a:rPr sz="6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大庆</a:t>
                      </a:r>
                      <a:endParaRPr lang="Microsoft YaHei" altLang="Microsoft YaHei" sz="6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F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3000"/>
                        </a:lnSpc>
                      </a:pPr>
                      <a:endParaRPr lang="Arial" altLang="Arial" sz="100"/>
                    </a:p>
                    <a:p>
                      <a:pPr marL="46990" algn="l" rtl="0" eaLnBrk="0">
                        <a:lnSpc>
                          <a:spcPts val="774"/>
                        </a:lnSpc>
                        <a:spcBef>
                          <a:spcPts val="1"/>
                        </a:spcBef>
                      </a:pPr>
                      <a:r>
                        <a:rPr sz="6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融创学府小区（中央学府）一期项目总</a:t>
                      </a:r>
                      <a:r>
                        <a:rPr sz="6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承包工程</a:t>
                      </a:r>
                      <a:endParaRPr lang="Microsoft YaHei" altLang="Microsoft YaHei" sz="6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F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200"/>
                    </a:p>
                    <a:p>
                      <a:pPr marL="163829" algn="l" rtl="0" eaLnBrk="0">
                        <a:lnSpc>
                          <a:spcPct val="91000"/>
                        </a:lnSpc>
                        <a:spcBef>
                          <a:spcPts val="2"/>
                        </a:spcBef>
                      </a:pPr>
                      <a:r>
                        <a:rPr sz="6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在施</a:t>
                      </a:r>
                      <a:endParaRPr lang="Microsoft YaHei" altLang="Microsoft YaHei" sz="6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F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5000"/>
                        </a:lnSpc>
                      </a:pPr>
                      <a:endParaRPr lang="Arial" altLang="Arial" sz="200"/>
                    </a:p>
                    <a:p>
                      <a:pPr marL="274954" algn="l" rtl="0" eaLnBrk="0">
                        <a:lnSpc>
                          <a:spcPct val="85000"/>
                        </a:lnSpc>
                        <a:spcBef>
                          <a:spcPts val="1"/>
                        </a:spcBef>
                      </a:pPr>
                      <a:r>
                        <a:rPr sz="6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9.56</a:t>
                      </a:r>
                      <a:endParaRPr lang="Microsoft YaHei" altLang="Microsoft YaHei" sz="6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F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200"/>
                    </a:p>
                    <a:p>
                      <a:pPr marL="209550" algn="l" rtl="0" eaLnBrk="0">
                        <a:lnSpc>
                          <a:spcPct val="91000"/>
                        </a:lnSpc>
                        <a:spcBef>
                          <a:spcPts val="1"/>
                        </a:spcBef>
                      </a:pPr>
                      <a:r>
                        <a:rPr sz="6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住宅</a:t>
                      </a:r>
                      <a:endParaRPr lang="Microsoft YaHei" altLang="Microsoft YaHei" sz="6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F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34620">
                <a:tc rowSpan="5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98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6041"/>
                        </a:lnSpc>
                      </a:pPr>
                      <a:endParaRPr lang="Arial" altLang="Arial" sz="100"/>
                    </a:p>
                    <a:p>
                      <a:pPr marL="169545" algn="l" rtl="0" eaLnBrk="0">
                        <a:lnSpc>
                          <a:spcPct val="91000"/>
                        </a:lnSpc>
                      </a:pPr>
                      <a:r>
                        <a:rPr sz="6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长春</a:t>
                      </a:r>
                      <a:endParaRPr lang="Microsoft YaHei" altLang="Microsoft YaHei" sz="6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F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200"/>
                    </a:p>
                    <a:p>
                      <a:pPr marL="464819" algn="l" rtl="0" eaLnBrk="0">
                        <a:lnSpc>
                          <a:spcPct val="91000"/>
                        </a:lnSpc>
                        <a:spcBef>
                          <a:spcPts val="1"/>
                        </a:spcBef>
                      </a:pPr>
                      <a:r>
                        <a:rPr sz="6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长春华润公元九里项目</a:t>
                      </a:r>
                      <a:endParaRPr lang="Microsoft YaHei" altLang="Microsoft YaHei" sz="6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F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200"/>
                    </a:p>
                    <a:p>
                      <a:pPr marL="163829" algn="l" rtl="0" eaLnBrk="0">
                        <a:lnSpc>
                          <a:spcPct val="91000"/>
                        </a:lnSpc>
                        <a:spcBef>
                          <a:spcPts val="2"/>
                        </a:spcBef>
                      </a:pPr>
                      <a:r>
                        <a:rPr sz="6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在施</a:t>
                      </a:r>
                      <a:endParaRPr lang="Microsoft YaHei" altLang="Microsoft YaHei" sz="6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F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5000"/>
                        </a:lnSpc>
                      </a:pPr>
                      <a:endParaRPr lang="Arial" altLang="Arial" sz="200"/>
                    </a:p>
                    <a:p>
                      <a:pPr marL="257175" algn="l" rtl="0" eaLnBrk="0">
                        <a:lnSpc>
                          <a:spcPct val="85000"/>
                        </a:lnSpc>
                        <a:spcBef>
                          <a:spcPts val="2"/>
                        </a:spcBef>
                      </a:pPr>
                      <a:r>
                        <a:rPr sz="6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14.79</a:t>
                      </a:r>
                      <a:endParaRPr lang="Microsoft YaHei" altLang="Microsoft YaHei" sz="6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F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200"/>
                    </a:p>
                    <a:p>
                      <a:pPr marL="209550" algn="l" rtl="0" eaLnBrk="0">
                        <a:lnSpc>
                          <a:spcPct val="91000"/>
                        </a:lnSpc>
                        <a:spcBef>
                          <a:spcPts val="1"/>
                        </a:spcBef>
                      </a:pPr>
                      <a:r>
                        <a:rPr sz="6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住宅</a:t>
                      </a:r>
                      <a:endParaRPr lang="Microsoft YaHei" altLang="Microsoft YaHei" sz="6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F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35255"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F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200"/>
                    </a:p>
                    <a:p>
                      <a:pPr marL="616584" algn="l" rtl="0" eaLnBrk="0">
                        <a:lnSpc>
                          <a:spcPct val="91000"/>
                        </a:lnSpc>
                        <a:spcBef>
                          <a:spcPts val="2"/>
                        </a:spcBef>
                      </a:pPr>
                      <a:r>
                        <a:rPr sz="6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益田水岸项目</a:t>
                      </a:r>
                      <a:endParaRPr lang="Microsoft YaHei" altLang="Microsoft YaHei" sz="6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F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200"/>
                    </a:p>
                    <a:p>
                      <a:pPr marL="163829" algn="l" rtl="0" eaLnBrk="0">
                        <a:lnSpc>
                          <a:spcPct val="91000"/>
                        </a:lnSpc>
                        <a:spcBef>
                          <a:spcPts val="2"/>
                        </a:spcBef>
                      </a:pPr>
                      <a:r>
                        <a:rPr sz="6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在施</a:t>
                      </a:r>
                      <a:endParaRPr lang="Microsoft YaHei" altLang="Microsoft YaHei" sz="6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F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7000"/>
                        </a:lnSpc>
                      </a:pPr>
                      <a:endParaRPr lang="Arial" altLang="Arial" sz="200"/>
                    </a:p>
                    <a:p>
                      <a:pPr marL="253365" algn="l" rtl="0" eaLnBrk="0">
                        <a:lnSpc>
                          <a:spcPct val="85000"/>
                        </a:lnSpc>
                        <a:spcBef>
                          <a:spcPts val="2"/>
                        </a:spcBef>
                      </a:pPr>
                      <a:r>
                        <a:rPr sz="6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28.27</a:t>
                      </a:r>
                      <a:endParaRPr lang="Microsoft YaHei" altLang="Microsoft YaHei" sz="6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F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200"/>
                    </a:p>
                    <a:p>
                      <a:pPr marL="209550" algn="l" rtl="0" eaLnBrk="0">
                        <a:lnSpc>
                          <a:spcPct val="91000"/>
                        </a:lnSpc>
                        <a:spcBef>
                          <a:spcPts val="1"/>
                        </a:spcBef>
                      </a:pPr>
                      <a:r>
                        <a:rPr sz="6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住宅</a:t>
                      </a:r>
                      <a:endParaRPr lang="Microsoft YaHei" altLang="Microsoft YaHei" sz="6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F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134620"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F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200"/>
                    </a:p>
                    <a:p>
                      <a:pPr marL="654050" algn="l" rtl="0" eaLnBrk="0">
                        <a:lnSpc>
                          <a:spcPct val="91000"/>
                        </a:lnSpc>
                        <a:spcBef>
                          <a:spcPts val="1"/>
                        </a:spcBef>
                      </a:pPr>
                      <a:r>
                        <a:rPr sz="6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保利拾光年</a:t>
                      </a:r>
                      <a:endParaRPr lang="Microsoft YaHei" altLang="Microsoft YaHei" sz="6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F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200"/>
                    </a:p>
                    <a:p>
                      <a:pPr marL="163829" algn="l" rtl="0" eaLnBrk="0">
                        <a:lnSpc>
                          <a:spcPct val="91000"/>
                        </a:lnSpc>
                        <a:spcBef>
                          <a:spcPts val="2"/>
                        </a:spcBef>
                      </a:pPr>
                      <a:r>
                        <a:rPr sz="6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在施</a:t>
                      </a:r>
                      <a:endParaRPr lang="Microsoft YaHei" altLang="Microsoft YaHei" sz="6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F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5000"/>
                        </a:lnSpc>
                      </a:pPr>
                      <a:endParaRPr lang="Arial" altLang="Arial" sz="200"/>
                    </a:p>
                    <a:p>
                      <a:pPr marL="257175" algn="l" rtl="0" eaLnBrk="0">
                        <a:lnSpc>
                          <a:spcPct val="85000"/>
                        </a:lnSpc>
                        <a:spcBef>
                          <a:spcPts val="2"/>
                        </a:spcBef>
                      </a:pPr>
                      <a:r>
                        <a:rPr sz="6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14.71</a:t>
                      </a:r>
                      <a:endParaRPr lang="Microsoft YaHei" altLang="Microsoft YaHei" sz="6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F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200"/>
                    </a:p>
                    <a:p>
                      <a:pPr marL="209550" algn="l" rtl="0" eaLnBrk="0">
                        <a:lnSpc>
                          <a:spcPct val="91000"/>
                        </a:lnSpc>
                        <a:spcBef>
                          <a:spcPts val="1"/>
                        </a:spcBef>
                      </a:pPr>
                      <a:r>
                        <a:rPr sz="6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住宅</a:t>
                      </a:r>
                      <a:endParaRPr lang="Microsoft YaHei" altLang="Microsoft YaHei" sz="6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F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134620"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F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Arial" altLang="Arial" sz="200"/>
                    </a:p>
                    <a:p>
                      <a:pPr marL="615950" algn="l" rtl="0" eaLnBrk="0">
                        <a:lnSpc>
                          <a:spcPct val="90000"/>
                        </a:lnSpc>
                        <a:spcBef>
                          <a:spcPts val="1"/>
                        </a:spcBef>
                      </a:pPr>
                      <a:r>
                        <a:rPr sz="6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保利云上项目</a:t>
                      </a:r>
                      <a:endParaRPr lang="Microsoft YaHei" altLang="Microsoft YaHei" sz="6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F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200"/>
                    </a:p>
                    <a:p>
                      <a:pPr marL="163829" algn="l" rtl="0" eaLnBrk="0">
                        <a:lnSpc>
                          <a:spcPct val="91000"/>
                        </a:lnSpc>
                        <a:spcBef>
                          <a:spcPts val="2"/>
                        </a:spcBef>
                      </a:pPr>
                      <a:r>
                        <a:rPr sz="6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在施</a:t>
                      </a:r>
                      <a:endParaRPr lang="Microsoft YaHei" altLang="Microsoft YaHei" sz="6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F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5000"/>
                        </a:lnSpc>
                      </a:pPr>
                      <a:endParaRPr lang="Arial" altLang="Arial" sz="200"/>
                    </a:p>
                    <a:p>
                      <a:pPr marL="257175" algn="l" rtl="0" eaLnBrk="0">
                        <a:lnSpc>
                          <a:spcPct val="85000"/>
                        </a:lnSpc>
                        <a:spcBef>
                          <a:spcPts val="1"/>
                        </a:spcBef>
                      </a:pPr>
                      <a:r>
                        <a:rPr sz="6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14.57</a:t>
                      </a:r>
                      <a:endParaRPr lang="Microsoft YaHei" altLang="Microsoft YaHei" sz="6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F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200"/>
                    </a:p>
                    <a:p>
                      <a:pPr marL="209550" algn="l" rtl="0" eaLnBrk="0">
                        <a:lnSpc>
                          <a:spcPct val="91000"/>
                        </a:lnSpc>
                        <a:spcBef>
                          <a:spcPts val="1"/>
                        </a:spcBef>
                      </a:pPr>
                      <a:r>
                        <a:rPr sz="6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住宅</a:t>
                      </a:r>
                      <a:endParaRPr lang="Microsoft YaHei" altLang="Microsoft YaHei" sz="6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F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135255"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F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Arial" altLang="Arial" sz="200"/>
                    </a:p>
                    <a:p>
                      <a:pPr marL="615950" algn="l" rtl="0" eaLnBrk="0">
                        <a:lnSpc>
                          <a:spcPct val="90000"/>
                        </a:lnSpc>
                        <a:spcBef>
                          <a:spcPts val="2"/>
                        </a:spcBef>
                      </a:pPr>
                      <a:r>
                        <a:rPr sz="6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保利天汇项目</a:t>
                      </a:r>
                      <a:endParaRPr lang="Microsoft YaHei" altLang="Microsoft YaHei" sz="6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F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200"/>
                    </a:p>
                    <a:p>
                      <a:pPr marL="163829" algn="l" rtl="0" eaLnBrk="0">
                        <a:lnSpc>
                          <a:spcPct val="91000"/>
                        </a:lnSpc>
                        <a:spcBef>
                          <a:spcPts val="2"/>
                        </a:spcBef>
                      </a:pPr>
                      <a:r>
                        <a:rPr sz="6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在施</a:t>
                      </a:r>
                      <a:endParaRPr lang="Microsoft YaHei" altLang="Microsoft YaHei" sz="6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F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7000"/>
                        </a:lnSpc>
                      </a:pPr>
                      <a:endParaRPr lang="Arial" altLang="Arial" sz="200"/>
                    </a:p>
                    <a:p>
                      <a:pPr marL="257175" algn="l" rtl="0" eaLnBrk="0">
                        <a:lnSpc>
                          <a:spcPct val="85000"/>
                        </a:lnSpc>
                        <a:spcBef>
                          <a:spcPts val="2"/>
                        </a:spcBef>
                      </a:pPr>
                      <a:r>
                        <a:rPr sz="6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13.84</a:t>
                      </a:r>
                      <a:endParaRPr lang="Microsoft YaHei" altLang="Microsoft YaHei" sz="6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F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200"/>
                    </a:p>
                    <a:p>
                      <a:pPr marL="209550" algn="l" rtl="0" eaLnBrk="0">
                        <a:lnSpc>
                          <a:spcPct val="91000"/>
                        </a:lnSpc>
                        <a:spcBef>
                          <a:spcPts val="1"/>
                        </a:spcBef>
                      </a:pPr>
                      <a:r>
                        <a:rPr sz="6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住宅</a:t>
                      </a:r>
                      <a:endParaRPr lang="Microsoft YaHei" altLang="Microsoft YaHei" sz="6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F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134620">
                <a:tc rowSpan="7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44000"/>
                        </a:lnSpc>
                      </a:pPr>
                      <a:endParaRPr lang="Arial" altLang="Arial" sz="1000"/>
                    </a:p>
                    <a:p>
                      <a:pPr marL="168275" algn="l" rtl="0" eaLnBrk="0">
                        <a:lnSpc>
                          <a:spcPct val="89000"/>
                        </a:lnSpc>
                        <a:spcBef>
                          <a:spcPts val="2"/>
                        </a:spcBef>
                      </a:pPr>
                      <a:r>
                        <a:rPr sz="6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沈阳</a:t>
                      </a:r>
                      <a:endParaRPr lang="Microsoft YaHei" altLang="Microsoft YaHei" sz="6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F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200"/>
                    </a:p>
                    <a:p>
                      <a:pPr marL="539750" algn="l" rtl="0" eaLnBrk="0">
                        <a:lnSpc>
                          <a:spcPct val="91000"/>
                        </a:lnSpc>
                        <a:spcBef>
                          <a:spcPts val="1"/>
                        </a:spcBef>
                      </a:pPr>
                      <a:r>
                        <a:rPr sz="6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沈北万达广场项目</a:t>
                      </a:r>
                      <a:endParaRPr lang="Microsoft YaHei" altLang="Microsoft YaHei" sz="6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F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200"/>
                    </a:p>
                    <a:p>
                      <a:pPr marL="163829" algn="l" rtl="0" eaLnBrk="0">
                        <a:lnSpc>
                          <a:spcPct val="91000"/>
                        </a:lnSpc>
                        <a:spcBef>
                          <a:spcPts val="2"/>
                        </a:spcBef>
                      </a:pPr>
                      <a:r>
                        <a:rPr sz="6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在施</a:t>
                      </a:r>
                      <a:endParaRPr lang="Microsoft YaHei" altLang="Microsoft YaHei" sz="6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F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5000"/>
                        </a:lnSpc>
                      </a:pPr>
                      <a:endParaRPr lang="Arial" altLang="Arial" sz="200"/>
                    </a:p>
                    <a:p>
                      <a:pPr marL="249554" algn="l" rtl="0" eaLnBrk="0">
                        <a:lnSpc>
                          <a:spcPct val="85000"/>
                        </a:lnSpc>
                        <a:spcBef>
                          <a:spcPts val="2"/>
                        </a:spcBef>
                      </a:pPr>
                      <a:r>
                        <a:rPr sz="6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47.86</a:t>
                      </a:r>
                      <a:endParaRPr lang="Microsoft YaHei" altLang="Microsoft YaHei" sz="6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F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200"/>
                    </a:p>
                    <a:p>
                      <a:pPr marL="95885" algn="l" rtl="0" eaLnBrk="0">
                        <a:lnSpc>
                          <a:spcPct val="91000"/>
                        </a:lnSpc>
                        <a:spcBef>
                          <a:spcPts val="1"/>
                        </a:spcBef>
                      </a:pPr>
                      <a:r>
                        <a:rPr sz="6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商业综合体</a:t>
                      </a:r>
                      <a:endParaRPr lang="Microsoft YaHei" altLang="Microsoft YaHei" sz="6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F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134620"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F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3000"/>
                        </a:lnSpc>
                      </a:pPr>
                      <a:endParaRPr lang="Arial" altLang="Arial" sz="100"/>
                    </a:p>
                    <a:p>
                      <a:pPr marL="66675" algn="l" rtl="0" eaLnBrk="0">
                        <a:lnSpc>
                          <a:spcPts val="774"/>
                        </a:lnSpc>
                        <a:spcBef>
                          <a:spcPts val="1"/>
                        </a:spcBef>
                      </a:pPr>
                      <a:r>
                        <a:rPr sz="6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华晨（铁西厂区）-总装物流车间一期土</a:t>
                      </a:r>
                      <a:r>
                        <a:rPr sz="6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建标段</a:t>
                      </a:r>
                      <a:endParaRPr lang="Microsoft YaHei" altLang="Microsoft YaHei" sz="6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F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200"/>
                    </a:p>
                    <a:p>
                      <a:pPr marL="163829" algn="l" rtl="0" eaLnBrk="0">
                        <a:lnSpc>
                          <a:spcPct val="91000"/>
                        </a:lnSpc>
                        <a:spcBef>
                          <a:spcPts val="2"/>
                        </a:spcBef>
                      </a:pPr>
                      <a:r>
                        <a:rPr sz="6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在施</a:t>
                      </a:r>
                      <a:endParaRPr lang="Microsoft YaHei" altLang="Microsoft YaHei" sz="6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F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5000"/>
                        </a:lnSpc>
                      </a:pPr>
                      <a:endParaRPr lang="Arial" altLang="Arial" sz="200"/>
                    </a:p>
                    <a:p>
                      <a:pPr marL="253365" algn="l" rtl="0" eaLnBrk="0">
                        <a:lnSpc>
                          <a:spcPct val="85000"/>
                        </a:lnSpc>
                        <a:spcBef>
                          <a:spcPts val="2"/>
                        </a:spcBef>
                      </a:pPr>
                      <a:r>
                        <a:rPr sz="6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29.37</a:t>
                      </a:r>
                      <a:endParaRPr lang="Microsoft YaHei" altLang="Microsoft YaHei" sz="6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F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200"/>
                    </a:p>
                    <a:p>
                      <a:pPr marL="95250" algn="l" rtl="0" eaLnBrk="0">
                        <a:lnSpc>
                          <a:spcPct val="91000"/>
                        </a:lnSpc>
                        <a:spcBef>
                          <a:spcPts val="1"/>
                        </a:spcBef>
                      </a:pPr>
                      <a:r>
                        <a:rPr sz="6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钢结构厂房</a:t>
                      </a:r>
                      <a:endParaRPr lang="Microsoft YaHei" altLang="Microsoft YaHei" sz="6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F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135254"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F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7000"/>
                        </a:lnSpc>
                      </a:pPr>
                      <a:endParaRPr lang="Arial" altLang="Arial" sz="100"/>
                    </a:p>
                    <a:p>
                      <a:pPr marL="307975" algn="l" rtl="0" eaLnBrk="0">
                        <a:lnSpc>
                          <a:spcPts val="774"/>
                        </a:lnSpc>
                        <a:spcBef>
                          <a:spcPts val="1"/>
                        </a:spcBef>
                      </a:pPr>
                      <a:r>
                        <a:rPr sz="6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中海和平之门3#地集中商业项目</a:t>
                      </a:r>
                      <a:endParaRPr lang="Microsoft YaHei" altLang="Microsoft YaHei" sz="6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F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200"/>
                    </a:p>
                    <a:p>
                      <a:pPr marL="163829" algn="l" rtl="0" eaLnBrk="0">
                        <a:lnSpc>
                          <a:spcPct val="91000"/>
                        </a:lnSpc>
                        <a:spcBef>
                          <a:spcPts val="2"/>
                        </a:spcBef>
                      </a:pPr>
                      <a:r>
                        <a:rPr sz="6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在施</a:t>
                      </a:r>
                      <a:endParaRPr lang="Microsoft YaHei" altLang="Microsoft YaHei" sz="6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F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7000"/>
                        </a:lnSpc>
                      </a:pPr>
                      <a:endParaRPr lang="Arial" altLang="Arial" sz="100"/>
                    </a:p>
                    <a:p>
                      <a:pPr marL="330200" algn="l" rtl="0" eaLnBrk="0">
                        <a:lnSpc>
                          <a:spcPts val="774"/>
                        </a:lnSpc>
                        <a:spcBef>
                          <a:spcPts val="1"/>
                        </a:spcBef>
                      </a:pPr>
                      <a:r>
                        <a:rPr sz="6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/</a:t>
                      </a:r>
                      <a:endParaRPr lang="Microsoft YaHei" altLang="Microsoft YaHei" sz="6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F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200"/>
                    </a:p>
                    <a:p>
                      <a:pPr marL="95885" algn="l" rtl="0" eaLnBrk="0">
                        <a:lnSpc>
                          <a:spcPct val="91000"/>
                        </a:lnSpc>
                        <a:spcBef>
                          <a:spcPts val="2"/>
                        </a:spcBef>
                      </a:pPr>
                      <a:r>
                        <a:rPr sz="6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商业综合体</a:t>
                      </a:r>
                      <a:endParaRPr lang="Microsoft YaHei" altLang="Microsoft YaHei" sz="6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F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134620"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F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200"/>
                    </a:p>
                    <a:p>
                      <a:pPr marL="463550" algn="l" rtl="0" eaLnBrk="0">
                        <a:lnSpc>
                          <a:spcPct val="91000"/>
                        </a:lnSpc>
                        <a:spcBef>
                          <a:spcPts val="1"/>
                        </a:spcBef>
                      </a:pPr>
                      <a:r>
                        <a:rPr sz="6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沈阳中海和平之门项目</a:t>
                      </a:r>
                      <a:endParaRPr lang="Microsoft YaHei" altLang="Microsoft YaHei" sz="6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F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200"/>
                    </a:p>
                    <a:p>
                      <a:pPr marL="163829" algn="l" rtl="0" eaLnBrk="0">
                        <a:lnSpc>
                          <a:spcPct val="91000"/>
                        </a:lnSpc>
                        <a:spcBef>
                          <a:spcPts val="2"/>
                        </a:spcBef>
                      </a:pPr>
                      <a:r>
                        <a:rPr sz="6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在施</a:t>
                      </a:r>
                      <a:endParaRPr lang="Microsoft YaHei" altLang="Microsoft YaHei" sz="6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F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5000"/>
                        </a:lnSpc>
                      </a:pPr>
                      <a:endParaRPr lang="Arial" altLang="Arial" sz="200"/>
                    </a:p>
                    <a:p>
                      <a:pPr marL="275590" algn="l" rtl="0" eaLnBrk="0">
                        <a:lnSpc>
                          <a:spcPct val="85000"/>
                        </a:lnSpc>
                        <a:spcBef>
                          <a:spcPts val="1"/>
                        </a:spcBef>
                      </a:pPr>
                      <a:r>
                        <a:rPr sz="6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22.5</a:t>
                      </a:r>
                      <a:endParaRPr lang="Microsoft YaHei" altLang="Microsoft YaHei" sz="6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F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200"/>
                    </a:p>
                    <a:p>
                      <a:pPr marL="209550" algn="l" rtl="0" eaLnBrk="0">
                        <a:lnSpc>
                          <a:spcPct val="91000"/>
                        </a:lnSpc>
                        <a:spcBef>
                          <a:spcPts val="1"/>
                        </a:spcBef>
                      </a:pPr>
                      <a:r>
                        <a:rPr sz="6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住宅</a:t>
                      </a:r>
                      <a:endParaRPr lang="Microsoft YaHei" altLang="Microsoft YaHei" sz="6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F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134620"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F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200"/>
                    </a:p>
                    <a:p>
                      <a:pPr marL="657225" algn="l" rtl="0" eaLnBrk="0">
                        <a:lnSpc>
                          <a:spcPct val="91000"/>
                        </a:lnSpc>
                        <a:spcBef>
                          <a:spcPts val="1"/>
                        </a:spcBef>
                      </a:pPr>
                      <a:r>
                        <a:rPr sz="6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富力院士庭</a:t>
                      </a:r>
                      <a:endParaRPr lang="Microsoft YaHei" altLang="Microsoft YaHei" sz="6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F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200"/>
                    </a:p>
                    <a:p>
                      <a:pPr marL="163829" algn="l" rtl="0" eaLnBrk="0">
                        <a:lnSpc>
                          <a:spcPct val="91000"/>
                        </a:lnSpc>
                        <a:spcBef>
                          <a:spcPts val="2"/>
                        </a:spcBef>
                      </a:pPr>
                      <a:r>
                        <a:rPr sz="6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在施</a:t>
                      </a:r>
                      <a:endParaRPr lang="Microsoft YaHei" altLang="Microsoft YaHei" sz="6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F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5000"/>
                        </a:lnSpc>
                      </a:pPr>
                      <a:endParaRPr lang="Arial" altLang="Arial" sz="200"/>
                    </a:p>
                    <a:p>
                      <a:pPr marL="254634" algn="l" rtl="0" eaLnBrk="0">
                        <a:lnSpc>
                          <a:spcPct val="85000"/>
                        </a:lnSpc>
                        <a:spcBef>
                          <a:spcPts val="2"/>
                        </a:spcBef>
                      </a:pPr>
                      <a:r>
                        <a:rPr sz="6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34.79</a:t>
                      </a:r>
                      <a:endParaRPr lang="Microsoft YaHei" altLang="Microsoft YaHei" sz="6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F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200"/>
                    </a:p>
                    <a:p>
                      <a:pPr marL="209550" algn="l" rtl="0" eaLnBrk="0">
                        <a:lnSpc>
                          <a:spcPct val="91000"/>
                        </a:lnSpc>
                        <a:spcBef>
                          <a:spcPts val="1"/>
                        </a:spcBef>
                      </a:pPr>
                      <a:r>
                        <a:rPr sz="6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住宅</a:t>
                      </a:r>
                      <a:endParaRPr lang="Microsoft YaHei" altLang="Microsoft YaHei" sz="6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F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  <a:tr h="135255"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F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Arial" altLang="Arial" sz="200"/>
                    </a:p>
                    <a:p>
                      <a:pPr marL="618490" algn="l" rtl="0" eaLnBrk="0">
                        <a:lnSpc>
                          <a:spcPct val="90000"/>
                        </a:lnSpc>
                        <a:spcBef>
                          <a:spcPts val="1"/>
                        </a:spcBef>
                      </a:pPr>
                      <a:r>
                        <a:rPr sz="6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融创西城宸阅</a:t>
                      </a:r>
                      <a:endParaRPr lang="Microsoft YaHei" altLang="Microsoft YaHei" sz="6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F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200"/>
                    </a:p>
                    <a:p>
                      <a:pPr marL="163829" algn="l" rtl="0" eaLnBrk="0">
                        <a:lnSpc>
                          <a:spcPct val="91000"/>
                        </a:lnSpc>
                        <a:spcBef>
                          <a:spcPts val="2"/>
                        </a:spcBef>
                      </a:pPr>
                      <a:r>
                        <a:rPr sz="6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在施</a:t>
                      </a:r>
                      <a:endParaRPr lang="Microsoft YaHei" altLang="Microsoft YaHei" sz="6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F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7000"/>
                        </a:lnSpc>
                      </a:pPr>
                      <a:endParaRPr lang="Arial" altLang="Arial" sz="200"/>
                    </a:p>
                    <a:p>
                      <a:pPr marL="279400" algn="l" rtl="0" eaLnBrk="0">
                        <a:lnSpc>
                          <a:spcPct val="85000"/>
                        </a:lnSpc>
                        <a:spcBef>
                          <a:spcPts val="2"/>
                        </a:spcBef>
                      </a:pPr>
                      <a:r>
                        <a:rPr sz="6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17.7</a:t>
                      </a:r>
                      <a:endParaRPr lang="Microsoft YaHei" altLang="Microsoft YaHei" sz="6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F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200"/>
                    </a:p>
                    <a:p>
                      <a:pPr marL="209550" algn="l" rtl="0" eaLnBrk="0">
                        <a:lnSpc>
                          <a:spcPct val="91000"/>
                        </a:lnSpc>
                        <a:spcBef>
                          <a:spcPts val="1"/>
                        </a:spcBef>
                      </a:pPr>
                      <a:r>
                        <a:rPr sz="6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住宅</a:t>
                      </a:r>
                      <a:endParaRPr lang="Microsoft YaHei" altLang="Microsoft YaHei" sz="6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F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4"/>
                  </a:ext>
                </a:extLst>
              </a:tr>
              <a:tr h="134620"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F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200"/>
                    </a:p>
                    <a:p>
                      <a:pPr marL="463550" algn="l" rtl="0" eaLnBrk="0">
                        <a:lnSpc>
                          <a:spcPct val="91000"/>
                        </a:lnSpc>
                        <a:spcBef>
                          <a:spcPts val="1"/>
                        </a:spcBef>
                      </a:pPr>
                      <a:r>
                        <a:rPr sz="6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美的大东望花北街项目</a:t>
                      </a:r>
                      <a:endParaRPr lang="Microsoft YaHei" altLang="Microsoft YaHei" sz="6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F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200"/>
                    </a:p>
                    <a:p>
                      <a:pPr marL="163829" algn="l" rtl="0" eaLnBrk="0">
                        <a:lnSpc>
                          <a:spcPct val="91000"/>
                        </a:lnSpc>
                        <a:spcBef>
                          <a:spcPts val="2"/>
                        </a:spcBef>
                      </a:pPr>
                      <a:r>
                        <a:rPr sz="6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在施</a:t>
                      </a:r>
                      <a:endParaRPr lang="Microsoft YaHei" altLang="Microsoft YaHei" sz="6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F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3000"/>
                        </a:lnSpc>
                      </a:pPr>
                      <a:endParaRPr lang="Arial" altLang="Arial" sz="100"/>
                    </a:p>
                    <a:p>
                      <a:pPr marL="330200" algn="l" rtl="0" eaLnBrk="0">
                        <a:lnSpc>
                          <a:spcPts val="774"/>
                        </a:lnSpc>
                        <a:spcBef>
                          <a:spcPts val="1"/>
                        </a:spcBef>
                      </a:pPr>
                      <a:r>
                        <a:rPr sz="6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/</a:t>
                      </a:r>
                      <a:endParaRPr lang="Microsoft YaHei" altLang="Microsoft YaHei" sz="6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F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200"/>
                    </a:p>
                    <a:p>
                      <a:pPr marL="209550" algn="l" rtl="0" eaLnBrk="0">
                        <a:lnSpc>
                          <a:spcPct val="91000"/>
                        </a:lnSpc>
                        <a:spcBef>
                          <a:spcPts val="1"/>
                        </a:spcBef>
                      </a:pPr>
                      <a:r>
                        <a:rPr sz="6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住宅</a:t>
                      </a:r>
                      <a:endParaRPr lang="Microsoft YaHei" altLang="Microsoft YaHei" sz="6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F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5"/>
                  </a:ext>
                </a:extLst>
              </a:tr>
              <a:tr h="134620">
                <a:tc row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Arial" altLang="Arial" sz="600"/>
                    </a:p>
                    <a:p>
                      <a:pPr marL="96519" algn="l" rtl="0" eaLnBrk="0">
                        <a:lnSpc>
                          <a:spcPct val="90000"/>
                        </a:lnSpc>
                        <a:spcBef>
                          <a:spcPts val="1"/>
                        </a:spcBef>
                      </a:pPr>
                      <a:r>
                        <a:rPr sz="6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呼和浩特</a:t>
                      </a:r>
                      <a:endParaRPr lang="Microsoft YaHei" altLang="Microsoft YaHei" sz="6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F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3000"/>
                        </a:lnSpc>
                      </a:pPr>
                      <a:endParaRPr lang="Arial" altLang="Arial" sz="100"/>
                    </a:p>
                    <a:p>
                      <a:pPr marL="201295" algn="l" rtl="0" eaLnBrk="0">
                        <a:lnSpc>
                          <a:spcPts val="774"/>
                        </a:lnSpc>
                        <a:spcBef>
                          <a:spcPts val="1"/>
                        </a:spcBef>
                      </a:pPr>
                      <a:r>
                        <a:rPr sz="6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呼和浩特华润幸福里一期</a:t>
                      </a:r>
                      <a:r>
                        <a:rPr sz="6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（一二标段）</a:t>
                      </a:r>
                      <a:endParaRPr lang="Microsoft YaHei" altLang="Microsoft YaHei" sz="6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F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200"/>
                    </a:p>
                    <a:p>
                      <a:pPr marL="163829" algn="l" rtl="0" eaLnBrk="0">
                        <a:lnSpc>
                          <a:spcPct val="91000"/>
                        </a:lnSpc>
                        <a:spcBef>
                          <a:spcPts val="2"/>
                        </a:spcBef>
                      </a:pPr>
                      <a:r>
                        <a:rPr sz="6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在施</a:t>
                      </a:r>
                      <a:endParaRPr lang="Microsoft YaHei" altLang="Microsoft YaHei" sz="6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F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5000"/>
                        </a:lnSpc>
                      </a:pPr>
                      <a:endParaRPr lang="Arial" altLang="Arial" sz="200"/>
                    </a:p>
                    <a:p>
                      <a:pPr marL="275590" algn="l" rtl="0" eaLnBrk="0">
                        <a:lnSpc>
                          <a:spcPct val="85000"/>
                        </a:lnSpc>
                        <a:spcBef>
                          <a:spcPts val="2"/>
                        </a:spcBef>
                      </a:pPr>
                      <a:r>
                        <a:rPr sz="6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23.8</a:t>
                      </a:r>
                      <a:endParaRPr lang="Microsoft YaHei" altLang="Microsoft YaHei" sz="6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F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200"/>
                    </a:p>
                    <a:p>
                      <a:pPr marL="209550" algn="l" rtl="0" eaLnBrk="0">
                        <a:lnSpc>
                          <a:spcPct val="91000"/>
                        </a:lnSpc>
                        <a:spcBef>
                          <a:spcPts val="1"/>
                        </a:spcBef>
                      </a:pPr>
                      <a:r>
                        <a:rPr sz="6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住宅</a:t>
                      </a:r>
                      <a:endParaRPr lang="Microsoft YaHei" altLang="Microsoft YaHei" sz="6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F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6"/>
                  </a:ext>
                </a:extLst>
              </a:tr>
              <a:tr h="135254"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F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200"/>
                    </a:p>
                    <a:p>
                      <a:pPr marL="429894" algn="l" rtl="0" eaLnBrk="0">
                        <a:lnSpc>
                          <a:spcPct val="91000"/>
                        </a:lnSpc>
                        <a:spcBef>
                          <a:spcPts val="2"/>
                        </a:spcBef>
                      </a:pPr>
                      <a:r>
                        <a:rPr sz="6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呼和浩特富力天禧城项目</a:t>
                      </a:r>
                      <a:endParaRPr lang="Microsoft YaHei" altLang="Microsoft YaHei" sz="6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F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200"/>
                    </a:p>
                    <a:p>
                      <a:pPr marL="163829" algn="l" rtl="0" eaLnBrk="0">
                        <a:lnSpc>
                          <a:spcPct val="91000"/>
                        </a:lnSpc>
                        <a:spcBef>
                          <a:spcPts val="2"/>
                        </a:spcBef>
                      </a:pPr>
                      <a:r>
                        <a:rPr sz="6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在施</a:t>
                      </a:r>
                      <a:endParaRPr lang="Microsoft YaHei" altLang="Microsoft YaHei" sz="6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F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7000"/>
                        </a:lnSpc>
                      </a:pPr>
                      <a:endParaRPr lang="Arial" altLang="Arial" sz="200"/>
                    </a:p>
                    <a:p>
                      <a:pPr marL="311150" algn="l" rtl="0" eaLnBrk="0">
                        <a:lnSpc>
                          <a:spcPct val="85000"/>
                        </a:lnSpc>
                        <a:spcBef>
                          <a:spcPts val="2"/>
                        </a:spcBef>
                      </a:pPr>
                      <a:r>
                        <a:rPr sz="6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16</a:t>
                      </a:r>
                      <a:endParaRPr lang="Microsoft YaHei" altLang="Microsoft YaHei" sz="6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F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200"/>
                    </a:p>
                    <a:p>
                      <a:pPr marL="209550" algn="l" rtl="0" eaLnBrk="0">
                        <a:lnSpc>
                          <a:spcPct val="91000"/>
                        </a:lnSpc>
                        <a:spcBef>
                          <a:spcPts val="1"/>
                        </a:spcBef>
                      </a:pPr>
                      <a:r>
                        <a:rPr sz="6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住宅</a:t>
                      </a:r>
                      <a:endParaRPr lang="Microsoft YaHei" altLang="Microsoft YaHei" sz="6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F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7"/>
                  </a:ext>
                </a:extLst>
              </a:tr>
              <a:tr h="13462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Arial" altLang="Arial" sz="200"/>
                    </a:p>
                    <a:p>
                      <a:pPr marL="168275" algn="l" rtl="0" eaLnBrk="0">
                        <a:lnSpc>
                          <a:spcPct val="90000"/>
                        </a:lnSpc>
                        <a:spcBef>
                          <a:spcPts val="1"/>
                        </a:spcBef>
                      </a:pPr>
                      <a:r>
                        <a:rPr sz="6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赤峰</a:t>
                      </a:r>
                      <a:endParaRPr lang="Microsoft YaHei" altLang="Microsoft YaHei" sz="6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F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200"/>
                    </a:p>
                    <a:p>
                      <a:pPr marL="196850" algn="l" rtl="0" eaLnBrk="0">
                        <a:lnSpc>
                          <a:spcPct val="91000"/>
                        </a:lnSpc>
                        <a:spcBef>
                          <a:spcPts val="1"/>
                        </a:spcBef>
                      </a:pPr>
                      <a:r>
                        <a:rPr sz="6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赤峰市急诊急救业务用房及地下停</a:t>
                      </a:r>
                      <a:r>
                        <a:rPr sz="6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车场</a:t>
                      </a:r>
                      <a:endParaRPr lang="Microsoft YaHei" altLang="Microsoft YaHei" sz="6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F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200"/>
                    </a:p>
                    <a:p>
                      <a:pPr marL="163829" algn="l" rtl="0" eaLnBrk="0">
                        <a:lnSpc>
                          <a:spcPct val="91000"/>
                        </a:lnSpc>
                        <a:spcBef>
                          <a:spcPts val="2"/>
                        </a:spcBef>
                      </a:pPr>
                      <a:r>
                        <a:rPr sz="6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在施</a:t>
                      </a:r>
                      <a:endParaRPr lang="Microsoft YaHei" altLang="Microsoft YaHei" sz="6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F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8000"/>
                        </a:lnSpc>
                      </a:pPr>
                      <a:endParaRPr lang="Arial" altLang="Arial" sz="200"/>
                    </a:p>
                    <a:p>
                      <a:pPr marL="329565" algn="l" rtl="0" eaLnBrk="0">
                        <a:lnSpc>
                          <a:spcPct val="84000"/>
                        </a:lnSpc>
                        <a:spcBef>
                          <a:spcPts val="2"/>
                        </a:spcBef>
                      </a:pPr>
                      <a:r>
                        <a:rPr sz="6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7</a:t>
                      </a:r>
                      <a:endParaRPr lang="Microsoft YaHei" altLang="Microsoft YaHei" sz="6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F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200"/>
                    </a:p>
                    <a:p>
                      <a:pPr marL="133350" algn="l" rtl="0" eaLnBrk="0">
                        <a:lnSpc>
                          <a:spcPct val="91000"/>
                        </a:lnSpc>
                        <a:spcBef>
                          <a:spcPts val="1"/>
                        </a:spcBef>
                      </a:pPr>
                      <a:r>
                        <a:rPr sz="6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基础设施</a:t>
                      </a:r>
                      <a:endParaRPr lang="Microsoft YaHei" altLang="Microsoft YaHei" sz="6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F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8"/>
                  </a:ext>
                </a:extLst>
              </a:tr>
              <a:tr h="134620">
                <a:tc rowSpan="6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1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21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7726"/>
                        </a:lnSpc>
                      </a:pPr>
                      <a:endParaRPr lang="Arial" altLang="Arial" sz="100"/>
                    </a:p>
                    <a:p>
                      <a:pPr marL="168275" algn="l" rtl="0" eaLnBrk="0">
                        <a:lnSpc>
                          <a:spcPct val="91000"/>
                        </a:lnSpc>
                      </a:pPr>
                      <a:r>
                        <a:rPr sz="6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大连</a:t>
                      </a:r>
                      <a:endParaRPr lang="Microsoft YaHei" altLang="Microsoft YaHei" sz="6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F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200"/>
                    </a:p>
                    <a:p>
                      <a:pPr marL="463550" algn="l" rtl="0" eaLnBrk="0">
                        <a:lnSpc>
                          <a:spcPct val="91000"/>
                        </a:lnSpc>
                        <a:spcBef>
                          <a:spcPts val="1"/>
                        </a:spcBef>
                      </a:pPr>
                      <a:r>
                        <a:rPr sz="6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大连海逸长洲项目二期</a:t>
                      </a:r>
                      <a:endParaRPr lang="Microsoft YaHei" altLang="Microsoft YaHei" sz="6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F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200"/>
                    </a:p>
                    <a:p>
                      <a:pPr marL="163829" algn="l" rtl="0" eaLnBrk="0">
                        <a:lnSpc>
                          <a:spcPct val="91000"/>
                        </a:lnSpc>
                        <a:spcBef>
                          <a:spcPts val="2"/>
                        </a:spcBef>
                      </a:pPr>
                      <a:r>
                        <a:rPr sz="6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在施</a:t>
                      </a:r>
                      <a:endParaRPr lang="Microsoft YaHei" altLang="Microsoft YaHei" sz="6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F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5000"/>
                        </a:lnSpc>
                      </a:pPr>
                      <a:endParaRPr lang="Arial" altLang="Arial" sz="200"/>
                    </a:p>
                    <a:p>
                      <a:pPr marL="279400" algn="l" rtl="0" eaLnBrk="0">
                        <a:lnSpc>
                          <a:spcPct val="85000"/>
                        </a:lnSpc>
                        <a:spcBef>
                          <a:spcPts val="1"/>
                        </a:spcBef>
                      </a:pPr>
                      <a:r>
                        <a:rPr sz="6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14.8</a:t>
                      </a:r>
                      <a:endParaRPr lang="Microsoft YaHei" altLang="Microsoft YaHei" sz="6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F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200"/>
                    </a:p>
                    <a:p>
                      <a:pPr marL="209550" algn="l" rtl="0" eaLnBrk="0">
                        <a:lnSpc>
                          <a:spcPct val="91000"/>
                        </a:lnSpc>
                        <a:spcBef>
                          <a:spcPts val="1"/>
                        </a:spcBef>
                      </a:pPr>
                      <a:r>
                        <a:rPr sz="6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住宅</a:t>
                      </a:r>
                      <a:endParaRPr lang="Microsoft YaHei" altLang="Microsoft YaHei" sz="6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F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9"/>
                  </a:ext>
                </a:extLst>
              </a:tr>
              <a:tr h="135255"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F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200"/>
                    </a:p>
                    <a:p>
                      <a:pPr marL="463550" algn="l" rtl="0" eaLnBrk="0">
                        <a:lnSpc>
                          <a:spcPct val="91000"/>
                        </a:lnSpc>
                        <a:spcBef>
                          <a:spcPts val="2"/>
                        </a:spcBef>
                      </a:pPr>
                      <a:r>
                        <a:rPr sz="6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大连海逸长洲项目三期</a:t>
                      </a:r>
                      <a:endParaRPr lang="Microsoft YaHei" altLang="Microsoft YaHei" sz="6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F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200"/>
                    </a:p>
                    <a:p>
                      <a:pPr marL="163829" algn="l" rtl="0" eaLnBrk="0">
                        <a:lnSpc>
                          <a:spcPct val="91000"/>
                        </a:lnSpc>
                        <a:spcBef>
                          <a:spcPts val="2"/>
                        </a:spcBef>
                      </a:pPr>
                      <a:r>
                        <a:rPr sz="6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在施</a:t>
                      </a:r>
                      <a:endParaRPr lang="Microsoft YaHei" altLang="Microsoft YaHei" sz="6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F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7000"/>
                        </a:lnSpc>
                      </a:pPr>
                      <a:endParaRPr lang="Arial" altLang="Arial" sz="200"/>
                    </a:p>
                    <a:p>
                      <a:pPr marL="279400" algn="l" rtl="0" eaLnBrk="0">
                        <a:lnSpc>
                          <a:spcPct val="85000"/>
                        </a:lnSpc>
                        <a:spcBef>
                          <a:spcPts val="2"/>
                        </a:spcBef>
                      </a:pPr>
                      <a:r>
                        <a:rPr sz="6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15.4</a:t>
                      </a:r>
                      <a:endParaRPr lang="Microsoft YaHei" altLang="Microsoft YaHei" sz="6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F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200"/>
                    </a:p>
                    <a:p>
                      <a:pPr marL="209550" algn="l" rtl="0" eaLnBrk="0">
                        <a:lnSpc>
                          <a:spcPct val="91000"/>
                        </a:lnSpc>
                        <a:spcBef>
                          <a:spcPts val="1"/>
                        </a:spcBef>
                      </a:pPr>
                      <a:r>
                        <a:rPr sz="6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住宅</a:t>
                      </a:r>
                      <a:endParaRPr lang="Microsoft YaHei" altLang="Microsoft YaHei" sz="6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F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20"/>
                  </a:ext>
                </a:extLst>
              </a:tr>
              <a:tr h="134620"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F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3000"/>
                        </a:lnSpc>
                      </a:pPr>
                      <a:endParaRPr lang="Arial" altLang="Arial" sz="100"/>
                    </a:p>
                    <a:p>
                      <a:pPr marL="427990" algn="l" rtl="0" eaLnBrk="0">
                        <a:lnSpc>
                          <a:spcPts val="774"/>
                        </a:lnSpc>
                        <a:spcBef>
                          <a:spcPts val="1"/>
                        </a:spcBef>
                      </a:pPr>
                      <a:r>
                        <a:rPr sz="6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融创数字湖项目（一期）</a:t>
                      </a:r>
                      <a:endParaRPr lang="Microsoft YaHei" altLang="Microsoft YaHei" sz="6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F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200"/>
                    </a:p>
                    <a:p>
                      <a:pPr marL="163829" algn="l" rtl="0" eaLnBrk="0">
                        <a:lnSpc>
                          <a:spcPct val="91000"/>
                        </a:lnSpc>
                        <a:spcBef>
                          <a:spcPts val="2"/>
                        </a:spcBef>
                      </a:pPr>
                      <a:r>
                        <a:rPr sz="6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在施</a:t>
                      </a:r>
                      <a:endParaRPr lang="Microsoft YaHei" altLang="Microsoft YaHei" sz="6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F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5000"/>
                        </a:lnSpc>
                      </a:pPr>
                      <a:endParaRPr lang="Arial" altLang="Arial" sz="200"/>
                    </a:p>
                    <a:p>
                      <a:pPr marL="299084" algn="l" rtl="0" eaLnBrk="0">
                        <a:lnSpc>
                          <a:spcPct val="85000"/>
                        </a:lnSpc>
                        <a:spcBef>
                          <a:spcPts val="2"/>
                        </a:spcBef>
                      </a:pPr>
                      <a:r>
                        <a:rPr sz="6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3.8</a:t>
                      </a:r>
                      <a:endParaRPr lang="Microsoft YaHei" altLang="Microsoft YaHei" sz="6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F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200"/>
                    </a:p>
                    <a:p>
                      <a:pPr marL="209550" algn="l" rtl="0" eaLnBrk="0">
                        <a:lnSpc>
                          <a:spcPct val="91000"/>
                        </a:lnSpc>
                        <a:spcBef>
                          <a:spcPts val="1"/>
                        </a:spcBef>
                      </a:pPr>
                      <a:r>
                        <a:rPr sz="6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住宅</a:t>
                      </a:r>
                      <a:endParaRPr lang="Microsoft YaHei" altLang="Microsoft YaHei" sz="6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F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21"/>
                  </a:ext>
                </a:extLst>
              </a:tr>
              <a:tr h="134620"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F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3000"/>
                        </a:lnSpc>
                      </a:pPr>
                      <a:endParaRPr lang="Arial" altLang="Arial" sz="100"/>
                    </a:p>
                    <a:p>
                      <a:pPr marL="141604" algn="l" rtl="0" eaLnBrk="0">
                        <a:lnSpc>
                          <a:spcPts val="774"/>
                        </a:lnSpc>
                        <a:spcBef>
                          <a:spcPts val="1"/>
                        </a:spcBef>
                      </a:pPr>
                      <a:r>
                        <a:rPr sz="6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保利天禧二期I02地块项目（金石滩项</a:t>
                      </a:r>
                      <a:r>
                        <a:rPr sz="6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目）</a:t>
                      </a:r>
                      <a:endParaRPr lang="Microsoft YaHei" altLang="Microsoft YaHei" sz="6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F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200"/>
                    </a:p>
                    <a:p>
                      <a:pPr marL="163829" algn="l" rtl="0" eaLnBrk="0">
                        <a:lnSpc>
                          <a:spcPct val="91000"/>
                        </a:lnSpc>
                        <a:spcBef>
                          <a:spcPts val="2"/>
                        </a:spcBef>
                      </a:pPr>
                      <a:r>
                        <a:rPr sz="6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在施</a:t>
                      </a:r>
                      <a:endParaRPr lang="Microsoft YaHei" altLang="Microsoft YaHei" sz="6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F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5000"/>
                        </a:lnSpc>
                      </a:pPr>
                      <a:endParaRPr lang="Arial" altLang="Arial" sz="200"/>
                    </a:p>
                    <a:p>
                      <a:pPr marL="279400" algn="l" rtl="0" eaLnBrk="0">
                        <a:lnSpc>
                          <a:spcPct val="85000"/>
                        </a:lnSpc>
                        <a:spcBef>
                          <a:spcPts val="2"/>
                        </a:spcBef>
                      </a:pPr>
                      <a:r>
                        <a:rPr sz="6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10.4</a:t>
                      </a:r>
                      <a:endParaRPr lang="Microsoft YaHei" altLang="Microsoft YaHei" sz="6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F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200"/>
                    </a:p>
                    <a:p>
                      <a:pPr marL="95885" algn="l" rtl="0" eaLnBrk="0">
                        <a:lnSpc>
                          <a:spcPct val="91000"/>
                        </a:lnSpc>
                        <a:spcBef>
                          <a:spcPts val="1"/>
                        </a:spcBef>
                      </a:pPr>
                      <a:r>
                        <a:rPr sz="6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商用、住宅</a:t>
                      </a:r>
                      <a:endParaRPr lang="Microsoft YaHei" altLang="Microsoft YaHei" sz="6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F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22"/>
                  </a:ext>
                </a:extLst>
              </a:tr>
              <a:tr h="135255"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F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200"/>
                    </a:p>
                    <a:p>
                      <a:pPr marL="551180" algn="l" rtl="0" eaLnBrk="0">
                        <a:lnSpc>
                          <a:spcPct val="91000"/>
                        </a:lnSpc>
                        <a:spcBef>
                          <a:spcPts val="2"/>
                        </a:spcBef>
                      </a:pPr>
                      <a:r>
                        <a:rPr sz="6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寨子沟A地块项目</a:t>
                      </a:r>
                      <a:endParaRPr lang="Microsoft YaHei" altLang="Microsoft YaHei" sz="6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F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200"/>
                    </a:p>
                    <a:p>
                      <a:pPr marL="163829" algn="l" rtl="0" eaLnBrk="0">
                        <a:lnSpc>
                          <a:spcPct val="91000"/>
                        </a:lnSpc>
                        <a:spcBef>
                          <a:spcPts val="2"/>
                        </a:spcBef>
                      </a:pPr>
                      <a:r>
                        <a:rPr sz="6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在施</a:t>
                      </a:r>
                      <a:endParaRPr lang="Microsoft YaHei" altLang="Microsoft YaHei" sz="6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F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7000"/>
                        </a:lnSpc>
                      </a:pPr>
                      <a:endParaRPr lang="Arial" altLang="Arial" sz="200"/>
                    </a:p>
                    <a:p>
                      <a:pPr marL="275590" algn="l" rtl="0" eaLnBrk="0">
                        <a:lnSpc>
                          <a:spcPct val="85000"/>
                        </a:lnSpc>
                        <a:spcBef>
                          <a:spcPts val="2"/>
                        </a:spcBef>
                      </a:pPr>
                      <a:r>
                        <a:rPr sz="6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7.68</a:t>
                      </a:r>
                      <a:endParaRPr lang="Microsoft YaHei" altLang="Microsoft YaHei" sz="6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F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200"/>
                    </a:p>
                    <a:p>
                      <a:pPr marL="209550" algn="l" rtl="0" eaLnBrk="0">
                        <a:lnSpc>
                          <a:spcPct val="91000"/>
                        </a:lnSpc>
                        <a:spcBef>
                          <a:spcPts val="1"/>
                        </a:spcBef>
                      </a:pPr>
                      <a:r>
                        <a:rPr sz="6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住宅</a:t>
                      </a:r>
                      <a:endParaRPr lang="Microsoft YaHei" altLang="Microsoft YaHei" sz="6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F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23"/>
                  </a:ext>
                </a:extLst>
              </a:tr>
              <a:tr h="134620"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F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200"/>
                    </a:p>
                    <a:p>
                      <a:pPr marL="539750" algn="l" rtl="0" eaLnBrk="0">
                        <a:lnSpc>
                          <a:spcPct val="91000"/>
                        </a:lnSpc>
                        <a:spcBef>
                          <a:spcPts val="1"/>
                        </a:spcBef>
                      </a:pPr>
                      <a:r>
                        <a:rPr sz="6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大连润德公馆项目</a:t>
                      </a:r>
                      <a:endParaRPr lang="Microsoft YaHei" altLang="Microsoft YaHei" sz="6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F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200"/>
                    </a:p>
                    <a:p>
                      <a:pPr marL="163829" algn="l" rtl="0" eaLnBrk="0">
                        <a:lnSpc>
                          <a:spcPct val="91000"/>
                        </a:lnSpc>
                        <a:spcBef>
                          <a:spcPts val="2"/>
                        </a:spcBef>
                      </a:pPr>
                      <a:r>
                        <a:rPr sz="6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在施</a:t>
                      </a:r>
                      <a:endParaRPr lang="Microsoft YaHei" altLang="Microsoft YaHei" sz="6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F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5000"/>
                        </a:lnSpc>
                      </a:pPr>
                      <a:endParaRPr lang="Arial" altLang="Arial" sz="200"/>
                    </a:p>
                    <a:p>
                      <a:pPr marL="297815" algn="l" rtl="0" eaLnBrk="0">
                        <a:lnSpc>
                          <a:spcPct val="85000"/>
                        </a:lnSpc>
                        <a:spcBef>
                          <a:spcPts val="2"/>
                        </a:spcBef>
                      </a:pPr>
                      <a:r>
                        <a:rPr sz="6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6.4</a:t>
                      </a:r>
                      <a:endParaRPr lang="Microsoft YaHei" altLang="Microsoft YaHei" sz="6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F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200"/>
                    </a:p>
                    <a:p>
                      <a:pPr marL="95250" algn="l" rtl="0" eaLnBrk="0">
                        <a:lnSpc>
                          <a:spcPct val="91000"/>
                        </a:lnSpc>
                        <a:spcBef>
                          <a:spcPts val="1"/>
                        </a:spcBef>
                      </a:pPr>
                      <a:r>
                        <a:rPr sz="6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公寓、住宅</a:t>
                      </a:r>
                      <a:endParaRPr lang="Microsoft YaHei" altLang="Microsoft YaHei" sz="6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F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24"/>
                  </a:ext>
                </a:extLst>
              </a:tr>
              <a:tr h="13462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200"/>
                    </a:p>
                    <a:p>
                      <a:pPr marL="131445" algn="l" rtl="0" eaLnBrk="0">
                        <a:lnSpc>
                          <a:spcPct val="91000"/>
                        </a:lnSpc>
                        <a:spcBef>
                          <a:spcPts val="1"/>
                        </a:spcBef>
                      </a:pPr>
                      <a:r>
                        <a:rPr sz="6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葫芦岛</a:t>
                      </a:r>
                      <a:endParaRPr lang="Microsoft YaHei" altLang="Microsoft YaHei" sz="6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F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200"/>
                    </a:p>
                    <a:p>
                      <a:pPr marL="425450" algn="l" rtl="0" eaLnBrk="0">
                        <a:lnSpc>
                          <a:spcPct val="91000"/>
                        </a:lnSpc>
                        <a:spcBef>
                          <a:spcPts val="1"/>
                        </a:spcBef>
                      </a:pPr>
                      <a:r>
                        <a:rPr sz="6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海上海康养旅居小镇</a:t>
                      </a:r>
                      <a:r>
                        <a:rPr sz="6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项目</a:t>
                      </a:r>
                      <a:endParaRPr lang="Microsoft YaHei" altLang="Microsoft YaHei" sz="6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F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200"/>
                    </a:p>
                    <a:p>
                      <a:pPr marL="163829" algn="l" rtl="0" eaLnBrk="0">
                        <a:lnSpc>
                          <a:spcPct val="91000"/>
                        </a:lnSpc>
                        <a:spcBef>
                          <a:spcPts val="2"/>
                        </a:spcBef>
                      </a:pPr>
                      <a:r>
                        <a:rPr sz="6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在施</a:t>
                      </a:r>
                      <a:endParaRPr lang="Microsoft YaHei" altLang="Microsoft YaHei" sz="6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F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5000"/>
                        </a:lnSpc>
                      </a:pPr>
                      <a:endParaRPr lang="Arial" altLang="Arial" sz="200"/>
                    </a:p>
                    <a:p>
                      <a:pPr marL="330834" algn="l" rtl="0" eaLnBrk="0">
                        <a:lnSpc>
                          <a:spcPct val="85000"/>
                        </a:lnSpc>
                        <a:spcBef>
                          <a:spcPts val="2"/>
                        </a:spcBef>
                      </a:pPr>
                      <a:r>
                        <a:rPr sz="6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3</a:t>
                      </a:r>
                      <a:endParaRPr lang="Microsoft YaHei" altLang="Microsoft YaHei" sz="6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F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200"/>
                    </a:p>
                    <a:p>
                      <a:pPr marL="209550" algn="l" rtl="0" eaLnBrk="0">
                        <a:lnSpc>
                          <a:spcPct val="91000"/>
                        </a:lnSpc>
                        <a:spcBef>
                          <a:spcPts val="1"/>
                        </a:spcBef>
                      </a:pPr>
                      <a:r>
                        <a:rPr sz="6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住宅</a:t>
                      </a:r>
                      <a:endParaRPr lang="Microsoft YaHei" altLang="Microsoft YaHei" sz="6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F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25"/>
                  </a:ext>
                </a:extLst>
              </a:tr>
              <a:tr h="135254">
                <a:tc row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800"/>
                    </a:p>
                    <a:p>
                      <a:pPr marL="130175" algn="l" rtl="0" eaLnBrk="0">
                        <a:lnSpc>
                          <a:spcPct val="88000"/>
                        </a:lnSpc>
                        <a:spcBef>
                          <a:spcPts val="1"/>
                        </a:spcBef>
                      </a:pPr>
                      <a:r>
                        <a:rPr sz="6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石河子</a:t>
                      </a:r>
                      <a:endParaRPr lang="Microsoft YaHei" altLang="Microsoft YaHei" sz="6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F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Arial" altLang="Arial" sz="200"/>
                    </a:p>
                    <a:p>
                      <a:pPr marL="501650" algn="l" rtl="0" eaLnBrk="0">
                        <a:lnSpc>
                          <a:spcPct val="90000"/>
                        </a:lnSpc>
                        <a:spcBef>
                          <a:spcPts val="2"/>
                        </a:spcBef>
                      </a:pPr>
                      <a:r>
                        <a:rPr sz="6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石河子万达一期项目</a:t>
                      </a:r>
                      <a:endParaRPr lang="Microsoft YaHei" altLang="Microsoft YaHei" sz="6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F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200"/>
                    </a:p>
                    <a:p>
                      <a:pPr marL="163829" algn="l" rtl="0" eaLnBrk="0">
                        <a:lnSpc>
                          <a:spcPct val="91000"/>
                        </a:lnSpc>
                        <a:spcBef>
                          <a:spcPts val="2"/>
                        </a:spcBef>
                      </a:pPr>
                      <a:r>
                        <a:rPr sz="6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在施</a:t>
                      </a:r>
                      <a:endParaRPr lang="Microsoft YaHei" altLang="Microsoft YaHei" sz="6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F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7000"/>
                        </a:lnSpc>
                      </a:pPr>
                      <a:endParaRPr lang="Arial" altLang="Arial" sz="200"/>
                    </a:p>
                    <a:p>
                      <a:pPr marL="254634" algn="l" rtl="0" eaLnBrk="0">
                        <a:lnSpc>
                          <a:spcPct val="85000"/>
                        </a:lnSpc>
                        <a:spcBef>
                          <a:spcPts val="2"/>
                        </a:spcBef>
                      </a:pPr>
                      <a:r>
                        <a:rPr sz="6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32.08</a:t>
                      </a:r>
                      <a:endParaRPr lang="Microsoft YaHei" altLang="Microsoft YaHei" sz="6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F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200"/>
                    </a:p>
                    <a:p>
                      <a:pPr marL="209550" algn="l" rtl="0" eaLnBrk="0">
                        <a:lnSpc>
                          <a:spcPct val="91000"/>
                        </a:lnSpc>
                        <a:spcBef>
                          <a:spcPts val="1"/>
                        </a:spcBef>
                      </a:pPr>
                      <a:r>
                        <a:rPr sz="6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住宅</a:t>
                      </a:r>
                      <a:endParaRPr lang="Microsoft YaHei" altLang="Microsoft YaHei" sz="6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F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26"/>
                  </a:ext>
                </a:extLst>
              </a:tr>
              <a:tr h="185420"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F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0000"/>
                        </a:lnSpc>
                      </a:pPr>
                      <a:endParaRPr lang="Arial" altLang="Arial" sz="300"/>
                    </a:p>
                    <a:p>
                      <a:pPr marL="311150" algn="l" rtl="0" eaLnBrk="0">
                        <a:lnSpc>
                          <a:spcPct val="91000"/>
                        </a:lnSpc>
                        <a:spcBef>
                          <a:spcPts val="1"/>
                        </a:spcBef>
                      </a:pPr>
                      <a:r>
                        <a:rPr sz="6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石河子万达广场城市综合体</a:t>
                      </a:r>
                      <a:r>
                        <a:rPr sz="6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二期</a:t>
                      </a:r>
                      <a:endParaRPr lang="Microsoft YaHei" altLang="Microsoft YaHei" sz="6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F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0000"/>
                        </a:lnSpc>
                      </a:pPr>
                      <a:endParaRPr lang="Arial" altLang="Arial" sz="300"/>
                    </a:p>
                    <a:p>
                      <a:pPr marL="163829" algn="l" rtl="0" eaLnBrk="0">
                        <a:lnSpc>
                          <a:spcPct val="91000"/>
                        </a:lnSpc>
                        <a:spcBef>
                          <a:spcPts val="2"/>
                        </a:spcBef>
                      </a:pPr>
                      <a:r>
                        <a:rPr sz="6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在施</a:t>
                      </a:r>
                      <a:endParaRPr lang="Microsoft YaHei" altLang="Microsoft YaHei" sz="6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F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2000"/>
                        </a:lnSpc>
                      </a:pPr>
                      <a:endParaRPr lang="Arial" altLang="Arial" sz="300"/>
                    </a:p>
                    <a:p>
                      <a:pPr marL="253365" algn="l" rtl="0" eaLnBrk="0">
                        <a:lnSpc>
                          <a:spcPct val="85000"/>
                        </a:lnSpc>
                        <a:spcBef>
                          <a:spcPts val="1"/>
                        </a:spcBef>
                      </a:pPr>
                      <a:r>
                        <a:rPr sz="6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24.73</a:t>
                      </a:r>
                      <a:endParaRPr lang="Microsoft YaHei" altLang="Microsoft YaHei" sz="6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F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0000"/>
                        </a:lnSpc>
                      </a:pPr>
                      <a:endParaRPr lang="Arial" altLang="Arial" sz="300"/>
                    </a:p>
                    <a:p>
                      <a:pPr marL="209550" algn="l" rtl="0" eaLnBrk="0">
                        <a:lnSpc>
                          <a:spcPct val="91000"/>
                        </a:lnSpc>
                        <a:spcBef>
                          <a:spcPts val="1"/>
                        </a:spcBef>
                      </a:pPr>
                      <a:r>
                        <a:rPr sz="6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住宅</a:t>
                      </a:r>
                      <a:endParaRPr lang="Microsoft YaHei" altLang="Microsoft YaHei" sz="6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F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27"/>
                  </a:ext>
                </a:extLst>
              </a:tr>
            </a:tbl>
          </a:graphicData>
        </a:graphic>
      </p:graphicFrame>
      <p:pic>
        <p:nvPicPr>
          <p:cNvPr id="44" name="picture 4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994270" y="1936750"/>
            <a:ext cx="3019818" cy="1240231"/>
          </a:xfrm>
          <a:prstGeom prst="rect">
            <a:avLst/>
          </a:prstGeom>
        </p:spPr>
      </p:pic>
      <p:pic>
        <p:nvPicPr>
          <p:cNvPr id="46" name="picture 4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1307985" y="245236"/>
            <a:ext cx="7836014" cy="461048"/>
          </a:xfrm>
          <a:prstGeom prst="rect">
            <a:avLst/>
          </a:prstGeom>
        </p:spPr>
      </p:pic>
      <p:sp>
        <p:nvSpPr>
          <p:cNvPr id="48" name="textbox 48"/>
          <p:cNvSpPr/>
          <p:nvPr/>
        </p:nvSpPr>
        <p:spPr>
          <a:xfrm>
            <a:off x="358741" y="1406905"/>
            <a:ext cx="4242434" cy="44640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129"/>
              </a:lnSpc>
            </a:pPr>
            <a:endParaRPr lang="Arial" altLang="Arial" sz="100"/>
          </a:p>
          <a:p>
            <a:pPr marL="12700" indent="288925" algn="l" rtl="0" eaLnBrk="0">
              <a:lnSpc>
                <a:spcPct val="115000"/>
              </a:lnSpc>
            </a:pP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X公司目前在</a:t>
            </a:r>
            <a:r>
              <a:rPr sz="1100" kern="0" spc="0">
                <a:solidFill>
                  <a:srgbClr val="FF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施项目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87</a:t>
            </a:r>
            <a:r>
              <a:rPr sz="1100" kern="0" spc="0">
                <a:solidFill>
                  <a:srgbClr val="FF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</a:t>
            </a:r>
            <a:r>
              <a:rPr sz="1100" kern="0" spc="-160">
                <a:solidFill>
                  <a:srgbClr val="FF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，其中“黑吉辽蒙新”等</a:t>
            </a:r>
            <a:r>
              <a:rPr sz="1100" kern="0" spc="0">
                <a:solidFill>
                  <a:srgbClr val="FF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严寒区域</a:t>
            </a:r>
            <a:r>
              <a:rPr sz="1100" kern="0" spc="-10">
                <a:solidFill>
                  <a:srgbClr val="FF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在施</a:t>
            </a:r>
            <a:r>
              <a:rPr sz="1100" kern="0" spc="0">
                <a:solidFill>
                  <a:srgbClr val="FF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项目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27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</a:t>
            </a:r>
            <a:r>
              <a:rPr sz="1100" kern="0" spc="-1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，主要分布于大庆、哈尔滨、长春、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沈阳、大连、通辽、赤</a:t>
            </a:r>
            <a:endParaRPr lang="Microsoft YaHei" altLang="Microsoft YaHei" sz="1100"/>
          </a:p>
        </p:txBody>
      </p:sp>
      <p:pic>
        <p:nvPicPr>
          <p:cNvPr id="50" name="picture 50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5108448" y="4736591"/>
            <a:ext cx="3811523" cy="342900"/>
          </a:xfrm>
          <a:prstGeom prst="rect">
            <a:avLst/>
          </a:prstGeom>
        </p:spPr>
      </p:pic>
      <p:grpSp>
        <p:nvGrpSpPr>
          <p:cNvPr id="2" name="group 2"/>
          <p:cNvGrpSpPr/>
          <p:nvPr/>
        </p:nvGrpSpPr>
        <p:grpSpPr>
          <a:xfrm rot="21600000">
            <a:off x="263144" y="158356"/>
            <a:ext cx="931748" cy="571576"/>
            <a:chExt cx="931748" cy="571576"/>
          </a:xfrm>
        </p:grpSpPr>
        <p:pic>
          <p:nvPicPr>
            <p:cNvPr id="52" name="picture 52"/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 rot="21600000">
              <a:off x="0" y="0"/>
              <a:ext cx="931748" cy="571576"/>
            </a:xfrm>
            <a:prstGeom prst="rect">
              <a:avLst/>
            </a:prstGeom>
          </p:spPr>
        </p:pic>
        <p:sp>
          <p:nvSpPr>
            <p:cNvPr id="54" name="textbox 54"/>
            <p:cNvSpPr/>
            <p:nvPr/>
          </p:nvSpPr>
          <p:spPr>
            <a:xfrm>
              <a:off x="-12700" y="-12700"/>
              <a:ext cx="957580" cy="69723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9000"/>
                </a:lnSpc>
              </a:pPr>
              <a:endParaRPr lang="Arial" altLang="Arial" sz="500"/>
            </a:p>
            <a:p>
              <a:pPr marL="271145" algn="l" rtl="0" eaLnBrk="0">
                <a:lnSpc>
                  <a:spcPct val="90000"/>
                </a:lnSpc>
                <a:spcBef>
                  <a:spcPts val="4"/>
                </a:spcBef>
              </a:pPr>
              <a:r>
                <a:rPr sz="3500" kern="0" spc="-30">
                  <a:solidFill>
                    <a:srgbClr val="0089CF">
                      <a:alpha val="100000"/>
                    </a:srgbClr>
                  </a:solidFill>
                  <a:latin typeface="Impact"/>
                  <a:ea typeface="Impact"/>
                  <a:cs typeface="Impact"/>
                </a:rPr>
                <a:t>01</a:t>
              </a:r>
              <a:endParaRPr lang="Impact" altLang="Impact" sz="3500"/>
            </a:p>
          </p:txBody>
        </p:sp>
      </p:grpSp>
      <p:sp>
        <p:nvSpPr>
          <p:cNvPr id="56" name="textbox 56"/>
          <p:cNvSpPr/>
          <p:nvPr/>
        </p:nvSpPr>
        <p:spPr>
          <a:xfrm>
            <a:off x="484842" y="933221"/>
            <a:ext cx="1891664" cy="3009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764"/>
              </a:lnSpc>
            </a:pPr>
            <a:endParaRPr lang="Arial" altLang="Arial" sz="100"/>
          </a:p>
          <a:p>
            <a:pPr algn="r" rtl="0" eaLnBrk="0">
              <a:lnSpc>
                <a:spcPct val="86000"/>
              </a:lnSpc>
            </a:pPr>
            <a:r>
              <a:rPr sz="2100" kern="0" spc="-310">
                <a:solidFill>
                  <a:srgbClr val="0000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北方</a:t>
            </a:r>
            <a:r>
              <a:rPr sz="2100" kern="0" spc="-300">
                <a:solidFill>
                  <a:srgbClr val="0000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公司项目概</a:t>
            </a:r>
            <a:r>
              <a:rPr sz="2100" kern="0" spc="-40">
                <a:solidFill>
                  <a:srgbClr val="0000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况</a:t>
            </a:r>
            <a:endParaRPr lang="Microsoft YaHei" altLang="Microsoft YaHei" sz="2100"/>
          </a:p>
        </p:txBody>
      </p:sp>
      <p:sp>
        <p:nvSpPr>
          <p:cNvPr id="58" name="textbox 58"/>
          <p:cNvSpPr/>
          <p:nvPr/>
        </p:nvSpPr>
        <p:spPr>
          <a:xfrm>
            <a:off x="364775" y="1915447"/>
            <a:ext cx="1948179" cy="17843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717"/>
              </a:lnSpc>
            </a:pPr>
            <a:endParaRPr lang="Arial" altLang="Arial" sz="100"/>
          </a:p>
          <a:p>
            <a:pPr algn="r" rtl="0" eaLnBrk="0">
              <a:lnSpc>
                <a:spcPct val="91000"/>
              </a:lnSpc>
            </a:pPr>
            <a:r>
              <a:rPr sz="1100" kern="0" spc="-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峰、呼和浩特、石河子等地区。</a:t>
            </a:r>
            <a:endParaRPr lang="Microsoft YaHei" altLang="Microsoft YaHei" sz="1100"/>
          </a:p>
        </p:txBody>
      </p:sp>
      <p:pic>
        <p:nvPicPr>
          <p:cNvPr id="60" name="picture 60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1600000">
            <a:off x="359067" y="1248676"/>
            <a:ext cx="2101265" cy="6118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2" name="picture 6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9144000" cy="5143500"/>
          </a:xfrm>
          <a:prstGeom prst="rect">
            <a:avLst/>
          </a:prstGeom>
        </p:spPr>
      </p:pic>
      <p:sp>
        <p:nvSpPr>
          <p:cNvPr id="64" name="textbox 64"/>
          <p:cNvSpPr/>
          <p:nvPr/>
        </p:nvSpPr>
        <p:spPr>
          <a:xfrm>
            <a:off x="545299" y="1373123"/>
            <a:ext cx="8112759" cy="29514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22225" algn="l" rtl="0" eaLnBrk="0">
              <a:lnSpc>
                <a:spcPts val="1449"/>
              </a:lnSpc>
            </a:pP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＞   强度：冬季</a:t>
            </a:r>
            <a:r>
              <a:rPr sz="1100" kern="0" spc="0">
                <a:solidFill>
                  <a:srgbClr val="FF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低温对材</a:t>
            </a:r>
            <a:r>
              <a:rPr sz="1100" kern="0" spc="-10">
                <a:solidFill>
                  <a:srgbClr val="FF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料性能产生不利影响</a:t>
            </a:r>
            <a:r>
              <a:rPr sz="1100" kern="0" spc="-170">
                <a:solidFill>
                  <a:srgbClr val="FF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，混凝土、砂浆等极易受冻</a:t>
            </a:r>
            <a:r>
              <a:rPr sz="1100" kern="0" spc="-1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，造成强度不足</a:t>
            </a:r>
            <a:r>
              <a:rPr sz="1100" kern="0" spc="-1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，影响结构安全。</a:t>
            </a:r>
            <a:endParaRPr lang="Microsoft YaHei" altLang="Microsoft YaHei" sz="1100"/>
          </a:p>
          <a:p>
            <a:pPr marL="200025" indent="-177800" algn="l" rtl="0" eaLnBrk="0">
              <a:lnSpc>
                <a:spcPct val="100000"/>
              </a:lnSpc>
              <a:spcBef>
                <a:spcPts val="1070"/>
              </a:spcBef>
            </a:pP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＞   冻涨：</a:t>
            </a:r>
            <a:r>
              <a:rPr sz="1100" kern="0" spc="-10">
                <a:solidFill>
                  <a:srgbClr val="FF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冻融循环对结构破坏尤为严重</a:t>
            </a:r>
            <a:r>
              <a:rPr sz="1100" kern="0" spc="-120">
                <a:solidFill>
                  <a:srgbClr val="FF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，尤其是散水、台阶、回填坡道等部位</a:t>
            </a:r>
            <a:r>
              <a:rPr sz="1100" kern="0" spc="-1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，雨雪冻涨作用造成回填土下沉形成塌陷</a:t>
            </a:r>
            <a:r>
              <a:rPr sz="1100" kern="0" spc="-1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，影响使    用功能。</a:t>
            </a:r>
            <a:endParaRPr lang="Microsoft YaHei" altLang="Microsoft YaHei" sz="1100"/>
          </a:p>
          <a:p>
            <a:pPr marL="147954" algn="l" rtl="0" eaLnBrk="0">
              <a:lnSpc>
                <a:spcPts val="1459"/>
              </a:lnSpc>
              <a:spcBef>
                <a:spcPts val="1195"/>
              </a:spcBef>
              <a:tabLst>
                <a:tab pos="288925"/>
              </a:tabLst>
            </a:pPr>
            <a:r>
              <a:rPr sz="1100" kern="0" spc="0">
                <a:solidFill>
                  <a:srgbClr val="03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裂缝：</a:t>
            </a:r>
            <a:r>
              <a:rPr sz="1100" kern="0" spc="0">
                <a:solidFill>
                  <a:srgbClr val="FF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低温或温度变化过大使墙面、地面等结构极易产生裂缝</a:t>
            </a:r>
            <a:r>
              <a:rPr sz="1100" kern="0" spc="-170">
                <a:solidFill>
                  <a:srgbClr val="FF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影响观感质量</a:t>
            </a:r>
            <a:r>
              <a:rPr sz="1100" kern="0" spc="-1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，结构性裂缝甚至会影响结构安全。</a:t>
            </a:r>
            <a:endParaRPr lang="Microsoft YaHei" altLang="Microsoft YaHei" sz="1100"/>
          </a:p>
          <a:p>
            <a:pPr marL="198120" indent="-50165" algn="l" rtl="0" eaLnBrk="0">
              <a:lnSpc>
                <a:spcPct val="100000"/>
              </a:lnSpc>
              <a:spcBef>
                <a:spcPts val="1065"/>
              </a:spcBef>
              <a:tabLst>
                <a:tab pos="294004"/>
              </a:tabLst>
            </a:pPr>
            <a:r>
              <a:rPr sz="1100" kern="0" spc="0">
                <a:solidFill>
                  <a:srgbClr val="07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	</a:t>
            </a:r>
            <a:r>
              <a:rPr sz="1100" kern="0" spc="-10">
                <a:solidFill>
                  <a:srgbClr val="07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防水：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严寒条件下地下室、屋面部位会由于</a:t>
            </a:r>
            <a:r>
              <a:rPr sz="1100" kern="0" spc="-10">
                <a:solidFill>
                  <a:srgbClr val="FF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冻涨作用破坏防水保护层</a:t>
            </a:r>
            <a:r>
              <a:rPr sz="1100" kern="0" spc="-170">
                <a:solidFill>
                  <a:srgbClr val="FF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</a:t>
            </a:r>
            <a:r>
              <a:rPr sz="1100" kern="0" spc="-10">
                <a:solidFill>
                  <a:srgbClr val="FF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加速防水材料老化</a:t>
            </a:r>
            <a:r>
              <a:rPr sz="1100" kern="0" spc="-160">
                <a:solidFill>
                  <a:srgbClr val="FF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，甚至拉裂防水</a:t>
            </a:r>
            <a:r>
              <a:rPr sz="1100" kern="0" spc="-1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，产生渗漏。不合</a:t>
            </a:r>
            <a:r>
              <a:rPr sz="1100" kern="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    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选择防水材料</a:t>
            </a:r>
            <a:r>
              <a:rPr sz="1100" kern="0" spc="-1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，不仅会增加施工难</a:t>
            </a:r>
            <a:r>
              <a:rPr sz="1100" kern="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度</a:t>
            </a:r>
            <a:r>
              <a:rPr sz="1100" kern="0" spc="-1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100" kern="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，更会影响施工质量</a:t>
            </a:r>
            <a:r>
              <a:rPr sz="1100" kern="0" spc="-1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100" kern="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，造成渗漏隐患。</a:t>
            </a:r>
            <a:endParaRPr lang="Microsoft YaHei" altLang="Microsoft YaHei" sz="1100"/>
          </a:p>
          <a:p>
            <a:pPr marL="198754" indent="-50800" algn="l" rtl="0" eaLnBrk="0">
              <a:lnSpc>
                <a:spcPct val="100000"/>
              </a:lnSpc>
              <a:spcBef>
                <a:spcPts val="1200"/>
              </a:spcBef>
              <a:tabLst>
                <a:tab pos="287654"/>
              </a:tabLst>
            </a:pP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	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结露：</a:t>
            </a:r>
            <a:r>
              <a:rPr sz="1100" kern="0" spc="-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由于严寒地区气候特点</a:t>
            </a:r>
            <a:r>
              <a:rPr sz="1100" kern="0" spc="-1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</a:t>
            </a:r>
            <a:r>
              <a:rPr sz="1100" kern="0" spc="-10">
                <a:solidFill>
                  <a:srgbClr val="FF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窗口、外墙与屋面、外墙角等节点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部位容易形成热桥</a:t>
            </a:r>
            <a:r>
              <a:rPr sz="1100" kern="0" spc="-1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100" kern="0" spc="-10">
                <a:solidFill>
                  <a:srgbClr val="FF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，因</a:t>
            </a:r>
            <a:r>
              <a:rPr sz="1100" kern="0" spc="-20">
                <a:solidFill>
                  <a:srgbClr val="FF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温差引起结露</a:t>
            </a:r>
            <a:r>
              <a:rPr sz="1100" kern="0" spc="-160">
                <a:solidFill>
                  <a:srgbClr val="FF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100" kern="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，导致墙皮开裂或发霉，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影响验收和交付使用。</a:t>
            </a:r>
            <a:endParaRPr lang="Microsoft YaHei" altLang="Microsoft YaHei" sz="1100"/>
          </a:p>
          <a:p>
            <a:pPr marL="200025" indent="-177800" algn="l" rtl="0" eaLnBrk="0">
              <a:lnSpc>
                <a:spcPct val="100000"/>
              </a:lnSpc>
              <a:spcBef>
                <a:spcPts val="1200"/>
              </a:spcBef>
            </a:pP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＞   </a:t>
            </a:r>
            <a:r>
              <a:rPr sz="1100" kern="0" spc="-10">
                <a:solidFill>
                  <a:srgbClr val="06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冬施：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冬季时间基本由11月份至次年4月分</a:t>
            </a:r>
            <a:r>
              <a:rPr sz="1100" kern="0" spc="-1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，时间漫长</a:t>
            </a:r>
            <a:r>
              <a:rPr sz="1100" kern="0" spc="-1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，需合理进行施工部署、工序穿插和工期安排</a:t>
            </a:r>
            <a:r>
              <a:rPr sz="1100" kern="0" spc="-1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，冬施尽量避免湿作业，     并优先进行室内暖封闭。</a:t>
            </a:r>
            <a:endParaRPr lang="Microsoft YaHei" altLang="Microsoft YaHei" sz="1100"/>
          </a:p>
          <a:p>
            <a:pPr algn="l" rtl="0" eaLnBrk="0">
              <a:lnSpc>
                <a:spcPct val="100000"/>
              </a:lnSpc>
            </a:pPr>
            <a:endParaRPr lang="Arial" altLang="Arial" sz="1000"/>
          </a:p>
          <a:p>
            <a:pPr marL="198754" indent="-50800" algn="l" rtl="0" eaLnBrk="0">
              <a:lnSpc>
                <a:spcPct val="100000"/>
              </a:lnSpc>
              <a:tabLst>
                <a:tab pos="288290"/>
              </a:tabLst>
            </a:pPr>
            <a:r>
              <a:rPr sz="1100" kern="0" spc="0">
                <a:solidFill>
                  <a:srgbClr val="1B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	</a:t>
            </a:r>
            <a:r>
              <a:rPr sz="1100" kern="0" spc="-20">
                <a:solidFill>
                  <a:srgbClr val="1B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越冬：</a:t>
            </a:r>
            <a:r>
              <a:rPr sz="1100" kern="0" spc="-70">
                <a:solidFill>
                  <a:srgbClr val="1B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100" kern="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由于其冬停阶段时间长</a:t>
            </a:r>
            <a:r>
              <a:rPr sz="1100" kern="0" spc="-1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100" kern="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，温度低</a:t>
            </a:r>
            <a:r>
              <a:rPr sz="1100" kern="0" spc="-1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100" kern="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，可能会出现强降雪天气</a:t>
            </a:r>
            <a:r>
              <a:rPr sz="1100" kern="0" spc="-1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100" kern="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，越冬阶段必须进行越冬维护</a:t>
            </a:r>
            <a:r>
              <a:rPr sz="1100" kern="0" spc="-1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100" kern="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，合理选择越冬材料和方法</a:t>
            </a:r>
            <a:r>
              <a:rPr sz="1100" kern="0" spc="-1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100" kern="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，保    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证工程质量、结构安全</a:t>
            </a:r>
            <a:r>
              <a:rPr sz="1100" kern="0" spc="-1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，并且尽可能降低成本。</a:t>
            </a:r>
            <a:endParaRPr lang="Microsoft YaHei" altLang="Microsoft YaHei" sz="1100"/>
          </a:p>
        </p:txBody>
      </p:sp>
      <p:pic>
        <p:nvPicPr>
          <p:cNvPr id="66" name="picture 6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557999" y="3992498"/>
            <a:ext cx="135851" cy="149186"/>
          </a:xfrm>
          <a:prstGeom prst="rect">
            <a:avLst/>
          </a:prstGeom>
        </p:spPr>
      </p:pic>
      <p:pic>
        <p:nvPicPr>
          <p:cNvPr id="68" name="picture 6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557999" y="3017139"/>
            <a:ext cx="135851" cy="149186"/>
          </a:xfrm>
          <a:prstGeom prst="rect">
            <a:avLst/>
          </a:prstGeom>
        </p:spPr>
      </p:pic>
      <p:pic>
        <p:nvPicPr>
          <p:cNvPr id="70" name="picture 7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557999" y="2529458"/>
            <a:ext cx="135851" cy="149186"/>
          </a:xfrm>
          <a:prstGeom prst="rect">
            <a:avLst/>
          </a:prstGeom>
        </p:spPr>
      </p:pic>
      <p:pic>
        <p:nvPicPr>
          <p:cNvPr id="72" name="picture 7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557999" y="2209419"/>
            <a:ext cx="135851" cy="149186"/>
          </a:xfrm>
          <a:prstGeom prst="rect">
            <a:avLst/>
          </a:prstGeom>
        </p:spPr>
      </p:pic>
      <p:pic>
        <p:nvPicPr>
          <p:cNvPr id="74" name="picture 7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1307985" y="245236"/>
            <a:ext cx="7836014" cy="461048"/>
          </a:xfrm>
          <a:prstGeom prst="rect">
            <a:avLst/>
          </a:prstGeom>
        </p:spPr>
      </p:pic>
      <p:sp>
        <p:nvSpPr>
          <p:cNvPr id="78" name="textbox 78"/>
          <p:cNvSpPr/>
          <p:nvPr/>
        </p:nvSpPr>
        <p:spPr>
          <a:xfrm>
            <a:off x="498396" y="931951"/>
            <a:ext cx="2339339" cy="3035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430"/>
              </a:lnSpc>
            </a:pPr>
            <a:endParaRPr lang="Arial" altLang="Arial" sz="100"/>
          </a:p>
          <a:p>
            <a:pPr algn="r" rtl="0" eaLnBrk="0">
              <a:lnSpc>
                <a:spcPct val="87000"/>
              </a:lnSpc>
            </a:pPr>
            <a:r>
              <a:rPr sz="2100" kern="0" spc="-310">
                <a:solidFill>
                  <a:srgbClr val="00000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严寒地区项目</a:t>
            </a:r>
            <a:r>
              <a:rPr sz="2100" kern="0" spc="-300">
                <a:solidFill>
                  <a:srgbClr val="00000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特点分</a:t>
            </a:r>
            <a:r>
              <a:rPr sz="2100" kern="0" spc="-40">
                <a:solidFill>
                  <a:srgbClr val="00000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析</a:t>
            </a:r>
            <a:endParaRPr lang="Microsoft YaHei" altLang="Microsoft YaHei" sz="2100"/>
          </a:p>
        </p:txBody>
      </p:sp>
      <p:grpSp>
        <p:nvGrpSpPr>
          <p:cNvPr id="4" name="group 4"/>
          <p:cNvGrpSpPr/>
          <p:nvPr/>
        </p:nvGrpSpPr>
        <p:grpSpPr>
          <a:xfrm rot="21600000">
            <a:off x="263144" y="158356"/>
            <a:ext cx="931748" cy="571576"/>
            <a:chExt cx="931748" cy="571576"/>
          </a:xfrm>
        </p:grpSpPr>
        <p:pic>
          <p:nvPicPr>
            <p:cNvPr id="80" name="picture 80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 rot="21600000">
              <a:off x="0" y="0"/>
              <a:ext cx="931748" cy="571576"/>
            </a:xfrm>
            <a:prstGeom prst="rect">
              <a:avLst/>
            </a:prstGeom>
          </p:spPr>
        </p:pic>
        <p:sp>
          <p:nvSpPr>
            <p:cNvPr id="82" name="textbox 82"/>
            <p:cNvSpPr/>
            <p:nvPr/>
          </p:nvSpPr>
          <p:spPr>
            <a:xfrm>
              <a:off x="-12700" y="-12700"/>
              <a:ext cx="957580" cy="69723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9000"/>
                </a:lnSpc>
              </a:pPr>
              <a:endParaRPr lang="Arial" altLang="Arial" sz="500"/>
            </a:p>
            <a:p>
              <a:pPr marL="271145" algn="l" rtl="0" eaLnBrk="0">
                <a:lnSpc>
                  <a:spcPct val="90000"/>
                </a:lnSpc>
                <a:spcBef>
                  <a:spcPts val="4"/>
                </a:spcBef>
              </a:pPr>
              <a:r>
                <a:rPr sz="3500" kern="0" spc="-30">
                  <a:solidFill>
                    <a:srgbClr val="0089CF">
                      <a:alpha val="100000"/>
                    </a:srgbClr>
                  </a:solidFill>
                  <a:latin typeface="Impact"/>
                  <a:ea typeface="Impact"/>
                  <a:cs typeface="Impact"/>
                </a:rPr>
                <a:t>01</a:t>
              </a:r>
              <a:endParaRPr lang="Impact" altLang="Impact" sz="3500"/>
            </a:p>
          </p:txBody>
        </p:sp>
      </p:grpSp>
      <p:pic>
        <p:nvPicPr>
          <p:cNvPr id="84" name="picture 84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359067" y="1248676"/>
            <a:ext cx="2667012" cy="6118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6" name="picture 8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9144000" cy="5143500"/>
          </a:xfrm>
          <a:prstGeom prst="rect">
            <a:avLst/>
          </a:prstGeom>
        </p:spPr>
      </p:pic>
      <p:sp>
        <p:nvSpPr>
          <p:cNvPr id="88" name="textbox 88"/>
          <p:cNvSpPr/>
          <p:nvPr/>
        </p:nvSpPr>
        <p:spPr>
          <a:xfrm>
            <a:off x="989688" y="1403832"/>
            <a:ext cx="7468869" cy="30372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40000"/>
              </a:lnSpc>
            </a:pPr>
            <a:endParaRPr lang="Arial" altLang="Arial" sz="100"/>
          </a:p>
          <a:p>
            <a:pPr marL="12700" algn="l" rtl="0" eaLnBrk="0">
              <a:lnSpc>
                <a:spcPts val="1334"/>
              </a:lnSpc>
              <a:spcBef>
                <a:spcPts val="1"/>
              </a:spcBef>
              <a:tabLst>
                <a:tab pos="111760"/>
              </a:tabLst>
            </a:pP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1100" kern="0" spc="1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设计优化与商务紧密结合</a:t>
            </a:r>
            <a:r>
              <a:rPr sz="1100" kern="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</a:t>
            </a:r>
            <a:r>
              <a:rPr sz="1100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                                               </a:t>
            </a:r>
            <a:r>
              <a:rPr sz="1100" kern="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加盈利。</a:t>
            </a:r>
            <a:endParaRPr lang="Microsoft YaHei" altLang="Microsoft YaHei" sz="1100"/>
          </a:p>
          <a:p>
            <a:pPr marL="173354" indent="-161289" algn="l" rtl="0" eaLnBrk="0">
              <a:lnSpc>
                <a:spcPct val="100000"/>
              </a:lnSpc>
              <a:spcBef>
                <a:spcPts val="516"/>
              </a:spcBef>
              <a:tabLst>
                <a:tab pos="111760"/>
              </a:tabLst>
            </a:pP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1100" kern="0" spc="1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</a:t>
            </a:r>
            <a:r>
              <a:rPr sz="1100" kern="0" spc="0">
                <a:solidFill>
                  <a:srgbClr val="05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投标策划阶段</a:t>
            </a:r>
            <a:r>
              <a:rPr sz="1700" kern="0" spc="0" baseline="306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着手</a:t>
            </a:r>
            <a:r>
              <a:rPr sz="1100" kern="0" spc="-1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700" kern="0" spc="0" baseline="-1838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通过整体分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析</a:t>
            </a:r>
            <a:r>
              <a:rPr sz="1100" kern="0" spc="-10">
                <a:solidFill>
                  <a:srgbClr val="0C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气候、</a:t>
            </a:r>
            <a:r>
              <a:rPr sz="1100" kern="0" spc="-1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地理位置、</a:t>
            </a:r>
            <a:r>
              <a:rPr sz="1100" kern="0" spc="-10">
                <a:solidFill>
                  <a:srgbClr val="0E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施工重难点和业主报价清单</a:t>
            </a:r>
            <a:r>
              <a:rPr sz="1700" kern="0" spc="-10" baseline="-1838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识别科技创效点或突破点</a:t>
            </a:r>
            <a:r>
              <a:rPr sz="1100" kern="0" spc="-1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700" kern="0" spc="-10" baseline="-1838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在满足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招标文件的同时</a:t>
            </a:r>
            <a:r>
              <a:rPr sz="1100" kern="0" spc="-1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，为后续进场施工埋下伏笔。</a:t>
            </a:r>
            <a:endParaRPr lang="Microsoft YaHei" altLang="Microsoft YaHei" sz="1100"/>
          </a:p>
          <a:p>
            <a:pPr marL="175260" indent="-162560" algn="l" rtl="0" eaLnBrk="0">
              <a:lnSpc>
                <a:spcPct val="98000"/>
              </a:lnSpc>
              <a:spcBef>
                <a:spcPts val="653"/>
              </a:spcBef>
              <a:tabLst>
                <a:tab pos="111760"/>
              </a:tabLst>
            </a:pP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1100" kern="0" spc="1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策划前期及时沟通业主和设计单位</a:t>
            </a:r>
            <a:r>
              <a:rPr sz="1100" kern="0" spc="-1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，及时                                                           ，降低施工难度</a:t>
            </a:r>
            <a:r>
              <a:rPr sz="1100" kern="0" spc="-1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，提高施工质</a:t>
            </a:r>
            <a:r>
              <a:rPr sz="1100" kern="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量</a:t>
            </a:r>
            <a:r>
              <a:rPr sz="1100" kern="0" spc="-1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100" kern="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，提升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设计创效。</a:t>
            </a:r>
            <a:endParaRPr lang="Microsoft YaHei" altLang="Microsoft YaHei" sz="1100"/>
          </a:p>
          <a:p>
            <a:pPr marL="176529" indent="-164464" algn="l" rtl="0" eaLnBrk="0">
              <a:lnSpc>
                <a:spcPct val="100000"/>
              </a:lnSpc>
              <a:spcBef>
                <a:spcPts val="600"/>
              </a:spcBef>
              <a:tabLst>
                <a:tab pos="111760"/>
              </a:tabLst>
            </a:pP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1100" kern="0" spc="1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复核项目设计图纸</a:t>
            </a:r>
            <a:r>
              <a:rPr sz="1100" kern="0" spc="-1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，尤其是</a:t>
            </a:r>
            <a:r>
              <a:rPr sz="1100" kern="0" spc="-10">
                <a:solidFill>
                  <a:srgbClr val="08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防水、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保温等对温度要求较高的材料</a:t>
            </a:r>
            <a:r>
              <a:rPr sz="1100" kern="0" spc="-1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，不能一味地推广新材料</a:t>
            </a:r>
            <a:r>
              <a:rPr sz="1100" kern="0" spc="-1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，要合理优化采用低温适应性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强的做法。</a:t>
            </a:r>
            <a:endParaRPr lang="Microsoft YaHei" altLang="Microsoft YaHei" sz="1100"/>
          </a:p>
          <a:p>
            <a:pPr marL="12700" algn="l" rtl="0" eaLnBrk="0">
              <a:lnSpc>
                <a:spcPts val="1464"/>
              </a:lnSpc>
              <a:spcBef>
                <a:spcPts val="595"/>
              </a:spcBef>
              <a:tabLst>
                <a:tab pos="111760"/>
              </a:tabLst>
            </a:pP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1100" kern="0" spc="1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</a:t>
            </a:r>
            <a:r>
              <a:rPr sz="1100" kern="0" spc="-10">
                <a:solidFill>
                  <a:srgbClr val="08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防水、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保温等极易出现问题的</a:t>
            </a:r>
            <a:r>
              <a:rPr sz="1100" kern="0" spc="-10">
                <a:solidFill>
                  <a:srgbClr val="07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细部节点部位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重点审查</a:t>
            </a:r>
            <a:r>
              <a:rPr sz="1100" kern="0" spc="-1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，优化做法</a:t>
            </a:r>
            <a:r>
              <a:rPr sz="1100" kern="0" spc="-1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</a:t>
            </a:r>
            <a:r>
              <a:rPr sz="1100" kern="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方便施工</a:t>
            </a:r>
            <a:r>
              <a:rPr sz="1100" kern="0" spc="-1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100" kern="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，保证质量。</a:t>
            </a:r>
            <a:endParaRPr lang="Microsoft YaHei" altLang="Microsoft YaHei" sz="1100"/>
          </a:p>
          <a:p>
            <a:pPr marL="12700" algn="l" rtl="0" eaLnBrk="0">
              <a:lnSpc>
                <a:spcPts val="1382"/>
              </a:lnSpc>
              <a:spcBef>
                <a:spcPts val="1490"/>
              </a:spcBef>
              <a:tabLst>
                <a:tab pos="111760"/>
              </a:tabLst>
            </a:pP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1100" kern="0" spc="1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合理进行施工部署、工序穿插和工期安排</a:t>
            </a:r>
            <a:r>
              <a:rPr sz="1100" kern="0" spc="-1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，如无法避免必须要冬施的前提下</a:t>
            </a:r>
            <a:r>
              <a:rPr sz="1100" kern="0" spc="-1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，尽量     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，并优先安排</a:t>
            </a:r>
            <a:r>
              <a:rPr sz="1100" kern="0" spc="-10">
                <a:solidFill>
                  <a:srgbClr val="03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保温、</a:t>
            </a:r>
            <a:r>
              <a:rPr sz="1100" kern="0" spc="-10">
                <a:solidFill>
                  <a:srgbClr val="01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外窗</a:t>
            </a:r>
            <a:endParaRPr lang="Microsoft YaHei" altLang="Microsoft YaHei" sz="1100"/>
          </a:p>
          <a:p>
            <a:pPr marL="891539" algn="l" rtl="0" eaLnBrk="0">
              <a:lnSpc>
                <a:spcPts val="1383"/>
              </a:lnSpc>
              <a:spcBef>
                <a:spcPts val="5"/>
              </a:spcBef>
              <a:tabLst>
                <a:tab pos="899794"/>
              </a:tabLst>
            </a:pP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,  达到</a:t>
            </a:r>
            <a:r>
              <a:rPr sz="1100" kern="0" spc="-10">
                <a:solidFill>
                  <a:srgbClr val="0B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室内暖封闭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的条件</a:t>
            </a:r>
            <a:r>
              <a:rPr sz="1100" kern="0" spc="-1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，在冬施过程中降低质量隐患</a:t>
            </a:r>
            <a:r>
              <a:rPr sz="1100" kern="0" spc="-1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，避免额外费用增</a:t>
            </a:r>
            <a:r>
              <a:rPr sz="1100" kern="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加。</a:t>
            </a:r>
            <a:endParaRPr lang="Microsoft YaHei" altLang="Microsoft YaHei" sz="1100"/>
          </a:p>
          <a:p>
            <a:pPr marL="172720" indent="-160654" algn="l" rtl="0" eaLnBrk="0">
              <a:lnSpc>
                <a:spcPct val="98000"/>
              </a:lnSpc>
              <a:spcBef>
                <a:spcPts val="522"/>
              </a:spcBef>
              <a:tabLst>
                <a:tab pos="111760"/>
              </a:tabLst>
            </a:pP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1100" kern="0" spc="1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在满足规范要求的前提下</a:t>
            </a:r>
            <a:r>
              <a:rPr sz="1100" kern="0" spc="-1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，选用适合在低温条件下的施工工艺和方案</a:t>
            </a:r>
            <a:r>
              <a:rPr sz="1100" kern="0" spc="-1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，合理   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                ，如外加剂、保温措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施等</a:t>
            </a:r>
            <a:r>
              <a:rPr sz="1100" kern="0" spc="-1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，并及时与业主单</a:t>
            </a:r>
            <a:r>
              <a:rPr sz="1100" kern="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位确认。</a:t>
            </a:r>
            <a:endParaRPr lang="Microsoft YaHei" altLang="Microsoft YaHei" sz="1100"/>
          </a:p>
          <a:p>
            <a:pPr algn="l" rtl="0" eaLnBrk="0">
              <a:lnSpc>
                <a:spcPct val="123000"/>
              </a:lnSpc>
            </a:pPr>
            <a:endParaRPr lang="Arial" altLang="Arial" sz="400"/>
          </a:p>
          <a:p>
            <a:pPr marL="172720" indent="-160020" algn="l" rtl="0" eaLnBrk="0">
              <a:lnSpc>
                <a:spcPct val="100000"/>
              </a:lnSpc>
              <a:spcBef>
                <a:spcPts val="4"/>
              </a:spcBef>
              <a:tabLst>
                <a:tab pos="111760"/>
              </a:tabLst>
            </a:pP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1100" kern="0" spc="1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700" kern="0" spc="-10" baseline="306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合理选择越冬材料和方法</a:t>
            </a:r>
            <a:r>
              <a:rPr sz="1100" kern="0" spc="-1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700" kern="0" spc="-10" baseline="306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，保温材料就地取材</a:t>
            </a:r>
            <a:r>
              <a:rPr sz="1100" kern="0" spc="-1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700" kern="0" spc="-10" baseline="306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，优先选择</a:t>
            </a:r>
            <a:r>
              <a:rPr sz="1100" kern="0" spc="-10">
                <a:solidFill>
                  <a:srgbClr val="05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质地轻、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保温效果好、</a:t>
            </a:r>
            <a:r>
              <a:rPr sz="1100" kern="0" spc="-10">
                <a:solidFill>
                  <a:srgbClr val="01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防火性能好的材料。</a:t>
            </a:r>
            <a:r>
              <a:rPr sz="1700" kern="0" spc="-10" baseline="306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并及时与业主单位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确认相关措施费用。</a:t>
            </a:r>
            <a:endParaRPr lang="Microsoft YaHei" altLang="Microsoft YaHei" sz="1100"/>
          </a:p>
        </p:txBody>
      </p:sp>
      <p:pic>
        <p:nvPicPr>
          <p:cNvPr id="90" name="picture 9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1002388" y="4101173"/>
            <a:ext cx="99637" cy="155491"/>
          </a:xfrm>
          <a:prstGeom prst="rect">
            <a:avLst/>
          </a:prstGeom>
        </p:spPr>
      </p:pic>
      <p:pic>
        <p:nvPicPr>
          <p:cNvPr id="92" name="picture 9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1002388" y="3689694"/>
            <a:ext cx="99637" cy="155491"/>
          </a:xfrm>
          <a:prstGeom prst="rect">
            <a:avLst/>
          </a:prstGeom>
        </p:spPr>
      </p:pic>
      <p:pic>
        <p:nvPicPr>
          <p:cNvPr id="94" name="picture 9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5799927" y="3681564"/>
            <a:ext cx="1442224" cy="184111"/>
          </a:xfrm>
          <a:prstGeom prst="rect">
            <a:avLst/>
          </a:prstGeom>
        </p:spPr>
      </p:pic>
      <p:pic>
        <p:nvPicPr>
          <p:cNvPr id="96" name="picture 9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1147152" y="3446278"/>
            <a:ext cx="742759" cy="175565"/>
          </a:xfrm>
          <a:prstGeom prst="rect">
            <a:avLst/>
          </a:prstGeom>
        </p:spPr>
      </p:pic>
      <p:pic>
        <p:nvPicPr>
          <p:cNvPr id="98" name="picture 98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1002388" y="3277837"/>
            <a:ext cx="99637" cy="148292"/>
          </a:xfrm>
          <a:prstGeom prst="rect">
            <a:avLst/>
          </a:prstGeom>
        </p:spPr>
      </p:pic>
      <p:pic>
        <p:nvPicPr>
          <p:cNvPr id="100" name="picture 100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1600000">
            <a:off x="6218620" y="3270084"/>
            <a:ext cx="742759" cy="176193"/>
          </a:xfrm>
          <a:prstGeom prst="rect">
            <a:avLst/>
          </a:prstGeom>
        </p:spPr>
      </p:pic>
      <p:pic>
        <p:nvPicPr>
          <p:cNvPr id="102" name="picture 102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21600000">
            <a:off x="1002388" y="2903564"/>
            <a:ext cx="99637" cy="155491"/>
          </a:xfrm>
          <a:prstGeom prst="rect">
            <a:avLst/>
          </a:prstGeom>
        </p:spPr>
      </p:pic>
      <p:pic>
        <p:nvPicPr>
          <p:cNvPr id="104" name="picture 10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1002388" y="2492084"/>
            <a:ext cx="99637" cy="155491"/>
          </a:xfrm>
          <a:prstGeom prst="rect">
            <a:avLst/>
          </a:prstGeom>
        </p:spPr>
      </p:pic>
      <p:pic>
        <p:nvPicPr>
          <p:cNvPr id="106" name="picture 10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1002388" y="2080604"/>
            <a:ext cx="99637" cy="155491"/>
          </a:xfrm>
          <a:prstGeom prst="rect">
            <a:avLst/>
          </a:prstGeom>
        </p:spPr>
      </p:pic>
      <p:pic>
        <p:nvPicPr>
          <p:cNvPr id="108" name="picture 108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21600000">
            <a:off x="3658795" y="2072474"/>
            <a:ext cx="2419705" cy="184746"/>
          </a:xfrm>
          <a:prstGeom prst="rect">
            <a:avLst/>
          </a:prstGeom>
        </p:spPr>
      </p:pic>
      <p:pic>
        <p:nvPicPr>
          <p:cNvPr id="110" name="picture 110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 rot="21600000">
            <a:off x="1002388" y="1669124"/>
            <a:ext cx="99637" cy="155491"/>
          </a:xfrm>
          <a:prstGeom prst="rect">
            <a:avLst/>
          </a:prstGeom>
        </p:spPr>
      </p:pic>
      <p:pic>
        <p:nvPicPr>
          <p:cNvPr id="112" name="picture 11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1002388" y="1425283"/>
            <a:ext cx="99637" cy="155491"/>
          </a:xfrm>
          <a:prstGeom prst="rect">
            <a:avLst/>
          </a:prstGeom>
        </p:spPr>
      </p:pic>
      <p:pic>
        <p:nvPicPr>
          <p:cNvPr id="114" name="picture 114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 rot="21600000">
            <a:off x="2821234" y="1416532"/>
            <a:ext cx="2978911" cy="185534"/>
          </a:xfrm>
          <a:prstGeom prst="rect">
            <a:avLst/>
          </a:prstGeom>
        </p:spPr>
      </p:pic>
      <p:pic>
        <p:nvPicPr>
          <p:cNvPr id="116" name="picture 116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 rot="21600000">
            <a:off x="1307985" y="245236"/>
            <a:ext cx="7836014" cy="461048"/>
          </a:xfrm>
          <a:prstGeom prst="rect">
            <a:avLst/>
          </a:prstGeom>
        </p:spPr>
      </p:pic>
      <p:sp>
        <p:nvSpPr>
          <p:cNvPr id="120" name="textbox 120"/>
          <p:cNvSpPr/>
          <p:nvPr/>
        </p:nvSpPr>
        <p:spPr>
          <a:xfrm>
            <a:off x="362191" y="1662607"/>
            <a:ext cx="274954" cy="2669539"/>
          </a:xfrm>
          <a:prstGeom prst="rect">
            <a:avLst/>
          </a:prstGeom>
        </p:spPr>
        <p:txBody>
          <a:bodyPr vert="eaVert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459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</a:pPr>
            <a:r>
              <a:rPr sz="1900" kern="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设计优化</a:t>
            </a:r>
            <a:r>
              <a:rPr sz="1900" kern="0" spc="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</a:t>
            </a:r>
            <a:r>
              <a:rPr sz="1900" kern="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方案优化</a:t>
            </a:r>
            <a:endParaRPr lang="Microsoft YaHei" altLang="Microsoft YaHei" sz="1900"/>
          </a:p>
        </p:txBody>
      </p:sp>
      <p:sp>
        <p:nvSpPr>
          <p:cNvPr id="122" name="textbox 122"/>
          <p:cNvSpPr/>
          <p:nvPr/>
        </p:nvSpPr>
        <p:spPr>
          <a:xfrm>
            <a:off x="498396" y="931316"/>
            <a:ext cx="2339339" cy="3035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430"/>
              </a:lnSpc>
            </a:pPr>
            <a:endParaRPr lang="Arial" altLang="Arial" sz="100"/>
          </a:p>
          <a:p>
            <a:pPr algn="r" rtl="0" eaLnBrk="0">
              <a:lnSpc>
                <a:spcPct val="87000"/>
              </a:lnSpc>
            </a:pPr>
            <a:r>
              <a:rPr sz="2100" kern="0" spc="-310">
                <a:solidFill>
                  <a:srgbClr val="00000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严寒地区项目创</a:t>
            </a:r>
            <a:r>
              <a:rPr sz="2100" kern="0" spc="-300">
                <a:solidFill>
                  <a:srgbClr val="00000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效思</a:t>
            </a:r>
            <a:r>
              <a:rPr sz="2100" kern="0" spc="-30">
                <a:solidFill>
                  <a:srgbClr val="00000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路</a:t>
            </a:r>
            <a:endParaRPr lang="Microsoft YaHei" altLang="Microsoft YaHei" sz="2100"/>
          </a:p>
        </p:txBody>
      </p:sp>
      <p:grpSp>
        <p:nvGrpSpPr>
          <p:cNvPr id="6" name="group 6"/>
          <p:cNvGrpSpPr/>
          <p:nvPr/>
        </p:nvGrpSpPr>
        <p:grpSpPr>
          <a:xfrm rot="21600000">
            <a:off x="263144" y="158356"/>
            <a:ext cx="931748" cy="571576"/>
            <a:chExt cx="931748" cy="571576"/>
          </a:xfrm>
        </p:grpSpPr>
        <p:pic>
          <p:nvPicPr>
            <p:cNvPr id="124" name="picture 124"/>
            <p:cNvPicPr>
              <a:picLocks noChangeAspect="1"/>
            </p:cNvPicPr>
            <p:nvPr/>
          </p:nvPicPr>
          <p:blipFill>
            <a:blip r:embed="rId13"/>
            <a:stretch>
              <a:fillRect/>
            </a:stretch>
          </p:blipFill>
          <p:spPr>
            <a:xfrm rot="21600000">
              <a:off x="0" y="0"/>
              <a:ext cx="931748" cy="571576"/>
            </a:xfrm>
            <a:prstGeom prst="rect">
              <a:avLst/>
            </a:prstGeom>
          </p:spPr>
        </p:pic>
        <p:sp>
          <p:nvSpPr>
            <p:cNvPr id="126" name="textbox 126"/>
            <p:cNvSpPr/>
            <p:nvPr/>
          </p:nvSpPr>
          <p:spPr>
            <a:xfrm>
              <a:off x="-12700" y="-12700"/>
              <a:ext cx="957580" cy="69723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9000"/>
                </a:lnSpc>
              </a:pPr>
              <a:endParaRPr lang="Arial" altLang="Arial" sz="500"/>
            </a:p>
            <a:p>
              <a:pPr marL="271145" algn="l" rtl="0" eaLnBrk="0">
                <a:lnSpc>
                  <a:spcPct val="90000"/>
                </a:lnSpc>
                <a:spcBef>
                  <a:spcPts val="4"/>
                </a:spcBef>
              </a:pPr>
              <a:r>
                <a:rPr sz="3500" kern="0" spc="-30">
                  <a:solidFill>
                    <a:srgbClr val="0089CF">
                      <a:alpha val="100000"/>
                    </a:srgbClr>
                  </a:solidFill>
                  <a:latin typeface="Impact"/>
                  <a:ea typeface="Impact"/>
                  <a:cs typeface="Impact"/>
                </a:rPr>
                <a:t>01</a:t>
              </a:r>
              <a:endParaRPr lang="Impact" altLang="Impact" sz="3500"/>
            </a:p>
          </p:txBody>
        </p:sp>
      </p:grpSp>
      <p:pic>
        <p:nvPicPr>
          <p:cNvPr id="128" name="picture 128"/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 rot="21600000">
            <a:off x="758825" y="1441450"/>
            <a:ext cx="57150" cy="3009900"/>
          </a:xfrm>
          <a:prstGeom prst="rect">
            <a:avLst/>
          </a:prstGeom>
        </p:spPr>
      </p:pic>
      <p:pic>
        <p:nvPicPr>
          <p:cNvPr id="130" name="picture 130"/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 rot="21600000">
            <a:off x="359067" y="1248676"/>
            <a:ext cx="2640698" cy="6118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2" name="picture 13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9144000" cy="5143500"/>
          </a:xfrm>
          <a:prstGeom prst="rect">
            <a:avLst/>
          </a:prstGeom>
        </p:spPr>
      </p:pic>
      <p:sp>
        <p:nvSpPr>
          <p:cNvPr id="134" name="rect"/>
          <p:cNvSpPr/>
          <p:nvPr/>
        </p:nvSpPr>
        <p:spPr>
          <a:xfrm>
            <a:off x="5625083" y="2718816"/>
            <a:ext cx="3518916" cy="1930907"/>
          </a:xfrm>
          <a:prstGeom prst="rect">
            <a:avLst/>
          </a:prstGeom>
          <a:solidFill>
            <a:srgbClr val="D8D8D8">
              <a:alpha val="6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6" name="textbox 136"/>
          <p:cNvSpPr/>
          <p:nvPr/>
        </p:nvSpPr>
        <p:spPr>
          <a:xfrm>
            <a:off x="3048" y="1610867"/>
            <a:ext cx="5622290" cy="1108075"/>
          </a:xfrm>
          <a:prstGeom prst="rect">
            <a:avLst/>
          </a:prstGeom>
          <a:solidFill>
            <a:srgbClr val="0089CF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5000"/>
              </a:lnSpc>
            </a:pPr>
            <a:endParaRPr lang="Arial" altLang="Arial" sz="1000"/>
          </a:p>
          <a:p>
            <a:pPr algn="l" rtl="0" eaLnBrk="0">
              <a:lnSpc>
                <a:spcPct val="116000"/>
              </a:lnSpc>
            </a:pPr>
            <a:endParaRPr lang="Arial" altLang="Arial" sz="1000"/>
          </a:p>
          <a:p>
            <a:pPr algn="l" rtl="0" eaLnBrk="0">
              <a:lnSpc>
                <a:spcPct val="9226"/>
              </a:lnSpc>
            </a:pPr>
            <a:endParaRPr lang="Arial" altLang="Arial" sz="100"/>
          </a:p>
          <a:p>
            <a:pPr marL="180339" algn="l" rtl="0" eaLnBrk="0">
              <a:lnSpc>
                <a:spcPct val="84000"/>
              </a:lnSpc>
            </a:pPr>
            <a:r>
              <a:rPr sz="3200" kern="0" spc="-90">
                <a:solidFill>
                  <a:srgbClr val="5B5B5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第二部分</a:t>
            </a:r>
            <a:r>
              <a:rPr sz="3200" kern="0" spc="280">
                <a:solidFill>
                  <a:srgbClr val="5B5B5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3200" kern="0" spc="-90">
                <a:solidFill>
                  <a:srgbClr val="585858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双优化</a:t>
            </a:r>
            <a:r>
              <a:rPr sz="3200" kern="0" spc="280">
                <a:solidFill>
                  <a:srgbClr val="585858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3200" kern="0" spc="-90">
                <a:solidFill>
                  <a:srgbClr val="70707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创效作进程</a:t>
            </a:r>
            <a:endParaRPr lang="Microsoft YaHei" altLang="Microsoft YaHei" sz="32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0" name="picture 14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9144000" cy="5143500"/>
          </a:xfrm>
          <a:prstGeom prst="rect">
            <a:avLst/>
          </a:prstGeom>
        </p:spPr>
      </p:pic>
      <p:sp>
        <p:nvSpPr>
          <p:cNvPr id="142" name="textbox 142"/>
          <p:cNvSpPr/>
          <p:nvPr/>
        </p:nvSpPr>
        <p:spPr>
          <a:xfrm>
            <a:off x="5349733" y="1580820"/>
            <a:ext cx="3745229" cy="25698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631"/>
              </a:lnSpc>
            </a:pPr>
            <a:endParaRPr lang="Arial" altLang="Arial" sz="100"/>
          </a:p>
          <a:p>
            <a:pPr marL="115570" algn="l" rtl="0" eaLnBrk="0">
              <a:lnSpc>
                <a:spcPct val="87000"/>
              </a:lnSpc>
            </a:pPr>
            <a:r>
              <a:rPr sz="1500" kern="0" spc="-3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《科技创效实施方案</a:t>
            </a:r>
            <a:r>
              <a:rPr sz="1500" kern="0" spc="-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》</a:t>
            </a:r>
            <a:endParaRPr lang="Microsoft YaHei" altLang="Microsoft YaHei" sz="1500"/>
          </a:p>
          <a:p>
            <a:pPr marL="115570" algn="l" rtl="0" eaLnBrk="0">
              <a:lnSpc>
                <a:spcPct val="87000"/>
              </a:lnSpc>
              <a:spcBef>
                <a:spcPts val="979"/>
              </a:spcBef>
            </a:pPr>
            <a:r>
              <a:rPr sz="1500" kern="0" spc="-3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《科技创效行动路线图》</a:t>
            </a:r>
            <a:endParaRPr lang="Microsoft YaHei" altLang="Microsoft YaHei" sz="1500"/>
          </a:p>
          <a:p>
            <a:pPr marL="116839" algn="l" rtl="0" eaLnBrk="0">
              <a:lnSpc>
                <a:spcPct val="89000"/>
              </a:lnSpc>
              <a:spcBef>
                <a:spcPts val="989"/>
              </a:spcBef>
            </a:pPr>
            <a:r>
              <a:rPr sz="1500" kern="0" spc="-2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《技术经济一体化实施指南</a:t>
            </a:r>
            <a:r>
              <a:rPr sz="1500" kern="0" spc="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500" kern="0" spc="-2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(20</a:t>
            </a:r>
            <a:r>
              <a:rPr sz="1500" kern="0" spc="-2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20版) 》</a:t>
            </a:r>
            <a:endParaRPr lang="Microsoft YaHei" altLang="Microsoft YaHei" sz="1500"/>
          </a:p>
          <a:p>
            <a:pPr marL="116839" algn="l" rtl="0" eaLnBrk="0">
              <a:lnSpc>
                <a:spcPct val="86000"/>
              </a:lnSpc>
              <a:spcBef>
                <a:spcPts val="965"/>
              </a:spcBef>
            </a:pPr>
            <a:r>
              <a:rPr sz="1500" kern="0" spc="-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《临建标准化图集》</a:t>
            </a:r>
            <a:endParaRPr lang="Microsoft YaHei" altLang="Microsoft YaHei" sz="1500"/>
          </a:p>
          <a:p>
            <a:pPr marL="116839" algn="l" rtl="0" eaLnBrk="0">
              <a:lnSpc>
                <a:spcPct val="86000"/>
              </a:lnSpc>
              <a:spcBef>
                <a:spcPts val="1076"/>
              </a:spcBef>
            </a:pPr>
            <a:r>
              <a:rPr sz="1500" kern="0" spc="-3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《设计优化指引素材库》</a:t>
            </a:r>
            <a:endParaRPr lang="Microsoft YaHei" altLang="Microsoft YaHei" sz="1500"/>
          </a:p>
          <a:p>
            <a:pPr marL="116839" algn="l" rtl="0" eaLnBrk="0">
              <a:lnSpc>
                <a:spcPct val="86000"/>
              </a:lnSpc>
              <a:spcBef>
                <a:spcPts val="1189"/>
              </a:spcBef>
            </a:pPr>
            <a:r>
              <a:rPr sz="1500" kern="0" spc="-3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《科技创效应用效益计算指导手册》</a:t>
            </a:r>
            <a:endParaRPr lang="Microsoft YaHei" altLang="Microsoft YaHei" sz="1500"/>
          </a:p>
          <a:p>
            <a:pPr marL="111125" algn="l" rtl="0" eaLnBrk="0">
              <a:lnSpc>
                <a:spcPct val="87000"/>
              </a:lnSpc>
              <a:spcBef>
                <a:spcPts val="1307"/>
              </a:spcBef>
            </a:pPr>
            <a:r>
              <a:rPr sz="1500" kern="0" spc="-3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《季度科技创效应用</a:t>
            </a:r>
            <a:r>
              <a:rPr sz="1500" kern="0" spc="-3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点推广》</a:t>
            </a:r>
            <a:endParaRPr lang="Microsoft YaHei" altLang="Microsoft YaHei" sz="1500"/>
          </a:p>
          <a:p>
            <a:pPr algn="l" rtl="0" eaLnBrk="0">
              <a:lnSpc>
                <a:spcPct val="105000"/>
              </a:lnSpc>
            </a:pPr>
            <a:endParaRPr lang="Arial" altLang="Arial" sz="800"/>
          </a:p>
          <a:p>
            <a:pPr marL="103504" algn="l" rtl="0" eaLnBrk="0">
              <a:lnSpc>
                <a:spcPct val="87000"/>
              </a:lnSpc>
              <a:spcBef>
                <a:spcPts val="3"/>
              </a:spcBef>
            </a:pPr>
            <a:r>
              <a:rPr sz="1500" kern="0" spc="-2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《2013-2019专利、论文、工法、QC成果文件汇编》</a:t>
            </a:r>
            <a:endParaRPr lang="Microsoft YaHei" altLang="Microsoft YaHei" sz="1500"/>
          </a:p>
        </p:txBody>
      </p:sp>
      <p:sp>
        <p:nvSpPr>
          <p:cNvPr id="144" name="textbox 144"/>
          <p:cNvSpPr/>
          <p:nvPr/>
        </p:nvSpPr>
        <p:spPr>
          <a:xfrm>
            <a:off x="428258" y="1862461"/>
            <a:ext cx="3949700" cy="14820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575"/>
              </a:lnSpc>
            </a:pPr>
            <a:endParaRPr lang="Arial" altLang="Arial" sz="100"/>
          </a:p>
          <a:p>
            <a:pPr marL="348615" algn="l" rtl="0" eaLnBrk="0">
              <a:lnSpc>
                <a:spcPct val="83000"/>
              </a:lnSpc>
            </a:pP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为贯彻落实股份公司及局科技创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效工作相关要</a:t>
            </a:r>
            <a:endParaRPr lang="Microsoft YaHei" altLang="Microsoft YaHei" sz="1400"/>
          </a:p>
          <a:p>
            <a:pPr marL="22225" algn="l" rtl="0" eaLnBrk="0">
              <a:lnSpc>
                <a:spcPts val="2764"/>
              </a:lnSpc>
            </a:pP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求及部署</a:t>
            </a:r>
            <a:r>
              <a:rPr sz="1400" kern="0" spc="-2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，公司科技创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效工作积极推进</a:t>
            </a:r>
            <a:r>
              <a:rPr sz="1400" kern="0" spc="-2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，从</a:t>
            </a:r>
            <a:r>
              <a:rPr sz="1400" kern="0" spc="1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400" kern="0" spc="-10">
                <a:solidFill>
                  <a:srgbClr val="2D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"体</a:t>
            </a:r>
            <a:endParaRPr lang="Microsoft YaHei" altLang="Microsoft YaHei" sz="1400"/>
          </a:p>
          <a:p>
            <a:pPr marL="12700" algn="l" rtl="0" eaLnBrk="0">
              <a:lnSpc>
                <a:spcPts val="1768"/>
              </a:lnSpc>
              <a:spcBef>
                <a:spcPts val="767"/>
              </a:spcBef>
            </a:pPr>
            <a:r>
              <a:rPr sz="1400" kern="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系" </a:t>
            </a:r>
            <a:r>
              <a:rPr sz="1400" kern="0" spc="60">
                <a:solidFill>
                  <a:srgbClr val="7A070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、</a:t>
            </a:r>
            <a:r>
              <a:rPr sz="1400" kern="0" spc="270">
                <a:solidFill>
                  <a:srgbClr val="7A070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400" kern="0" spc="60">
                <a:solidFill>
                  <a:srgbClr val="8307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"制度"、   </a:t>
            </a:r>
            <a:r>
              <a:rPr sz="1400" kern="0" spc="60">
                <a:solidFill>
                  <a:srgbClr val="83060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"指导文件" </a:t>
            </a:r>
            <a:r>
              <a:rPr sz="1400" kern="0" spc="60">
                <a:solidFill>
                  <a:srgbClr val="4E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、</a:t>
            </a:r>
            <a:r>
              <a:rPr sz="1400" kern="0" spc="290">
                <a:solidFill>
                  <a:srgbClr val="4E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400" kern="0" spc="60">
                <a:solidFill>
                  <a:srgbClr val="8307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"示范工程</a:t>
            </a:r>
            <a:r>
              <a:rPr sz="1400" kern="0" spc="50">
                <a:solidFill>
                  <a:srgbClr val="8307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"</a:t>
            </a:r>
            <a:r>
              <a:rPr sz="1400" kern="0" spc="-110">
                <a:solidFill>
                  <a:srgbClr val="8307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400" kern="0" spc="50">
                <a:solidFill>
                  <a:srgbClr val="980A0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、</a:t>
            </a:r>
            <a:endParaRPr lang="Microsoft YaHei" altLang="Microsoft YaHei" sz="1400"/>
          </a:p>
          <a:p>
            <a:pPr marL="95885" algn="l" rtl="0" eaLnBrk="0">
              <a:lnSpc>
                <a:spcPts val="1773"/>
              </a:lnSpc>
              <a:spcBef>
                <a:spcPts val="746"/>
              </a:spcBef>
              <a:tabLst>
                <a:tab pos="179704"/>
              </a:tabLst>
            </a:pPr>
            <a:r>
              <a:rPr sz="1400" kern="0" spc="0">
                <a:solidFill>
                  <a:srgbClr val="1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1400" kern="0" spc="10">
                <a:solidFill>
                  <a:srgbClr val="1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观摩交流</a:t>
            </a:r>
            <a:r>
              <a:rPr sz="1400" kern="0" spc="170">
                <a:solidFill>
                  <a:srgbClr val="1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1400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等多个方面开展工作</a:t>
            </a:r>
            <a:r>
              <a:rPr sz="1400" kern="0" spc="-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，推进科技创</a:t>
            </a:r>
            <a:endParaRPr lang="Microsoft YaHei" altLang="Microsoft YaHei" sz="1400"/>
          </a:p>
          <a:p>
            <a:pPr marL="19684" algn="l" rtl="0" eaLnBrk="0">
              <a:lnSpc>
                <a:spcPts val="2258"/>
              </a:lnSpc>
            </a:pP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效工作实施。</a:t>
            </a:r>
            <a:endParaRPr lang="Microsoft YaHei" altLang="Microsoft YaHei" sz="1400"/>
          </a:p>
        </p:txBody>
      </p:sp>
      <p:pic>
        <p:nvPicPr>
          <p:cNvPr id="146" name="picture 14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1288172" y="2832938"/>
            <a:ext cx="122999" cy="91884"/>
          </a:xfrm>
          <a:prstGeom prst="rect">
            <a:avLst/>
          </a:prstGeom>
        </p:spPr>
      </p:pic>
      <p:pic>
        <p:nvPicPr>
          <p:cNvPr id="148" name="picture 14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1307960" y="245236"/>
            <a:ext cx="7836039" cy="466725"/>
          </a:xfrm>
          <a:prstGeom prst="rect">
            <a:avLst/>
          </a:prstGeom>
        </p:spPr>
      </p:pic>
      <p:sp>
        <p:nvSpPr>
          <p:cNvPr id="152" name="textbox 152"/>
          <p:cNvSpPr/>
          <p:nvPr/>
        </p:nvSpPr>
        <p:spPr>
          <a:xfrm>
            <a:off x="4831189" y="1526082"/>
            <a:ext cx="269240" cy="2710814"/>
          </a:xfrm>
          <a:prstGeom prst="rect">
            <a:avLst/>
          </a:prstGeom>
        </p:spPr>
        <p:txBody>
          <a:bodyPr vert="eaVert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4783"/>
              </a:lnSpc>
            </a:pPr>
            <a:endParaRPr lang="Arial" altLang="Arial" sz="100"/>
          </a:p>
          <a:p>
            <a:pPr marL="12700" algn="l" rtl="0" eaLnBrk="0">
              <a:lnSpc>
                <a:spcPct val="83000"/>
              </a:lnSpc>
            </a:pPr>
            <a:r>
              <a:rPr sz="1900" kern="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创效管</a:t>
            </a:r>
            <a:r>
              <a:rPr sz="1800" kern="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</a:t>
            </a:r>
            <a:r>
              <a:rPr sz="1900" kern="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制度</a:t>
            </a:r>
            <a:r>
              <a:rPr sz="1800" kern="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</a:t>
            </a:r>
            <a:r>
              <a:rPr sz="1900" kern="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</a:t>
            </a:r>
            <a:r>
              <a:rPr sz="1800" kern="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</a:t>
            </a:r>
            <a:r>
              <a:rPr sz="1900" kern="0" spc="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文件</a:t>
            </a:r>
            <a:endParaRPr lang="Microsoft YaHei" altLang="Microsoft YaHei" sz="1900"/>
          </a:p>
        </p:txBody>
      </p:sp>
      <p:grpSp>
        <p:nvGrpSpPr>
          <p:cNvPr id="8" name="group 8"/>
          <p:cNvGrpSpPr/>
          <p:nvPr/>
        </p:nvGrpSpPr>
        <p:grpSpPr>
          <a:xfrm rot="21600000">
            <a:off x="263144" y="158356"/>
            <a:ext cx="931748" cy="571576"/>
            <a:chExt cx="931748" cy="571576"/>
          </a:xfrm>
        </p:grpSpPr>
        <p:pic>
          <p:nvPicPr>
            <p:cNvPr id="154" name="picture 154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 rot="21600000">
              <a:off x="0" y="0"/>
              <a:ext cx="931748" cy="571576"/>
            </a:xfrm>
            <a:prstGeom prst="rect">
              <a:avLst/>
            </a:prstGeom>
          </p:spPr>
        </p:pic>
        <p:sp>
          <p:nvSpPr>
            <p:cNvPr id="156" name="textbox 156"/>
            <p:cNvSpPr/>
            <p:nvPr/>
          </p:nvSpPr>
          <p:spPr>
            <a:xfrm>
              <a:off x="-12700" y="-12700"/>
              <a:ext cx="957580" cy="69723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9000"/>
                </a:lnSpc>
              </a:pPr>
              <a:endParaRPr lang="Arial" altLang="Arial" sz="500"/>
            </a:p>
            <a:p>
              <a:pPr marL="243840" algn="l" rtl="0" eaLnBrk="0">
                <a:lnSpc>
                  <a:spcPct val="90000"/>
                </a:lnSpc>
                <a:spcBef>
                  <a:spcPts val="4"/>
                </a:spcBef>
              </a:pPr>
              <a:r>
                <a:rPr sz="3500" kern="0" spc="-20">
                  <a:solidFill>
                    <a:srgbClr val="0089CF">
                      <a:alpha val="100000"/>
                    </a:srgbClr>
                  </a:solidFill>
                  <a:latin typeface="Impact"/>
                  <a:ea typeface="Impact"/>
                  <a:cs typeface="Impact"/>
                </a:rPr>
                <a:t>02</a:t>
              </a:r>
              <a:endParaRPr lang="Impact" altLang="Impact" sz="3500"/>
            </a:p>
          </p:txBody>
        </p:sp>
      </p:grpSp>
      <p:sp>
        <p:nvSpPr>
          <p:cNvPr id="158" name="textbox 158"/>
          <p:cNvSpPr/>
          <p:nvPr/>
        </p:nvSpPr>
        <p:spPr>
          <a:xfrm>
            <a:off x="904531" y="931570"/>
            <a:ext cx="1877695" cy="3016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930"/>
              </a:lnSpc>
            </a:pPr>
            <a:endParaRPr lang="Arial" altLang="Arial" sz="100"/>
          </a:p>
          <a:p>
            <a:pPr algn="r" rtl="0" eaLnBrk="0">
              <a:lnSpc>
                <a:spcPct val="86000"/>
              </a:lnSpc>
            </a:pPr>
            <a:r>
              <a:rPr sz="2100" kern="0" spc="-3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公司创</a:t>
            </a:r>
            <a:r>
              <a:rPr sz="2100" kern="0" spc="-3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效工作推</a:t>
            </a:r>
            <a:r>
              <a:rPr sz="2100" kern="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</a:t>
            </a:r>
            <a:endParaRPr lang="Microsoft YaHei" altLang="Microsoft YaHei" sz="2100"/>
          </a:p>
        </p:txBody>
      </p:sp>
      <p:pic>
        <p:nvPicPr>
          <p:cNvPr id="160" name="picture 160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5234012" y="1527022"/>
            <a:ext cx="57150" cy="2722537"/>
          </a:xfrm>
          <a:prstGeom prst="rect">
            <a:avLst/>
          </a:prstGeom>
        </p:spPr>
      </p:pic>
      <p:pic>
        <p:nvPicPr>
          <p:cNvPr id="162" name="picture 162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1600000">
            <a:off x="516636" y="1254861"/>
            <a:ext cx="2439073" cy="61201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4" name="picture 16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9144000" cy="5143500"/>
          </a:xfrm>
          <a:prstGeom prst="rect">
            <a:avLst/>
          </a:prstGeom>
        </p:spPr>
      </p:pic>
      <p:graphicFrame>
        <p:nvGraphicFramePr>
          <p:cNvPr id="166" name="table 166"/>
          <p:cNvGraphicFramePr>
            <a:graphicFrameLocks noGrp="1"/>
          </p:cNvGraphicFramePr>
          <p:nvPr/>
        </p:nvGraphicFramePr>
        <p:xfrm>
          <a:off x="5463159" y="1023746"/>
          <a:ext cx="3411220" cy="3479800"/>
        </p:xfrm>
        <a:graphic>
          <a:graphicData uri="http://schemas.openxmlformats.org/drawingml/2006/table">
            <a:tbl>
              <a:tblPr/>
              <a:tblGrid>
                <a:gridCol w="341122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347345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pic>
        <p:nvPicPr>
          <p:cNvPr id="168" name="picture 16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5472683" y="1033271"/>
            <a:ext cx="3392423" cy="3461003"/>
          </a:xfrm>
          <a:prstGeom prst="rect">
            <a:avLst/>
          </a:prstGeom>
        </p:spPr>
      </p:pic>
      <p:graphicFrame>
        <p:nvGraphicFramePr>
          <p:cNvPr id="170" name="table 170"/>
          <p:cNvGraphicFramePr>
            <a:graphicFrameLocks noGrp="1"/>
          </p:cNvGraphicFramePr>
          <p:nvPr/>
        </p:nvGraphicFramePr>
        <p:xfrm>
          <a:off x="1965579" y="2470022"/>
          <a:ext cx="3248025" cy="2035175"/>
        </p:xfrm>
        <a:graphic>
          <a:graphicData uri="http://schemas.openxmlformats.org/drawingml/2006/table">
            <a:tbl>
              <a:tblPr/>
              <a:tblGrid>
                <a:gridCol w="324802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202882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pic>
        <p:nvPicPr>
          <p:cNvPr id="172" name="picture 17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1975104" y="2479548"/>
            <a:ext cx="3229355" cy="2016251"/>
          </a:xfrm>
          <a:prstGeom prst="rect">
            <a:avLst/>
          </a:prstGeom>
        </p:spPr>
      </p:pic>
      <p:pic>
        <p:nvPicPr>
          <p:cNvPr id="174" name="picture 17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1307960" y="245236"/>
            <a:ext cx="7836039" cy="466725"/>
          </a:xfrm>
          <a:prstGeom prst="rect">
            <a:avLst/>
          </a:prstGeom>
        </p:spPr>
      </p:pic>
      <p:sp>
        <p:nvSpPr>
          <p:cNvPr id="176" name="textbox 176"/>
          <p:cNvSpPr/>
          <p:nvPr/>
        </p:nvSpPr>
        <p:spPr>
          <a:xfrm>
            <a:off x="302336" y="1491500"/>
            <a:ext cx="4806950" cy="7874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585"/>
              </a:lnSpc>
            </a:pPr>
            <a:endParaRPr lang="Arial" altLang="Arial" sz="100"/>
          </a:p>
          <a:p>
            <a:pPr marL="12700" indent="342265" algn="l" rtl="0" eaLnBrk="0">
              <a:lnSpc>
                <a:spcPct val="139000"/>
              </a:lnSpc>
              <a:tabLst>
                <a:tab pos="818514"/>
              </a:tabLst>
            </a:pP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上半年</a:t>
            </a:r>
            <a:r>
              <a:rPr sz="1200" kern="0" spc="-1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，公司分别对       、        、       、         </a:t>
            </a:r>
            <a:r>
              <a:rPr sz="1200" kern="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、               、定型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	、材料损耗控制七个方面展开调研。形成专题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调研报告，并  </a:t>
            </a:r>
            <a:r>
              <a:rPr sz="1200" kern="0" spc="1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根据地域不同进行动态调整</a:t>
            </a:r>
            <a:r>
              <a:rPr sz="1800" kern="0" spc="0" baseline="-20256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指导项目创效工作开展</a:t>
            </a:r>
            <a:r>
              <a:rPr sz="1800" kern="0" spc="0" baseline="-17362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800" baseline="-17362"/>
          </a:p>
        </p:txBody>
      </p:sp>
      <p:pic>
        <p:nvPicPr>
          <p:cNvPr id="178" name="picture 178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315036" y="1779790"/>
            <a:ext cx="806399" cy="196341"/>
          </a:xfrm>
          <a:prstGeom prst="rect">
            <a:avLst/>
          </a:prstGeom>
        </p:spPr>
      </p:pic>
      <p:pic>
        <p:nvPicPr>
          <p:cNvPr id="180" name="picture 180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1600000">
            <a:off x="4014360" y="1504201"/>
            <a:ext cx="654303" cy="198246"/>
          </a:xfrm>
          <a:prstGeom prst="rect">
            <a:avLst/>
          </a:prstGeom>
        </p:spPr>
      </p:pic>
      <p:pic>
        <p:nvPicPr>
          <p:cNvPr id="182" name="picture 182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21600000">
            <a:off x="3400466" y="1504835"/>
            <a:ext cx="501751" cy="196977"/>
          </a:xfrm>
          <a:prstGeom prst="rect">
            <a:avLst/>
          </a:prstGeom>
        </p:spPr>
      </p:pic>
      <p:pic>
        <p:nvPicPr>
          <p:cNvPr id="184" name="picture 184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21600000">
            <a:off x="2962315" y="1504200"/>
            <a:ext cx="339978" cy="196977"/>
          </a:xfrm>
          <a:prstGeom prst="rect">
            <a:avLst/>
          </a:prstGeom>
        </p:spPr>
      </p:pic>
      <p:pic>
        <p:nvPicPr>
          <p:cNvPr id="186" name="picture 186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 rot="21600000">
            <a:off x="2461528" y="1504200"/>
            <a:ext cx="350545" cy="197611"/>
          </a:xfrm>
          <a:prstGeom prst="rect">
            <a:avLst/>
          </a:prstGeom>
        </p:spPr>
      </p:pic>
      <p:pic>
        <p:nvPicPr>
          <p:cNvPr id="188" name="picture 188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 rot="21600000">
            <a:off x="2014626" y="1505470"/>
            <a:ext cx="350100" cy="196341"/>
          </a:xfrm>
          <a:prstGeom prst="rect">
            <a:avLst/>
          </a:prstGeom>
        </p:spPr>
      </p:pic>
      <p:pic>
        <p:nvPicPr>
          <p:cNvPr id="190" name="picture 190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 rot="21600000">
            <a:off x="237744" y="2479548"/>
            <a:ext cx="1426464" cy="2016251"/>
          </a:xfrm>
          <a:prstGeom prst="rect">
            <a:avLst/>
          </a:prstGeom>
        </p:spPr>
      </p:pic>
      <p:pic>
        <p:nvPicPr>
          <p:cNvPr id="192" name="picture 192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 rot="21600000">
            <a:off x="228218" y="2470022"/>
            <a:ext cx="1445513" cy="2035302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 rot="21600000">
            <a:off x="263144" y="158356"/>
            <a:ext cx="931748" cy="571576"/>
            <a:chExt cx="931748" cy="571576"/>
          </a:xfrm>
        </p:grpSpPr>
        <p:pic>
          <p:nvPicPr>
            <p:cNvPr id="196" name="picture 196"/>
            <p:cNvPicPr>
              <a:picLocks noChangeAspect="1"/>
            </p:cNvPicPr>
            <p:nvPr/>
          </p:nvPicPr>
          <p:blipFill>
            <a:blip r:embed="rId14"/>
            <a:stretch>
              <a:fillRect/>
            </a:stretch>
          </p:blipFill>
          <p:spPr>
            <a:xfrm rot="21600000">
              <a:off x="0" y="0"/>
              <a:ext cx="931748" cy="571576"/>
            </a:xfrm>
            <a:prstGeom prst="rect">
              <a:avLst/>
            </a:prstGeom>
          </p:spPr>
        </p:pic>
        <p:sp>
          <p:nvSpPr>
            <p:cNvPr id="198" name="textbox 198"/>
            <p:cNvSpPr/>
            <p:nvPr/>
          </p:nvSpPr>
          <p:spPr>
            <a:xfrm>
              <a:off x="-12700" y="-12700"/>
              <a:ext cx="957580" cy="69723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9000"/>
                </a:lnSpc>
              </a:pPr>
              <a:endParaRPr lang="Arial" altLang="Arial" sz="500"/>
            </a:p>
            <a:p>
              <a:pPr marL="243840" algn="l" rtl="0" eaLnBrk="0">
                <a:lnSpc>
                  <a:spcPct val="90000"/>
                </a:lnSpc>
                <a:spcBef>
                  <a:spcPts val="4"/>
                </a:spcBef>
              </a:pPr>
              <a:r>
                <a:rPr sz="3500" kern="0" spc="-20">
                  <a:solidFill>
                    <a:srgbClr val="0089CF">
                      <a:alpha val="100000"/>
                    </a:srgbClr>
                  </a:solidFill>
                  <a:latin typeface="Impact"/>
                  <a:ea typeface="Impact"/>
                  <a:cs typeface="Impact"/>
                </a:rPr>
                <a:t>02</a:t>
              </a:r>
              <a:endParaRPr lang="Impact" altLang="Impact" sz="3500"/>
            </a:p>
          </p:txBody>
        </p:sp>
      </p:grpSp>
      <p:sp>
        <p:nvSpPr>
          <p:cNvPr id="200" name="textbox 200"/>
          <p:cNvSpPr/>
          <p:nvPr/>
        </p:nvSpPr>
        <p:spPr>
          <a:xfrm>
            <a:off x="903984" y="908710"/>
            <a:ext cx="1877060" cy="3041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599"/>
              </a:lnSpc>
            </a:pPr>
            <a:endParaRPr lang="Arial" altLang="Arial" sz="100"/>
          </a:p>
          <a:p>
            <a:pPr algn="r" rtl="0" eaLnBrk="0">
              <a:lnSpc>
                <a:spcPct val="87000"/>
              </a:lnSpc>
            </a:pPr>
            <a:r>
              <a:rPr sz="2100" kern="0" spc="-320">
                <a:solidFill>
                  <a:srgbClr val="00000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科技创</a:t>
            </a:r>
            <a:r>
              <a:rPr sz="2100" kern="0" spc="-310">
                <a:solidFill>
                  <a:srgbClr val="00000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效专题调</a:t>
            </a:r>
            <a:r>
              <a:rPr sz="2100" kern="0" spc="-40">
                <a:solidFill>
                  <a:srgbClr val="00000A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</a:t>
            </a:r>
            <a:endParaRPr lang="Microsoft YaHei" altLang="Microsoft YaHei" sz="2100"/>
          </a:p>
        </p:txBody>
      </p:sp>
      <p:pic>
        <p:nvPicPr>
          <p:cNvPr id="202" name="picture 202"/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 rot="21600000">
            <a:off x="516636" y="1232001"/>
            <a:ext cx="2439073" cy="61201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4" name="picture 20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9144000" cy="5143500"/>
          </a:xfrm>
          <a:prstGeom prst="rect">
            <a:avLst/>
          </a:prstGeom>
        </p:spPr>
      </p:pic>
      <p:graphicFrame>
        <p:nvGraphicFramePr>
          <p:cNvPr id="206" name="table 206"/>
          <p:cNvGraphicFramePr>
            <a:graphicFrameLocks noGrp="1"/>
          </p:cNvGraphicFramePr>
          <p:nvPr/>
        </p:nvGraphicFramePr>
        <p:xfrm>
          <a:off x="4521631" y="976629"/>
          <a:ext cx="4431029" cy="3595370"/>
        </p:xfrm>
        <a:graphic>
          <a:graphicData uri="http://schemas.openxmlformats.org/drawingml/2006/table">
            <a:tbl>
              <a:tblPr/>
              <a:tblGrid>
                <a:gridCol w="28575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8575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8892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51943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2580639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470534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18224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400"/>
                    </a:p>
                    <a:p>
                      <a:pPr marL="84455" algn="l" rtl="0" eaLnBrk="0">
                        <a:lnSpc>
                          <a:spcPct val="96000"/>
                        </a:lnSpc>
                        <a:spcBef>
                          <a:spcPts val="4"/>
                        </a:spcBef>
                      </a:pPr>
                      <a:r>
                        <a:rPr sz="500" kern="0" spc="-20">
                          <a:ln w="1834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bevel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分类</a:t>
                      </a:r>
                      <a:endParaRPr lang="SimSun" altLang="SimSun" sz="5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B9BD5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400"/>
                    </a:p>
                    <a:p>
                      <a:pPr marL="81280" algn="l" rtl="0" eaLnBrk="0">
                        <a:lnSpc>
                          <a:spcPct val="97000"/>
                        </a:lnSpc>
                        <a:spcBef>
                          <a:spcPts val="4"/>
                        </a:spcBef>
                      </a:pPr>
                      <a:r>
                        <a:rPr sz="500" kern="0" spc="-20">
                          <a:ln w="1834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bevel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名称</a:t>
                      </a:r>
                      <a:endParaRPr lang="SimSun" altLang="SimSun" sz="5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B9BD5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400"/>
                    </a:p>
                    <a:p>
                      <a:pPr marL="81280" algn="l" rtl="0" eaLnBrk="0">
                        <a:lnSpc>
                          <a:spcPct val="96000"/>
                        </a:lnSpc>
                        <a:spcBef>
                          <a:spcPts val="4"/>
                        </a:spcBef>
                      </a:pPr>
                      <a:r>
                        <a:rPr sz="500" kern="0" spc="-10">
                          <a:ln w="1834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bevel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类别</a:t>
                      </a:r>
                      <a:endParaRPr lang="SimSun" altLang="SimSun" sz="5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B9BD5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400"/>
                    </a:p>
                    <a:p>
                      <a:pPr marL="198120" algn="l" rtl="0" eaLnBrk="0">
                        <a:lnSpc>
                          <a:spcPct val="96000"/>
                        </a:lnSpc>
                        <a:spcBef>
                          <a:spcPts val="4"/>
                        </a:spcBef>
                      </a:pPr>
                      <a:r>
                        <a:rPr sz="500" kern="0" spc="-20">
                          <a:ln w="1834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bevel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部位</a:t>
                      </a:r>
                      <a:endParaRPr lang="SimSun" altLang="SimSun" sz="5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B9BD5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400"/>
                    </a:p>
                    <a:p>
                      <a:pPr marL="1035050" algn="l" rtl="0" eaLnBrk="0">
                        <a:lnSpc>
                          <a:spcPct val="96000"/>
                        </a:lnSpc>
                        <a:spcBef>
                          <a:spcPts val="1"/>
                        </a:spcBef>
                      </a:pPr>
                      <a:r>
                        <a:rPr sz="500" kern="0" spc="0">
                          <a:ln w="1834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bevel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越冬维护方案选型</a:t>
                      </a:r>
                      <a:endParaRPr lang="SimSun" altLang="SimSun" sz="5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B9BD5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400"/>
                    </a:p>
                    <a:p>
                      <a:pPr marL="9525" algn="l" rtl="0" eaLnBrk="0">
                        <a:lnSpc>
                          <a:spcPct val="95000"/>
                        </a:lnSpc>
                        <a:spcBef>
                          <a:spcPts val="3"/>
                        </a:spcBef>
                      </a:pPr>
                      <a:r>
                        <a:rPr sz="500" kern="0" spc="0">
                          <a:ln w="1834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bevel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本工程应用示例</a:t>
                      </a:r>
                      <a:endParaRPr lang="SimSun" altLang="SimSun" sz="5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B9BD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76529">
                <a:tc row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8079"/>
                        </a:lnSpc>
                      </a:pPr>
                      <a:endParaRPr lang="Arial" altLang="Arial" sz="100"/>
                    </a:p>
                    <a:p>
                      <a:pPr marL="126364" algn="l" rtl="0" eaLnBrk="0">
                        <a:lnSpc>
                          <a:spcPct val="74000"/>
                        </a:lnSpc>
                      </a:pPr>
                      <a:r>
                        <a:rPr sz="500" b="1" kern="0" spc="-20">
                          <a:solidFill>
                            <a:srgbClr val="FFFFFF">
                              <a:alpha val="100000"/>
                            </a:srgbClr>
                          </a:solidFill>
                          <a:latin typeface="Calibri"/>
                          <a:ea typeface="Calibri"/>
                          <a:cs typeface="Calibri"/>
                        </a:rPr>
                        <a:t>A</a:t>
                      </a:r>
                      <a:endParaRPr lang="Calibri" altLang="Calibri" sz="5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B9BD5"/>
                    </a:solidFill>
                  </a:tcPr>
                </a:tc>
                <a:tc row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900"/>
                    </a:p>
                    <a:p>
                      <a:pPr algn="l" rtl="0" eaLnBrk="0">
                        <a:lnSpc>
                          <a:spcPct val="6094"/>
                        </a:lnSpc>
                      </a:pPr>
                      <a:endParaRPr lang="Arial" altLang="Arial" sz="100"/>
                    </a:p>
                    <a:p>
                      <a:pPr algn="r" rtl="0" eaLnBrk="0">
                        <a:lnSpc>
                          <a:spcPts val="504"/>
                        </a:lnSpc>
                      </a:pPr>
                      <a:r>
                        <a:rPr sz="4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基坑（槽）</a:t>
                      </a:r>
                      <a:endParaRPr lang="SimSun" altLang="SimSun" sz="4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2DEE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400"/>
                    </a:p>
                    <a:p>
                      <a:pPr marL="99694" algn="l" rtl="0" eaLnBrk="0">
                        <a:lnSpc>
                          <a:spcPct val="74000"/>
                        </a:lnSpc>
                        <a:spcBef>
                          <a:spcPts val="3"/>
                        </a:spcBef>
                      </a:pPr>
                      <a:r>
                        <a:rPr sz="5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Calibri"/>
                          <a:ea typeface="Calibri"/>
                          <a:cs typeface="Calibri"/>
                        </a:rPr>
                        <a:t>A-1</a:t>
                      </a:r>
                      <a:endParaRPr lang="Calibri" altLang="Calibri" sz="5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2DEE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9000"/>
                        </a:lnSpc>
                      </a:pPr>
                      <a:endParaRPr lang="Arial" altLang="Arial" sz="100"/>
                    </a:p>
                    <a:p>
                      <a:pPr marL="71119" algn="l" rtl="0" eaLnBrk="0">
                        <a:lnSpc>
                          <a:spcPct val="96000"/>
                        </a:lnSpc>
                        <a:spcBef>
                          <a:spcPts val="1"/>
                        </a:spcBef>
                      </a:pPr>
                      <a:r>
                        <a:rPr sz="5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开挖完成基坑</a:t>
                      </a:r>
                      <a:endParaRPr lang="SimSun" altLang="SimSun" sz="500"/>
                    </a:p>
                    <a:p>
                      <a:pPr marL="200025" algn="l" rtl="0" eaLnBrk="0">
                        <a:lnSpc>
                          <a:spcPts val="504"/>
                        </a:lnSpc>
                        <a:spcBef>
                          <a:spcPts val="26"/>
                        </a:spcBef>
                      </a:pPr>
                      <a:r>
                        <a:rPr sz="4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（槽）</a:t>
                      </a:r>
                      <a:endParaRPr lang="SimSun" altLang="SimSun" sz="4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2DEE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3000"/>
                        </a:lnSpc>
                      </a:pPr>
                      <a:endParaRPr lang="Arial" altLang="Arial" sz="300"/>
                    </a:p>
                    <a:p>
                      <a:pPr marL="8254" algn="l" rtl="0" eaLnBrk="0">
                        <a:lnSpc>
                          <a:spcPct val="96000"/>
                        </a:lnSpc>
                        <a:spcBef>
                          <a:spcPts val="1"/>
                        </a:spcBef>
                      </a:pPr>
                      <a:r>
                        <a:rPr sz="5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上部覆土（厚度根据项目</a:t>
                      </a:r>
                      <a:r>
                        <a:rPr sz="5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确定）</a:t>
                      </a:r>
                      <a:endParaRPr lang="SimSun" altLang="SimSun" sz="5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2DEE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8000"/>
                        </a:lnSpc>
                      </a:pPr>
                      <a:endParaRPr lang="Arial" altLang="Arial" sz="200"/>
                    </a:p>
                    <a:p>
                      <a:pPr marL="219075" algn="l" rtl="0" eaLnBrk="0">
                        <a:lnSpc>
                          <a:spcPts val="675"/>
                        </a:lnSpc>
                        <a:spcBef>
                          <a:spcPts val="2"/>
                        </a:spcBef>
                      </a:pPr>
                      <a:r>
                        <a:rPr sz="5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Calibri"/>
                          <a:ea typeface="Calibri"/>
                          <a:cs typeface="Calibri"/>
                        </a:rPr>
                        <a:t>/</a:t>
                      </a:r>
                      <a:endParaRPr lang="Calibri" altLang="Calibri" sz="5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2DEE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76530"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Arial" altLang="Arial" sz="400"/>
                    </a:p>
                    <a:p>
                      <a:pPr marL="99694" algn="l" rtl="0" eaLnBrk="0">
                        <a:lnSpc>
                          <a:spcPct val="75000"/>
                        </a:lnSpc>
                        <a:spcBef>
                          <a:spcPts val="2"/>
                        </a:spcBef>
                      </a:pPr>
                      <a:r>
                        <a:rPr sz="5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Calibri"/>
                          <a:ea typeface="Calibri"/>
                          <a:cs typeface="Calibri"/>
                        </a:rPr>
                        <a:t>A-2</a:t>
                      </a:r>
                      <a:endParaRPr lang="Calibri" altLang="Calibri" sz="5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F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9000"/>
                        </a:lnSpc>
                      </a:pPr>
                      <a:endParaRPr lang="Arial" altLang="Arial" sz="100"/>
                    </a:p>
                    <a:p>
                      <a:pPr marL="40005" algn="l" rtl="0" eaLnBrk="0">
                        <a:lnSpc>
                          <a:spcPct val="96000"/>
                        </a:lnSpc>
                        <a:spcBef>
                          <a:spcPts val="1"/>
                        </a:spcBef>
                      </a:pPr>
                      <a:r>
                        <a:rPr sz="5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未开挖完成基坑</a:t>
                      </a:r>
                      <a:endParaRPr lang="SimSun" altLang="SimSun" sz="500"/>
                    </a:p>
                    <a:p>
                      <a:pPr marL="200025" algn="l" rtl="0" eaLnBrk="0">
                        <a:lnSpc>
                          <a:spcPts val="504"/>
                        </a:lnSpc>
                        <a:spcBef>
                          <a:spcPts val="26"/>
                        </a:spcBef>
                      </a:pPr>
                      <a:r>
                        <a:rPr sz="4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（槽）</a:t>
                      </a:r>
                      <a:endParaRPr lang="SimSun" altLang="SimSun" sz="4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F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4000"/>
                        </a:lnSpc>
                      </a:pPr>
                      <a:endParaRPr lang="Arial" altLang="Arial" sz="300"/>
                    </a:p>
                    <a:p>
                      <a:pPr marL="8254" algn="l" rtl="0" eaLnBrk="0">
                        <a:lnSpc>
                          <a:spcPct val="95000"/>
                        </a:lnSpc>
                        <a:spcBef>
                          <a:spcPts val="2"/>
                        </a:spcBef>
                      </a:pPr>
                      <a:r>
                        <a:rPr sz="5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上部预留覆土（厚度根据项目确定），场地内</a:t>
                      </a:r>
                      <a:r>
                        <a:rPr sz="5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机械平整。</a:t>
                      </a:r>
                      <a:endParaRPr lang="SimSun" altLang="SimSun" sz="5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F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2000"/>
                        </a:lnSpc>
                      </a:pPr>
                      <a:endParaRPr lang="Arial" altLang="Arial" sz="300"/>
                    </a:p>
                    <a:p>
                      <a:pPr marL="75564" algn="l" rtl="0" eaLnBrk="0">
                        <a:lnSpc>
                          <a:spcPct val="96000"/>
                        </a:lnSpc>
                        <a:spcBef>
                          <a:spcPts val="2"/>
                        </a:spcBef>
                      </a:pPr>
                      <a:r>
                        <a:rPr sz="5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Calibri"/>
                          <a:ea typeface="Calibri"/>
                          <a:cs typeface="Calibri"/>
                        </a:rPr>
                        <a:t>1.5m</a:t>
                      </a:r>
                      <a:r>
                        <a:rPr sz="5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厚覆土</a:t>
                      </a:r>
                      <a:endParaRPr lang="SimSun" altLang="SimSun" sz="5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F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76530">
                <a:tc row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8458"/>
                        </a:lnSpc>
                      </a:pPr>
                      <a:endParaRPr lang="Arial" altLang="Arial" sz="100"/>
                    </a:p>
                    <a:p>
                      <a:pPr marL="131445" algn="l" rtl="0" eaLnBrk="0">
                        <a:lnSpc>
                          <a:spcPct val="74000"/>
                        </a:lnSpc>
                      </a:pPr>
                      <a:r>
                        <a:rPr sz="500" b="1" kern="0" spc="-10">
                          <a:solidFill>
                            <a:srgbClr val="FFFFFF">
                              <a:alpha val="100000"/>
                            </a:srgbClr>
                          </a:solidFill>
                          <a:latin typeface="Calibri"/>
                          <a:ea typeface="Calibri"/>
                          <a:cs typeface="Calibri"/>
                        </a:rPr>
                        <a:t>B</a:t>
                      </a:r>
                      <a:endParaRPr lang="Calibri" altLang="Calibri" sz="5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B9BD5"/>
                    </a:solidFill>
                  </a:tcPr>
                </a:tc>
                <a:tc row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900"/>
                    </a:p>
                    <a:p>
                      <a:pPr algn="l" rtl="0" eaLnBrk="0">
                        <a:lnSpc>
                          <a:spcPct val="7247"/>
                        </a:lnSpc>
                      </a:pPr>
                      <a:endParaRPr lang="Arial" altLang="Arial" sz="100"/>
                    </a:p>
                    <a:p>
                      <a:pPr marL="80644" algn="l" rtl="0" eaLnBrk="0">
                        <a:lnSpc>
                          <a:spcPct val="98000"/>
                        </a:lnSpc>
                      </a:pPr>
                      <a:r>
                        <a:rPr sz="5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基础</a:t>
                      </a:r>
                      <a:endParaRPr lang="SimSun" altLang="SimSun" sz="5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2DEE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400"/>
                    </a:p>
                    <a:p>
                      <a:pPr marL="105410" algn="l" rtl="0" eaLnBrk="0">
                        <a:lnSpc>
                          <a:spcPct val="74000"/>
                        </a:lnSpc>
                        <a:spcBef>
                          <a:spcPts val="4"/>
                        </a:spcBef>
                      </a:pPr>
                      <a:r>
                        <a:rPr sz="5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Calibri"/>
                          <a:ea typeface="Calibri"/>
                          <a:cs typeface="Calibri"/>
                        </a:rPr>
                        <a:t>B-1</a:t>
                      </a:r>
                      <a:endParaRPr lang="Calibri" altLang="Calibri" sz="5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2DEE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4000"/>
                        </a:lnSpc>
                      </a:pPr>
                      <a:endParaRPr lang="Arial" altLang="Arial" sz="300"/>
                    </a:p>
                    <a:p>
                      <a:pPr marL="38734" algn="l" rtl="0" eaLnBrk="0">
                        <a:lnSpc>
                          <a:spcPct val="95000"/>
                        </a:lnSpc>
                        <a:spcBef>
                          <a:spcPts val="2"/>
                        </a:spcBef>
                      </a:pPr>
                      <a:r>
                        <a:rPr sz="5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地下室筏板基础</a:t>
                      </a:r>
                      <a:endParaRPr lang="SimSun" altLang="SimSun" sz="5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2DEE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1000"/>
                        </a:lnSpc>
                      </a:pPr>
                      <a:endParaRPr lang="Arial" altLang="Arial" sz="100"/>
                    </a:p>
                    <a:p>
                      <a:pPr marL="8254" algn="l" rtl="0" eaLnBrk="0">
                        <a:lnSpc>
                          <a:spcPct val="98000"/>
                        </a:lnSpc>
                        <a:spcBef>
                          <a:spcPts val="1"/>
                        </a:spcBef>
                      </a:pPr>
                      <a:r>
                        <a:rPr sz="5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上部铺设保温材料（选型根据项目确定），底部和顶部用一层彩条布密封，上部</a:t>
                      </a:r>
                      <a:r>
                        <a:rPr sz="5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五彩布两侧</a:t>
                      </a:r>
                      <a:r>
                        <a:rPr sz="5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</a:t>
                      </a:r>
                      <a:r>
                        <a:rPr sz="5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压实。</a:t>
                      </a:r>
                      <a:endParaRPr lang="SimSun" altLang="SimSun" sz="5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2DEE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1000"/>
                        </a:lnSpc>
                      </a:pPr>
                      <a:endParaRPr lang="Arial" altLang="Arial" sz="100"/>
                    </a:p>
                    <a:p>
                      <a:pPr marL="201295" indent="-163195" algn="l" rtl="0" eaLnBrk="0">
                        <a:lnSpc>
                          <a:spcPct val="98000"/>
                        </a:lnSpc>
                        <a:spcBef>
                          <a:spcPts val="1"/>
                        </a:spcBef>
                      </a:pPr>
                      <a:r>
                        <a:rPr sz="5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Calibri"/>
                          <a:ea typeface="Calibri"/>
                          <a:cs typeface="Calibri"/>
                        </a:rPr>
                        <a:t>400mm</a:t>
                      </a:r>
                      <a:r>
                        <a:rPr sz="5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厚珍珠</a:t>
                      </a:r>
                      <a:r>
                        <a:rPr sz="5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</a:t>
                      </a:r>
                      <a:r>
                        <a:rPr sz="5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岩</a:t>
                      </a:r>
                      <a:endParaRPr lang="SimSun" altLang="SimSun" sz="5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2DEE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76530"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Arial" altLang="Arial" sz="400"/>
                    </a:p>
                    <a:p>
                      <a:pPr marL="105410" algn="l" rtl="0" eaLnBrk="0">
                        <a:lnSpc>
                          <a:spcPct val="75000"/>
                        </a:lnSpc>
                        <a:spcBef>
                          <a:spcPts val="3"/>
                        </a:spcBef>
                      </a:pPr>
                      <a:r>
                        <a:rPr sz="5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Calibri"/>
                          <a:ea typeface="Calibri"/>
                          <a:cs typeface="Calibri"/>
                        </a:rPr>
                        <a:t>B-2</a:t>
                      </a:r>
                      <a:endParaRPr lang="Calibri" altLang="Calibri" sz="5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F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3000"/>
                        </a:lnSpc>
                      </a:pPr>
                      <a:endParaRPr lang="Arial" altLang="Arial" sz="300"/>
                    </a:p>
                    <a:p>
                      <a:pPr marL="46355" algn="l" rtl="0" eaLnBrk="0">
                        <a:lnSpc>
                          <a:spcPct val="96000"/>
                        </a:lnSpc>
                        <a:spcBef>
                          <a:spcPts val="1"/>
                        </a:spcBef>
                      </a:pPr>
                      <a:r>
                        <a:rPr sz="5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电梯井、集水坑</a:t>
                      </a:r>
                      <a:endParaRPr lang="SimSun" altLang="SimSun" sz="5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F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4000"/>
                        </a:lnSpc>
                      </a:pPr>
                      <a:endParaRPr lang="Arial" altLang="Arial" sz="100"/>
                    </a:p>
                    <a:p>
                      <a:pPr marL="8889" indent="-1270" algn="l" rtl="0" eaLnBrk="0">
                        <a:lnSpc>
                          <a:spcPct val="97000"/>
                        </a:lnSpc>
                      </a:pPr>
                      <a:r>
                        <a:rPr sz="5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采用木方做龙骨，在木方上满铺固定胶合板。上部铺设保温材料（选型根据项</a:t>
                      </a:r>
                      <a:r>
                        <a:rPr sz="5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目确定</a:t>
                      </a:r>
                      <a:r>
                        <a:rPr sz="5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），</a:t>
                      </a:r>
                      <a:r>
                        <a:rPr sz="5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铺</a:t>
                      </a:r>
                      <a:r>
                        <a:rPr sz="5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设宽度为洞口尺寸每边宽出</a:t>
                      </a:r>
                      <a:r>
                        <a:rPr sz="5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Calibri"/>
                          <a:ea typeface="Calibri"/>
                          <a:cs typeface="Calibri"/>
                        </a:rPr>
                        <a:t>500mm</a:t>
                      </a:r>
                      <a:r>
                        <a:rPr sz="500" kern="0" spc="-60">
                          <a:solidFill>
                            <a:srgbClr val="000000">
                              <a:alpha val="100000"/>
                            </a:srgbClr>
                          </a:solidFill>
                          <a:latin typeface="Calibri"/>
                          <a:ea typeface="Calibri"/>
                          <a:cs typeface="Calibri"/>
                        </a:rPr>
                        <a:t> </a:t>
                      </a:r>
                      <a:r>
                        <a:rPr sz="5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，底部和顶部用一层彩条布密封，</a:t>
                      </a:r>
                      <a:r>
                        <a:rPr sz="5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上部五彩布两侧压实。</a:t>
                      </a:r>
                      <a:endParaRPr lang="SimSun" altLang="SimSun" sz="5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F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1000"/>
                        </a:lnSpc>
                      </a:pPr>
                      <a:endParaRPr lang="Arial" altLang="Arial" sz="100"/>
                    </a:p>
                    <a:p>
                      <a:pPr marL="201295" indent="-163195" algn="l" rtl="0" eaLnBrk="0">
                        <a:lnSpc>
                          <a:spcPct val="98000"/>
                        </a:lnSpc>
                        <a:spcBef>
                          <a:spcPts val="1"/>
                        </a:spcBef>
                      </a:pPr>
                      <a:r>
                        <a:rPr sz="5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Calibri"/>
                          <a:ea typeface="Calibri"/>
                          <a:cs typeface="Calibri"/>
                        </a:rPr>
                        <a:t>400mm</a:t>
                      </a:r>
                      <a:r>
                        <a:rPr sz="5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厚珍珠</a:t>
                      </a:r>
                      <a:r>
                        <a:rPr sz="5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</a:t>
                      </a:r>
                      <a:r>
                        <a:rPr sz="5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岩</a:t>
                      </a:r>
                      <a:endParaRPr lang="SimSun" altLang="SimSun" sz="5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F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76529">
                <a:tc row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marL="130175" algn="l" rtl="0" eaLnBrk="0">
                        <a:lnSpc>
                          <a:spcPct val="75000"/>
                        </a:lnSpc>
                        <a:spcBef>
                          <a:spcPts val="4"/>
                        </a:spcBef>
                      </a:pPr>
                      <a:r>
                        <a:rPr sz="500" b="1" kern="0" spc="-20">
                          <a:solidFill>
                            <a:srgbClr val="FFFFFF">
                              <a:alpha val="100000"/>
                            </a:srgbClr>
                          </a:solidFill>
                          <a:latin typeface="Calibri"/>
                          <a:ea typeface="Calibri"/>
                          <a:cs typeface="Calibri"/>
                        </a:rPr>
                        <a:t>C</a:t>
                      </a:r>
                      <a:endParaRPr lang="Calibri" altLang="Calibri" sz="5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B9BD5"/>
                    </a:solidFill>
                  </a:tcPr>
                </a:tc>
                <a:tc row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700"/>
                    </a:p>
                    <a:p>
                      <a:pPr marL="80644" indent="-62230" algn="l" rtl="0" eaLnBrk="0">
                        <a:lnSpc>
                          <a:spcPct val="99000"/>
                        </a:lnSpc>
                        <a:spcBef>
                          <a:spcPts val="3"/>
                        </a:spcBef>
                      </a:pPr>
                      <a:r>
                        <a:rPr sz="5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大型机械</a:t>
                      </a:r>
                      <a:r>
                        <a:rPr sz="5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5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基础</a:t>
                      </a:r>
                      <a:endParaRPr lang="SimSun" altLang="SimSun" sz="5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2DEE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Arial" altLang="Arial" sz="400"/>
                    </a:p>
                    <a:p>
                      <a:pPr marL="103504" algn="l" rtl="0" eaLnBrk="0">
                        <a:lnSpc>
                          <a:spcPct val="75000"/>
                        </a:lnSpc>
                        <a:spcBef>
                          <a:spcPts val="2"/>
                        </a:spcBef>
                      </a:pPr>
                      <a:r>
                        <a:rPr sz="5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Calibri"/>
                          <a:ea typeface="Calibri"/>
                          <a:cs typeface="Calibri"/>
                        </a:rPr>
                        <a:t>C-1</a:t>
                      </a:r>
                      <a:endParaRPr lang="Calibri" altLang="Calibri" sz="5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2DEE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4000"/>
                        </a:lnSpc>
                      </a:pPr>
                      <a:endParaRPr lang="Arial" altLang="Arial" sz="300"/>
                    </a:p>
                    <a:p>
                      <a:pPr marL="133985" algn="l" rtl="0" eaLnBrk="0">
                        <a:lnSpc>
                          <a:spcPct val="96000"/>
                        </a:lnSpc>
                        <a:spcBef>
                          <a:spcPts val="2"/>
                        </a:spcBef>
                      </a:pPr>
                      <a:r>
                        <a:rPr sz="5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塔吊基础</a:t>
                      </a:r>
                      <a:endParaRPr lang="SimSun" altLang="SimSun" sz="5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2DEE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8000"/>
                        </a:lnSpc>
                      </a:pPr>
                      <a:endParaRPr lang="Arial" altLang="Arial" sz="100"/>
                    </a:p>
                    <a:p>
                      <a:pPr marL="41275" indent="-33655" algn="l" rtl="0" eaLnBrk="0">
                        <a:lnSpc>
                          <a:spcPct val="98000"/>
                        </a:lnSpc>
                      </a:pPr>
                      <a:r>
                        <a:rPr sz="5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塔基周围砌筑</a:t>
                      </a:r>
                      <a:r>
                        <a:rPr sz="5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Calibri"/>
                          <a:ea typeface="Calibri"/>
                          <a:cs typeface="Calibri"/>
                        </a:rPr>
                        <a:t>1.5m</a:t>
                      </a:r>
                      <a:r>
                        <a:rPr sz="5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高维护挡墙，顶部利用钢管、模板、木方将四周封闭；上部铺设保</a:t>
                      </a:r>
                      <a:r>
                        <a:rPr sz="5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温材料</a:t>
                      </a:r>
                      <a:r>
                        <a:rPr sz="5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</a:t>
                      </a:r>
                      <a:r>
                        <a:rPr sz="5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（选型根据项目确定</a:t>
                      </a:r>
                      <a:r>
                        <a:rPr sz="5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），</a:t>
                      </a:r>
                      <a:r>
                        <a:rPr sz="5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底部和顶部用一层彩条布密封，上部五彩布两侧压实。</a:t>
                      </a:r>
                      <a:endParaRPr lang="SimSun" altLang="SimSun" sz="5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2DEE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1000"/>
                        </a:lnSpc>
                      </a:pPr>
                      <a:endParaRPr lang="Arial" altLang="Arial" sz="100"/>
                    </a:p>
                    <a:p>
                      <a:pPr marL="201295" indent="-163195" algn="l" rtl="0" eaLnBrk="0">
                        <a:lnSpc>
                          <a:spcPct val="98000"/>
                        </a:lnSpc>
                        <a:spcBef>
                          <a:spcPts val="1"/>
                        </a:spcBef>
                      </a:pPr>
                      <a:r>
                        <a:rPr sz="5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Calibri"/>
                          <a:ea typeface="Calibri"/>
                          <a:cs typeface="Calibri"/>
                        </a:rPr>
                        <a:t>400mm</a:t>
                      </a:r>
                      <a:r>
                        <a:rPr sz="5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厚珍珠</a:t>
                      </a:r>
                      <a:r>
                        <a:rPr sz="5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</a:t>
                      </a:r>
                      <a:r>
                        <a:rPr sz="5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岩</a:t>
                      </a:r>
                      <a:endParaRPr lang="SimSun" altLang="SimSun" sz="5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2DEE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176530"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Arial" altLang="Arial" sz="400"/>
                    </a:p>
                    <a:p>
                      <a:pPr marL="103504" algn="l" rtl="0" eaLnBrk="0">
                        <a:lnSpc>
                          <a:spcPct val="75000"/>
                        </a:lnSpc>
                        <a:spcBef>
                          <a:spcPts val="2"/>
                        </a:spcBef>
                      </a:pPr>
                      <a:r>
                        <a:rPr sz="5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Calibri"/>
                          <a:ea typeface="Calibri"/>
                          <a:cs typeface="Calibri"/>
                        </a:rPr>
                        <a:t>C-2</a:t>
                      </a:r>
                      <a:endParaRPr lang="Calibri" altLang="Calibri" sz="5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F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9000"/>
                        </a:lnSpc>
                      </a:pPr>
                      <a:endParaRPr lang="Arial" altLang="Arial" sz="100"/>
                    </a:p>
                    <a:p>
                      <a:pPr marL="135889" indent="-65405" algn="l" rtl="0" eaLnBrk="0">
                        <a:lnSpc>
                          <a:spcPct val="109000"/>
                        </a:lnSpc>
                      </a:pPr>
                      <a:r>
                        <a:rPr sz="5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施工电梯基础</a:t>
                      </a:r>
                      <a:r>
                        <a:rPr sz="5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 </a:t>
                      </a:r>
                      <a:r>
                        <a:rPr sz="400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（地基土）</a:t>
                      </a:r>
                      <a:endParaRPr lang="SimSun" altLang="SimSun" sz="4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F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1000"/>
                        </a:lnSpc>
                      </a:pPr>
                      <a:endParaRPr lang="Arial" altLang="Arial" sz="100"/>
                    </a:p>
                    <a:p>
                      <a:pPr marL="8254" algn="l" rtl="0" eaLnBrk="0">
                        <a:lnSpc>
                          <a:spcPct val="98000"/>
                        </a:lnSpc>
                        <a:spcBef>
                          <a:spcPts val="1"/>
                        </a:spcBef>
                      </a:pPr>
                      <a:r>
                        <a:rPr sz="5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上部铺设保温材料（选型根据项目确定），底部和顶部用一层彩条布密封，上部</a:t>
                      </a:r>
                      <a:r>
                        <a:rPr sz="5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五彩布两侧</a:t>
                      </a:r>
                      <a:r>
                        <a:rPr sz="5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</a:t>
                      </a:r>
                      <a:r>
                        <a:rPr sz="5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压实。</a:t>
                      </a:r>
                      <a:endParaRPr lang="SimSun" altLang="SimSun" sz="5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F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1000"/>
                        </a:lnSpc>
                      </a:pPr>
                      <a:endParaRPr lang="Arial" altLang="Arial" sz="100"/>
                    </a:p>
                    <a:p>
                      <a:pPr marL="201295" indent="-163195" algn="l" rtl="0" eaLnBrk="0">
                        <a:lnSpc>
                          <a:spcPct val="98000"/>
                        </a:lnSpc>
                        <a:spcBef>
                          <a:spcPts val="1"/>
                        </a:spcBef>
                      </a:pPr>
                      <a:r>
                        <a:rPr sz="5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Calibri"/>
                          <a:ea typeface="Calibri"/>
                          <a:cs typeface="Calibri"/>
                        </a:rPr>
                        <a:t>400mm</a:t>
                      </a:r>
                      <a:r>
                        <a:rPr sz="5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厚珍珠</a:t>
                      </a:r>
                      <a:r>
                        <a:rPr sz="5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</a:t>
                      </a:r>
                      <a:r>
                        <a:rPr sz="5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岩</a:t>
                      </a:r>
                      <a:endParaRPr lang="SimSun" altLang="SimSun" sz="5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F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176529">
                <a:tc row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8461"/>
                        </a:lnSpc>
                      </a:pPr>
                      <a:endParaRPr lang="Arial" altLang="Arial" sz="100"/>
                    </a:p>
                    <a:p>
                      <a:pPr marL="128904" algn="l" rtl="0" eaLnBrk="0">
                        <a:lnSpc>
                          <a:spcPct val="74000"/>
                        </a:lnSpc>
                      </a:pPr>
                      <a:r>
                        <a:rPr sz="500" b="1" kern="0" spc="-10">
                          <a:solidFill>
                            <a:srgbClr val="FFFFFF">
                              <a:alpha val="100000"/>
                            </a:srgbClr>
                          </a:solidFill>
                          <a:latin typeface="Calibri"/>
                          <a:ea typeface="Calibri"/>
                          <a:cs typeface="Calibri"/>
                        </a:rPr>
                        <a:t>D</a:t>
                      </a:r>
                      <a:endParaRPr lang="Calibri" altLang="Calibri" sz="5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B9BD5"/>
                    </a:solidFill>
                  </a:tcPr>
                </a:tc>
                <a:tc row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6000"/>
                        </a:lnSpc>
                      </a:pPr>
                      <a:endParaRPr lang="Arial" altLang="Arial" sz="600"/>
                    </a:p>
                    <a:p>
                      <a:pPr marL="17145" algn="l" rtl="0" eaLnBrk="0">
                        <a:lnSpc>
                          <a:spcPct val="98000"/>
                        </a:lnSpc>
                        <a:spcBef>
                          <a:spcPts val="4"/>
                        </a:spcBef>
                      </a:pPr>
                      <a:r>
                        <a:rPr sz="5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地下室肥</a:t>
                      </a:r>
                      <a:r>
                        <a:rPr sz="5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5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槽及外墙</a:t>
                      </a:r>
                      <a:endParaRPr lang="SimSun" altLang="SimSun" sz="5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2DEE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400"/>
                    </a:p>
                    <a:p>
                      <a:pPr marL="102870" algn="l" rtl="0" eaLnBrk="0">
                        <a:lnSpc>
                          <a:spcPct val="74000"/>
                        </a:lnSpc>
                        <a:spcBef>
                          <a:spcPts val="4"/>
                        </a:spcBef>
                      </a:pPr>
                      <a:r>
                        <a:rPr sz="5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Calibri"/>
                          <a:ea typeface="Calibri"/>
                          <a:cs typeface="Calibri"/>
                        </a:rPr>
                        <a:t>D-1</a:t>
                      </a:r>
                      <a:endParaRPr lang="Calibri" altLang="Calibri" sz="5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2DEE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1000"/>
                        </a:lnSpc>
                      </a:pPr>
                      <a:endParaRPr lang="Arial" altLang="Arial" sz="100"/>
                    </a:p>
                    <a:p>
                      <a:pPr marL="229234" indent="-190500" algn="l" rtl="0" eaLnBrk="0">
                        <a:lnSpc>
                          <a:spcPct val="98000"/>
                        </a:lnSpc>
                        <a:spcBef>
                          <a:spcPts val="1"/>
                        </a:spcBef>
                      </a:pPr>
                      <a:r>
                        <a:rPr sz="5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地下室肥槽可回</a:t>
                      </a:r>
                      <a:r>
                        <a:rPr sz="5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</a:t>
                      </a:r>
                      <a:r>
                        <a:rPr sz="5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填</a:t>
                      </a:r>
                      <a:endParaRPr lang="SimSun" altLang="SimSun" sz="5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2DEE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3000"/>
                        </a:lnSpc>
                      </a:pPr>
                      <a:endParaRPr lang="Arial" altLang="Arial" sz="300"/>
                    </a:p>
                    <a:p>
                      <a:pPr marL="7620" algn="l" rtl="0" eaLnBrk="0">
                        <a:lnSpc>
                          <a:spcPct val="96000"/>
                        </a:lnSpc>
                        <a:spcBef>
                          <a:spcPts val="1"/>
                        </a:spcBef>
                      </a:pPr>
                      <a:r>
                        <a:rPr sz="5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地下室外墙按照图纸设计要求进行外墙防水、保温及保护墙施工，最后回填</a:t>
                      </a:r>
                      <a:r>
                        <a:rPr sz="5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土方。</a:t>
                      </a:r>
                      <a:endParaRPr lang="SimSun" altLang="SimSun" sz="5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2DEE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8000"/>
                        </a:lnSpc>
                      </a:pPr>
                      <a:endParaRPr lang="Arial" altLang="Arial" sz="200"/>
                    </a:p>
                    <a:p>
                      <a:pPr marL="219075" algn="l" rtl="0" eaLnBrk="0">
                        <a:lnSpc>
                          <a:spcPts val="675"/>
                        </a:lnSpc>
                        <a:spcBef>
                          <a:spcPts val="2"/>
                        </a:spcBef>
                      </a:pPr>
                      <a:r>
                        <a:rPr sz="5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Calibri"/>
                          <a:ea typeface="Calibri"/>
                          <a:cs typeface="Calibri"/>
                        </a:rPr>
                        <a:t>/</a:t>
                      </a:r>
                      <a:endParaRPr lang="Calibri" altLang="Calibri" sz="5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2DEE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176530"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Arial" altLang="Arial" sz="400"/>
                    </a:p>
                    <a:p>
                      <a:pPr marL="102870" algn="l" rtl="0" eaLnBrk="0">
                        <a:lnSpc>
                          <a:spcPct val="75000"/>
                        </a:lnSpc>
                        <a:spcBef>
                          <a:spcPts val="3"/>
                        </a:spcBef>
                      </a:pPr>
                      <a:r>
                        <a:rPr sz="5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Calibri"/>
                          <a:ea typeface="Calibri"/>
                          <a:cs typeface="Calibri"/>
                        </a:rPr>
                        <a:t>D-2</a:t>
                      </a:r>
                      <a:endParaRPr lang="Calibri" altLang="Calibri" sz="5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F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1000"/>
                        </a:lnSpc>
                      </a:pPr>
                      <a:endParaRPr lang="Arial" altLang="Arial" sz="100"/>
                    </a:p>
                    <a:p>
                      <a:pPr marL="229234" indent="-190500" algn="l" rtl="0" eaLnBrk="0">
                        <a:lnSpc>
                          <a:spcPct val="98000"/>
                        </a:lnSpc>
                        <a:spcBef>
                          <a:spcPts val="1"/>
                        </a:spcBef>
                      </a:pPr>
                      <a:r>
                        <a:rPr sz="5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地下室肥槽未回</a:t>
                      </a:r>
                      <a:r>
                        <a:rPr sz="5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</a:t>
                      </a:r>
                      <a:r>
                        <a:rPr sz="5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填</a:t>
                      </a:r>
                      <a:endParaRPr lang="SimSun" altLang="SimSun" sz="5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F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0000"/>
                        </a:lnSpc>
                      </a:pPr>
                      <a:endParaRPr lang="Arial" altLang="Arial" sz="100"/>
                    </a:p>
                    <a:p>
                      <a:pPr marL="7620" algn="l" rtl="0" eaLnBrk="0">
                        <a:lnSpc>
                          <a:spcPct val="98000"/>
                        </a:lnSpc>
                      </a:pPr>
                      <a:r>
                        <a:rPr sz="5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肥槽底部铺设保温材料（选型根据项目确定），底部和顶部用一层彩条布密封，上</a:t>
                      </a:r>
                      <a:r>
                        <a:rPr sz="5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部五彩布</a:t>
                      </a:r>
                      <a:r>
                        <a:rPr sz="5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</a:t>
                      </a:r>
                      <a:r>
                        <a:rPr sz="5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两侧压实。</a:t>
                      </a:r>
                      <a:endParaRPr lang="SimSun" altLang="SimSun" sz="5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F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1000"/>
                        </a:lnSpc>
                      </a:pPr>
                      <a:endParaRPr lang="Arial" altLang="Arial" sz="100"/>
                    </a:p>
                    <a:p>
                      <a:pPr marL="201295" indent="-163195" algn="l" rtl="0" eaLnBrk="0">
                        <a:lnSpc>
                          <a:spcPct val="98000"/>
                        </a:lnSpc>
                        <a:spcBef>
                          <a:spcPts val="1"/>
                        </a:spcBef>
                      </a:pPr>
                      <a:r>
                        <a:rPr sz="5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Calibri"/>
                          <a:ea typeface="Calibri"/>
                          <a:cs typeface="Calibri"/>
                        </a:rPr>
                        <a:t>400mm</a:t>
                      </a:r>
                      <a:r>
                        <a:rPr sz="5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厚珍珠</a:t>
                      </a:r>
                      <a:r>
                        <a:rPr sz="5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</a:t>
                      </a:r>
                      <a:r>
                        <a:rPr sz="5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岩</a:t>
                      </a:r>
                      <a:endParaRPr lang="SimSun" altLang="SimSun" sz="5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F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176530">
                <a:tc row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8462"/>
                        </a:lnSpc>
                      </a:pPr>
                      <a:endParaRPr lang="Arial" altLang="Arial" sz="100"/>
                    </a:p>
                    <a:p>
                      <a:pPr marL="133350" algn="l" rtl="0" eaLnBrk="0">
                        <a:lnSpc>
                          <a:spcPct val="74000"/>
                        </a:lnSpc>
                      </a:pPr>
                      <a:r>
                        <a:rPr sz="500" b="1" kern="0" spc="-20">
                          <a:solidFill>
                            <a:srgbClr val="FFFFFF">
                              <a:alpha val="100000"/>
                            </a:srgbClr>
                          </a:solidFill>
                          <a:latin typeface="Calibri"/>
                          <a:ea typeface="Calibri"/>
                          <a:cs typeface="Calibri"/>
                        </a:rPr>
                        <a:t>E</a:t>
                      </a:r>
                      <a:endParaRPr lang="Calibri" altLang="Calibri" sz="5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B9BD5"/>
                    </a:solidFill>
                  </a:tcPr>
                </a:tc>
                <a:tc row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700"/>
                    </a:p>
                    <a:p>
                      <a:pPr marL="8254" indent="-635" algn="l" rtl="0" eaLnBrk="0">
                        <a:lnSpc>
                          <a:spcPct val="98000"/>
                        </a:lnSpc>
                        <a:spcBef>
                          <a:spcPts val="1"/>
                        </a:spcBef>
                      </a:pPr>
                      <a:r>
                        <a:rPr sz="5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地下室结</a:t>
                      </a:r>
                      <a:r>
                        <a:rPr sz="5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</a:t>
                      </a:r>
                      <a:r>
                        <a:rPr sz="5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构</a:t>
                      </a:r>
                      <a:endParaRPr lang="SimSun" altLang="SimSun" sz="5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2DEE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400"/>
                    </a:p>
                    <a:p>
                      <a:pPr marL="107314" algn="l" rtl="0" eaLnBrk="0">
                        <a:lnSpc>
                          <a:spcPct val="74000"/>
                        </a:lnSpc>
                        <a:spcBef>
                          <a:spcPts val="4"/>
                        </a:spcBef>
                      </a:pPr>
                      <a:r>
                        <a:rPr sz="5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Calibri"/>
                          <a:ea typeface="Calibri"/>
                          <a:cs typeface="Calibri"/>
                        </a:rPr>
                        <a:t>E-1</a:t>
                      </a:r>
                      <a:endParaRPr lang="Calibri" altLang="Calibri" sz="5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2DEE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8000"/>
                        </a:lnSpc>
                      </a:pPr>
                      <a:endParaRPr lang="Arial" altLang="Arial" sz="100"/>
                    </a:p>
                    <a:p>
                      <a:pPr marL="102870" indent="-64135" algn="l" rtl="0" eaLnBrk="0">
                        <a:lnSpc>
                          <a:spcPct val="98000"/>
                        </a:lnSpc>
                      </a:pPr>
                      <a:r>
                        <a:rPr sz="5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肥槽未回填地下</a:t>
                      </a:r>
                      <a:r>
                        <a:rPr sz="5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</a:t>
                      </a:r>
                      <a:r>
                        <a:rPr sz="5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室内部底板</a:t>
                      </a:r>
                      <a:endParaRPr lang="SimSun" altLang="SimSun" sz="5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2DEE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1000"/>
                        </a:lnSpc>
                      </a:pPr>
                      <a:endParaRPr lang="Arial" altLang="Arial" sz="100"/>
                    </a:p>
                    <a:p>
                      <a:pPr marL="8254" algn="l" rtl="0" eaLnBrk="0">
                        <a:lnSpc>
                          <a:spcPct val="98000"/>
                        </a:lnSpc>
                        <a:spcBef>
                          <a:spcPts val="1"/>
                        </a:spcBef>
                      </a:pPr>
                      <a:r>
                        <a:rPr sz="5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上部铺设保温材料（选型根据项目确定），底部和顶部用一层彩条布密封，上部</a:t>
                      </a:r>
                      <a:r>
                        <a:rPr sz="5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五彩布两侧</a:t>
                      </a:r>
                      <a:r>
                        <a:rPr sz="5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</a:t>
                      </a:r>
                      <a:r>
                        <a:rPr sz="5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压实。</a:t>
                      </a:r>
                      <a:endParaRPr lang="SimSun" altLang="SimSun" sz="5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2DEE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1000"/>
                        </a:lnSpc>
                      </a:pPr>
                      <a:endParaRPr lang="Arial" altLang="Arial" sz="100"/>
                    </a:p>
                    <a:p>
                      <a:pPr marL="201295" indent="-161289" algn="l" rtl="0" eaLnBrk="0">
                        <a:lnSpc>
                          <a:spcPct val="98000"/>
                        </a:lnSpc>
                        <a:spcBef>
                          <a:spcPts val="1"/>
                        </a:spcBef>
                      </a:pPr>
                      <a:r>
                        <a:rPr sz="5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Calibri"/>
                          <a:ea typeface="Calibri"/>
                          <a:cs typeface="Calibri"/>
                        </a:rPr>
                        <a:t>350mm</a:t>
                      </a:r>
                      <a:r>
                        <a:rPr sz="5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厚珍珠</a:t>
                      </a:r>
                      <a:r>
                        <a:rPr sz="5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</a:t>
                      </a:r>
                      <a:r>
                        <a:rPr sz="5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岩</a:t>
                      </a:r>
                      <a:endParaRPr lang="SimSun" altLang="SimSun" sz="5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2DEE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177164"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Arial" altLang="Arial" sz="400"/>
                    </a:p>
                    <a:p>
                      <a:pPr marL="107314" algn="l" rtl="0" eaLnBrk="0">
                        <a:lnSpc>
                          <a:spcPct val="75000"/>
                        </a:lnSpc>
                        <a:spcBef>
                          <a:spcPts val="3"/>
                        </a:spcBef>
                      </a:pPr>
                      <a:r>
                        <a:rPr sz="5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Calibri"/>
                          <a:ea typeface="Calibri"/>
                          <a:cs typeface="Calibri"/>
                        </a:rPr>
                        <a:t>E-2</a:t>
                      </a:r>
                      <a:endParaRPr lang="Calibri" altLang="Calibri" sz="5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F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8000"/>
                        </a:lnSpc>
                      </a:pPr>
                      <a:endParaRPr lang="Arial" altLang="Arial" sz="100"/>
                    </a:p>
                    <a:p>
                      <a:pPr marL="102870" indent="-64135" algn="l" rtl="0" eaLnBrk="0">
                        <a:lnSpc>
                          <a:spcPct val="98000"/>
                        </a:lnSpc>
                      </a:pPr>
                      <a:r>
                        <a:rPr sz="5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肥槽未回填地下</a:t>
                      </a:r>
                      <a:r>
                        <a:rPr sz="5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</a:t>
                      </a:r>
                      <a:r>
                        <a:rPr sz="5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室内部底板</a:t>
                      </a:r>
                      <a:endParaRPr lang="SimSun" altLang="SimSun" sz="5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F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1000"/>
                        </a:lnSpc>
                      </a:pPr>
                      <a:endParaRPr lang="Arial" altLang="Arial" sz="100"/>
                    </a:p>
                    <a:p>
                      <a:pPr marL="8254" algn="l" rtl="0" eaLnBrk="0">
                        <a:lnSpc>
                          <a:spcPct val="98000"/>
                        </a:lnSpc>
                        <a:spcBef>
                          <a:spcPts val="1"/>
                        </a:spcBef>
                      </a:pPr>
                      <a:r>
                        <a:rPr sz="5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上部铺设保温材料（选型根据项目确定），底部和顶部用一层彩条布密封，上部</a:t>
                      </a:r>
                      <a:r>
                        <a:rPr sz="5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五彩布两侧</a:t>
                      </a:r>
                      <a:r>
                        <a:rPr sz="5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</a:t>
                      </a:r>
                      <a:r>
                        <a:rPr sz="5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压实。</a:t>
                      </a:r>
                      <a:endParaRPr lang="SimSun" altLang="SimSun" sz="5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F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1000"/>
                        </a:lnSpc>
                      </a:pPr>
                      <a:endParaRPr lang="Arial" altLang="Arial" sz="100"/>
                    </a:p>
                    <a:p>
                      <a:pPr marL="201295" indent="-161289" algn="l" rtl="0" eaLnBrk="0">
                        <a:lnSpc>
                          <a:spcPct val="98000"/>
                        </a:lnSpc>
                        <a:spcBef>
                          <a:spcPts val="1"/>
                        </a:spcBef>
                      </a:pPr>
                      <a:r>
                        <a:rPr sz="5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Calibri"/>
                          <a:ea typeface="Calibri"/>
                          <a:cs typeface="Calibri"/>
                        </a:rPr>
                        <a:t>300mm</a:t>
                      </a:r>
                      <a:r>
                        <a:rPr sz="5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厚珍珠</a:t>
                      </a:r>
                      <a:r>
                        <a:rPr sz="5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</a:t>
                      </a:r>
                      <a:r>
                        <a:rPr sz="5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岩</a:t>
                      </a:r>
                      <a:endParaRPr lang="SimSun" altLang="SimSun" sz="5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F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76200">
                <a:tc rowSpan="3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8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8107"/>
                        </a:lnSpc>
                      </a:pPr>
                      <a:endParaRPr lang="Arial" altLang="Arial" sz="100"/>
                    </a:p>
                    <a:p>
                      <a:pPr marL="134620" algn="l" rtl="0" eaLnBrk="0">
                        <a:lnSpc>
                          <a:spcPct val="74000"/>
                        </a:lnSpc>
                      </a:pPr>
                      <a:r>
                        <a:rPr sz="500" b="1" kern="0" spc="-20">
                          <a:solidFill>
                            <a:srgbClr val="FFFFFF">
                              <a:alpha val="100000"/>
                            </a:srgbClr>
                          </a:solidFill>
                          <a:latin typeface="Calibri"/>
                          <a:ea typeface="Calibri"/>
                          <a:cs typeface="Calibri"/>
                        </a:rPr>
                        <a:t>F</a:t>
                      </a:r>
                      <a:endParaRPr lang="Calibri" altLang="Calibri" sz="5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B9BD5"/>
                    </a:solidFill>
                  </a:tcPr>
                </a:tc>
                <a:tc rowSpan="3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9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9254"/>
                        </a:lnSpc>
                      </a:pPr>
                      <a:endParaRPr lang="Arial" altLang="Arial" sz="100"/>
                    </a:p>
                    <a:p>
                      <a:pPr marL="49530" algn="l" rtl="0" eaLnBrk="0">
                        <a:lnSpc>
                          <a:spcPct val="96000"/>
                        </a:lnSpc>
                      </a:pPr>
                      <a:r>
                        <a:rPr sz="5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后浇带</a:t>
                      </a:r>
                      <a:endParaRPr lang="SimSun" altLang="SimSun" sz="5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2DEE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8000"/>
                        </a:lnSpc>
                      </a:pPr>
                      <a:endParaRPr lang="Arial" altLang="Arial" sz="100"/>
                    </a:p>
                    <a:p>
                      <a:pPr marL="107950" algn="l" rtl="0" eaLnBrk="0">
                        <a:lnSpc>
                          <a:spcPct val="66000"/>
                        </a:lnSpc>
                      </a:pPr>
                      <a:r>
                        <a:rPr sz="5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Calibri"/>
                          <a:ea typeface="Calibri"/>
                          <a:cs typeface="Calibri"/>
                        </a:rPr>
                        <a:t>F-1</a:t>
                      </a:r>
                      <a:endParaRPr lang="Calibri" altLang="Calibri" sz="5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2DEE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43377"/>
                        </a:lnSpc>
                      </a:pPr>
                      <a:endParaRPr lang="Arial" altLang="Arial" sz="100"/>
                    </a:p>
                    <a:p>
                      <a:pPr marL="103504" algn="l" rtl="0" eaLnBrk="0">
                        <a:lnSpc>
                          <a:spcPct val="83000"/>
                        </a:lnSpc>
                      </a:pPr>
                      <a:r>
                        <a:rPr sz="5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外墙后浇带</a:t>
                      </a:r>
                      <a:endParaRPr lang="SimSun" altLang="SimSun" sz="5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2DEE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43377"/>
                        </a:lnSpc>
                      </a:pPr>
                      <a:endParaRPr lang="Arial" altLang="Arial" sz="100"/>
                    </a:p>
                    <a:p>
                      <a:pPr marL="8254" algn="l" rtl="0" eaLnBrk="0">
                        <a:lnSpc>
                          <a:spcPct val="83000"/>
                        </a:lnSpc>
                      </a:pPr>
                      <a:r>
                        <a:rPr sz="5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覆盖两层阻燃棉被，外侧采用一层彩条布密封，从基础底部封至</a:t>
                      </a:r>
                      <a:r>
                        <a:rPr sz="5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顶板。</a:t>
                      </a:r>
                      <a:endParaRPr lang="SimSun" altLang="SimSun" sz="5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2DEE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43377"/>
                        </a:lnSpc>
                      </a:pPr>
                      <a:endParaRPr lang="Arial" altLang="Arial" sz="100"/>
                    </a:p>
                    <a:p>
                      <a:pPr marL="207645" algn="l" rtl="0" eaLnBrk="0">
                        <a:lnSpc>
                          <a:spcPct val="83000"/>
                        </a:lnSpc>
                      </a:pPr>
                      <a:r>
                        <a:rPr sz="5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同</a:t>
                      </a:r>
                      <a:endParaRPr lang="SimSun" altLang="SimSun" sz="5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2DEE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176530"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Arial" altLang="Arial" sz="400"/>
                    </a:p>
                    <a:p>
                      <a:pPr marL="107950" algn="l" rtl="0" eaLnBrk="0">
                        <a:lnSpc>
                          <a:spcPct val="75000"/>
                        </a:lnSpc>
                        <a:spcBef>
                          <a:spcPts val="2"/>
                        </a:spcBef>
                      </a:pPr>
                      <a:r>
                        <a:rPr sz="5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Calibri"/>
                          <a:ea typeface="Calibri"/>
                          <a:cs typeface="Calibri"/>
                        </a:rPr>
                        <a:t>F-2</a:t>
                      </a:r>
                      <a:endParaRPr lang="Calibri" altLang="Calibri" sz="5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F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3000"/>
                        </a:lnSpc>
                      </a:pPr>
                      <a:endParaRPr lang="Arial" altLang="Arial" sz="300"/>
                    </a:p>
                    <a:p>
                      <a:pPr marL="102235" algn="l" rtl="0" eaLnBrk="0">
                        <a:lnSpc>
                          <a:spcPct val="96000"/>
                        </a:lnSpc>
                        <a:spcBef>
                          <a:spcPts val="1"/>
                        </a:spcBef>
                      </a:pPr>
                      <a:r>
                        <a:rPr sz="5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基础后浇带</a:t>
                      </a:r>
                      <a:endParaRPr lang="SimSun" altLang="SimSun" sz="5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F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1000"/>
                        </a:lnSpc>
                      </a:pPr>
                      <a:endParaRPr lang="Arial" altLang="Arial" sz="100"/>
                    </a:p>
                    <a:p>
                      <a:pPr marL="8254" algn="l" rtl="0" eaLnBrk="0">
                        <a:lnSpc>
                          <a:spcPct val="98000"/>
                        </a:lnSpc>
                        <a:spcBef>
                          <a:spcPts val="1"/>
                        </a:spcBef>
                      </a:pPr>
                      <a:r>
                        <a:rPr sz="5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上部铺设保温材料（选型根据项目确定），底部和顶部用一层彩条布密封，上部</a:t>
                      </a:r>
                      <a:r>
                        <a:rPr sz="5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五彩布两侧</a:t>
                      </a:r>
                      <a:r>
                        <a:rPr sz="5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</a:t>
                      </a:r>
                      <a:r>
                        <a:rPr sz="5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压实。</a:t>
                      </a:r>
                      <a:endParaRPr lang="SimSun" altLang="SimSun" sz="5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F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1000"/>
                        </a:lnSpc>
                      </a:pPr>
                      <a:endParaRPr lang="Arial" altLang="Arial" sz="100"/>
                    </a:p>
                    <a:p>
                      <a:pPr marL="201295" indent="-161289" algn="l" rtl="0" eaLnBrk="0">
                        <a:lnSpc>
                          <a:spcPct val="98000"/>
                        </a:lnSpc>
                        <a:spcBef>
                          <a:spcPts val="1"/>
                        </a:spcBef>
                      </a:pPr>
                      <a:r>
                        <a:rPr sz="5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Calibri"/>
                          <a:ea typeface="Calibri"/>
                          <a:cs typeface="Calibri"/>
                        </a:rPr>
                        <a:t>300mm</a:t>
                      </a:r>
                      <a:r>
                        <a:rPr sz="5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厚珍珠</a:t>
                      </a:r>
                      <a:r>
                        <a:rPr sz="5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</a:t>
                      </a:r>
                      <a:r>
                        <a:rPr sz="5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岩</a:t>
                      </a:r>
                      <a:endParaRPr lang="SimSun" altLang="SimSun" sz="5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F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176530"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Arial" altLang="Arial" sz="400"/>
                    </a:p>
                    <a:p>
                      <a:pPr marL="107950" algn="l" rtl="0" eaLnBrk="0">
                        <a:lnSpc>
                          <a:spcPct val="75000"/>
                        </a:lnSpc>
                        <a:spcBef>
                          <a:spcPts val="2"/>
                        </a:spcBef>
                      </a:pPr>
                      <a:r>
                        <a:rPr sz="5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Calibri"/>
                          <a:ea typeface="Calibri"/>
                          <a:cs typeface="Calibri"/>
                        </a:rPr>
                        <a:t>F-3</a:t>
                      </a:r>
                      <a:endParaRPr lang="Calibri" altLang="Calibri" sz="5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2DEE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4000"/>
                        </a:lnSpc>
                      </a:pPr>
                      <a:endParaRPr lang="Arial" altLang="Arial" sz="300"/>
                    </a:p>
                    <a:p>
                      <a:pPr marL="102235" algn="l" rtl="0" eaLnBrk="0">
                        <a:lnSpc>
                          <a:spcPct val="95000"/>
                        </a:lnSpc>
                        <a:spcBef>
                          <a:spcPts val="2"/>
                        </a:spcBef>
                      </a:pPr>
                      <a:r>
                        <a:rPr sz="5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顶板后浇带</a:t>
                      </a:r>
                      <a:endParaRPr lang="SimSun" altLang="SimSun" sz="5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2DEE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8000"/>
                        </a:lnSpc>
                      </a:pPr>
                      <a:endParaRPr lang="Arial" altLang="Arial" sz="100"/>
                    </a:p>
                    <a:p>
                      <a:pPr marL="8254" indent="-635" algn="l" rtl="0" eaLnBrk="0">
                        <a:lnSpc>
                          <a:spcPct val="98000"/>
                        </a:lnSpc>
                      </a:pPr>
                      <a:r>
                        <a:rPr sz="5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采用木方做龙骨，在木方上满铺固定胶合板；上部铺设保温材料（选型根据项</a:t>
                      </a:r>
                      <a:r>
                        <a:rPr sz="5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目确定</a:t>
                      </a:r>
                      <a:r>
                        <a:rPr sz="5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），</a:t>
                      </a:r>
                      <a:r>
                        <a:rPr sz="5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底</a:t>
                      </a:r>
                      <a:r>
                        <a:rPr sz="5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部和顶部用一层彩条布密封，上部五彩布两</a:t>
                      </a:r>
                      <a:r>
                        <a:rPr sz="5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侧压实。</a:t>
                      </a:r>
                      <a:endParaRPr lang="SimSun" altLang="SimSun" sz="5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2DEE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1000"/>
                        </a:lnSpc>
                      </a:pPr>
                      <a:endParaRPr lang="Arial" altLang="Arial" sz="100"/>
                    </a:p>
                    <a:p>
                      <a:pPr marL="201295" indent="-161289" algn="l" rtl="0" eaLnBrk="0">
                        <a:lnSpc>
                          <a:spcPct val="98000"/>
                        </a:lnSpc>
                        <a:spcBef>
                          <a:spcPts val="1"/>
                        </a:spcBef>
                      </a:pPr>
                      <a:r>
                        <a:rPr sz="5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Calibri"/>
                          <a:ea typeface="Calibri"/>
                          <a:cs typeface="Calibri"/>
                        </a:rPr>
                        <a:t>300mm</a:t>
                      </a:r>
                      <a:r>
                        <a:rPr sz="5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厚珍珠</a:t>
                      </a:r>
                      <a:r>
                        <a:rPr sz="5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</a:t>
                      </a:r>
                      <a:r>
                        <a:rPr sz="5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岩</a:t>
                      </a:r>
                      <a:endParaRPr lang="SimSun" altLang="SimSun" sz="5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2DEE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  <a:tr h="176530">
                <a:tc rowSpan="3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8000"/>
                        </a:lnSpc>
                      </a:pPr>
                      <a:endParaRPr lang="Arial" altLang="Arial" sz="1000"/>
                    </a:p>
                    <a:p>
                      <a:pPr marL="127000" algn="l" rtl="0" eaLnBrk="0">
                        <a:lnSpc>
                          <a:spcPct val="75000"/>
                        </a:lnSpc>
                        <a:spcBef>
                          <a:spcPts val="4"/>
                        </a:spcBef>
                      </a:pPr>
                      <a:r>
                        <a:rPr sz="500" b="1" kern="0" spc="-20">
                          <a:solidFill>
                            <a:srgbClr val="FFFFFF">
                              <a:alpha val="100000"/>
                            </a:srgbClr>
                          </a:solidFill>
                          <a:latin typeface="Calibri"/>
                          <a:ea typeface="Calibri"/>
                          <a:cs typeface="Calibri"/>
                        </a:rPr>
                        <a:t>G</a:t>
                      </a:r>
                      <a:endParaRPr lang="Calibri" altLang="Calibri" sz="5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B9BD5"/>
                    </a:solidFill>
                  </a:tcPr>
                </a:tc>
                <a:tc rowSpan="3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9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8902"/>
                        </a:lnSpc>
                      </a:pPr>
                      <a:endParaRPr lang="Arial" altLang="Arial" sz="100"/>
                    </a:p>
                    <a:p>
                      <a:pPr marL="48894" algn="l" rtl="0" eaLnBrk="0">
                        <a:lnSpc>
                          <a:spcPct val="99000"/>
                        </a:lnSpc>
                      </a:pPr>
                      <a:r>
                        <a:rPr sz="5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通道口</a:t>
                      </a:r>
                      <a:endParaRPr lang="SimSun" altLang="SimSun" sz="5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F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Arial" altLang="Arial" sz="400"/>
                    </a:p>
                    <a:p>
                      <a:pPr marL="100330" algn="l" rtl="0" eaLnBrk="0">
                        <a:lnSpc>
                          <a:spcPct val="75000"/>
                        </a:lnSpc>
                        <a:spcBef>
                          <a:spcPts val="2"/>
                        </a:spcBef>
                      </a:pPr>
                      <a:r>
                        <a:rPr sz="5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Calibri"/>
                          <a:ea typeface="Calibri"/>
                          <a:cs typeface="Calibri"/>
                        </a:rPr>
                        <a:t>G-1</a:t>
                      </a:r>
                      <a:endParaRPr lang="Calibri" altLang="Calibri" sz="5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F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3000"/>
                        </a:lnSpc>
                      </a:pPr>
                      <a:endParaRPr lang="Arial" altLang="Arial" sz="300"/>
                    </a:p>
                    <a:p>
                      <a:pPr marL="70485" algn="l" rtl="0" eaLnBrk="0">
                        <a:lnSpc>
                          <a:spcPct val="96000"/>
                        </a:lnSpc>
                        <a:spcBef>
                          <a:spcPts val="1"/>
                        </a:spcBef>
                      </a:pPr>
                      <a:r>
                        <a:rPr sz="5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地下室楼梯口</a:t>
                      </a:r>
                      <a:endParaRPr lang="SimSun" altLang="SimSun" sz="5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F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8000"/>
                        </a:lnSpc>
                      </a:pPr>
                      <a:endParaRPr lang="Arial" altLang="Arial" sz="100"/>
                    </a:p>
                    <a:p>
                      <a:pPr marL="8254" indent="-635" algn="l" rtl="0" eaLnBrk="0">
                        <a:lnSpc>
                          <a:spcPct val="98000"/>
                        </a:lnSpc>
                      </a:pPr>
                      <a:r>
                        <a:rPr sz="5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采用钢管、木方及胶合板水平封闭，上部铺设保温材料（选型根据项目确定），底</a:t>
                      </a:r>
                      <a:r>
                        <a:rPr sz="5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部和顶部</a:t>
                      </a:r>
                      <a:r>
                        <a:rPr sz="5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用一层彩条布密封，上部五彩布两侧</a:t>
                      </a:r>
                      <a:r>
                        <a:rPr sz="5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压实。</a:t>
                      </a:r>
                      <a:endParaRPr lang="SimSun" altLang="SimSun" sz="5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F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1000"/>
                        </a:lnSpc>
                      </a:pPr>
                      <a:endParaRPr lang="Arial" altLang="Arial" sz="100"/>
                    </a:p>
                    <a:p>
                      <a:pPr marL="201295" indent="-161289" algn="l" rtl="0" eaLnBrk="0">
                        <a:lnSpc>
                          <a:spcPct val="98000"/>
                        </a:lnSpc>
                        <a:spcBef>
                          <a:spcPts val="1"/>
                        </a:spcBef>
                      </a:pPr>
                      <a:r>
                        <a:rPr sz="5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Calibri"/>
                          <a:ea typeface="Calibri"/>
                          <a:cs typeface="Calibri"/>
                        </a:rPr>
                        <a:t>300mm</a:t>
                      </a:r>
                      <a:r>
                        <a:rPr sz="5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厚珍珠</a:t>
                      </a:r>
                      <a:r>
                        <a:rPr sz="5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</a:t>
                      </a:r>
                      <a:r>
                        <a:rPr sz="5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岩</a:t>
                      </a:r>
                      <a:endParaRPr lang="SimSun" altLang="SimSun" sz="5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F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4"/>
                  </a:ext>
                </a:extLst>
              </a:tr>
              <a:tr h="76200"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8000"/>
                        </a:lnSpc>
                      </a:pPr>
                      <a:endParaRPr lang="Arial" altLang="Arial" sz="100"/>
                    </a:p>
                    <a:p>
                      <a:pPr marL="100330" algn="l" rtl="0" eaLnBrk="0">
                        <a:lnSpc>
                          <a:spcPct val="66000"/>
                        </a:lnSpc>
                      </a:pPr>
                      <a:r>
                        <a:rPr sz="5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Calibri"/>
                          <a:ea typeface="Calibri"/>
                          <a:cs typeface="Calibri"/>
                        </a:rPr>
                        <a:t>G-2</a:t>
                      </a:r>
                      <a:endParaRPr lang="Calibri" altLang="Calibri" sz="5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2DEE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43377"/>
                        </a:lnSpc>
                      </a:pPr>
                      <a:endParaRPr lang="Arial" altLang="Arial" sz="100"/>
                    </a:p>
                    <a:p>
                      <a:pPr marL="103504" algn="l" rtl="0" eaLnBrk="0">
                        <a:lnSpc>
                          <a:spcPct val="83000"/>
                        </a:lnSpc>
                      </a:pPr>
                      <a:r>
                        <a:rPr sz="5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首层通道口</a:t>
                      </a:r>
                      <a:endParaRPr lang="SimSun" altLang="SimSun" sz="5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2DEE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43377"/>
                        </a:lnSpc>
                      </a:pPr>
                      <a:endParaRPr lang="Arial" altLang="Arial" sz="100"/>
                    </a:p>
                    <a:p>
                      <a:pPr marL="8254" algn="l" rtl="0" eaLnBrk="0">
                        <a:lnSpc>
                          <a:spcPct val="83000"/>
                        </a:lnSpc>
                      </a:pPr>
                      <a:r>
                        <a:rPr sz="5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搭设钢管支撑架，内外两侧设抛撑。胶合板</a:t>
                      </a:r>
                      <a:r>
                        <a:rPr sz="5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封堵。</a:t>
                      </a:r>
                      <a:endParaRPr lang="SimSun" altLang="SimSun" sz="5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2DEE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43377"/>
                        </a:lnSpc>
                      </a:pPr>
                      <a:endParaRPr lang="Arial" altLang="Arial" sz="100"/>
                    </a:p>
                    <a:p>
                      <a:pPr marL="207645" algn="l" rtl="0" eaLnBrk="0">
                        <a:lnSpc>
                          <a:spcPct val="83000"/>
                        </a:lnSpc>
                      </a:pPr>
                      <a:r>
                        <a:rPr sz="5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同</a:t>
                      </a:r>
                      <a:endParaRPr lang="SimSun" altLang="SimSun" sz="5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2DEE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5"/>
                  </a:ext>
                </a:extLst>
              </a:tr>
              <a:tr h="176530"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Arial" altLang="Arial" sz="400"/>
                    </a:p>
                    <a:p>
                      <a:pPr marL="100330" algn="l" rtl="0" eaLnBrk="0">
                        <a:lnSpc>
                          <a:spcPct val="75000"/>
                        </a:lnSpc>
                        <a:spcBef>
                          <a:spcPts val="2"/>
                        </a:spcBef>
                      </a:pPr>
                      <a:r>
                        <a:rPr sz="5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Calibri"/>
                          <a:ea typeface="Calibri"/>
                          <a:cs typeface="Calibri"/>
                        </a:rPr>
                        <a:t>G-3</a:t>
                      </a:r>
                      <a:endParaRPr lang="Calibri" altLang="Calibri" sz="5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F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3000"/>
                        </a:lnSpc>
                      </a:pPr>
                      <a:endParaRPr lang="Arial" altLang="Arial" sz="300"/>
                    </a:p>
                    <a:p>
                      <a:pPr marL="70485" algn="l" rtl="0" eaLnBrk="0">
                        <a:lnSpc>
                          <a:spcPct val="96000"/>
                        </a:lnSpc>
                        <a:spcBef>
                          <a:spcPts val="3"/>
                        </a:spcBef>
                      </a:pPr>
                      <a:r>
                        <a:rPr sz="5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地下室坡道口</a:t>
                      </a:r>
                      <a:endParaRPr lang="SimSun" altLang="SimSun" sz="5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F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8000"/>
                        </a:lnSpc>
                      </a:pPr>
                      <a:endParaRPr lang="Arial" altLang="Arial" sz="100"/>
                    </a:p>
                    <a:p>
                      <a:pPr marL="8254" algn="l" rtl="0" eaLnBrk="0">
                        <a:lnSpc>
                          <a:spcPct val="98000"/>
                        </a:lnSpc>
                      </a:pPr>
                      <a:r>
                        <a:rPr sz="5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搭设钢管支撑架，内外两侧设抛撑。胶合板封堵。外侧铺</a:t>
                      </a:r>
                      <a:r>
                        <a:rPr sz="5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设保温材料（选型根据项目确定</a:t>
                      </a:r>
                      <a:r>
                        <a:rPr sz="500" kern="0" spc="-7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），</a:t>
                      </a:r>
                      <a:r>
                        <a:rPr sz="5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5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最外侧满铺厚塑料布，固定牢固。</a:t>
                      </a:r>
                      <a:endParaRPr lang="SimSun" altLang="SimSun" sz="5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F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1000"/>
                        </a:lnSpc>
                      </a:pPr>
                      <a:endParaRPr lang="Arial" altLang="Arial" sz="300"/>
                    </a:p>
                    <a:p>
                      <a:pPr marL="59689" algn="l" rtl="0" eaLnBrk="0">
                        <a:lnSpc>
                          <a:spcPct val="96000"/>
                        </a:lnSpc>
                        <a:spcBef>
                          <a:spcPts val="3"/>
                        </a:spcBef>
                      </a:pPr>
                      <a:r>
                        <a:rPr sz="5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Calibri"/>
                          <a:ea typeface="Calibri"/>
                          <a:cs typeface="Calibri"/>
                        </a:rPr>
                        <a:t>2</a:t>
                      </a:r>
                      <a:r>
                        <a:rPr sz="5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层阻燃棉被</a:t>
                      </a:r>
                      <a:endParaRPr lang="SimSun" altLang="SimSun" sz="5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F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6"/>
                  </a:ext>
                </a:extLst>
              </a:tr>
              <a:tr h="176530">
                <a:tc row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8085"/>
                        </a:lnSpc>
                      </a:pPr>
                      <a:endParaRPr lang="Arial" altLang="Arial" sz="100"/>
                    </a:p>
                    <a:p>
                      <a:pPr marL="128904" algn="l" rtl="0" eaLnBrk="0">
                        <a:lnSpc>
                          <a:spcPct val="74000"/>
                        </a:lnSpc>
                      </a:pPr>
                      <a:r>
                        <a:rPr sz="500" b="1" kern="0" spc="-10">
                          <a:solidFill>
                            <a:srgbClr val="FFFFFF">
                              <a:alpha val="100000"/>
                            </a:srgbClr>
                          </a:solidFill>
                          <a:latin typeface="Calibri"/>
                          <a:ea typeface="Calibri"/>
                          <a:cs typeface="Calibri"/>
                        </a:rPr>
                        <a:t>H</a:t>
                      </a:r>
                      <a:endParaRPr lang="Calibri" altLang="Calibri" sz="5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B9BD5"/>
                    </a:solidFill>
                  </a:tcPr>
                </a:tc>
                <a:tc row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900"/>
                    </a:p>
                    <a:p>
                      <a:pPr marL="17779" algn="l" rtl="0" eaLnBrk="0">
                        <a:lnSpc>
                          <a:spcPct val="96000"/>
                        </a:lnSpc>
                        <a:spcBef>
                          <a:spcPts val="7"/>
                        </a:spcBef>
                      </a:pPr>
                      <a:r>
                        <a:rPr sz="5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预留洞口</a:t>
                      </a:r>
                      <a:endParaRPr lang="SimSun" altLang="SimSun" sz="5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2DEE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400"/>
                    </a:p>
                    <a:p>
                      <a:pPr marL="102870" algn="l" rtl="0" eaLnBrk="0">
                        <a:lnSpc>
                          <a:spcPct val="74000"/>
                        </a:lnSpc>
                        <a:spcBef>
                          <a:spcPts val="3"/>
                        </a:spcBef>
                      </a:pPr>
                      <a:r>
                        <a:rPr sz="5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Calibri"/>
                          <a:ea typeface="Calibri"/>
                          <a:cs typeface="Calibri"/>
                        </a:rPr>
                        <a:t>H-1</a:t>
                      </a:r>
                      <a:endParaRPr lang="Calibri" altLang="Calibri" sz="5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2DEE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3000"/>
                        </a:lnSpc>
                      </a:pPr>
                      <a:endParaRPr lang="Arial" altLang="Arial" sz="100"/>
                    </a:p>
                    <a:p>
                      <a:pPr marL="197485" indent="-158750" algn="l" rtl="0" eaLnBrk="0">
                        <a:lnSpc>
                          <a:spcPct val="98000"/>
                        </a:lnSpc>
                      </a:pPr>
                      <a:r>
                        <a:rPr sz="5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地下室顶板预留</a:t>
                      </a:r>
                      <a:r>
                        <a:rPr sz="5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</a:t>
                      </a:r>
                      <a:r>
                        <a:rPr sz="5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洞口</a:t>
                      </a:r>
                      <a:endParaRPr lang="SimSun" altLang="SimSun" sz="5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2DEE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4000"/>
                        </a:lnSpc>
                      </a:pPr>
                      <a:endParaRPr lang="Arial" altLang="Arial" sz="100"/>
                    </a:p>
                    <a:p>
                      <a:pPr marL="8889" indent="-1270" algn="l" rtl="0" eaLnBrk="0">
                        <a:lnSpc>
                          <a:spcPct val="97000"/>
                        </a:lnSpc>
                      </a:pPr>
                      <a:r>
                        <a:rPr sz="5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采用木方做龙骨，在木方上满铺固定胶合板。上部铺设保温材料（选型根据项</a:t>
                      </a:r>
                      <a:r>
                        <a:rPr sz="5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目确定</a:t>
                      </a:r>
                      <a:r>
                        <a:rPr sz="5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），</a:t>
                      </a:r>
                      <a:r>
                        <a:rPr sz="5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铺</a:t>
                      </a:r>
                      <a:r>
                        <a:rPr sz="5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设宽度为洞口尺寸每边宽出</a:t>
                      </a:r>
                      <a:r>
                        <a:rPr sz="5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Calibri"/>
                          <a:ea typeface="Calibri"/>
                          <a:cs typeface="Calibri"/>
                        </a:rPr>
                        <a:t>500mm</a:t>
                      </a:r>
                      <a:r>
                        <a:rPr sz="500" kern="0" spc="-60">
                          <a:solidFill>
                            <a:srgbClr val="000000">
                              <a:alpha val="100000"/>
                            </a:srgbClr>
                          </a:solidFill>
                          <a:latin typeface="Calibri"/>
                          <a:ea typeface="Calibri"/>
                          <a:cs typeface="Calibri"/>
                        </a:rPr>
                        <a:t> </a:t>
                      </a:r>
                      <a:r>
                        <a:rPr sz="5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，底部和顶部用一层彩条布密封，</a:t>
                      </a:r>
                      <a:r>
                        <a:rPr sz="5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上部五彩布两侧压实。</a:t>
                      </a:r>
                      <a:endParaRPr lang="SimSun" altLang="SimSun" sz="5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2DEE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1000"/>
                        </a:lnSpc>
                      </a:pPr>
                      <a:endParaRPr lang="Arial" altLang="Arial" sz="100"/>
                    </a:p>
                    <a:p>
                      <a:pPr marL="201295" indent="-161289" algn="l" rtl="0" eaLnBrk="0">
                        <a:lnSpc>
                          <a:spcPct val="98000"/>
                        </a:lnSpc>
                        <a:spcBef>
                          <a:spcPts val="1"/>
                        </a:spcBef>
                      </a:pPr>
                      <a:r>
                        <a:rPr sz="5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Calibri"/>
                          <a:ea typeface="Calibri"/>
                          <a:cs typeface="Calibri"/>
                        </a:rPr>
                        <a:t>300mm</a:t>
                      </a:r>
                      <a:r>
                        <a:rPr sz="5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厚珍珠</a:t>
                      </a:r>
                      <a:r>
                        <a:rPr sz="5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</a:t>
                      </a:r>
                      <a:r>
                        <a:rPr sz="5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岩</a:t>
                      </a:r>
                      <a:endParaRPr lang="SimSun" altLang="SimSun" sz="5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2DEE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7"/>
                  </a:ext>
                </a:extLst>
              </a:tr>
              <a:tr h="176529"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Arial" altLang="Arial" sz="400"/>
                    </a:p>
                    <a:p>
                      <a:pPr marL="102870" algn="l" rtl="0" eaLnBrk="0">
                        <a:lnSpc>
                          <a:spcPct val="75000"/>
                        </a:lnSpc>
                        <a:spcBef>
                          <a:spcPts val="2"/>
                        </a:spcBef>
                      </a:pPr>
                      <a:r>
                        <a:rPr sz="5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Calibri"/>
                          <a:ea typeface="Calibri"/>
                          <a:cs typeface="Calibri"/>
                        </a:rPr>
                        <a:t>H-2</a:t>
                      </a:r>
                      <a:endParaRPr lang="Calibri" altLang="Calibri" sz="5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F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3000"/>
                        </a:lnSpc>
                      </a:pPr>
                      <a:endParaRPr lang="Arial" altLang="Arial" sz="100"/>
                    </a:p>
                    <a:p>
                      <a:pPr marL="197485" indent="-158750" algn="l" rtl="0" eaLnBrk="0">
                        <a:lnSpc>
                          <a:spcPct val="98000"/>
                        </a:lnSpc>
                      </a:pPr>
                      <a:r>
                        <a:rPr sz="5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地下室外墙预留</a:t>
                      </a:r>
                      <a:r>
                        <a:rPr sz="5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</a:t>
                      </a:r>
                      <a:r>
                        <a:rPr sz="5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洞口</a:t>
                      </a:r>
                      <a:endParaRPr lang="SimSun" altLang="SimSun" sz="5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F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8000"/>
                        </a:lnSpc>
                      </a:pPr>
                      <a:endParaRPr lang="Arial" altLang="Arial" sz="100"/>
                    </a:p>
                    <a:p>
                      <a:pPr marL="8254" algn="l" rtl="0" eaLnBrk="0">
                        <a:lnSpc>
                          <a:spcPct val="98000"/>
                        </a:lnSpc>
                      </a:pPr>
                      <a:r>
                        <a:rPr sz="5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搭设钢管支撑架，胶合板封堵。覆盖保温材料（选型根据项目确定</a:t>
                      </a:r>
                      <a:r>
                        <a:rPr sz="5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），</a:t>
                      </a:r>
                      <a:r>
                        <a:rPr sz="5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外侧采</a:t>
                      </a:r>
                      <a:r>
                        <a:rPr sz="5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用一层彩条布</a:t>
                      </a:r>
                      <a:r>
                        <a:rPr sz="5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密封，从基础底部封至</a:t>
                      </a:r>
                      <a:r>
                        <a:rPr sz="5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顶板。</a:t>
                      </a:r>
                      <a:endParaRPr lang="SimSun" altLang="SimSun" sz="5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F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1000"/>
                        </a:lnSpc>
                      </a:pPr>
                      <a:endParaRPr lang="Arial" altLang="Arial" sz="300"/>
                    </a:p>
                    <a:p>
                      <a:pPr marL="59689" algn="l" rtl="0" eaLnBrk="0">
                        <a:lnSpc>
                          <a:spcPct val="96000"/>
                        </a:lnSpc>
                        <a:spcBef>
                          <a:spcPts val="3"/>
                        </a:spcBef>
                      </a:pPr>
                      <a:r>
                        <a:rPr sz="5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Calibri"/>
                          <a:ea typeface="Calibri"/>
                          <a:cs typeface="Calibri"/>
                        </a:rPr>
                        <a:t>2</a:t>
                      </a:r>
                      <a:r>
                        <a:rPr sz="5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层阻燃棉被</a:t>
                      </a:r>
                      <a:endParaRPr lang="SimSun" altLang="SimSun" sz="5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F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8"/>
                  </a:ext>
                </a:extLst>
              </a:tr>
              <a:tr h="76200">
                <a:tc row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700"/>
                    </a:p>
                    <a:p>
                      <a:pPr marL="134620" algn="l" rtl="0" eaLnBrk="0">
                        <a:lnSpc>
                          <a:spcPct val="74000"/>
                        </a:lnSpc>
                        <a:spcBef>
                          <a:spcPts val="2"/>
                        </a:spcBef>
                      </a:pPr>
                      <a:r>
                        <a:rPr sz="500" b="1" kern="0" spc="-10">
                          <a:solidFill>
                            <a:srgbClr val="FFFFFF">
                              <a:alpha val="100000"/>
                            </a:srgbClr>
                          </a:solidFill>
                          <a:latin typeface="Calibri"/>
                          <a:ea typeface="Calibri"/>
                          <a:cs typeface="Calibri"/>
                        </a:rPr>
                        <a:t>J</a:t>
                      </a:r>
                      <a:endParaRPr lang="Calibri" altLang="Calibri" sz="5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B9BD5"/>
                    </a:solidFill>
                  </a:tcPr>
                </a:tc>
                <a:tc row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600"/>
                    </a:p>
                    <a:p>
                      <a:pPr marL="17779" algn="l" rtl="0" eaLnBrk="0">
                        <a:lnSpc>
                          <a:spcPct val="96000"/>
                        </a:lnSpc>
                        <a:spcBef>
                          <a:spcPts val="2"/>
                        </a:spcBef>
                      </a:pPr>
                      <a:r>
                        <a:rPr sz="5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用水管线</a:t>
                      </a:r>
                      <a:endParaRPr lang="SimSun" altLang="SimSun" sz="5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2DEE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8000"/>
                        </a:lnSpc>
                      </a:pPr>
                      <a:endParaRPr lang="Arial" altLang="Arial" sz="100"/>
                    </a:p>
                    <a:p>
                      <a:pPr marL="107314" algn="l" rtl="0" eaLnBrk="0">
                        <a:lnSpc>
                          <a:spcPct val="66000"/>
                        </a:lnSpc>
                      </a:pPr>
                      <a:r>
                        <a:rPr sz="5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Calibri"/>
                          <a:ea typeface="Calibri"/>
                          <a:cs typeface="Calibri"/>
                        </a:rPr>
                        <a:t>J-1</a:t>
                      </a:r>
                      <a:endParaRPr lang="Calibri" altLang="Calibri" sz="5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2DEE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43377"/>
                        </a:lnSpc>
                      </a:pPr>
                      <a:endParaRPr lang="Arial" altLang="Arial" sz="100"/>
                    </a:p>
                    <a:p>
                      <a:pPr marL="71119" algn="l" rtl="0" eaLnBrk="0">
                        <a:lnSpc>
                          <a:spcPct val="83000"/>
                        </a:lnSpc>
                      </a:pPr>
                      <a:r>
                        <a:rPr sz="5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生活给水管线</a:t>
                      </a:r>
                      <a:endParaRPr lang="SimSun" altLang="SimSun" sz="5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2DEE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43377"/>
                        </a:lnSpc>
                      </a:pPr>
                      <a:endParaRPr lang="Arial" altLang="Arial" sz="100"/>
                    </a:p>
                    <a:p>
                      <a:pPr marL="7620" algn="l" rtl="0" eaLnBrk="0">
                        <a:lnSpc>
                          <a:spcPct val="83000"/>
                        </a:lnSpc>
                      </a:pPr>
                      <a:r>
                        <a:rPr sz="5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裸露部分管线用岩棉套管加电伴热包裹，缠玻璃丝布</a:t>
                      </a:r>
                      <a:r>
                        <a:rPr sz="5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固定。</a:t>
                      </a:r>
                      <a:endParaRPr lang="SimSun" altLang="SimSun" sz="5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2DEE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43377"/>
                        </a:lnSpc>
                      </a:pPr>
                      <a:endParaRPr lang="Arial" altLang="Arial" sz="100"/>
                    </a:p>
                    <a:p>
                      <a:pPr marL="207645" algn="l" rtl="0" eaLnBrk="0">
                        <a:lnSpc>
                          <a:spcPct val="83000"/>
                        </a:lnSpc>
                      </a:pPr>
                      <a:r>
                        <a:rPr sz="5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同</a:t>
                      </a:r>
                      <a:endParaRPr lang="SimSun" altLang="SimSun" sz="5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2DEE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9"/>
                  </a:ext>
                </a:extLst>
              </a:tr>
              <a:tr h="176530"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Arial" altLang="Arial" sz="400"/>
                    </a:p>
                    <a:p>
                      <a:pPr marL="107314" algn="l" rtl="0" eaLnBrk="0">
                        <a:lnSpc>
                          <a:spcPct val="75000"/>
                        </a:lnSpc>
                        <a:spcBef>
                          <a:spcPts val="2"/>
                        </a:spcBef>
                      </a:pPr>
                      <a:r>
                        <a:rPr sz="5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Calibri"/>
                          <a:ea typeface="Calibri"/>
                          <a:cs typeface="Calibri"/>
                        </a:rPr>
                        <a:t>J-2</a:t>
                      </a:r>
                      <a:endParaRPr lang="Calibri" altLang="Calibri" sz="5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F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0000"/>
                        </a:lnSpc>
                      </a:pPr>
                      <a:endParaRPr lang="Arial" altLang="Arial" sz="100"/>
                    </a:p>
                    <a:p>
                      <a:pPr marL="133985" indent="-94614" algn="l" rtl="0" eaLnBrk="0">
                        <a:lnSpc>
                          <a:spcPct val="98000"/>
                        </a:lnSpc>
                      </a:pPr>
                      <a:r>
                        <a:rPr sz="5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现场消防及生产</a:t>
                      </a:r>
                      <a:r>
                        <a:rPr sz="5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</a:t>
                      </a:r>
                      <a:r>
                        <a:rPr sz="5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给水管线</a:t>
                      </a:r>
                      <a:endParaRPr lang="SimSun" altLang="SimSun" sz="5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F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0000"/>
                        </a:lnSpc>
                      </a:pPr>
                      <a:endParaRPr lang="Arial" altLang="Arial" sz="100"/>
                    </a:p>
                    <a:p>
                      <a:pPr marL="8254" indent="-635" algn="l" rtl="0" eaLnBrk="0">
                        <a:lnSpc>
                          <a:spcPct val="98000"/>
                        </a:lnSpc>
                      </a:pPr>
                      <a:r>
                        <a:rPr sz="5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裸露部分管线包裹岩棉套管，缠黑色胶带固定。不使用的管线在入冬前应将系统内的</a:t>
                      </a:r>
                      <a:r>
                        <a:rPr sz="5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残存积</a:t>
                      </a:r>
                      <a:r>
                        <a:rPr sz="5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</a:t>
                      </a:r>
                      <a:r>
                        <a:rPr sz="5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水排净。</a:t>
                      </a:r>
                      <a:endParaRPr lang="SimSun" altLang="SimSun" sz="5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FF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3000"/>
                        </a:lnSpc>
                      </a:pPr>
                      <a:endParaRPr lang="Arial" altLang="Arial" sz="300"/>
                    </a:p>
                    <a:p>
                      <a:pPr marL="207645" algn="l" rtl="0" eaLnBrk="0">
                        <a:lnSpc>
                          <a:spcPct val="97000"/>
                        </a:lnSpc>
                        <a:spcBef>
                          <a:spcPts val="1"/>
                        </a:spcBef>
                      </a:pPr>
                      <a:r>
                        <a:rPr sz="5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同</a:t>
                      </a:r>
                      <a:endParaRPr lang="SimSun" altLang="SimSun" sz="5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F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20"/>
                  </a:ext>
                </a:extLst>
              </a:tr>
              <a:tr h="18288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400"/>
                    </a:p>
                    <a:p>
                      <a:pPr marL="131445" algn="l" rtl="0" eaLnBrk="0">
                        <a:lnSpc>
                          <a:spcPct val="74000"/>
                        </a:lnSpc>
                        <a:spcBef>
                          <a:spcPts val="3"/>
                        </a:spcBef>
                      </a:pPr>
                      <a:r>
                        <a:rPr sz="500" b="1" kern="0" spc="-20">
                          <a:solidFill>
                            <a:srgbClr val="FFFFFF">
                              <a:alpha val="100000"/>
                            </a:srgbClr>
                          </a:solidFill>
                          <a:latin typeface="Calibri"/>
                          <a:ea typeface="Calibri"/>
                          <a:cs typeface="Calibri"/>
                        </a:rPr>
                        <a:t>K</a:t>
                      </a:r>
                      <a:endParaRPr lang="Calibri" altLang="Calibri" sz="5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B9BD5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0000"/>
                        </a:lnSpc>
                      </a:pPr>
                      <a:endParaRPr lang="Arial" altLang="Arial" sz="100"/>
                    </a:p>
                    <a:p>
                      <a:pPr marL="80644" indent="-61594" algn="l" rtl="0" eaLnBrk="0">
                        <a:lnSpc>
                          <a:spcPct val="98000"/>
                        </a:lnSpc>
                      </a:pPr>
                      <a:r>
                        <a:rPr sz="5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结构预留 </a:t>
                      </a:r>
                      <a:r>
                        <a:rPr sz="5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插筋</a:t>
                      </a:r>
                      <a:endParaRPr lang="SimSun" altLang="SimSun" sz="5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2DEE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400"/>
                    </a:p>
                    <a:p>
                      <a:pPr marL="106045" algn="l" rtl="0" eaLnBrk="0">
                        <a:lnSpc>
                          <a:spcPct val="74000"/>
                        </a:lnSpc>
                        <a:spcBef>
                          <a:spcPts val="3"/>
                        </a:spcBef>
                      </a:pPr>
                      <a:r>
                        <a:rPr sz="5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Calibri"/>
                          <a:ea typeface="Calibri"/>
                          <a:cs typeface="Calibri"/>
                        </a:rPr>
                        <a:t>K-1</a:t>
                      </a:r>
                      <a:endParaRPr lang="Calibri" altLang="Calibri" sz="5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2DEE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3000"/>
                        </a:lnSpc>
                      </a:pPr>
                      <a:endParaRPr lang="Arial" altLang="Arial" sz="300"/>
                    </a:p>
                    <a:p>
                      <a:pPr marL="72389" algn="l" rtl="0" eaLnBrk="0">
                        <a:lnSpc>
                          <a:spcPct val="96000"/>
                        </a:lnSpc>
                        <a:spcBef>
                          <a:spcPts val="1"/>
                        </a:spcBef>
                      </a:pPr>
                      <a:r>
                        <a:rPr sz="5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结构预留插筋</a:t>
                      </a:r>
                      <a:endParaRPr lang="SimSun" altLang="SimSun" sz="5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2DEE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4000"/>
                        </a:lnSpc>
                      </a:pPr>
                      <a:endParaRPr lang="Arial" altLang="Arial" sz="300"/>
                    </a:p>
                    <a:p>
                      <a:pPr marL="7620" algn="l" rtl="0" eaLnBrk="0">
                        <a:lnSpc>
                          <a:spcPct val="95000"/>
                        </a:lnSpc>
                        <a:spcBef>
                          <a:spcPts val="2"/>
                        </a:spcBef>
                      </a:pPr>
                      <a:r>
                        <a:rPr sz="5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楼层结构预留插筋、后浇带钢筋，采用刷水泥浆的方法保护越冬维护期间外露</a:t>
                      </a:r>
                      <a:r>
                        <a:rPr sz="5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钢筋。</a:t>
                      </a:r>
                      <a:endParaRPr lang="SimSun" altLang="SimSun" sz="5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2DEE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3000"/>
                        </a:lnSpc>
                      </a:pPr>
                      <a:endParaRPr lang="Arial" altLang="Arial" sz="300"/>
                    </a:p>
                    <a:p>
                      <a:pPr marL="207645" algn="l" rtl="0" eaLnBrk="0">
                        <a:lnSpc>
                          <a:spcPct val="97000"/>
                        </a:lnSpc>
                        <a:spcBef>
                          <a:spcPts val="1"/>
                        </a:spcBef>
                      </a:pPr>
                      <a:r>
                        <a:rPr sz="5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同</a:t>
                      </a:r>
                      <a:endParaRPr lang="SimSun" altLang="SimSun" sz="500"/>
                    </a:p>
                  </a:txBody>
                  <a:tcPr marL="0" marR="0" marT="0" marB="0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2DEE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21"/>
                  </a:ext>
                </a:extLst>
              </a:tr>
            </a:tbl>
          </a:graphicData>
        </a:graphic>
      </p:graphicFrame>
      <p:pic>
        <p:nvPicPr>
          <p:cNvPr id="208" name="picture 20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505726" y="2837916"/>
            <a:ext cx="3809098" cy="1390840"/>
          </a:xfrm>
          <a:prstGeom prst="rect">
            <a:avLst/>
          </a:prstGeom>
        </p:spPr>
      </p:pic>
      <p:sp>
        <p:nvSpPr>
          <p:cNvPr id="210" name="textbox 210"/>
          <p:cNvSpPr/>
          <p:nvPr/>
        </p:nvSpPr>
        <p:spPr>
          <a:xfrm>
            <a:off x="350651" y="1459864"/>
            <a:ext cx="4016375" cy="12890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436"/>
              </a:lnSpc>
            </a:pPr>
            <a:endParaRPr lang="Arial" altLang="Arial" sz="100"/>
          </a:p>
          <a:p>
            <a:pPr marL="345440" algn="l" rtl="0" eaLnBrk="0">
              <a:lnSpc>
                <a:spcPct val="83000"/>
              </a:lnSpc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针对北方严寒地区经常出现因越冬维护不当造成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地基土</a:t>
            </a:r>
            <a:endParaRPr lang="Microsoft YaHei" altLang="Microsoft YaHei" sz="1200"/>
          </a:p>
          <a:p>
            <a:pPr marL="12700" indent="10795" algn="l" rtl="0" eaLnBrk="0">
              <a:lnSpc>
                <a:spcPct val="152000"/>
              </a:lnSpc>
              <a:spcBef>
                <a:spcPts val="5"/>
              </a:spcBef>
            </a:pP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冻胀、基础或地下室主体结构破坏的难题</a:t>
            </a:r>
            <a:r>
              <a:rPr sz="1200" kern="0" spc="-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，综合考虑在建工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1800" kern="0" spc="10" baseline="2893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程的地域环境和工程部位</a:t>
            </a:r>
            <a:r>
              <a:rPr sz="1100" kern="0" spc="-1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800" kern="0" spc="10" baseline="2893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，研究确定</a:t>
            </a:r>
            <a:r>
              <a:rPr sz="1100" kern="0" spc="-1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《工程建设项目越冬维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护方案选型指南》</a:t>
            </a:r>
            <a:r>
              <a:rPr sz="1200" kern="0" spc="-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，提供直观的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越冬维护数据</a:t>
            </a:r>
            <a:r>
              <a:rPr sz="1200" kern="0" spc="-1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，为工程建设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施工人员提供指导。</a:t>
            </a:r>
            <a:endParaRPr lang="Microsoft YaHei" altLang="Microsoft YaHei" sz="1200"/>
          </a:p>
        </p:txBody>
      </p:sp>
      <p:pic>
        <p:nvPicPr>
          <p:cNvPr id="212" name="picture 21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1307960" y="245236"/>
            <a:ext cx="7836039" cy="466725"/>
          </a:xfrm>
          <a:prstGeom prst="rect">
            <a:avLst/>
          </a:prstGeom>
        </p:spPr>
      </p:pic>
      <p:pic>
        <p:nvPicPr>
          <p:cNvPr id="214" name="picture 21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5108448" y="4736591"/>
            <a:ext cx="3811523" cy="342900"/>
          </a:xfrm>
          <a:prstGeom prst="rect">
            <a:avLst/>
          </a:prstGeom>
        </p:spPr>
      </p:pic>
      <p:sp>
        <p:nvSpPr>
          <p:cNvPr id="216" name="textbox 216"/>
          <p:cNvSpPr/>
          <p:nvPr/>
        </p:nvSpPr>
        <p:spPr>
          <a:xfrm>
            <a:off x="899805" y="901090"/>
            <a:ext cx="2799079" cy="3028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264"/>
              </a:lnSpc>
            </a:pPr>
            <a:endParaRPr lang="Arial" altLang="Arial" sz="100"/>
          </a:p>
          <a:p>
            <a:pPr algn="r" rtl="0" eaLnBrk="0">
              <a:lnSpc>
                <a:spcPct val="87000"/>
              </a:lnSpc>
            </a:pPr>
            <a:r>
              <a:rPr sz="2100" kern="0" spc="-310">
                <a:solidFill>
                  <a:srgbClr val="0000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严寒地</a:t>
            </a:r>
            <a:r>
              <a:rPr sz="2100" kern="0" spc="-300">
                <a:solidFill>
                  <a:srgbClr val="0000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区越冬维护课题</a:t>
            </a:r>
            <a:r>
              <a:rPr sz="2100" kern="0" spc="-310">
                <a:solidFill>
                  <a:srgbClr val="0000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</a:t>
            </a:r>
            <a:r>
              <a:rPr sz="2100" kern="0" spc="-40">
                <a:solidFill>
                  <a:srgbClr val="0000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究</a:t>
            </a:r>
            <a:endParaRPr lang="Microsoft YaHei" altLang="Microsoft YaHei" sz="2100"/>
          </a:p>
        </p:txBody>
      </p:sp>
      <p:sp>
        <p:nvSpPr>
          <p:cNvPr id="218" name="textbox 218"/>
          <p:cNvSpPr/>
          <p:nvPr/>
        </p:nvSpPr>
        <p:spPr>
          <a:xfrm>
            <a:off x="817664" y="4230802"/>
            <a:ext cx="2897504" cy="2578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852"/>
              </a:lnSpc>
            </a:pPr>
            <a:endParaRPr lang="Arial" altLang="Arial" sz="100"/>
          </a:p>
          <a:p>
            <a:pPr marL="281940" algn="l" rtl="0" eaLnBrk="0">
              <a:lnSpc>
                <a:spcPct val="95000"/>
              </a:lnSpc>
              <a:tabLst>
                <a:tab pos="312420"/>
              </a:tabLst>
            </a:pPr>
            <a:r>
              <a:rPr sz="8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	大气温度</a:t>
            </a:r>
            <a:r>
              <a:rPr sz="800" kern="0" spc="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C0                                                    </a:t>
            </a:r>
            <a:r>
              <a:rPr sz="800" kern="0" spc="-1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</a:t>
            </a:r>
            <a:r>
              <a:rPr sz="8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地下室室内温度</a:t>
            </a:r>
            <a:r>
              <a:rPr sz="800" kern="0" spc="-1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C1</a:t>
            </a:r>
            <a:endParaRPr lang="Calibri" altLang="Calibri" sz="800"/>
          </a:p>
          <a:p>
            <a:pPr marL="281940" algn="l" rtl="0" eaLnBrk="0">
              <a:lnSpc>
                <a:spcPct val="94000"/>
              </a:lnSpc>
              <a:spcBef>
                <a:spcPts val="10"/>
              </a:spcBef>
              <a:tabLst>
                <a:tab pos="311784"/>
              </a:tabLst>
            </a:pPr>
            <a:r>
              <a:rPr sz="8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	保温层与结构层温度</a:t>
            </a:r>
            <a:r>
              <a:rPr sz="800" kern="0" spc="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C2                                </a:t>
            </a:r>
            <a:r>
              <a:rPr sz="8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肥槽温度</a:t>
            </a:r>
            <a:r>
              <a:rPr sz="800" kern="0" spc="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C3</a:t>
            </a:r>
            <a:endParaRPr lang="Calibri" altLang="Calibri" sz="800"/>
          </a:p>
        </p:txBody>
      </p:sp>
      <p:pic>
        <p:nvPicPr>
          <p:cNvPr id="220" name="picture 220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2594415" y="4397044"/>
            <a:ext cx="269875" cy="31102"/>
          </a:xfrm>
          <a:prstGeom prst="rect">
            <a:avLst/>
          </a:prstGeom>
        </p:spPr>
      </p:pic>
      <p:pic>
        <p:nvPicPr>
          <p:cNvPr id="222" name="picture 222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1600000">
            <a:off x="830364" y="4395927"/>
            <a:ext cx="269874" cy="33337"/>
          </a:xfrm>
          <a:prstGeom prst="rect">
            <a:avLst/>
          </a:prstGeom>
        </p:spPr>
      </p:pic>
      <p:pic>
        <p:nvPicPr>
          <p:cNvPr id="224" name="picture 224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21600000">
            <a:off x="2595050" y="4279722"/>
            <a:ext cx="269875" cy="33337"/>
          </a:xfrm>
          <a:prstGeom prst="rect">
            <a:avLst/>
          </a:prstGeom>
        </p:spPr>
      </p:pic>
      <p:pic>
        <p:nvPicPr>
          <p:cNvPr id="226" name="picture 226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21600000">
            <a:off x="830364" y="4279722"/>
            <a:ext cx="269874" cy="33337"/>
          </a:xfrm>
          <a:prstGeom prst="rect">
            <a:avLst/>
          </a:prstGeom>
        </p:spPr>
      </p:pic>
      <p:grpSp>
        <p:nvGrpSpPr>
          <p:cNvPr id="12" name="group 12"/>
          <p:cNvGrpSpPr/>
          <p:nvPr/>
        </p:nvGrpSpPr>
        <p:grpSpPr>
          <a:xfrm rot="21600000">
            <a:off x="263144" y="158356"/>
            <a:ext cx="931748" cy="571576"/>
            <a:chExt cx="931748" cy="571576"/>
          </a:xfrm>
        </p:grpSpPr>
        <p:pic>
          <p:nvPicPr>
            <p:cNvPr id="228" name="picture 228"/>
            <p:cNvPicPr>
              <a:picLocks noChangeAspect="1"/>
            </p:cNvPicPr>
            <p:nvPr/>
          </p:nvPicPr>
          <p:blipFill>
            <a:blip r:embed="rId10"/>
            <a:stretch>
              <a:fillRect/>
            </a:stretch>
          </p:blipFill>
          <p:spPr>
            <a:xfrm rot="21600000">
              <a:off x="0" y="0"/>
              <a:ext cx="931748" cy="571576"/>
            </a:xfrm>
            <a:prstGeom prst="rect">
              <a:avLst/>
            </a:prstGeom>
          </p:spPr>
        </p:pic>
        <p:sp>
          <p:nvSpPr>
            <p:cNvPr id="230" name="textbox 230"/>
            <p:cNvSpPr/>
            <p:nvPr/>
          </p:nvSpPr>
          <p:spPr>
            <a:xfrm>
              <a:off x="-12700" y="-12700"/>
              <a:ext cx="957580" cy="69723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9000"/>
                </a:lnSpc>
              </a:pPr>
              <a:endParaRPr lang="Arial" altLang="Arial" sz="500"/>
            </a:p>
            <a:p>
              <a:pPr marL="243840" algn="l" rtl="0" eaLnBrk="0">
                <a:lnSpc>
                  <a:spcPct val="90000"/>
                </a:lnSpc>
                <a:spcBef>
                  <a:spcPts val="4"/>
                </a:spcBef>
              </a:pPr>
              <a:r>
                <a:rPr sz="3500" kern="0" spc="-20">
                  <a:solidFill>
                    <a:srgbClr val="0089CF">
                      <a:alpha val="100000"/>
                    </a:srgbClr>
                  </a:solidFill>
                  <a:latin typeface="Impact"/>
                  <a:ea typeface="Impact"/>
                  <a:cs typeface="Impact"/>
                </a:rPr>
                <a:t>02</a:t>
              </a:r>
              <a:endParaRPr lang="Impact" altLang="Impact" sz="3500"/>
            </a:p>
          </p:txBody>
        </p:sp>
      </p:grpSp>
      <p:sp>
        <p:nvSpPr>
          <p:cNvPr id="232" name="textbox 232"/>
          <p:cNvSpPr/>
          <p:nvPr/>
        </p:nvSpPr>
        <p:spPr>
          <a:xfrm>
            <a:off x="5492548" y="751014"/>
            <a:ext cx="2628264" cy="2101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95885" algn="l" rtl="0" eaLnBrk="0">
              <a:lnSpc>
                <a:spcPts val="1454"/>
              </a:lnSpc>
            </a:pPr>
            <a:r>
              <a:rPr sz="1200" kern="0" spc="-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《工程建设项目越冬维护方案选型指南》</a:t>
            </a:r>
            <a:endParaRPr lang="Microsoft YaHei" altLang="Microsoft YaHei" sz="1200"/>
          </a:p>
        </p:txBody>
      </p:sp>
      <p:pic>
        <p:nvPicPr>
          <p:cNvPr id="234" name="picture 234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 rot="21600000">
            <a:off x="516636" y="1224381"/>
            <a:ext cx="3362070" cy="61200"/>
          </a:xfrm>
          <a:prstGeom prst="rect">
            <a:avLst/>
          </a:prstGeom>
        </p:spPr>
      </p:pic>
      <p:sp>
        <p:nvSpPr>
          <p:cNvPr id="236" name="textbox 236"/>
          <p:cNvSpPr/>
          <p:nvPr/>
        </p:nvSpPr>
        <p:spPr>
          <a:xfrm>
            <a:off x="1866910" y="4484103"/>
            <a:ext cx="1073785" cy="1974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algn="r" rtl="0" eaLnBrk="0">
              <a:lnSpc>
                <a:spcPts val="1353"/>
              </a:lnSpc>
            </a:pP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越冬维护试验数据</a:t>
            </a:r>
            <a:endParaRPr lang="Microsoft YaHei" altLang="Microsoft YaHei" sz="1000"/>
          </a:p>
        </p:txBody>
      </p:sp>
      <p:sp>
        <p:nvSpPr>
          <p:cNvPr id="238" name="textbox 238"/>
          <p:cNvSpPr/>
          <p:nvPr/>
        </p:nvSpPr>
        <p:spPr>
          <a:xfrm>
            <a:off x="355819" y="2801940"/>
            <a:ext cx="139700" cy="14839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933"/>
              </a:lnSpc>
            </a:pPr>
            <a:endParaRPr lang="Arial" altLang="Arial" sz="100"/>
          </a:p>
          <a:p>
            <a:pPr marL="44450" algn="l" rtl="0" eaLnBrk="0">
              <a:lnSpc>
                <a:spcPct val="82000"/>
              </a:lnSpc>
            </a:pPr>
            <a:r>
              <a:rPr sz="600" kern="0" spc="1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15</a:t>
            </a:r>
            <a:endParaRPr lang="Calibri" altLang="Calibri" sz="600"/>
          </a:p>
          <a:p>
            <a:pPr marL="44450" algn="l" rtl="0" eaLnBrk="0">
              <a:lnSpc>
                <a:spcPct val="83000"/>
              </a:lnSpc>
              <a:spcBef>
                <a:spcPts val="762"/>
              </a:spcBef>
            </a:pPr>
            <a:r>
              <a:rPr sz="600" kern="0" spc="1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10</a:t>
            </a:r>
            <a:endParaRPr lang="Calibri" altLang="Calibri" sz="600"/>
          </a:p>
          <a:p>
            <a:pPr marL="86360" algn="l" rtl="0" eaLnBrk="0">
              <a:lnSpc>
                <a:spcPct val="82000"/>
              </a:lnSpc>
              <a:spcBef>
                <a:spcPts val="770"/>
              </a:spcBef>
            </a:pPr>
            <a:r>
              <a:rPr sz="600" kern="0" spc="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5</a:t>
            </a:r>
            <a:endParaRPr lang="Calibri" altLang="Calibri" sz="600"/>
          </a:p>
          <a:p>
            <a:pPr marL="85089" algn="l" rtl="0" eaLnBrk="0">
              <a:lnSpc>
                <a:spcPct val="83000"/>
              </a:lnSpc>
              <a:spcBef>
                <a:spcPts val="762"/>
              </a:spcBef>
            </a:pPr>
            <a:r>
              <a:rPr sz="600" kern="0" spc="1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0</a:t>
            </a:r>
            <a:endParaRPr lang="Calibri" altLang="Calibri" sz="600"/>
          </a:p>
          <a:p>
            <a:pPr marL="57150" algn="l" rtl="0" eaLnBrk="0">
              <a:lnSpc>
                <a:spcPct val="82000"/>
              </a:lnSpc>
              <a:spcBef>
                <a:spcPts val="775"/>
              </a:spcBef>
            </a:pPr>
            <a:r>
              <a:rPr sz="600" kern="0" spc="2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-5</a:t>
            </a:r>
            <a:endParaRPr lang="Calibri" altLang="Calibri" sz="600"/>
          </a:p>
          <a:p>
            <a:pPr marL="12700" algn="l" rtl="0" eaLnBrk="0">
              <a:lnSpc>
                <a:spcPct val="83000"/>
              </a:lnSpc>
              <a:spcBef>
                <a:spcPts val="762"/>
              </a:spcBef>
            </a:pPr>
            <a:r>
              <a:rPr sz="600" kern="0" spc="3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-10</a:t>
            </a:r>
            <a:endParaRPr lang="Calibri" altLang="Calibri" sz="600"/>
          </a:p>
          <a:p>
            <a:pPr marL="12700" algn="l" rtl="0" eaLnBrk="0">
              <a:lnSpc>
                <a:spcPct val="82000"/>
              </a:lnSpc>
              <a:spcBef>
                <a:spcPts val="770"/>
              </a:spcBef>
            </a:pPr>
            <a:r>
              <a:rPr sz="600" kern="0" spc="3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-15</a:t>
            </a:r>
            <a:endParaRPr lang="Calibri" altLang="Calibri" sz="600"/>
          </a:p>
          <a:p>
            <a:pPr marL="12700" algn="l" rtl="0" eaLnBrk="0">
              <a:lnSpc>
                <a:spcPct val="83000"/>
              </a:lnSpc>
              <a:spcBef>
                <a:spcPts val="767"/>
              </a:spcBef>
            </a:pPr>
            <a:r>
              <a:rPr sz="600" kern="0" spc="3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-20</a:t>
            </a:r>
            <a:endParaRPr lang="Calibri" altLang="Calibri" sz="600"/>
          </a:p>
          <a:p>
            <a:pPr algn="l" rtl="0" eaLnBrk="0">
              <a:lnSpc>
                <a:spcPct val="105000"/>
              </a:lnSpc>
            </a:pPr>
            <a:endParaRPr lang="Arial" altLang="Arial" sz="600"/>
          </a:p>
          <a:p>
            <a:pPr marL="12700" algn="l" rtl="0" eaLnBrk="0">
              <a:lnSpc>
                <a:spcPct val="83000"/>
              </a:lnSpc>
              <a:spcBef>
                <a:spcPts val="7"/>
              </a:spcBef>
            </a:pPr>
            <a:r>
              <a:rPr sz="600" kern="0" spc="3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-25</a:t>
            </a:r>
            <a:endParaRPr lang="Calibri" altLang="Calibri" sz="600"/>
          </a:p>
        </p:txBody>
      </p:sp>
      <p:sp>
        <p:nvSpPr>
          <p:cNvPr id="240" name="textbox 240"/>
          <p:cNvSpPr/>
          <p:nvPr/>
        </p:nvSpPr>
        <p:spPr>
          <a:xfrm rot="18900000">
            <a:off x="1104465" y="3509496"/>
            <a:ext cx="309879" cy="673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329"/>
              </a:lnSpc>
            </a:pPr>
            <a:r>
              <a:rPr sz="400" kern="0" spc="3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2018</a:t>
            </a:r>
            <a:r>
              <a:rPr sz="400" kern="0" spc="8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</a:t>
            </a:r>
            <a:r>
              <a:rPr sz="400" kern="0" spc="3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12</a:t>
            </a:r>
            <a:r>
              <a:rPr sz="400" kern="0" spc="8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</a:t>
            </a:r>
            <a:r>
              <a:rPr sz="400" kern="0" spc="3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10</a:t>
            </a:r>
            <a:endParaRPr lang="Calibri" altLang="Calibri" sz="400"/>
          </a:p>
        </p:txBody>
      </p:sp>
      <p:sp>
        <p:nvSpPr>
          <p:cNvPr id="242" name="textbox 242"/>
          <p:cNvSpPr/>
          <p:nvPr/>
        </p:nvSpPr>
        <p:spPr>
          <a:xfrm rot="18900000">
            <a:off x="1216860" y="3509496"/>
            <a:ext cx="309879" cy="673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329"/>
              </a:lnSpc>
            </a:pPr>
            <a:r>
              <a:rPr sz="400" kern="0" spc="3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2018</a:t>
            </a:r>
            <a:r>
              <a:rPr sz="400" kern="0" spc="8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</a:t>
            </a:r>
            <a:r>
              <a:rPr sz="400" kern="0" spc="3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12</a:t>
            </a:r>
            <a:r>
              <a:rPr sz="400" kern="0" spc="8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</a:t>
            </a:r>
            <a:r>
              <a:rPr sz="400" kern="0" spc="3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13</a:t>
            </a:r>
            <a:endParaRPr lang="Calibri" altLang="Calibri" sz="400"/>
          </a:p>
        </p:txBody>
      </p:sp>
      <p:sp>
        <p:nvSpPr>
          <p:cNvPr id="244" name="textbox 244"/>
          <p:cNvSpPr/>
          <p:nvPr/>
        </p:nvSpPr>
        <p:spPr>
          <a:xfrm rot="18900000">
            <a:off x="1328620" y="3509496"/>
            <a:ext cx="309879" cy="673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329"/>
              </a:lnSpc>
            </a:pPr>
            <a:r>
              <a:rPr sz="400" kern="0" spc="3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2018</a:t>
            </a:r>
            <a:r>
              <a:rPr sz="400" kern="0" spc="8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</a:t>
            </a:r>
            <a:r>
              <a:rPr sz="400" kern="0" spc="3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12</a:t>
            </a:r>
            <a:r>
              <a:rPr sz="400" kern="0" spc="8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</a:t>
            </a:r>
            <a:r>
              <a:rPr sz="400" kern="0" spc="3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16</a:t>
            </a:r>
            <a:endParaRPr lang="Calibri" altLang="Calibri" sz="400"/>
          </a:p>
        </p:txBody>
      </p:sp>
      <p:sp>
        <p:nvSpPr>
          <p:cNvPr id="246" name="textbox 246"/>
          <p:cNvSpPr/>
          <p:nvPr/>
        </p:nvSpPr>
        <p:spPr>
          <a:xfrm rot="18900000">
            <a:off x="656155" y="3509496"/>
            <a:ext cx="309879" cy="673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2"/>
              </a:lnSpc>
            </a:pPr>
            <a:endParaRPr lang="Arial" altLang="Arial" sz="100"/>
          </a:p>
          <a:p>
            <a:pPr marL="12700" algn="l" rtl="0" eaLnBrk="0">
              <a:lnSpc>
                <a:spcPts val="329"/>
              </a:lnSpc>
            </a:pPr>
            <a:r>
              <a:rPr sz="400" kern="0" spc="3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2018</a:t>
            </a:r>
            <a:r>
              <a:rPr sz="400" kern="0" spc="10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</a:t>
            </a:r>
            <a:r>
              <a:rPr sz="400" kern="0" spc="3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11</a:t>
            </a:r>
            <a:r>
              <a:rPr sz="400" kern="0" spc="6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</a:t>
            </a:r>
            <a:r>
              <a:rPr sz="400" kern="0" spc="3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28</a:t>
            </a:r>
            <a:endParaRPr lang="Calibri" altLang="Calibri" sz="400"/>
          </a:p>
        </p:txBody>
      </p:sp>
      <p:sp>
        <p:nvSpPr>
          <p:cNvPr id="248" name="textbox 248"/>
          <p:cNvSpPr/>
          <p:nvPr/>
        </p:nvSpPr>
        <p:spPr>
          <a:xfrm rot="18900000">
            <a:off x="320240" y="3509496"/>
            <a:ext cx="309879" cy="673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2"/>
              </a:lnSpc>
            </a:pPr>
            <a:endParaRPr lang="Arial" altLang="Arial" sz="100"/>
          </a:p>
          <a:p>
            <a:pPr marL="12700" algn="l" rtl="0" eaLnBrk="0">
              <a:lnSpc>
                <a:spcPts val="329"/>
              </a:lnSpc>
            </a:pPr>
            <a:r>
              <a:rPr sz="400" kern="0" spc="3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2018</a:t>
            </a:r>
            <a:r>
              <a:rPr sz="400" kern="0" spc="8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</a:t>
            </a:r>
            <a:r>
              <a:rPr sz="400" kern="0" spc="3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11</a:t>
            </a:r>
            <a:r>
              <a:rPr sz="400" kern="0" spc="8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</a:t>
            </a:r>
            <a:r>
              <a:rPr sz="400" kern="0" spc="3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19</a:t>
            </a:r>
            <a:endParaRPr lang="Calibri" altLang="Calibri" sz="400"/>
          </a:p>
        </p:txBody>
      </p:sp>
      <p:sp>
        <p:nvSpPr>
          <p:cNvPr id="250" name="textbox 250"/>
          <p:cNvSpPr/>
          <p:nvPr/>
        </p:nvSpPr>
        <p:spPr>
          <a:xfrm rot="18900000">
            <a:off x="1441015" y="3509496"/>
            <a:ext cx="309879" cy="673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329"/>
              </a:lnSpc>
            </a:pPr>
            <a:r>
              <a:rPr sz="400" kern="0" spc="3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2018</a:t>
            </a:r>
            <a:r>
              <a:rPr sz="400" kern="0" spc="8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</a:t>
            </a:r>
            <a:r>
              <a:rPr sz="400" kern="0" spc="3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12</a:t>
            </a:r>
            <a:r>
              <a:rPr sz="400" kern="0" spc="8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</a:t>
            </a:r>
            <a:r>
              <a:rPr sz="400" kern="0" spc="3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19</a:t>
            </a:r>
            <a:endParaRPr lang="Calibri" altLang="Calibri" sz="400"/>
          </a:p>
        </p:txBody>
      </p:sp>
      <p:sp>
        <p:nvSpPr>
          <p:cNvPr id="252" name="textbox 252"/>
          <p:cNvSpPr/>
          <p:nvPr/>
        </p:nvSpPr>
        <p:spPr>
          <a:xfrm rot="18900000">
            <a:off x="1776930" y="3509496"/>
            <a:ext cx="309879" cy="673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329"/>
              </a:lnSpc>
            </a:pPr>
            <a:r>
              <a:rPr sz="400" kern="0" spc="3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2018</a:t>
            </a:r>
            <a:r>
              <a:rPr sz="400" kern="0" spc="10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</a:t>
            </a:r>
            <a:r>
              <a:rPr sz="400" kern="0" spc="3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12</a:t>
            </a:r>
            <a:r>
              <a:rPr sz="400" kern="0" spc="6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</a:t>
            </a:r>
            <a:r>
              <a:rPr sz="400" kern="0" spc="3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28</a:t>
            </a:r>
            <a:endParaRPr lang="Calibri" altLang="Calibri" sz="400"/>
          </a:p>
        </p:txBody>
      </p:sp>
      <p:sp>
        <p:nvSpPr>
          <p:cNvPr id="254" name="textbox 254"/>
          <p:cNvSpPr/>
          <p:nvPr/>
        </p:nvSpPr>
        <p:spPr>
          <a:xfrm rot="18900000">
            <a:off x="1552722" y="3509623"/>
            <a:ext cx="309879" cy="673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329"/>
              </a:lnSpc>
            </a:pPr>
            <a:r>
              <a:rPr sz="400" kern="0" spc="3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2018</a:t>
            </a:r>
            <a:r>
              <a:rPr sz="400" kern="0" spc="10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</a:t>
            </a:r>
            <a:r>
              <a:rPr sz="400" kern="0" spc="3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12</a:t>
            </a:r>
            <a:r>
              <a:rPr sz="400" kern="0" spc="6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</a:t>
            </a:r>
            <a:r>
              <a:rPr sz="400" kern="0" spc="3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22</a:t>
            </a:r>
            <a:endParaRPr lang="Calibri" altLang="Calibri" sz="400"/>
          </a:p>
        </p:txBody>
      </p:sp>
      <p:sp>
        <p:nvSpPr>
          <p:cNvPr id="256" name="textbox 256"/>
          <p:cNvSpPr/>
          <p:nvPr/>
        </p:nvSpPr>
        <p:spPr>
          <a:xfrm rot="18900000">
            <a:off x="432582" y="3509623"/>
            <a:ext cx="309879" cy="673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329"/>
              </a:lnSpc>
            </a:pPr>
            <a:r>
              <a:rPr sz="400" kern="0" spc="3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2018</a:t>
            </a:r>
            <a:r>
              <a:rPr sz="400" kern="0" spc="10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</a:t>
            </a:r>
            <a:r>
              <a:rPr sz="400" kern="0" spc="3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11</a:t>
            </a:r>
            <a:r>
              <a:rPr sz="400" kern="0" spc="6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</a:t>
            </a:r>
            <a:r>
              <a:rPr sz="400" kern="0" spc="3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22</a:t>
            </a:r>
            <a:endParaRPr lang="Calibri" altLang="Calibri" sz="400"/>
          </a:p>
        </p:txBody>
      </p:sp>
      <p:sp>
        <p:nvSpPr>
          <p:cNvPr id="258" name="textbox 258"/>
          <p:cNvSpPr/>
          <p:nvPr/>
        </p:nvSpPr>
        <p:spPr>
          <a:xfrm rot="18900000">
            <a:off x="543919" y="3509562"/>
            <a:ext cx="309879" cy="673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329"/>
              </a:lnSpc>
            </a:pPr>
            <a:r>
              <a:rPr sz="400" kern="0" spc="3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2018</a:t>
            </a:r>
            <a:r>
              <a:rPr sz="400" kern="0" spc="10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</a:t>
            </a:r>
            <a:r>
              <a:rPr sz="400" kern="0" spc="3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11</a:t>
            </a:r>
            <a:r>
              <a:rPr sz="400" kern="0" spc="6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</a:t>
            </a:r>
            <a:r>
              <a:rPr sz="400" kern="0" spc="3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25</a:t>
            </a:r>
            <a:endParaRPr lang="Calibri" altLang="Calibri" sz="400"/>
          </a:p>
        </p:txBody>
      </p:sp>
      <p:sp>
        <p:nvSpPr>
          <p:cNvPr id="260" name="textbox 260"/>
          <p:cNvSpPr/>
          <p:nvPr/>
        </p:nvSpPr>
        <p:spPr>
          <a:xfrm rot="18900000">
            <a:off x="1665328" y="3509562"/>
            <a:ext cx="309879" cy="673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329"/>
              </a:lnSpc>
            </a:pPr>
            <a:r>
              <a:rPr sz="400" kern="0" spc="3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2018</a:t>
            </a:r>
            <a:r>
              <a:rPr sz="400" kern="0" spc="10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</a:t>
            </a:r>
            <a:r>
              <a:rPr sz="400" kern="0" spc="3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12</a:t>
            </a:r>
            <a:r>
              <a:rPr sz="400" kern="0" spc="6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</a:t>
            </a:r>
            <a:r>
              <a:rPr sz="400" kern="0" spc="3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25</a:t>
            </a:r>
            <a:endParaRPr lang="Calibri" altLang="Calibri" sz="400"/>
          </a:p>
        </p:txBody>
      </p:sp>
      <p:sp>
        <p:nvSpPr>
          <p:cNvPr id="262" name="textbox 262"/>
          <p:cNvSpPr/>
          <p:nvPr/>
        </p:nvSpPr>
        <p:spPr>
          <a:xfrm rot="18900000">
            <a:off x="1889367" y="3509662"/>
            <a:ext cx="309879" cy="673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329"/>
              </a:lnSpc>
            </a:pPr>
            <a:r>
              <a:rPr sz="400" kern="0" spc="3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2018</a:t>
            </a:r>
            <a:r>
              <a:rPr sz="400" kern="0" spc="10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</a:t>
            </a:r>
            <a:r>
              <a:rPr sz="400" kern="0" spc="3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12</a:t>
            </a:r>
            <a:r>
              <a:rPr sz="400" kern="0" spc="6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</a:t>
            </a:r>
            <a:r>
              <a:rPr sz="400" kern="0" spc="3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31</a:t>
            </a:r>
            <a:endParaRPr lang="Calibri" altLang="Calibri" sz="400"/>
          </a:p>
        </p:txBody>
      </p:sp>
      <p:sp>
        <p:nvSpPr>
          <p:cNvPr id="264" name="textbox 264"/>
          <p:cNvSpPr/>
          <p:nvPr/>
        </p:nvSpPr>
        <p:spPr>
          <a:xfrm rot="18900000">
            <a:off x="3144678" y="3497958"/>
            <a:ext cx="278129" cy="673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329"/>
              </a:lnSpc>
            </a:pPr>
            <a:r>
              <a:rPr sz="400" kern="0" spc="3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2019</a:t>
            </a:r>
            <a:r>
              <a:rPr sz="400" kern="0" spc="8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</a:t>
            </a:r>
            <a:r>
              <a:rPr sz="400" kern="0" spc="3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2</a:t>
            </a:r>
            <a:r>
              <a:rPr sz="400" kern="0" spc="6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</a:t>
            </a:r>
            <a:r>
              <a:rPr sz="400" kern="0" spc="3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23</a:t>
            </a:r>
            <a:endParaRPr lang="Calibri" altLang="Calibri" sz="400"/>
          </a:p>
        </p:txBody>
      </p:sp>
      <p:sp>
        <p:nvSpPr>
          <p:cNvPr id="266" name="textbox 266"/>
          <p:cNvSpPr/>
          <p:nvPr/>
        </p:nvSpPr>
        <p:spPr>
          <a:xfrm rot="18900000">
            <a:off x="3257072" y="3497958"/>
            <a:ext cx="278129" cy="673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329"/>
              </a:lnSpc>
            </a:pPr>
            <a:r>
              <a:rPr sz="400" kern="0" spc="3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2019</a:t>
            </a:r>
            <a:r>
              <a:rPr sz="400" kern="0" spc="8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</a:t>
            </a:r>
            <a:r>
              <a:rPr sz="400" kern="0" spc="3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2</a:t>
            </a:r>
            <a:r>
              <a:rPr sz="400" kern="0" spc="6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</a:t>
            </a:r>
            <a:r>
              <a:rPr sz="400" kern="0" spc="3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26</a:t>
            </a:r>
            <a:endParaRPr lang="Calibri" altLang="Calibri" sz="400"/>
          </a:p>
        </p:txBody>
      </p:sp>
      <p:sp>
        <p:nvSpPr>
          <p:cNvPr id="268" name="textbox 268"/>
          <p:cNvSpPr/>
          <p:nvPr/>
        </p:nvSpPr>
        <p:spPr>
          <a:xfrm rot="18900000">
            <a:off x="3705383" y="3497958"/>
            <a:ext cx="278129" cy="673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329"/>
              </a:lnSpc>
            </a:pPr>
            <a:r>
              <a:rPr sz="400" kern="0" spc="3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2019</a:t>
            </a:r>
            <a:r>
              <a:rPr sz="400" kern="0" spc="7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</a:t>
            </a:r>
            <a:r>
              <a:rPr sz="400" kern="0" spc="3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3</a:t>
            </a:r>
            <a:r>
              <a:rPr sz="400" kern="0" spc="7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</a:t>
            </a:r>
            <a:r>
              <a:rPr sz="400" kern="0" spc="3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10</a:t>
            </a:r>
            <a:endParaRPr lang="Calibri" altLang="Calibri" sz="400"/>
          </a:p>
        </p:txBody>
      </p:sp>
      <p:sp>
        <p:nvSpPr>
          <p:cNvPr id="270" name="textbox 270"/>
          <p:cNvSpPr/>
          <p:nvPr/>
        </p:nvSpPr>
        <p:spPr>
          <a:xfrm rot="18900000">
            <a:off x="3817142" y="3497958"/>
            <a:ext cx="278129" cy="673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329"/>
              </a:lnSpc>
            </a:pPr>
            <a:r>
              <a:rPr sz="400" kern="0" spc="3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2019</a:t>
            </a:r>
            <a:r>
              <a:rPr sz="400" kern="0" spc="7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</a:t>
            </a:r>
            <a:r>
              <a:rPr sz="400" kern="0" spc="3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3</a:t>
            </a:r>
            <a:r>
              <a:rPr sz="400" kern="0" spc="7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</a:t>
            </a:r>
            <a:r>
              <a:rPr sz="400" kern="0" spc="3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13</a:t>
            </a:r>
            <a:endParaRPr lang="Calibri" altLang="Calibri" sz="400"/>
          </a:p>
        </p:txBody>
      </p:sp>
      <p:sp>
        <p:nvSpPr>
          <p:cNvPr id="272" name="textbox 272"/>
          <p:cNvSpPr/>
          <p:nvPr/>
        </p:nvSpPr>
        <p:spPr>
          <a:xfrm rot="18900000">
            <a:off x="3929538" y="3497958"/>
            <a:ext cx="278129" cy="673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329"/>
              </a:lnSpc>
            </a:pPr>
            <a:r>
              <a:rPr sz="400" kern="0" spc="3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2019</a:t>
            </a:r>
            <a:r>
              <a:rPr sz="400" kern="0" spc="7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</a:t>
            </a:r>
            <a:r>
              <a:rPr sz="400" kern="0" spc="3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3</a:t>
            </a:r>
            <a:r>
              <a:rPr sz="400" kern="0" spc="7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</a:t>
            </a:r>
            <a:r>
              <a:rPr sz="400" kern="0" spc="3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16</a:t>
            </a:r>
            <a:endParaRPr lang="Calibri" altLang="Calibri" sz="400"/>
          </a:p>
        </p:txBody>
      </p:sp>
      <p:sp>
        <p:nvSpPr>
          <p:cNvPr id="274" name="textbox 274"/>
          <p:cNvSpPr/>
          <p:nvPr/>
        </p:nvSpPr>
        <p:spPr>
          <a:xfrm rot="18900000">
            <a:off x="4041298" y="3497958"/>
            <a:ext cx="278129" cy="673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329"/>
              </a:lnSpc>
            </a:pPr>
            <a:r>
              <a:rPr sz="400" kern="0" spc="3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2019</a:t>
            </a:r>
            <a:r>
              <a:rPr sz="400" kern="0" spc="7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</a:t>
            </a:r>
            <a:r>
              <a:rPr sz="400" kern="0" spc="3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3</a:t>
            </a:r>
            <a:r>
              <a:rPr sz="400" kern="0" spc="7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</a:t>
            </a:r>
            <a:r>
              <a:rPr sz="400" kern="0" spc="3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19</a:t>
            </a:r>
            <a:endParaRPr lang="Calibri" altLang="Calibri" sz="400"/>
          </a:p>
        </p:txBody>
      </p:sp>
      <p:sp>
        <p:nvSpPr>
          <p:cNvPr id="276" name="textbox 276"/>
          <p:cNvSpPr/>
          <p:nvPr/>
        </p:nvSpPr>
        <p:spPr>
          <a:xfrm rot="18900000">
            <a:off x="3032918" y="3497957"/>
            <a:ext cx="278129" cy="673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329"/>
              </a:lnSpc>
            </a:pPr>
            <a:r>
              <a:rPr sz="400" kern="0" spc="3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2019</a:t>
            </a:r>
            <a:r>
              <a:rPr sz="400" kern="0" spc="8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</a:t>
            </a:r>
            <a:r>
              <a:rPr sz="400" kern="0" spc="3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2</a:t>
            </a:r>
            <a:r>
              <a:rPr sz="400" kern="0" spc="6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</a:t>
            </a:r>
            <a:r>
              <a:rPr sz="400" kern="0" spc="3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20</a:t>
            </a:r>
            <a:endParaRPr lang="Calibri" altLang="Calibri" sz="400"/>
          </a:p>
        </p:txBody>
      </p:sp>
      <p:sp>
        <p:nvSpPr>
          <p:cNvPr id="278" name="textbox 278"/>
          <p:cNvSpPr/>
          <p:nvPr/>
        </p:nvSpPr>
        <p:spPr>
          <a:xfrm rot="18900000">
            <a:off x="2360400" y="3498084"/>
            <a:ext cx="278129" cy="673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329"/>
              </a:lnSpc>
            </a:pPr>
            <a:r>
              <a:rPr sz="400" kern="0" spc="3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2019</a:t>
            </a:r>
            <a:r>
              <a:rPr sz="400" kern="0" spc="7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</a:t>
            </a:r>
            <a:r>
              <a:rPr sz="400" kern="0" spc="3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1</a:t>
            </a:r>
            <a:r>
              <a:rPr sz="400" kern="0" spc="7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</a:t>
            </a:r>
            <a:r>
              <a:rPr sz="400" kern="0" spc="3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12</a:t>
            </a:r>
            <a:endParaRPr lang="Calibri" altLang="Calibri" sz="400"/>
          </a:p>
        </p:txBody>
      </p:sp>
      <p:sp>
        <p:nvSpPr>
          <p:cNvPr id="280" name="textbox 280"/>
          <p:cNvSpPr/>
          <p:nvPr/>
        </p:nvSpPr>
        <p:spPr>
          <a:xfrm rot="18900000">
            <a:off x="2472160" y="3498084"/>
            <a:ext cx="278129" cy="673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329"/>
              </a:lnSpc>
            </a:pPr>
            <a:r>
              <a:rPr sz="400" kern="0" spc="3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2019</a:t>
            </a:r>
            <a:r>
              <a:rPr sz="400" kern="0" spc="8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</a:t>
            </a:r>
            <a:r>
              <a:rPr sz="400" kern="0" spc="3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1</a:t>
            </a:r>
            <a:r>
              <a:rPr sz="400" kern="0" spc="6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</a:t>
            </a:r>
            <a:r>
              <a:rPr sz="400" kern="0" spc="3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22</a:t>
            </a:r>
            <a:endParaRPr lang="Calibri" altLang="Calibri" sz="400"/>
          </a:p>
        </p:txBody>
      </p:sp>
      <p:sp>
        <p:nvSpPr>
          <p:cNvPr id="282" name="textbox 282"/>
          <p:cNvSpPr/>
          <p:nvPr/>
        </p:nvSpPr>
        <p:spPr>
          <a:xfrm rot="18900000">
            <a:off x="2584767" y="3498023"/>
            <a:ext cx="278129" cy="673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329"/>
              </a:lnSpc>
            </a:pPr>
            <a:r>
              <a:rPr sz="400" kern="0" spc="3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2019</a:t>
            </a:r>
            <a:r>
              <a:rPr sz="400" kern="0" spc="8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</a:t>
            </a:r>
            <a:r>
              <a:rPr sz="400" kern="0" spc="3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1</a:t>
            </a:r>
            <a:r>
              <a:rPr sz="400" kern="0" spc="6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</a:t>
            </a:r>
            <a:r>
              <a:rPr sz="400" kern="0" spc="3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25</a:t>
            </a:r>
            <a:endParaRPr lang="Calibri" altLang="Calibri" sz="400"/>
          </a:p>
        </p:txBody>
      </p:sp>
      <p:sp>
        <p:nvSpPr>
          <p:cNvPr id="284" name="textbox 284"/>
          <p:cNvSpPr/>
          <p:nvPr/>
        </p:nvSpPr>
        <p:spPr>
          <a:xfrm rot="18900000">
            <a:off x="2808834" y="3498099"/>
            <a:ext cx="278129" cy="673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329"/>
              </a:lnSpc>
            </a:pPr>
            <a:r>
              <a:rPr sz="400" kern="0" spc="3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2019</a:t>
            </a:r>
            <a:r>
              <a:rPr sz="400" kern="0" spc="7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</a:t>
            </a:r>
            <a:r>
              <a:rPr sz="400" kern="0" spc="3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2</a:t>
            </a:r>
            <a:r>
              <a:rPr sz="400" kern="0" spc="7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</a:t>
            </a:r>
            <a:r>
              <a:rPr sz="400" kern="0" spc="3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14</a:t>
            </a:r>
            <a:endParaRPr lang="Calibri" altLang="Calibri" sz="400"/>
          </a:p>
        </p:txBody>
      </p:sp>
      <p:sp>
        <p:nvSpPr>
          <p:cNvPr id="286" name="textbox 286"/>
          <p:cNvSpPr/>
          <p:nvPr/>
        </p:nvSpPr>
        <p:spPr>
          <a:xfrm rot="18900000">
            <a:off x="903199" y="3498099"/>
            <a:ext cx="278129" cy="673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329"/>
              </a:lnSpc>
            </a:pPr>
            <a:r>
              <a:rPr sz="400" kern="0" spc="3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2018</a:t>
            </a:r>
            <a:r>
              <a:rPr sz="400" kern="0" spc="10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</a:t>
            </a:r>
            <a:r>
              <a:rPr sz="400" kern="0" spc="3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12.4</a:t>
            </a:r>
            <a:endParaRPr lang="Calibri" altLang="Calibri" sz="400"/>
          </a:p>
        </p:txBody>
      </p:sp>
      <p:sp>
        <p:nvSpPr>
          <p:cNvPr id="288" name="textbox 288"/>
          <p:cNvSpPr/>
          <p:nvPr/>
        </p:nvSpPr>
        <p:spPr>
          <a:xfrm rot="18900000">
            <a:off x="2696410" y="3498124"/>
            <a:ext cx="278129" cy="673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329"/>
              </a:lnSpc>
            </a:pPr>
            <a:r>
              <a:rPr sz="400" kern="0" spc="3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2019</a:t>
            </a:r>
            <a:r>
              <a:rPr sz="400" kern="0" spc="7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</a:t>
            </a:r>
            <a:r>
              <a:rPr sz="400" kern="0" spc="3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2</a:t>
            </a:r>
            <a:r>
              <a:rPr sz="400" kern="0" spc="7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</a:t>
            </a:r>
            <a:r>
              <a:rPr sz="400" kern="0" spc="3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11</a:t>
            </a:r>
            <a:endParaRPr lang="Calibri" altLang="Calibri" sz="400"/>
          </a:p>
        </p:txBody>
      </p:sp>
      <p:sp>
        <p:nvSpPr>
          <p:cNvPr id="290" name="textbox 290"/>
          <p:cNvSpPr/>
          <p:nvPr/>
        </p:nvSpPr>
        <p:spPr>
          <a:xfrm rot="18900000">
            <a:off x="790775" y="3498124"/>
            <a:ext cx="278129" cy="673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329"/>
              </a:lnSpc>
            </a:pPr>
            <a:r>
              <a:rPr sz="400" kern="0" spc="3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2018</a:t>
            </a:r>
            <a:r>
              <a:rPr sz="400" kern="0" spc="7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</a:t>
            </a:r>
            <a:r>
              <a:rPr sz="400" kern="0" spc="3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12</a:t>
            </a:r>
            <a:r>
              <a:rPr sz="400" kern="0" spc="7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</a:t>
            </a:r>
            <a:r>
              <a:rPr sz="400" kern="0" spc="3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1</a:t>
            </a:r>
            <a:endParaRPr lang="Calibri" altLang="Calibri" sz="400"/>
          </a:p>
        </p:txBody>
      </p:sp>
      <p:sp>
        <p:nvSpPr>
          <p:cNvPr id="292" name="textbox 292"/>
          <p:cNvSpPr/>
          <p:nvPr/>
        </p:nvSpPr>
        <p:spPr>
          <a:xfrm rot="18900000">
            <a:off x="2920642" y="3498119"/>
            <a:ext cx="278129" cy="673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329"/>
              </a:lnSpc>
            </a:pPr>
            <a:r>
              <a:rPr sz="400" kern="0" spc="3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2019</a:t>
            </a:r>
            <a:r>
              <a:rPr sz="400" kern="0" spc="7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</a:t>
            </a:r>
            <a:r>
              <a:rPr sz="400" kern="0" spc="3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2</a:t>
            </a:r>
            <a:r>
              <a:rPr sz="400" kern="0" spc="7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</a:t>
            </a:r>
            <a:r>
              <a:rPr sz="400" kern="0" spc="3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17</a:t>
            </a:r>
            <a:endParaRPr lang="Calibri" altLang="Calibri" sz="400"/>
          </a:p>
        </p:txBody>
      </p:sp>
      <p:sp>
        <p:nvSpPr>
          <p:cNvPr id="294" name="textbox 294"/>
          <p:cNvSpPr/>
          <p:nvPr/>
        </p:nvSpPr>
        <p:spPr>
          <a:xfrm rot="18900000">
            <a:off x="1015007" y="3498119"/>
            <a:ext cx="278129" cy="673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329"/>
              </a:lnSpc>
            </a:pPr>
            <a:r>
              <a:rPr sz="400" kern="0" spc="3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2018</a:t>
            </a:r>
            <a:r>
              <a:rPr sz="400" kern="0" spc="8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</a:t>
            </a:r>
            <a:r>
              <a:rPr sz="400" kern="0" spc="3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12</a:t>
            </a:r>
            <a:r>
              <a:rPr sz="400" kern="0" spc="6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</a:t>
            </a:r>
            <a:r>
              <a:rPr sz="400" kern="0" spc="3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7</a:t>
            </a:r>
            <a:endParaRPr lang="Calibri" altLang="Calibri" sz="400"/>
          </a:p>
        </p:txBody>
      </p:sp>
      <p:sp>
        <p:nvSpPr>
          <p:cNvPr id="296" name="textbox 296"/>
          <p:cNvSpPr/>
          <p:nvPr/>
        </p:nvSpPr>
        <p:spPr>
          <a:xfrm rot="18900000">
            <a:off x="2159115" y="3486407"/>
            <a:ext cx="245745" cy="673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329"/>
              </a:lnSpc>
            </a:pPr>
            <a:r>
              <a:rPr sz="400" kern="0" spc="2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2019</a:t>
            </a:r>
            <a:r>
              <a:rPr sz="400" kern="0" spc="13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</a:t>
            </a:r>
            <a:r>
              <a:rPr sz="400" kern="0" spc="2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1</a:t>
            </a:r>
            <a:r>
              <a:rPr sz="400" kern="0" spc="5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</a:t>
            </a:r>
            <a:r>
              <a:rPr sz="400" kern="0" spc="2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6</a:t>
            </a:r>
            <a:endParaRPr lang="Calibri" altLang="Calibri" sz="400"/>
          </a:p>
        </p:txBody>
      </p:sp>
      <p:sp>
        <p:nvSpPr>
          <p:cNvPr id="298" name="textbox 298"/>
          <p:cNvSpPr/>
          <p:nvPr/>
        </p:nvSpPr>
        <p:spPr>
          <a:xfrm rot="18900000">
            <a:off x="2270875" y="3486407"/>
            <a:ext cx="245745" cy="673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329"/>
              </a:lnSpc>
            </a:pPr>
            <a:r>
              <a:rPr sz="400" kern="0" spc="3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2019</a:t>
            </a:r>
            <a:r>
              <a:rPr sz="400" kern="0" spc="8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</a:t>
            </a:r>
            <a:r>
              <a:rPr sz="400" kern="0" spc="3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1.9</a:t>
            </a:r>
            <a:endParaRPr lang="Calibri" altLang="Calibri" sz="400"/>
          </a:p>
        </p:txBody>
      </p:sp>
      <p:sp>
        <p:nvSpPr>
          <p:cNvPr id="300" name="textbox 300"/>
          <p:cNvSpPr/>
          <p:nvPr/>
        </p:nvSpPr>
        <p:spPr>
          <a:xfrm rot="18900000">
            <a:off x="2046720" y="3486407"/>
            <a:ext cx="245745" cy="673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329"/>
              </a:lnSpc>
            </a:pPr>
            <a:r>
              <a:rPr sz="400" kern="0" spc="3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2019</a:t>
            </a:r>
            <a:r>
              <a:rPr sz="400" kern="0" spc="7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</a:t>
            </a:r>
            <a:r>
              <a:rPr sz="400" kern="0" spc="3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1</a:t>
            </a:r>
            <a:r>
              <a:rPr sz="400" kern="0" spc="5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</a:t>
            </a:r>
            <a:r>
              <a:rPr sz="400" kern="0" spc="3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3</a:t>
            </a:r>
            <a:endParaRPr lang="Calibri" altLang="Calibri" sz="400"/>
          </a:p>
        </p:txBody>
      </p:sp>
      <p:sp>
        <p:nvSpPr>
          <p:cNvPr id="302" name="textbox 302"/>
          <p:cNvSpPr/>
          <p:nvPr/>
        </p:nvSpPr>
        <p:spPr>
          <a:xfrm rot="18900000">
            <a:off x="3504117" y="3486548"/>
            <a:ext cx="245745" cy="673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329"/>
              </a:lnSpc>
            </a:pPr>
            <a:r>
              <a:rPr sz="400" kern="0" spc="3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2019</a:t>
            </a:r>
            <a:r>
              <a:rPr sz="400" kern="0" spc="8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</a:t>
            </a:r>
            <a:r>
              <a:rPr sz="400" kern="0" spc="3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3.4</a:t>
            </a:r>
            <a:endParaRPr lang="Calibri" altLang="Calibri" sz="400"/>
          </a:p>
        </p:txBody>
      </p:sp>
      <p:sp>
        <p:nvSpPr>
          <p:cNvPr id="304" name="textbox 304"/>
          <p:cNvSpPr/>
          <p:nvPr/>
        </p:nvSpPr>
        <p:spPr>
          <a:xfrm rot="18900000">
            <a:off x="3391693" y="3486574"/>
            <a:ext cx="245745" cy="673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329"/>
              </a:lnSpc>
            </a:pPr>
            <a:r>
              <a:rPr sz="400" kern="0" spc="3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2019</a:t>
            </a:r>
            <a:r>
              <a:rPr sz="400" kern="0" spc="5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</a:t>
            </a:r>
            <a:r>
              <a:rPr sz="400" kern="0" spc="3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3</a:t>
            </a:r>
            <a:r>
              <a:rPr sz="400" kern="0" spc="7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</a:t>
            </a:r>
            <a:r>
              <a:rPr sz="400" kern="0" spc="3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1</a:t>
            </a:r>
            <a:endParaRPr lang="Calibri" altLang="Calibri" sz="400"/>
          </a:p>
        </p:txBody>
      </p:sp>
      <p:sp>
        <p:nvSpPr>
          <p:cNvPr id="306" name="textbox 306"/>
          <p:cNvSpPr/>
          <p:nvPr/>
        </p:nvSpPr>
        <p:spPr>
          <a:xfrm rot="18900000">
            <a:off x="3615925" y="3486568"/>
            <a:ext cx="245745" cy="673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329"/>
              </a:lnSpc>
            </a:pPr>
            <a:r>
              <a:rPr sz="400" kern="0" spc="3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2019</a:t>
            </a:r>
            <a:r>
              <a:rPr sz="400" kern="0" spc="7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</a:t>
            </a:r>
            <a:r>
              <a:rPr sz="400" kern="0" spc="3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3</a:t>
            </a:r>
            <a:r>
              <a:rPr sz="400" kern="0" spc="5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</a:t>
            </a:r>
            <a:r>
              <a:rPr sz="400" kern="0" spc="3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7</a:t>
            </a:r>
            <a:endParaRPr lang="Calibri" altLang="Calibri" sz="4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08" name="picture 30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9144000" cy="5143500"/>
          </a:xfrm>
          <a:prstGeom prst="rect">
            <a:avLst/>
          </a:prstGeom>
        </p:spPr>
      </p:pic>
      <p:sp>
        <p:nvSpPr>
          <p:cNvPr id="310" name="rect"/>
          <p:cNvSpPr/>
          <p:nvPr/>
        </p:nvSpPr>
        <p:spPr>
          <a:xfrm>
            <a:off x="5625083" y="2718816"/>
            <a:ext cx="3518916" cy="1930907"/>
          </a:xfrm>
          <a:prstGeom prst="rect">
            <a:avLst/>
          </a:prstGeom>
          <a:solidFill>
            <a:srgbClr val="D8D8D8">
              <a:alpha val="6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12" name="textbox 312"/>
          <p:cNvSpPr/>
          <p:nvPr/>
        </p:nvSpPr>
        <p:spPr>
          <a:xfrm>
            <a:off x="3048" y="1610867"/>
            <a:ext cx="5622290" cy="1108075"/>
          </a:xfrm>
          <a:prstGeom prst="rect">
            <a:avLst/>
          </a:prstGeom>
          <a:solidFill>
            <a:srgbClr val="0089CF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5000"/>
              </a:lnSpc>
            </a:pPr>
            <a:endParaRPr lang="Arial" altLang="Arial" sz="1000"/>
          </a:p>
          <a:p>
            <a:pPr algn="l" rtl="0" eaLnBrk="0">
              <a:lnSpc>
                <a:spcPct val="116000"/>
              </a:lnSpc>
            </a:pPr>
            <a:endParaRPr lang="Arial" altLang="Arial" sz="1000"/>
          </a:p>
          <a:p>
            <a:pPr algn="l" rtl="0" eaLnBrk="0">
              <a:lnSpc>
                <a:spcPct val="9226"/>
              </a:lnSpc>
            </a:pPr>
            <a:endParaRPr lang="Arial" altLang="Arial" sz="100"/>
          </a:p>
          <a:p>
            <a:pPr marL="180339" algn="l" rtl="0" eaLnBrk="0">
              <a:lnSpc>
                <a:spcPct val="84000"/>
              </a:lnSpc>
            </a:pPr>
            <a:r>
              <a:rPr sz="3200" kern="0" spc="-300">
                <a:solidFill>
                  <a:srgbClr val="5B5B5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第三部分</a:t>
            </a:r>
            <a:r>
              <a:rPr sz="3200" kern="0" spc="280">
                <a:solidFill>
                  <a:srgbClr val="5B5B5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3200" kern="0" spc="-300">
                <a:solidFill>
                  <a:srgbClr val="585858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双优化</a:t>
            </a:r>
            <a:r>
              <a:rPr sz="3200" kern="0" spc="250">
                <a:solidFill>
                  <a:srgbClr val="585858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3200" kern="0" spc="-300">
                <a:solidFill>
                  <a:srgbClr val="70707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创效案例分享</a:t>
            </a:r>
            <a:endParaRPr lang="Microsoft YaHei" altLang="Microsoft YaHei" sz="32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16" name="picture 31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9144000" cy="5143500"/>
          </a:xfrm>
          <a:prstGeom prst="rect">
            <a:avLst/>
          </a:prstGeom>
        </p:spPr>
      </p:pic>
      <p:pic>
        <p:nvPicPr>
          <p:cNvPr id="318" name="picture 31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420801" y="949778"/>
            <a:ext cx="4926863" cy="3466748"/>
          </a:xfrm>
          <a:prstGeom prst="rect">
            <a:avLst/>
          </a:prstGeom>
        </p:spPr>
      </p:pic>
      <p:sp>
        <p:nvSpPr>
          <p:cNvPr id="320" name="textbox 320"/>
          <p:cNvSpPr/>
          <p:nvPr/>
        </p:nvSpPr>
        <p:spPr>
          <a:xfrm>
            <a:off x="520880" y="1520408"/>
            <a:ext cx="4742179" cy="28136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13664" algn="l" rtl="0" eaLnBrk="0">
              <a:lnSpc>
                <a:spcPts val="1813"/>
              </a:lnSpc>
            </a:pP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（1）</a:t>
            </a:r>
            <a:r>
              <a:rPr sz="1400" kern="0" spc="-40">
                <a:solidFill>
                  <a:srgbClr val="FF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直螺纹连接、钢筋冷挤压连接代替电渣压力</a:t>
            </a:r>
            <a:r>
              <a:rPr sz="1400" kern="0" spc="-50">
                <a:solidFill>
                  <a:srgbClr val="FF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焊</a:t>
            </a:r>
            <a:endParaRPr lang="Microsoft YaHei" altLang="Microsoft YaHei" sz="1400"/>
          </a:p>
          <a:p>
            <a:pPr marL="12700" algn="l" rtl="0" eaLnBrk="0">
              <a:lnSpc>
                <a:spcPct val="91000"/>
              </a:lnSpc>
              <a:spcBef>
                <a:spcPts val="968"/>
              </a:spcBef>
              <a:tabLst>
                <a:tab pos="156210"/>
              </a:tabLst>
            </a:pPr>
            <a:r>
              <a:rPr sz="1400" kern="0" spc="0">
                <a:solidFill>
                  <a:srgbClr val="1F4E7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1400" b="1" kern="0" spc="90">
                <a:solidFill>
                  <a:srgbClr val="1F4E7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1400" b="1" kern="0" spc="0">
                <a:solidFill>
                  <a:srgbClr val="1F4E7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原设计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：直径16以上的柱钢筋采用电渣压力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焊连接。</a:t>
            </a:r>
            <a:endParaRPr lang="Microsoft YaHei" altLang="Microsoft YaHei" sz="1400"/>
          </a:p>
          <a:p>
            <a:pPr marL="285115" indent="-272415" algn="l" rtl="0" eaLnBrk="0">
              <a:lnSpc>
                <a:spcPct val="121000"/>
              </a:lnSpc>
              <a:spcBef>
                <a:spcPts val="975"/>
              </a:spcBef>
              <a:tabLst>
                <a:tab pos="156210"/>
              </a:tabLst>
            </a:pPr>
            <a:r>
              <a:rPr sz="1400" kern="0" spc="0">
                <a:solidFill>
                  <a:srgbClr val="1F4E7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1400" b="1" kern="0" spc="120">
                <a:solidFill>
                  <a:srgbClr val="1F4E7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1400" b="1" kern="0" spc="30">
                <a:solidFill>
                  <a:srgbClr val="1F4E7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优化方案</a:t>
            </a:r>
            <a:r>
              <a:rPr sz="1400" b="1" kern="0" spc="-100">
                <a:solidFill>
                  <a:srgbClr val="1F4E7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400" kern="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：设计</a:t>
            </a:r>
            <a:r>
              <a:rPr sz="1400" kern="0" spc="30">
                <a:solidFill>
                  <a:srgbClr val="FF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直径16以上的钢筋更改为直螺纹连接</a:t>
            </a:r>
            <a:r>
              <a:rPr sz="1400" kern="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、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400" kern="0" spc="-20">
                <a:solidFill>
                  <a:srgbClr val="FF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钢筋冷挤压连接</a:t>
            </a:r>
            <a:r>
              <a:rPr sz="1400" kern="0" spc="-210">
                <a:solidFill>
                  <a:srgbClr val="FF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，重新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报价</a:t>
            </a:r>
            <a:r>
              <a:rPr sz="1400" kern="0" spc="-2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，增加效益。</a:t>
            </a:r>
            <a:endParaRPr lang="Microsoft YaHei" altLang="Microsoft YaHei" sz="1400"/>
          </a:p>
          <a:p>
            <a:pPr marL="288290" indent="-275590" algn="l" rtl="0" eaLnBrk="0">
              <a:lnSpc>
                <a:spcPct val="128000"/>
              </a:lnSpc>
              <a:spcBef>
                <a:spcPts val="739"/>
              </a:spcBef>
              <a:tabLst>
                <a:tab pos="156210"/>
              </a:tabLst>
            </a:pPr>
            <a:r>
              <a:rPr sz="1400" kern="0" spc="0">
                <a:solidFill>
                  <a:srgbClr val="1F4E7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1400" b="1" kern="0" spc="90">
                <a:solidFill>
                  <a:srgbClr val="1F4E7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1400" b="1" kern="0" spc="20">
                <a:solidFill>
                  <a:srgbClr val="1F4E7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不利因素</a:t>
            </a:r>
            <a:r>
              <a:rPr sz="1400" kern="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：严寒地区低于-20</a:t>
            </a:r>
            <a:r>
              <a:rPr sz="1400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℃不宜施焊，</a:t>
            </a:r>
            <a:r>
              <a:rPr sz="1400" kern="0" spc="-2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400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电渣压力焊施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工质量和安全难以保证。</a:t>
            </a:r>
            <a:endParaRPr lang="Microsoft YaHei" altLang="Microsoft YaHei" sz="1400"/>
          </a:p>
          <a:p>
            <a:pPr marL="285115" indent="-272415" algn="l" rtl="0" eaLnBrk="0">
              <a:lnSpc>
                <a:spcPct val="121000"/>
              </a:lnSpc>
              <a:spcBef>
                <a:spcPts val="975"/>
              </a:spcBef>
              <a:tabLst>
                <a:tab pos="156210"/>
              </a:tabLst>
            </a:pPr>
            <a:r>
              <a:rPr sz="1400" kern="0" spc="0">
                <a:solidFill>
                  <a:srgbClr val="1F4E7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1400" b="1" kern="0" spc="120">
                <a:solidFill>
                  <a:srgbClr val="1F4E7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1400" b="1" kern="0" spc="-20">
                <a:solidFill>
                  <a:srgbClr val="1F4E7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优化效果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：耐低温性能好</a:t>
            </a:r>
            <a:r>
              <a:rPr sz="1400" kern="0" spc="-2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，操作简便</a:t>
            </a:r>
            <a:r>
              <a:rPr sz="1400" kern="0" spc="-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，在冬季施工阶段效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果好</a:t>
            </a:r>
            <a:r>
              <a:rPr sz="1400" kern="0" spc="-1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，施工速度快。</a:t>
            </a:r>
            <a:endParaRPr lang="Microsoft YaHei" altLang="Microsoft YaHei" sz="1400"/>
          </a:p>
          <a:p>
            <a:pPr algn="l" rtl="0" eaLnBrk="0">
              <a:lnSpc>
                <a:spcPct val="103000"/>
              </a:lnSpc>
            </a:pPr>
            <a:endParaRPr lang="Arial" altLang="Arial" sz="800"/>
          </a:p>
          <a:p>
            <a:pPr marL="12700" algn="l" rtl="0" eaLnBrk="0">
              <a:lnSpc>
                <a:spcPct val="91000"/>
              </a:lnSpc>
              <a:spcBef>
                <a:spcPts val="3"/>
              </a:spcBef>
              <a:tabLst>
                <a:tab pos="156210"/>
              </a:tabLst>
            </a:pPr>
            <a:r>
              <a:rPr sz="1400" kern="0" spc="0">
                <a:solidFill>
                  <a:srgbClr val="1F4E7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1400" b="1" kern="0" spc="100">
                <a:solidFill>
                  <a:srgbClr val="1F4E7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1400" b="1" kern="0" spc="-10">
                <a:solidFill>
                  <a:srgbClr val="1F4E7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：严寒地区</a:t>
            </a:r>
            <a:r>
              <a:rPr sz="1400" kern="0" spc="-2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，大于16的竖向钢筋直径连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接。</a:t>
            </a:r>
            <a:endParaRPr lang="Microsoft YaHei" altLang="Microsoft YaHei" sz="1400"/>
          </a:p>
        </p:txBody>
      </p:sp>
      <p:pic>
        <p:nvPicPr>
          <p:cNvPr id="322" name="picture 32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533580" y="4147315"/>
            <a:ext cx="143997" cy="130971"/>
          </a:xfrm>
          <a:prstGeom prst="rect">
            <a:avLst/>
          </a:prstGeom>
        </p:spPr>
      </p:pic>
      <p:pic>
        <p:nvPicPr>
          <p:cNvPr id="324" name="picture 32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533580" y="3507235"/>
            <a:ext cx="143997" cy="130971"/>
          </a:xfrm>
          <a:prstGeom prst="rect">
            <a:avLst/>
          </a:prstGeom>
        </p:spPr>
      </p:pic>
      <p:pic>
        <p:nvPicPr>
          <p:cNvPr id="326" name="picture 32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533580" y="2867155"/>
            <a:ext cx="143997" cy="130971"/>
          </a:xfrm>
          <a:prstGeom prst="rect">
            <a:avLst/>
          </a:prstGeom>
        </p:spPr>
      </p:pic>
      <p:pic>
        <p:nvPicPr>
          <p:cNvPr id="328" name="picture 328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533580" y="2227076"/>
            <a:ext cx="143997" cy="130971"/>
          </a:xfrm>
          <a:prstGeom prst="rect">
            <a:avLst/>
          </a:prstGeom>
        </p:spPr>
      </p:pic>
      <p:pic>
        <p:nvPicPr>
          <p:cNvPr id="330" name="picture 330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533580" y="1907035"/>
            <a:ext cx="143997" cy="130971"/>
          </a:xfrm>
          <a:prstGeom prst="rect">
            <a:avLst/>
          </a:prstGeom>
        </p:spPr>
      </p:pic>
      <p:pic>
        <p:nvPicPr>
          <p:cNvPr id="332" name="picture 332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1600000">
            <a:off x="5425440" y="1339596"/>
            <a:ext cx="3631692" cy="1260347"/>
          </a:xfrm>
          <a:prstGeom prst="rect">
            <a:avLst/>
          </a:prstGeom>
        </p:spPr>
      </p:pic>
      <p:pic>
        <p:nvPicPr>
          <p:cNvPr id="334" name="picture 334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21600000">
            <a:off x="5425440" y="2898647"/>
            <a:ext cx="3631692" cy="1222247"/>
          </a:xfrm>
          <a:prstGeom prst="rect">
            <a:avLst/>
          </a:prstGeom>
        </p:spPr>
      </p:pic>
      <p:pic>
        <p:nvPicPr>
          <p:cNvPr id="336" name="picture 336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21600000">
            <a:off x="1307960" y="245236"/>
            <a:ext cx="7836039" cy="466725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 rot="21600000">
            <a:off x="263144" y="158356"/>
            <a:ext cx="931748" cy="571576"/>
            <a:chExt cx="931748" cy="571576"/>
          </a:xfrm>
        </p:grpSpPr>
        <p:pic>
          <p:nvPicPr>
            <p:cNvPr id="340" name="picture 340"/>
            <p:cNvPicPr>
              <a:picLocks noChangeAspect="1"/>
            </p:cNvPicPr>
            <p:nvPr/>
          </p:nvPicPr>
          <p:blipFill>
            <a:blip r:embed="rId10"/>
            <a:stretch>
              <a:fillRect/>
            </a:stretch>
          </p:blipFill>
          <p:spPr>
            <a:xfrm rot="21600000">
              <a:off x="0" y="0"/>
              <a:ext cx="931748" cy="571576"/>
            </a:xfrm>
            <a:prstGeom prst="rect">
              <a:avLst/>
            </a:prstGeom>
          </p:spPr>
        </p:pic>
        <p:sp>
          <p:nvSpPr>
            <p:cNvPr id="342" name="textbox 342"/>
            <p:cNvSpPr/>
            <p:nvPr/>
          </p:nvSpPr>
          <p:spPr>
            <a:xfrm>
              <a:off x="-12700" y="-12700"/>
              <a:ext cx="957580" cy="69723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10000"/>
                </a:lnSpc>
              </a:pPr>
              <a:endParaRPr lang="Arial" altLang="Arial" sz="500"/>
            </a:p>
            <a:p>
              <a:pPr marL="236854" algn="l" rtl="0" eaLnBrk="0">
                <a:lnSpc>
                  <a:spcPct val="90000"/>
                </a:lnSpc>
              </a:pPr>
              <a:r>
                <a:rPr sz="3500" kern="0" spc="-20">
                  <a:solidFill>
                    <a:srgbClr val="0089CF">
                      <a:alpha val="100000"/>
                    </a:srgbClr>
                  </a:solidFill>
                  <a:latin typeface="Impact"/>
                  <a:ea typeface="Impact"/>
                  <a:cs typeface="Impact"/>
                </a:rPr>
                <a:t>03</a:t>
              </a:r>
              <a:endParaRPr lang="Impact" altLang="Impact" sz="3500"/>
            </a:p>
          </p:txBody>
        </p:sp>
      </p:grpSp>
      <p:sp>
        <p:nvSpPr>
          <p:cNvPr id="344" name="textbox 344"/>
          <p:cNvSpPr/>
          <p:nvPr/>
        </p:nvSpPr>
        <p:spPr>
          <a:xfrm>
            <a:off x="6061334" y="4192167"/>
            <a:ext cx="2738120" cy="1695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130"/>
              </a:lnSpc>
            </a:pPr>
            <a:r>
              <a:rPr sz="900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直螺纹连接               冷挤压连接</a:t>
            </a:r>
            <a:r>
              <a:rPr sz="900" kern="0" spc="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成品展示</a:t>
            </a:r>
            <a:endParaRPr lang="SimHei" altLang="SimHei" sz="900"/>
          </a:p>
        </p:txBody>
      </p:sp>
      <p:sp>
        <p:nvSpPr>
          <p:cNvPr id="346" name="textbox 346"/>
          <p:cNvSpPr/>
          <p:nvPr/>
        </p:nvSpPr>
        <p:spPr>
          <a:xfrm>
            <a:off x="6061334" y="2663354"/>
            <a:ext cx="2486660" cy="1695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130"/>
              </a:lnSpc>
            </a:pPr>
            <a:r>
              <a:rPr sz="900" kern="0" spc="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直螺纹连接                   冷挤压施工</a:t>
            </a:r>
            <a:endParaRPr lang="SimHei" altLang="SimHei" sz="900"/>
          </a:p>
        </p:txBody>
      </p:sp>
      <p:sp>
        <p:nvSpPr>
          <p:cNvPr id="348" name="textbox 348"/>
          <p:cNvSpPr/>
          <p:nvPr/>
        </p:nvSpPr>
        <p:spPr>
          <a:xfrm>
            <a:off x="1104187" y="875931"/>
            <a:ext cx="965200" cy="3003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595"/>
              </a:lnSpc>
            </a:pPr>
            <a:endParaRPr lang="Arial" altLang="Arial" sz="100"/>
          </a:p>
          <a:p>
            <a:pPr algn="r" rtl="0" eaLnBrk="0">
              <a:lnSpc>
                <a:spcPct val="86000"/>
              </a:lnSpc>
            </a:pPr>
            <a:r>
              <a:rPr sz="2100" kern="0" spc="-3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</a:t>
            </a:r>
            <a:r>
              <a:rPr sz="2100" kern="0" spc="-3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</a:t>
            </a:r>
            <a:r>
              <a:rPr sz="2100" kern="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</a:t>
            </a:r>
            <a:endParaRPr lang="Microsoft YaHei" altLang="Microsoft YaHei" sz="2100"/>
          </a:p>
        </p:txBody>
      </p:sp>
      <p:pic>
        <p:nvPicPr>
          <p:cNvPr id="350" name="picture 350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 rot="21600000">
            <a:off x="790422" y="1165643"/>
            <a:ext cx="1375600" cy="6118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52" name="picture 35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9144000" cy="5143500"/>
          </a:xfrm>
          <a:prstGeom prst="rect">
            <a:avLst/>
          </a:prstGeom>
        </p:spPr>
      </p:pic>
      <p:graphicFrame>
        <p:nvGraphicFramePr>
          <p:cNvPr id="354" name="table 354"/>
          <p:cNvGraphicFramePr>
            <a:graphicFrameLocks noGrp="1"/>
          </p:cNvGraphicFramePr>
          <p:nvPr/>
        </p:nvGraphicFramePr>
        <p:xfrm>
          <a:off x="420801" y="1403006"/>
          <a:ext cx="5637529" cy="2689860"/>
        </p:xfrm>
        <a:graphic>
          <a:graphicData uri="http://schemas.openxmlformats.org/drawingml/2006/table">
            <a:tbl>
              <a:tblPr/>
              <a:tblGrid>
                <a:gridCol w="563752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268351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800"/>
                    </a:p>
                    <a:p>
                      <a:pPr marL="213995" algn="l" rtl="0" eaLnBrk="0">
                        <a:lnSpc>
                          <a:spcPts val="1813"/>
                        </a:lnSpc>
                        <a:spcBef>
                          <a:spcPts val="7"/>
                        </a:spcBef>
                      </a:pPr>
                      <a:r>
                        <a:rPr sz="1400" kern="0" spc="-5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（2）管桩+独立基础优化为管桩</a:t>
                      </a:r>
                      <a:r>
                        <a:rPr sz="1400" kern="0" spc="-6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+筏板</a:t>
                      </a:r>
                      <a:endParaRPr lang="Microsoft YaHei" altLang="Microsoft YaHei" sz="1400"/>
                    </a:p>
                    <a:p>
                      <a:pPr marL="112395" algn="l" rtl="0" eaLnBrk="0">
                        <a:lnSpc>
                          <a:spcPct val="92000"/>
                        </a:lnSpc>
                        <a:spcBef>
                          <a:spcPts val="951"/>
                        </a:spcBef>
                        <a:tabLst>
                          <a:tab pos="256540"/>
                        </a:tabLst>
                      </a:pPr>
                      <a:r>
                        <a:rPr sz="1400" kern="0" spc="0">
                          <a:solidFill>
                            <a:srgbClr val="1F4E7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	</a:t>
                      </a:r>
                      <a:r>
                        <a:rPr sz="1400" b="1" kern="0" spc="110">
                          <a:solidFill>
                            <a:srgbClr val="1F4E7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</a:t>
                      </a:r>
                      <a:r>
                        <a:rPr sz="1400" b="1" kern="0" spc="-10">
                          <a:solidFill>
                            <a:srgbClr val="1F4E7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原设计</a:t>
                      </a:r>
                      <a:r>
                        <a:rPr sz="14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：基础设计为管桩+独立基础</a:t>
                      </a:r>
                      <a:r>
                        <a:rPr sz="1400" kern="0" spc="-20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</a:t>
                      </a:r>
                      <a:r>
                        <a:rPr sz="14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，电梯井部位为400厚筏板。</a:t>
                      </a:r>
                      <a:endParaRPr lang="Microsoft YaHei" altLang="Microsoft YaHei" sz="1400"/>
                    </a:p>
                    <a:p>
                      <a:pPr marL="384175" indent="-271779" algn="l" rtl="0" eaLnBrk="0">
                        <a:lnSpc>
                          <a:spcPct val="121000"/>
                        </a:lnSpc>
                        <a:spcBef>
                          <a:spcPts val="975"/>
                        </a:spcBef>
                        <a:tabLst>
                          <a:tab pos="256540"/>
                        </a:tabLst>
                      </a:pPr>
                      <a:r>
                        <a:rPr sz="1400" kern="0" spc="0">
                          <a:solidFill>
                            <a:srgbClr val="1F4E7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	</a:t>
                      </a:r>
                      <a:r>
                        <a:rPr sz="1400" b="1" kern="0" spc="110">
                          <a:solidFill>
                            <a:srgbClr val="1F4E7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</a:t>
                      </a:r>
                      <a:r>
                        <a:rPr sz="1400" b="1" kern="0" spc="10">
                          <a:solidFill>
                            <a:srgbClr val="1F4E7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不利因素</a:t>
                      </a:r>
                      <a:r>
                        <a:rPr sz="1400" b="1" kern="0" spc="-110">
                          <a:solidFill>
                            <a:srgbClr val="1F4E7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</a:t>
                      </a:r>
                      <a:r>
                        <a:rPr sz="14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：基坑防水不交圈时</a:t>
                      </a:r>
                      <a:r>
                        <a:rPr sz="1400" kern="0" spc="-16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</a:t>
                      </a:r>
                      <a:r>
                        <a:rPr sz="14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，存在冻胀及渗漏隐患；</a:t>
                      </a:r>
                      <a:r>
                        <a:rPr sz="1400" kern="0" spc="-3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</a:t>
                      </a:r>
                      <a:r>
                        <a:rPr sz="14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基坑回填   </a:t>
                      </a:r>
                      <a:r>
                        <a:rPr sz="14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后</a:t>
                      </a:r>
                      <a:r>
                        <a:rPr sz="1400" kern="0" spc="-2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</a:t>
                      </a:r>
                      <a:r>
                        <a:rPr sz="14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，存在地面沉降风险</a:t>
                      </a:r>
                      <a:r>
                        <a:rPr sz="14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。</a:t>
                      </a:r>
                      <a:endParaRPr lang="Microsoft YaHei" altLang="Microsoft YaHei" sz="1400"/>
                    </a:p>
                    <a:p>
                      <a:pPr marL="384809" indent="-272415" algn="l" rtl="0" eaLnBrk="0">
                        <a:lnSpc>
                          <a:spcPct val="121000"/>
                        </a:lnSpc>
                        <a:spcBef>
                          <a:spcPts val="975"/>
                        </a:spcBef>
                        <a:tabLst>
                          <a:tab pos="256540"/>
                        </a:tabLst>
                      </a:pPr>
                      <a:r>
                        <a:rPr sz="1400" kern="0" spc="0">
                          <a:solidFill>
                            <a:srgbClr val="1F4E7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	</a:t>
                      </a:r>
                      <a:r>
                        <a:rPr sz="1400" b="1" kern="0" spc="90">
                          <a:solidFill>
                            <a:srgbClr val="1F4E7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</a:t>
                      </a:r>
                      <a:r>
                        <a:rPr sz="1400" b="1" kern="0" spc="10">
                          <a:solidFill>
                            <a:srgbClr val="1F4E7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优化措施</a:t>
                      </a:r>
                      <a:r>
                        <a:rPr sz="14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：</a:t>
                      </a:r>
                      <a:r>
                        <a:rPr sz="1400" kern="0" spc="10">
                          <a:solidFill>
                            <a:srgbClr val="FF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管桩+独立基础优化为管桩+筏板</a:t>
                      </a:r>
                      <a:r>
                        <a:rPr sz="14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，</a:t>
                      </a:r>
                      <a:r>
                        <a:rPr sz="1400" kern="0" spc="-3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</a:t>
                      </a:r>
                      <a:r>
                        <a:rPr sz="1400" kern="0" spc="10">
                          <a:solidFill>
                            <a:srgbClr val="FF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电梯</a:t>
                      </a:r>
                      <a:r>
                        <a:rPr sz="1400" kern="0" spc="0">
                          <a:solidFill>
                            <a:srgbClr val="FF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、楼梯部位筏   </a:t>
                      </a:r>
                      <a:r>
                        <a:rPr sz="1400" kern="0" spc="-10">
                          <a:solidFill>
                            <a:srgbClr val="FF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板厚度增厚</a:t>
                      </a:r>
                      <a:r>
                        <a:rPr sz="1400" kern="0" spc="-220">
                          <a:solidFill>
                            <a:srgbClr val="FF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</a:t>
                      </a:r>
                      <a:r>
                        <a:rPr sz="14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，按照设计变</a:t>
                      </a:r>
                      <a:r>
                        <a:rPr sz="14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更重新报价。</a:t>
                      </a:r>
                      <a:endParaRPr lang="Microsoft YaHei" altLang="Microsoft YaHei" sz="1400"/>
                    </a:p>
                    <a:p>
                      <a:pPr marL="112395" algn="l" rtl="0" eaLnBrk="0">
                        <a:lnSpc>
                          <a:spcPct val="91000"/>
                        </a:lnSpc>
                        <a:spcBef>
                          <a:spcPts val="991"/>
                        </a:spcBef>
                        <a:tabLst>
                          <a:tab pos="256540"/>
                        </a:tabLst>
                      </a:pPr>
                      <a:r>
                        <a:rPr sz="1400" kern="0" spc="0">
                          <a:solidFill>
                            <a:srgbClr val="1F4E7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	</a:t>
                      </a:r>
                      <a:r>
                        <a:rPr sz="1400" b="1" kern="0" spc="90">
                          <a:solidFill>
                            <a:srgbClr val="1F4E7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</a:t>
                      </a:r>
                      <a:r>
                        <a:rPr sz="1400" b="1" kern="0" spc="0">
                          <a:solidFill>
                            <a:srgbClr val="1F4E7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优化效果</a:t>
                      </a:r>
                      <a:r>
                        <a:rPr sz="14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：</a:t>
                      </a:r>
                      <a:r>
                        <a:rPr sz="1400" kern="0" spc="0">
                          <a:solidFill>
                            <a:srgbClr val="FF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消除冻胀及渗漏隐患、地面不均匀沉降</a:t>
                      </a:r>
                      <a:r>
                        <a:rPr sz="1400" kern="0" spc="-10">
                          <a:solidFill>
                            <a:srgbClr val="FF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风险</a:t>
                      </a:r>
                      <a:r>
                        <a:rPr sz="14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。</a:t>
                      </a:r>
                      <a:endParaRPr lang="Microsoft YaHei" altLang="Microsoft YaHei" sz="1400"/>
                    </a:p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800"/>
                    </a:p>
                    <a:p>
                      <a:pPr marL="112395" algn="l" rtl="0" eaLnBrk="0">
                        <a:lnSpc>
                          <a:spcPct val="92000"/>
                        </a:lnSpc>
                        <a:spcBef>
                          <a:spcPts val="5"/>
                        </a:spcBef>
                        <a:tabLst>
                          <a:tab pos="256540"/>
                        </a:tabLst>
                      </a:pPr>
                      <a:r>
                        <a:rPr sz="1400" kern="0" spc="0">
                          <a:solidFill>
                            <a:srgbClr val="1F4E7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	</a:t>
                      </a:r>
                      <a:r>
                        <a:rPr sz="1400" b="1" kern="0" spc="100">
                          <a:solidFill>
                            <a:srgbClr val="1F4E7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</a:t>
                      </a:r>
                      <a:r>
                        <a:rPr sz="1400" b="1" kern="0" spc="-30">
                          <a:solidFill>
                            <a:srgbClr val="1F4E7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适用范围</a:t>
                      </a:r>
                      <a:r>
                        <a:rPr sz="14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：设计为管桩+独立基础且地下</a:t>
                      </a:r>
                      <a:r>
                        <a:rPr sz="14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水位较高的地下基础工程。</a:t>
                      </a:r>
                      <a:endParaRPr lang="Microsoft YaHei" altLang="Microsoft YaHei" sz="1400"/>
                    </a:p>
                  </a:txBody>
                  <a:tcPr marL="0" marR="0" marT="0" marB="0">
                    <a:lnL w="6350" cap="flat" cmpd="sng" algn="ctr">
                      <a:solidFill>
                        <a:srgbClr val="1F4E7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1F4E7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1F4E7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1F4E7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FEFE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pic>
        <p:nvPicPr>
          <p:cNvPr id="356" name="picture 35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533580" y="3827275"/>
            <a:ext cx="143983" cy="130971"/>
          </a:xfrm>
          <a:prstGeom prst="rect">
            <a:avLst/>
          </a:prstGeom>
        </p:spPr>
      </p:pic>
      <p:pic>
        <p:nvPicPr>
          <p:cNvPr id="358" name="picture 35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533580" y="3507235"/>
            <a:ext cx="143997" cy="130971"/>
          </a:xfrm>
          <a:prstGeom prst="rect">
            <a:avLst/>
          </a:prstGeom>
        </p:spPr>
      </p:pic>
      <p:pic>
        <p:nvPicPr>
          <p:cNvPr id="360" name="picture 36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533580" y="2867155"/>
            <a:ext cx="143997" cy="130971"/>
          </a:xfrm>
          <a:prstGeom prst="rect">
            <a:avLst/>
          </a:prstGeom>
        </p:spPr>
      </p:pic>
      <p:pic>
        <p:nvPicPr>
          <p:cNvPr id="362" name="picture 36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533580" y="2227076"/>
            <a:ext cx="143997" cy="130971"/>
          </a:xfrm>
          <a:prstGeom prst="rect">
            <a:avLst/>
          </a:prstGeom>
        </p:spPr>
      </p:pic>
      <p:pic>
        <p:nvPicPr>
          <p:cNvPr id="364" name="picture 36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533580" y="1907035"/>
            <a:ext cx="143997" cy="130971"/>
          </a:xfrm>
          <a:prstGeom prst="rect">
            <a:avLst/>
          </a:prstGeom>
        </p:spPr>
      </p:pic>
      <p:pic>
        <p:nvPicPr>
          <p:cNvPr id="366" name="picture 36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6295263" y="824103"/>
            <a:ext cx="2358390" cy="1660397"/>
          </a:xfrm>
          <a:prstGeom prst="rect">
            <a:avLst/>
          </a:prstGeom>
        </p:spPr>
      </p:pic>
      <p:graphicFrame>
        <p:nvGraphicFramePr>
          <p:cNvPr id="368" name="table 368"/>
          <p:cNvGraphicFramePr>
            <a:graphicFrameLocks noGrp="1"/>
          </p:cNvGraphicFramePr>
          <p:nvPr/>
        </p:nvGraphicFramePr>
        <p:xfrm>
          <a:off x="6295263" y="2719959"/>
          <a:ext cx="2358390" cy="1621789"/>
        </p:xfrm>
        <a:graphic>
          <a:graphicData uri="http://schemas.openxmlformats.org/drawingml/2006/table">
            <a:tbl>
              <a:tblPr/>
              <a:tblGrid>
                <a:gridCol w="235839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161543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pic>
        <p:nvPicPr>
          <p:cNvPr id="370" name="picture 370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6304788" y="2729484"/>
            <a:ext cx="2339340" cy="1603247"/>
          </a:xfrm>
          <a:prstGeom prst="rect">
            <a:avLst/>
          </a:prstGeom>
        </p:spPr>
      </p:pic>
      <p:pic>
        <p:nvPicPr>
          <p:cNvPr id="372" name="picture 372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1600000">
            <a:off x="1307960" y="245236"/>
            <a:ext cx="7836039" cy="466725"/>
          </a:xfrm>
          <a:prstGeom prst="rect">
            <a:avLst/>
          </a:prstGeom>
        </p:spPr>
      </p:pic>
      <p:grpSp>
        <p:nvGrpSpPr>
          <p:cNvPr id="16" name="group 16"/>
          <p:cNvGrpSpPr/>
          <p:nvPr/>
        </p:nvGrpSpPr>
        <p:grpSpPr>
          <a:xfrm rot="21600000">
            <a:off x="263144" y="158356"/>
            <a:ext cx="931748" cy="571576"/>
            <a:chExt cx="931748" cy="571576"/>
          </a:xfrm>
        </p:grpSpPr>
        <p:pic>
          <p:nvPicPr>
            <p:cNvPr id="376" name="picture 376"/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 rot="21600000">
              <a:off x="0" y="0"/>
              <a:ext cx="931748" cy="571576"/>
            </a:xfrm>
            <a:prstGeom prst="rect">
              <a:avLst/>
            </a:prstGeom>
          </p:spPr>
        </p:pic>
        <p:sp>
          <p:nvSpPr>
            <p:cNvPr id="378" name="textbox 378"/>
            <p:cNvSpPr/>
            <p:nvPr/>
          </p:nvSpPr>
          <p:spPr>
            <a:xfrm>
              <a:off x="-12700" y="-12700"/>
              <a:ext cx="957580" cy="69723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10000"/>
                </a:lnSpc>
              </a:pPr>
              <a:endParaRPr lang="Arial" altLang="Arial" sz="500"/>
            </a:p>
            <a:p>
              <a:pPr marL="236854" algn="l" rtl="0" eaLnBrk="0">
                <a:lnSpc>
                  <a:spcPct val="90000"/>
                </a:lnSpc>
              </a:pPr>
              <a:r>
                <a:rPr sz="3500" kern="0" spc="-20">
                  <a:solidFill>
                    <a:srgbClr val="0089CF">
                      <a:alpha val="100000"/>
                    </a:srgbClr>
                  </a:solidFill>
                  <a:latin typeface="Impact"/>
                  <a:ea typeface="Impact"/>
                  <a:cs typeface="Impact"/>
                </a:rPr>
                <a:t>03</a:t>
              </a:r>
              <a:endParaRPr lang="Impact" altLang="Impact" sz="3500"/>
            </a:p>
          </p:txBody>
        </p:sp>
      </p:grpSp>
      <p:sp>
        <p:nvSpPr>
          <p:cNvPr id="380" name="textbox 380"/>
          <p:cNvSpPr/>
          <p:nvPr/>
        </p:nvSpPr>
        <p:spPr>
          <a:xfrm>
            <a:off x="777722" y="875931"/>
            <a:ext cx="1291589" cy="3638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595"/>
              </a:lnSpc>
            </a:pPr>
            <a:endParaRPr lang="Arial" altLang="Arial" sz="100"/>
          </a:p>
          <a:p>
            <a:pPr marL="72389" algn="l" rtl="0" eaLnBrk="0">
              <a:lnSpc>
                <a:spcPct val="95000"/>
              </a:lnSpc>
              <a:tabLst>
                <a:tab pos="334009"/>
              </a:tabLst>
            </a:pPr>
            <a:r>
              <a:rPr sz="1900" u="sng" kern="0" spc="0">
                <a:solidFill>
                  <a:srgbClr val="000000">
                    <a:alpha val="100000"/>
                  </a:srgbClr>
                </a:solidFill>
                <a:uFill>
                  <a:solidFill>
                    <a:srgbClr val="C00000"/>
                  </a:solidFill>
                </a:uFill>
                <a:latin typeface="Microsoft YaHei"/>
                <a:ea typeface="Microsoft YaHei"/>
                <a:cs typeface="Microsoft YaHei"/>
              </a:rPr>
              <a:t>	</a:t>
            </a:r>
            <a:r>
              <a:rPr sz="1900" u="sng" kern="0" spc="-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</a:t>
            </a:r>
            <a:r>
              <a:rPr sz="1900" u="sng" kern="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</a:t>
            </a:r>
            <a:r>
              <a:rPr sz="1900" u="sng" kern="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</a:t>
            </a:r>
            <a:endParaRPr lang="Microsoft YaHei" altLang="Microsoft YaHei" sz="1900"/>
          </a:p>
        </p:txBody>
      </p:sp>
      <p:sp>
        <p:nvSpPr>
          <p:cNvPr id="382" name="path"/>
          <p:cNvSpPr/>
          <p:nvPr/>
        </p:nvSpPr>
        <p:spPr>
          <a:xfrm>
            <a:off x="790422" y="1165643"/>
            <a:ext cx="60248" cy="61188"/>
          </a:xfrm>
          <a:custGeom>
            <a:rect l="0" t="0" r="0" b="0"/>
            <a:pathLst>
              <a:path w="94" h="96">
                <a:moveTo>
                  <a:pt x="0" y="48"/>
                </a:moveTo>
                <a:cubicBezTo>
                  <a:pt x="0" y="21"/>
                  <a:pt x="21" y="0"/>
                  <a:pt x="47" y="0"/>
                </a:cubicBezTo>
                <a:cubicBezTo>
                  <a:pt x="73" y="0"/>
                  <a:pt x="94" y="21"/>
                  <a:pt x="94" y="48"/>
                </a:cubicBezTo>
                <a:cubicBezTo>
                  <a:pt x="94" y="74"/>
                  <a:pt x="73" y="96"/>
                  <a:pt x="47" y="96"/>
                </a:cubicBezTo>
                <a:cubicBezTo>
                  <a:pt x="21" y="96"/>
                  <a:pt x="0" y="74"/>
                  <a:pt x="0" y="48"/>
                </a:cubicBezTo>
              </a:path>
            </a:pathLst>
          </a:custGeom>
          <a:solidFill>
            <a:srgbClr val="B4202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84" name="textbox 384"/>
          <p:cNvSpPr/>
          <p:nvPr/>
        </p:nvSpPr>
        <p:spPr>
          <a:xfrm>
            <a:off x="6668399" y="4374666"/>
            <a:ext cx="1657350" cy="1689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127"/>
              </a:lnSpc>
            </a:pPr>
            <a:r>
              <a:rPr sz="900" kern="0" spc="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筏板设计变更平面图（局部</a:t>
            </a:r>
            <a:r>
              <a:rPr sz="900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）</a:t>
            </a:r>
            <a:endParaRPr lang="SimHei" altLang="SimHei" sz="900"/>
          </a:p>
        </p:txBody>
      </p:sp>
      <p:sp>
        <p:nvSpPr>
          <p:cNvPr id="386" name="textbox 386"/>
          <p:cNvSpPr/>
          <p:nvPr/>
        </p:nvSpPr>
        <p:spPr>
          <a:xfrm>
            <a:off x="6825968" y="2499321"/>
            <a:ext cx="1273810" cy="1695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130"/>
              </a:lnSpc>
            </a:pPr>
            <a:r>
              <a:rPr sz="900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原设计平面图（局部）</a:t>
            </a:r>
            <a:endParaRPr lang="SimHei" altLang="SimHei" sz="900"/>
          </a:p>
        </p:txBody>
      </p:sp>
      <p:pic>
        <p:nvPicPr>
          <p:cNvPr id="388" name="picture 388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21600000">
            <a:off x="503783" y="949778"/>
            <a:ext cx="213741" cy="461767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90" name="picture 39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9144000" cy="5143500"/>
          </a:xfrm>
          <a:prstGeom prst="rect">
            <a:avLst/>
          </a:prstGeom>
        </p:spPr>
      </p:pic>
      <p:pic>
        <p:nvPicPr>
          <p:cNvPr id="392" name="picture 39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420801" y="949778"/>
            <a:ext cx="4903266" cy="3466748"/>
          </a:xfrm>
          <a:prstGeom prst="rect">
            <a:avLst/>
          </a:prstGeom>
        </p:spPr>
      </p:pic>
      <p:sp>
        <p:nvSpPr>
          <p:cNvPr id="394" name="textbox 394"/>
          <p:cNvSpPr/>
          <p:nvPr/>
        </p:nvSpPr>
        <p:spPr>
          <a:xfrm>
            <a:off x="520880" y="1520408"/>
            <a:ext cx="4718684" cy="28136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13664" algn="l" rtl="0" eaLnBrk="0">
              <a:lnSpc>
                <a:spcPts val="1813"/>
              </a:lnSpc>
            </a:pP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（3）室外台阶、地下室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回填坡道等更改为现浇混凝土结构</a:t>
            </a:r>
            <a:endParaRPr lang="Microsoft YaHei" altLang="Microsoft YaHei" sz="1400"/>
          </a:p>
          <a:p>
            <a:pPr marL="285750" indent="-273050" algn="l" rtl="0" eaLnBrk="0">
              <a:lnSpc>
                <a:spcPct val="121000"/>
              </a:lnSpc>
              <a:spcBef>
                <a:spcPts val="952"/>
              </a:spcBef>
              <a:tabLst>
                <a:tab pos="156210"/>
              </a:tabLst>
            </a:pPr>
            <a:r>
              <a:rPr sz="1400" kern="0" spc="0">
                <a:solidFill>
                  <a:srgbClr val="1F4E7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1400" b="1" kern="0" spc="90">
                <a:solidFill>
                  <a:srgbClr val="1F4E7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1400" b="1" kern="0" spc="30">
                <a:solidFill>
                  <a:srgbClr val="1F4E7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原设计</a:t>
            </a:r>
            <a:r>
              <a:rPr sz="1400" b="1" kern="0" spc="-110">
                <a:solidFill>
                  <a:srgbClr val="1F4E7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400" kern="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：室外台阶、地下室坡道</a:t>
            </a:r>
            <a:r>
              <a:rPr sz="1400" kern="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需待回填完成后</a:t>
            </a:r>
            <a:r>
              <a:rPr sz="1400" kern="0" spc="-1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400" kern="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，在回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填土上施工。</a:t>
            </a:r>
            <a:endParaRPr lang="Microsoft YaHei" altLang="Microsoft YaHei" sz="1400"/>
          </a:p>
          <a:p>
            <a:pPr marL="285115" indent="-272415" algn="l" rtl="0" eaLnBrk="0">
              <a:lnSpc>
                <a:spcPct val="121000"/>
              </a:lnSpc>
              <a:spcBef>
                <a:spcPts val="975"/>
              </a:spcBef>
              <a:tabLst>
                <a:tab pos="156210"/>
              </a:tabLst>
            </a:pPr>
            <a:r>
              <a:rPr sz="1400" kern="0" spc="0">
                <a:solidFill>
                  <a:srgbClr val="1F4E7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1400" b="1" kern="0" spc="90">
                <a:solidFill>
                  <a:srgbClr val="1F4E7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1400" b="1" kern="0" spc="30">
                <a:solidFill>
                  <a:srgbClr val="1F4E7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不利因素</a:t>
            </a:r>
            <a:r>
              <a:rPr sz="1400" b="1" kern="0" spc="-100">
                <a:solidFill>
                  <a:srgbClr val="1F4E7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400" kern="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：存在冻胀隐患</a:t>
            </a:r>
            <a:r>
              <a:rPr sz="1400" kern="0" spc="-1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400" kern="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，与</a:t>
            </a:r>
            <a:r>
              <a:rPr sz="1400" kern="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主体结构交界处易开裂，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容易因冻胀应力不均匀导致不均匀沉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降。</a:t>
            </a:r>
            <a:endParaRPr lang="Microsoft YaHei" altLang="Microsoft YaHei" sz="1400"/>
          </a:p>
          <a:p>
            <a:pPr marL="12700" algn="l" rtl="0" eaLnBrk="0">
              <a:lnSpc>
                <a:spcPct val="91000"/>
              </a:lnSpc>
              <a:spcBef>
                <a:spcPts val="991"/>
              </a:spcBef>
              <a:tabLst>
                <a:tab pos="156210"/>
              </a:tabLst>
            </a:pPr>
            <a:r>
              <a:rPr sz="1400" kern="0" spc="0">
                <a:solidFill>
                  <a:srgbClr val="1F4E7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1400" b="1" kern="0" spc="90">
                <a:solidFill>
                  <a:srgbClr val="1F4E7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1400" b="1" kern="0" spc="-10">
                <a:solidFill>
                  <a:srgbClr val="1F4E7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优化措施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：</a:t>
            </a:r>
            <a:r>
              <a:rPr sz="1400" kern="0" spc="-10">
                <a:solidFill>
                  <a:srgbClr val="FF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更改为混凝土结构</a:t>
            </a:r>
            <a:r>
              <a:rPr sz="1400" kern="0" spc="-200">
                <a:solidFill>
                  <a:srgbClr val="FF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400" kern="0" spc="-10">
                <a:solidFill>
                  <a:srgbClr val="FF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，随一次结构同时施工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400"/>
          </a:p>
          <a:p>
            <a:pPr marL="285115" indent="-272415" algn="l" rtl="0" eaLnBrk="0">
              <a:lnSpc>
                <a:spcPct val="121000"/>
              </a:lnSpc>
              <a:spcBef>
                <a:spcPts val="975"/>
              </a:spcBef>
              <a:tabLst>
                <a:tab pos="156210"/>
              </a:tabLst>
            </a:pPr>
            <a:r>
              <a:rPr sz="1400" kern="0" spc="0">
                <a:solidFill>
                  <a:srgbClr val="1F4E7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1400" b="1" kern="0" spc="90">
                <a:solidFill>
                  <a:srgbClr val="1F4E7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1400" b="1" kern="0" spc="20">
                <a:solidFill>
                  <a:srgbClr val="1F4E7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优化效果</a:t>
            </a:r>
            <a:r>
              <a:rPr sz="1400" b="1" kern="0" spc="-100">
                <a:solidFill>
                  <a:srgbClr val="1F4E7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400" kern="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：</a:t>
            </a:r>
            <a:r>
              <a:rPr sz="1400" kern="0" spc="20">
                <a:solidFill>
                  <a:srgbClr val="FF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避免不均匀沉降</a:t>
            </a:r>
            <a:r>
              <a:rPr sz="1400" kern="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；</a:t>
            </a:r>
            <a:r>
              <a:rPr sz="1400" kern="0" spc="-2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400" kern="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随一次结构</a:t>
            </a:r>
            <a:r>
              <a:rPr sz="1400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同时施工</a:t>
            </a:r>
            <a:r>
              <a:rPr sz="1400" kern="0" spc="-1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400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，避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免因二次进场施工导致成本增加</a:t>
            </a:r>
            <a:r>
              <a:rPr sz="1400" kern="0" spc="-2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，节省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工期。</a:t>
            </a:r>
            <a:endParaRPr lang="Microsoft YaHei" altLang="Microsoft YaHei" sz="1400"/>
          </a:p>
          <a:p>
            <a:pPr algn="l" rtl="0" eaLnBrk="0">
              <a:lnSpc>
                <a:spcPct val="103000"/>
              </a:lnSpc>
            </a:pPr>
            <a:endParaRPr lang="Arial" altLang="Arial" sz="800"/>
          </a:p>
          <a:p>
            <a:pPr marL="12700" algn="l" rtl="0" eaLnBrk="0">
              <a:lnSpc>
                <a:spcPct val="91000"/>
              </a:lnSpc>
              <a:spcBef>
                <a:spcPts val="3"/>
              </a:spcBef>
              <a:tabLst>
                <a:tab pos="156210"/>
              </a:tabLst>
            </a:pPr>
            <a:r>
              <a:rPr sz="1400" kern="0" spc="0">
                <a:solidFill>
                  <a:srgbClr val="1F4E7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1400" b="1" kern="0" spc="100">
                <a:solidFill>
                  <a:srgbClr val="1F4E7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1400" b="1" kern="0" spc="0">
                <a:solidFill>
                  <a:srgbClr val="1F4E7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：室外台阶、地下室回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填坡道。</a:t>
            </a:r>
            <a:endParaRPr lang="Microsoft YaHei" altLang="Microsoft YaHei" sz="1400"/>
          </a:p>
        </p:txBody>
      </p:sp>
      <p:pic>
        <p:nvPicPr>
          <p:cNvPr id="396" name="picture 39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533580" y="4147315"/>
            <a:ext cx="143997" cy="130971"/>
          </a:xfrm>
          <a:prstGeom prst="rect">
            <a:avLst/>
          </a:prstGeom>
        </p:spPr>
      </p:pic>
      <p:pic>
        <p:nvPicPr>
          <p:cNvPr id="398" name="picture 39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533580" y="3507235"/>
            <a:ext cx="143997" cy="130971"/>
          </a:xfrm>
          <a:prstGeom prst="rect">
            <a:avLst/>
          </a:prstGeom>
        </p:spPr>
      </p:pic>
      <p:pic>
        <p:nvPicPr>
          <p:cNvPr id="400" name="picture 40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533580" y="3187195"/>
            <a:ext cx="143997" cy="130971"/>
          </a:xfrm>
          <a:prstGeom prst="rect">
            <a:avLst/>
          </a:prstGeom>
        </p:spPr>
      </p:pic>
      <p:pic>
        <p:nvPicPr>
          <p:cNvPr id="402" name="picture 40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533580" y="2547116"/>
            <a:ext cx="143997" cy="130971"/>
          </a:xfrm>
          <a:prstGeom prst="rect">
            <a:avLst/>
          </a:prstGeom>
        </p:spPr>
      </p:pic>
      <p:pic>
        <p:nvPicPr>
          <p:cNvPr id="404" name="picture 40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533580" y="1907035"/>
            <a:ext cx="143997" cy="130971"/>
          </a:xfrm>
          <a:prstGeom prst="rect">
            <a:avLst/>
          </a:prstGeom>
        </p:spPr>
      </p:pic>
      <p:pic>
        <p:nvPicPr>
          <p:cNvPr id="406" name="picture 406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5410200" y="1414271"/>
            <a:ext cx="3599688" cy="1402080"/>
          </a:xfrm>
          <a:prstGeom prst="rect">
            <a:avLst/>
          </a:prstGeom>
        </p:spPr>
      </p:pic>
      <p:pic>
        <p:nvPicPr>
          <p:cNvPr id="408" name="picture 408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1600000">
            <a:off x="5400675" y="1404746"/>
            <a:ext cx="3618738" cy="2969133"/>
          </a:xfrm>
          <a:prstGeom prst="rect">
            <a:avLst/>
          </a:prstGeom>
        </p:spPr>
      </p:pic>
      <p:grpSp>
        <p:nvGrpSpPr>
          <p:cNvPr id="18" name="group 18"/>
          <p:cNvGrpSpPr/>
          <p:nvPr/>
        </p:nvGrpSpPr>
        <p:grpSpPr>
          <a:xfrm rot="21600000">
            <a:off x="5400675" y="3039999"/>
            <a:ext cx="3618738" cy="1343405"/>
            <a:chExt cx="3618738" cy="1343405"/>
          </a:xfrm>
        </p:grpSpPr>
        <p:pic>
          <p:nvPicPr>
            <p:cNvPr id="410" name="picture 410"/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 rot="21600000">
              <a:off x="0" y="0"/>
              <a:ext cx="3618738" cy="1343405"/>
            </a:xfrm>
            <a:prstGeom prst="rect">
              <a:avLst/>
            </a:prstGeom>
          </p:spPr>
        </p:pic>
        <p:sp>
          <p:nvSpPr>
            <p:cNvPr id="412" name="path"/>
            <p:cNvSpPr/>
            <p:nvPr/>
          </p:nvSpPr>
          <p:spPr>
            <a:xfrm>
              <a:off x="2273102" y="347656"/>
              <a:ext cx="9717" cy="11442"/>
            </a:xfrm>
            <a:custGeom>
              <a:rect l="0" t="0" r="0" b="0"/>
              <a:pathLst>
                <a:path w="15" h="18">
                  <a:moveTo>
                    <a:pt x="11" y="16"/>
                  </a:moveTo>
                  <a:lnTo>
                    <a:pt x="13" y="13"/>
                  </a:lnTo>
                  <a:lnTo>
                    <a:pt x="4" y="1"/>
                  </a:lnTo>
                  <a:lnTo>
                    <a:pt x="1" y="4"/>
                  </a:lnTo>
                  <a:lnTo>
                    <a:pt x="11" y="16"/>
                  </a:lnTo>
                </a:path>
              </a:pathLst>
            </a:custGeom>
            <a:noFill/>
            <a:ln w="1689" cap="rnd">
              <a:solidFill>
                <a:srgbClr val="66CCB2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14" name="path"/>
            <p:cNvSpPr/>
            <p:nvPr/>
          </p:nvSpPr>
          <p:spPr>
            <a:xfrm>
              <a:off x="2540145" y="347656"/>
              <a:ext cx="9716" cy="11442"/>
            </a:xfrm>
            <a:custGeom>
              <a:rect l="0" t="0" r="0" b="0"/>
              <a:pathLst>
                <a:path w="15" h="18">
                  <a:moveTo>
                    <a:pt x="11" y="16"/>
                  </a:moveTo>
                  <a:lnTo>
                    <a:pt x="13" y="13"/>
                  </a:lnTo>
                  <a:lnTo>
                    <a:pt x="4" y="1"/>
                  </a:lnTo>
                  <a:lnTo>
                    <a:pt x="1" y="4"/>
                  </a:lnTo>
                  <a:lnTo>
                    <a:pt x="11" y="16"/>
                  </a:lnTo>
                </a:path>
              </a:pathLst>
            </a:custGeom>
            <a:noFill/>
            <a:ln w="1689" cap="rnd">
              <a:solidFill>
                <a:srgbClr val="66CCB2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16" name="path"/>
            <p:cNvSpPr/>
            <p:nvPr/>
          </p:nvSpPr>
          <p:spPr>
            <a:xfrm>
              <a:off x="1744307" y="311467"/>
              <a:ext cx="31393" cy="406108"/>
            </a:xfrm>
            <a:custGeom>
              <a:rect l="0" t="0" r="0" b="0"/>
              <a:pathLst>
                <a:path w="49" h="639">
                  <a:moveTo>
                    <a:pt x="49" y="11"/>
                  </a:moveTo>
                  <a:lnTo>
                    <a:pt x="0" y="11"/>
                  </a:lnTo>
                  <a:moveTo>
                    <a:pt x="48" y="627"/>
                  </a:moveTo>
                  <a:lnTo>
                    <a:pt x="0" y="627"/>
                  </a:lnTo>
                  <a:moveTo>
                    <a:pt x="10" y="0"/>
                  </a:moveTo>
                  <a:lnTo>
                    <a:pt x="9" y="639"/>
                  </a:lnTo>
                </a:path>
              </a:pathLst>
            </a:custGeom>
            <a:noFill/>
            <a:ln cap="rnd">
              <a:solidFill>
                <a:srgbClr val="00FF00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grpSp>
          <p:nvGrpSpPr>
            <p:cNvPr id="20" name="group 20"/>
            <p:cNvGrpSpPr/>
            <p:nvPr/>
          </p:nvGrpSpPr>
          <p:grpSpPr>
            <a:xfrm rot="21600000">
              <a:off x="1722717" y="318731"/>
              <a:ext cx="68820" cy="554558"/>
              <a:chExt cx="68820" cy="554558"/>
            </a:xfrm>
          </p:grpSpPr>
          <p:sp>
            <p:nvSpPr>
              <p:cNvPr id="418" name="path"/>
              <p:cNvSpPr/>
              <p:nvPr/>
            </p:nvSpPr>
            <p:spPr>
              <a:xfrm>
                <a:off x="23055" y="385641"/>
                <a:ext cx="9716" cy="11442"/>
              </a:xfrm>
              <a:custGeom>
                <a:rect l="0" t="0" r="0" b="0"/>
                <a:pathLst>
                  <a:path w="15" h="18">
                    <a:moveTo>
                      <a:pt x="4" y="1"/>
                    </a:moveTo>
                    <a:lnTo>
                      <a:pt x="1" y="4"/>
                    </a:lnTo>
                    <a:lnTo>
                      <a:pt x="11" y="16"/>
                    </a:lnTo>
                    <a:lnTo>
                      <a:pt x="13" y="13"/>
                    </a:lnTo>
                    <a:lnTo>
                      <a:pt x="4" y="1"/>
                    </a:lnTo>
                  </a:path>
                </a:pathLst>
              </a:custGeom>
              <a:noFill/>
              <a:ln w="1689" cap="rnd">
                <a:solidFill>
                  <a:srgbClr val="00FF00">
                    <a:alpha val="100000"/>
                  </a:srgbClr>
                </a:solidFill>
                <a:prstDash val="solid"/>
                <a:round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420" name="path"/>
              <p:cNvSpPr/>
              <p:nvPr/>
            </p:nvSpPr>
            <p:spPr>
              <a:xfrm>
                <a:off x="0" y="182460"/>
                <a:ext cx="21945" cy="44399"/>
              </a:xfrm>
              <a:custGeom>
                <a:rect l="0" t="0" r="0" b="0"/>
                <a:pathLst>
                  <a:path w="34" h="69">
                    <a:moveTo>
                      <a:pt x="0" y="53"/>
                    </a:moveTo>
                    <a:lnTo>
                      <a:pt x="0" y="66"/>
                    </a:lnTo>
                    <a:lnTo>
                      <a:pt x="14" y="68"/>
                    </a:lnTo>
                    <a:lnTo>
                      <a:pt x="12" y="66"/>
                    </a:lnTo>
                    <a:lnTo>
                      <a:pt x="11" y="62"/>
                    </a:lnTo>
                    <a:lnTo>
                      <a:pt x="11" y="58"/>
                    </a:lnTo>
                    <a:lnTo>
                      <a:pt x="12" y="54"/>
                    </a:lnTo>
                    <a:lnTo>
                      <a:pt x="16" y="51"/>
                    </a:lnTo>
                    <a:lnTo>
                      <a:pt x="21" y="50"/>
                    </a:lnTo>
                    <a:lnTo>
                      <a:pt x="24" y="50"/>
                    </a:lnTo>
                    <a:lnTo>
                      <a:pt x="29" y="51"/>
                    </a:lnTo>
                    <a:lnTo>
                      <a:pt x="32" y="54"/>
                    </a:lnTo>
                    <a:lnTo>
                      <a:pt x="34" y="58"/>
                    </a:lnTo>
                    <a:lnTo>
                      <a:pt x="34" y="62"/>
                    </a:lnTo>
                    <a:lnTo>
                      <a:pt x="32" y="67"/>
                    </a:lnTo>
                    <a:lnTo>
                      <a:pt x="31" y="68"/>
                    </a:lnTo>
                    <a:lnTo>
                      <a:pt x="27" y="69"/>
                    </a:lnTo>
                    <a:moveTo>
                      <a:pt x="6" y="41"/>
                    </a:moveTo>
                    <a:lnTo>
                      <a:pt x="4" y="39"/>
                    </a:lnTo>
                    <a:lnTo>
                      <a:pt x="0" y="34"/>
                    </a:lnTo>
                    <a:lnTo>
                      <a:pt x="34" y="35"/>
                    </a:lnTo>
                    <a:moveTo>
                      <a:pt x="0" y="2"/>
                    </a:moveTo>
                    <a:lnTo>
                      <a:pt x="0" y="16"/>
                    </a:lnTo>
                    <a:lnTo>
                      <a:pt x="14" y="18"/>
                    </a:lnTo>
                    <a:lnTo>
                      <a:pt x="13" y="16"/>
                    </a:lnTo>
                    <a:lnTo>
                      <a:pt x="11" y="12"/>
                    </a:lnTo>
                    <a:lnTo>
                      <a:pt x="11" y="8"/>
                    </a:lnTo>
                    <a:lnTo>
                      <a:pt x="13" y="4"/>
                    </a:lnTo>
                    <a:lnTo>
                      <a:pt x="16" y="1"/>
                    </a:lnTo>
                    <a:lnTo>
                      <a:pt x="21" y="0"/>
                    </a:lnTo>
                    <a:lnTo>
                      <a:pt x="24" y="0"/>
                    </a:lnTo>
                    <a:lnTo>
                      <a:pt x="29" y="1"/>
                    </a:lnTo>
                    <a:lnTo>
                      <a:pt x="32" y="4"/>
                    </a:lnTo>
                    <a:lnTo>
                      <a:pt x="34" y="8"/>
                    </a:lnTo>
                    <a:lnTo>
                      <a:pt x="34" y="12"/>
                    </a:lnTo>
                    <a:lnTo>
                      <a:pt x="32" y="16"/>
                    </a:lnTo>
                    <a:lnTo>
                      <a:pt x="31" y="18"/>
                    </a:lnTo>
                    <a:lnTo>
                      <a:pt x="27" y="19"/>
                    </a:lnTo>
                  </a:path>
                </a:pathLst>
              </a:custGeom>
              <a:noFill/>
              <a:ln cap="rnd">
                <a:solidFill>
                  <a:srgbClr val="000000">
                    <a:alpha val="100000"/>
                  </a:srgbClr>
                </a:solidFill>
                <a:prstDash val="solid"/>
                <a:round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422" name="path"/>
              <p:cNvSpPr/>
              <p:nvPr/>
            </p:nvSpPr>
            <p:spPr>
              <a:xfrm>
                <a:off x="27507" y="0"/>
                <a:ext cx="41312" cy="391579"/>
              </a:xfrm>
              <a:custGeom>
                <a:rect l="0" t="0" r="0" b="0"/>
                <a:pathLst>
                  <a:path w="65" h="616">
                    <a:moveTo>
                      <a:pt x="64" y="0"/>
                    </a:moveTo>
                    <a:lnTo>
                      <a:pt x="65" y="0"/>
                    </a:lnTo>
                    <a:lnTo>
                      <a:pt x="65" y="0"/>
                    </a:lnTo>
                    <a:lnTo>
                      <a:pt x="64" y="0"/>
                    </a:lnTo>
                    <a:lnTo>
                      <a:pt x="64" y="0"/>
                    </a:lnTo>
                    <a:close/>
                  </a:path>
                  <a:path w="65" h="616">
                    <a:moveTo>
                      <a:pt x="63" y="615"/>
                    </a:moveTo>
                    <a:lnTo>
                      <a:pt x="64" y="615"/>
                    </a:lnTo>
                    <a:lnTo>
                      <a:pt x="64" y="616"/>
                    </a:lnTo>
                    <a:lnTo>
                      <a:pt x="63" y="616"/>
                    </a:lnTo>
                    <a:lnTo>
                      <a:pt x="63" y="615"/>
                    </a:lnTo>
                    <a:close/>
                  </a:path>
                  <a:path w="65" h="616">
                    <a:moveTo>
                      <a:pt x="0" y="615"/>
                    </a:moveTo>
                    <a:lnTo>
                      <a:pt x="0" y="615"/>
                    </a:lnTo>
                    <a:lnTo>
                      <a:pt x="0" y="616"/>
                    </a:lnTo>
                    <a:lnTo>
                      <a:pt x="0" y="616"/>
                    </a:lnTo>
                    <a:lnTo>
                      <a:pt x="0" y="615"/>
                    </a:lnTo>
                    <a:close/>
                  </a:path>
                </a:pathLst>
              </a:custGeom>
              <a:solidFill>
                <a:srgbClr val="00FF00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424" name="path"/>
              <p:cNvSpPr/>
              <p:nvPr/>
            </p:nvSpPr>
            <p:spPr>
              <a:xfrm>
                <a:off x="0" y="164706"/>
                <a:ext cx="21945" cy="12560"/>
              </a:xfrm>
              <a:custGeom>
                <a:rect l="0" t="0" r="0" b="0"/>
                <a:pathLst>
                  <a:path w="34" h="19">
                    <a:moveTo>
                      <a:pt x="0" y="11"/>
                    </a:moveTo>
                    <a:lnTo>
                      <a:pt x="1" y="15"/>
                    </a:lnTo>
                    <a:lnTo>
                      <a:pt x="6" y="18"/>
                    </a:lnTo>
                    <a:lnTo>
                      <a:pt x="14" y="19"/>
                    </a:lnTo>
                    <a:lnTo>
                      <a:pt x="19" y="19"/>
                    </a:lnTo>
                    <a:lnTo>
                      <a:pt x="27" y="18"/>
                    </a:lnTo>
                    <a:lnTo>
                      <a:pt x="32" y="15"/>
                    </a:lnTo>
                    <a:lnTo>
                      <a:pt x="34" y="11"/>
                    </a:lnTo>
                    <a:lnTo>
                      <a:pt x="34" y="8"/>
                    </a:lnTo>
                    <a:lnTo>
                      <a:pt x="32" y="4"/>
                    </a:lnTo>
                    <a:lnTo>
                      <a:pt x="27" y="1"/>
                    </a:lnTo>
                    <a:lnTo>
                      <a:pt x="19" y="0"/>
                    </a:lnTo>
                    <a:lnTo>
                      <a:pt x="14" y="0"/>
                    </a:lnTo>
                    <a:lnTo>
                      <a:pt x="6" y="1"/>
                    </a:lnTo>
                    <a:lnTo>
                      <a:pt x="1" y="4"/>
                    </a:lnTo>
                    <a:lnTo>
                      <a:pt x="0" y="8"/>
                    </a:lnTo>
                    <a:lnTo>
                      <a:pt x="0" y="11"/>
                    </a:lnTo>
                  </a:path>
                </a:pathLst>
              </a:custGeom>
              <a:noFill/>
              <a:ln cap="rnd">
                <a:solidFill>
                  <a:srgbClr val="000000">
                    <a:alpha val="100000"/>
                  </a:srgbClr>
                </a:solidFill>
                <a:prstDash val="solid"/>
                <a:round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426" name="path"/>
              <p:cNvSpPr/>
              <p:nvPr/>
            </p:nvSpPr>
            <p:spPr>
              <a:xfrm>
                <a:off x="21411" y="383680"/>
                <a:ext cx="31215" cy="170878"/>
              </a:xfrm>
              <a:custGeom>
                <a:rect l="0" t="0" r="0" b="0"/>
                <a:pathLst>
                  <a:path w="49" h="269">
                    <a:moveTo>
                      <a:pt x="49" y="11"/>
                    </a:moveTo>
                    <a:lnTo>
                      <a:pt x="0" y="11"/>
                    </a:lnTo>
                    <a:moveTo>
                      <a:pt x="48" y="257"/>
                    </a:moveTo>
                    <a:lnTo>
                      <a:pt x="0" y="257"/>
                    </a:lnTo>
                    <a:moveTo>
                      <a:pt x="10" y="0"/>
                    </a:moveTo>
                    <a:lnTo>
                      <a:pt x="9" y="269"/>
                    </a:lnTo>
                  </a:path>
                </a:pathLst>
              </a:custGeom>
              <a:noFill/>
              <a:ln cap="rnd">
                <a:solidFill>
                  <a:srgbClr val="00FF00">
                    <a:alpha val="100000"/>
                  </a:srgbClr>
                </a:solidFill>
                <a:prstDash val="solid"/>
                <a:round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2" name="group 22"/>
            <p:cNvGrpSpPr/>
            <p:nvPr/>
          </p:nvGrpSpPr>
          <p:grpSpPr>
            <a:xfrm rot="21600000">
              <a:off x="1746440" y="124548"/>
              <a:ext cx="802576" cy="745934"/>
              <a:chExt cx="802576" cy="745934"/>
            </a:xfrm>
          </p:grpSpPr>
          <p:sp>
            <p:nvSpPr>
              <p:cNvPr id="428" name="path"/>
              <p:cNvSpPr/>
              <p:nvPr/>
            </p:nvSpPr>
            <p:spPr>
              <a:xfrm>
                <a:off x="245465" y="0"/>
                <a:ext cx="557110" cy="681608"/>
              </a:xfrm>
              <a:custGeom>
                <a:rect l="0" t="0" r="0" b="0"/>
                <a:pathLst>
                  <a:path w="877" h="1073">
                    <a:moveTo>
                      <a:pt x="2" y="298"/>
                    </a:moveTo>
                    <a:lnTo>
                      <a:pt x="0" y="302"/>
                    </a:lnTo>
                    <a:lnTo>
                      <a:pt x="12" y="310"/>
                    </a:lnTo>
                    <a:lnTo>
                      <a:pt x="2" y="298"/>
                    </a:lnTo>
                  </a:path>
                  <a:path w="877" h="1073">
                    <a:moveTo>
                      <a:pt x="0" y="302"/>
                    </a:moveTo>
                    <a:lnTo>
                      <a:pt x="12" y="310"/>
                    </a:lnTo>
                    <a:lnTo>
                      <a:pt x="9" y="314"/>
                    </a:lnTo>
                    <a:lnTo>
                      <a:pt x="0" y="302"/>
                    </a:lnTo>
                  </a:path>
                  <a:path w="877" h="1073">
                    <a:moveTo>
                      <a:pt x="9" y="15"/>
                    </a:moveTo>
                    <a:lnTo>
                      <a:pt x="12" y="11"/>
                    </a:lnTo>
                    <a:lnTo>
                      <a:pt x="0" y="3"/>
                    </a:lnTo>
                    <a:lnTo>
                      <a:pt x="9" y="15"/>
                    </a:lnTo>
                  </a:path>
                  <a:path w="877" h="1073">
                    <a:moveTo>
                      <a:pt x="12" y="11"/>
                    </a:moveTo>
                    <a:lnTo>
                      <a:pt x="0" y="3"/>
                    </a:lnTo>
                    <a:lnTo>
                      <a:pt x="2" y="0"/>
                    </a:lnTo>
                    <a:lnTo>
                      <a:pt x="12" y="11"/>
                    </a:lnTo>
                  </a:path>
                  <a:path w="877" h="1073">
                    <a:moveTo>
                      <a:pt x="874" y="368"/>
                    </a:moveTo>
                    <a:lnTo>
                      <a:pt x="877" y="364"/>
                    </a:lnTo>
                    <a:lnTo>
                      <a:pt x="864" y="356"/>
                    </a:lnTo>
                    <a:lnTo>
                      <a:pt x="874" y="368"/>
                    </a:lnTo>
                  </a:path>
                  <a:path w="877" h="1073">
                    <a:moveTo>
                      <a:pt x="877" y="364"/>
                    </a:moveTo>
                    <a:lnTo>
                      <a:pt x="864" y="356"/>
                    </a:lnTo>
                    <a:lnTo>
                      <a:pt x="867" y="352"/>
                    </a:lnTo>
                    <a:lnTo>
                      <a:pt x="877" y="364"/>
                    </a:lnTo>
                  </a:path>
                  <a:path w="877" h="1073">
                    <a:moveTo>
                      <a:pt x="867" y="298"/>
                    </a:moveTo>
                    <a:lnTo>
                      <a:pt x="864" y="302"/>
                    </a:lnTo>
                    <a:lnTo>
                      <a:pt x="877" y="310"/>
                    </a:lnTo>
                    <a:lnTo>
                      <a:pt x="867" y="298"/>
                    </a:lnTo>
                  </a:path>
                  <a:path w="877" h="1073">
                    <a:moveTo>
                      <a:pt x="864" y="302"/>
                    </a:moveTo>
                    <a:lnTo>
                      <a:pt x="877" y="310"/>
                    </a:lnTo>
                    <a:lnTo>
                      <a:pt x="874" y="314"/>
                    </a:lnTo>
                    <a:lnTo>
                      <a:pt x="864" y="302"/>
                    </a:lnTo>
                  </a:path>
                  <a:path w="877" h="1073">
                    <a:moveTo>
                      <a:pt x="867" y="1058"/>
                    </a:moveTo>
                    <a:lnTo>
                      <a:pt x="864" y="1061"/>
                    </a:lnTo>
                    <a:lnTo>
                      <a:pt x="877" y="1069"/>
                    </a:lnTo>
                    <a:lnTo>
                      <a:pt x="867" y="1058"/>
                    </a:lnTo>
                  </a:path>
                  <a:path w="877" h="1073">
                    <a:moveTo>
                      <a:pt x="864" y="1061"/>
                    </a:moveTo>
                    <a:lnTo>
                      <a:pt x="877" y="1069"/>
                    </a:lnTo>
                    <a:lnTo>
                      <a:pt x="874" y="1073"/>
                    </a:lnTo>
                    <a:lnTo>
                      <a:pt x="864" y="1061"/>
                    </a:lnTo>
                  </a:path>
                  <a:path w="877" h="1073">
                    <a:moveTo>
                      <a:pt x="874" y="368"/>
                    </a:moveTo>
                    <a:lnTo>
                      <a:pt x="877" y="364"/>
                    </a:lnTo>
                    <a:lnTo>
                      <a:pt x="864" y="356"/>
                    </a:lnTo>
                    <a:lnTo>
                      <a:pt x="874" y="368"/>
                    </a:lnTo>
                  </a:path>
                  <a:path w="877" h="1073">
                    <a:moveTo>
                      <a:pt x="877" y="364"/>
                    </a:moveTo>
                    <a:lnTo>
                      <a:pt x="864" y="356"/>
                    </a:lnTo>
                    <a:lnTo>
                      <a:pt x="867" y="352"/>
                    </a:lnTo>
                    <a:lnTo>
                      <a:pt x="877" y="364"/>
                    </a:lnTo>
                  </a:path>
                  <a:path w="877" h="1073">
                    <a:moveTo>
                      <a:pt x="453" y="368"/>
                    </a:moveTo>
                    <a:lnTo>
                      <a:pt x="456" y="364"/>
                    </a:lnTo>
                    <a:lnTo>
                      <a:pt x="444" y="356"/>
                    </a:lnTo>
                    <a:lnTo>
                      <a:pt x="453" y="368"/>
                    </a:lnTo>
                  </a:path>
                  <a:path w="877" h="1073">
                    <a:moveTo>
                      <a:pt x="456" y="364"/>
                    </a:moveTo>
                    <a:lnTo>
                      <a:pt x="444" y="356"/>
                    </a:lnTo>
                    <a:lnTo>
                      <a:pt x="446" y="352"/>
                    </a:lnTo>
                    <a:lnTo>
                      <a:pt x="456" y="364"/>
                    </a:lnTo>
                  </a:path>
                  <a:path w="877" h="1073">
                    <a:moveTo>
                      <a:pt x="446" y="298"/>
                    </a:moveTo>
                    <a:lnTo>
                      <a:pt x="444" y="302"/>
                    </a:lnTo>
                    <a:lnTo>
                      <a:pt x="456" y="310"/>
                    </a:lnTo>
                    <a:lnTo>
                      <a:pt x="446" y="298"/>
                    </a:lnTo>
                  </a:path>
                  <a:path w="877" h="1073">
                    <a:moveTo>
                      <a:pt x="444" y="302"/>
                    </a:moveTo>
                    <a:lnTo>
                      <a:pt x="456" y="310"/>
                    </a:lnTo>
                    <a:lnTo>
                      <a:pt x="453" y="314"/>
                    </a:lnTo>
                    <a:lnTo>
                      <a:pt x="444" y="302"/>
                    </a:lnTo>
                  </a:path>
                  <a:path w="877" h="1073">
                    <a:moveTo>
                      <a:pt x="446" y="1005"/>
                    </a:moveTo>
                    <a:lnTo>
                      <a:pt x="444" y="1008"/>
                    </a:lnTo>
                    <a:lnTo>
                      <a:pt x="456" y="1017"/>
                    </a:lnTo>
                    <a:lnTo>
                      <a:pt x="446" y="1005"/>
                    </a:lnTo>
                  </a:path>
                  <a:path w="877" h="1073">
                    <a:moveTo>
                      <a:pt x="444" y="1008"/>
                    </a:moveTo>
                    <a:lnTo>
                      <a:pt x="456" y="1017"/>
                    </a:lnTo>
                    <a:lnTo>
                      <a:pt x="453" y="1020"/>
                    </a:lnTo>
                    <a:lnTo>
                      <a:pt x="444" y="1008"/>
                    </a:lnTo>
                  </a:path>
                  <a:path w="877" h="1073">
                    <a:moveTo>
                      <a:pt x="453" y="368"/>
                    </a:moveTo>
                    <a:lnTo>
                      <a:pt x="456" y="364"/>
                    </a:lnTo>
                    <a:lnTo>
                      <a:pt x="444" y="356"/>
                    </a:lnTo>
                    <a:lnTo>
                      <a:pt x="453" y="368"/>
                    </a:lnTo>
                  </a:path>
                  <a:path w="877" h="1073">
                    <a:moveTo>
                      <a:pt x="456" y="364"/>
                    </a:moveTo>
                    <a:lnTo>
                      <a:pt x="444" y="356"/>
                    </a:lnTo>
                    <a:lnTo>
                      <a:pt x="446" y="352"/>
                    </a:lnTo>
                    <a:lnTo>
                      <a:pt x="456" y="364"/>
                    </a:lnTo>
                  </a:path>
                </a:pathLst>
              </a:custGeom>
              <a:solidFill>
                <a:srgbClr val="66CCB2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430" name="path"/>
              <p:cNvSpPr/>
              <p:nvPr/>
            </p:nvSpPr>
            <p:spPr>
              <a:xfrm>
                <a:off x="516090" y="504646"/>
                <a:ext cx="189978" cy="219405"/>
              </a:xfrm>
              <a:custGeom>
                <a:rect l="0" t="0" r="0" b="0"/>
                <a:pathLst>
                  <a:path w="299" h="345">
                    <a:moveTo>
                      <a:pt x="64" y="189"/>
                    </a:moveTo>
                    <a:lnTo>
                      <a:pt x="101" y="62"/>
                    </a:lnTo>
                    <a:moveTo>
                      <a:pt x="299" y="62"/>
                    </a:moveTo>
                    <a:lnTo>
                      <a:pt x="298" y="55"/>
                    </a:lnTo>
                    <a:lnTo>
                      <a:pt x="297" y="48"/>
                    </a:lnTo>
                    <a:lnTo>
                      <a:pt x="296" y="41"/>
                    </a:lnTo>
                    <a:lnTo>
                      <a:pt x="293" y="34"/>
                    </a:lnTo>
                    <a:lnTo>
                      <a:pt x="290" y="28"/>
                    </a:lnTo>
                    <a:lnTo>
                      <a:pt x="287" y="22"/>
                    </a:lnTo>
                    <a:lnTo>
                      <a:pt x="283" y="17"/>
                    </a:lnTo>
                    <a:lnTo>
                      <a:pt x="278" y="12"/>
                    </a:lnTo>
                    <a:lnTo>
                      <a:pt x="273" y="8"/>
                    </a:lnTo>
                    <a:lnTo>
                      <a:pt x="267" y="5"/>
                    </a:lnTo>
                    <a:lnTo>
                      <a:pt x="262" y="2"/>
                    </a:lnTo>
                    <a:lnTo>
                      <a:pt x="256" y="1"/>
                    </a:lnTo>
                    <a:lnTo>
                      <a:pt x="250" y="0"/>
                    </a:lnTo>
                    <a:lnTo>
                      <a:pt x="244" y="0"/>
                    </a:lnTo>
                    <a:lnTo>
                      <a:pt x="238" y="1"/>
                    </a:lnTo>
                    <a:lnTo>
                      <a:pt x="233" y="2"/>
                    </a:lnTo>
                    <a:lnTo>
                      <a:pt x="227" y="5"/>
                    </a:lnTo>
                    <a:lnTo>
                      <a:pt x="222" y="8"/>
                    </a:lnTo>
                    <a:lnTo>
                      <a:pt x="217" y="12"/>
                    </a:lnTo>
                    <a:lnTo>
                      <a:pt x="212" y="17"/>
                    </a:lnTo>
                    <a:lnTo>
                      <a:pt x="208" y="22"/>
                    </a:lnTo>
                    <a:lnTo>
                      <a:pt x="204" y="28"/>
                    </a:lnTo>
                    <a:lnTo>
                      <a:pt x="201" y="34"/>
                    </a:lnTo>
                    <a:lnTo>
                      <a:pt x="199" y="41"/>
                    </a:lnTo>
                    <a:lnTo>
                      <a:pt x="197" y="48"/>
                    </a:lnTo>
                    <a:lnTo>
                      <a:pt x="196" y="55"/>
                    </a:lnTo>
                    <a:lnTo>
                      <a:pt x="196" y="62"/>
                    </a:lnTo>
                    <a:lnTo>
                      <a:pt x="196" y="69"/>
                    </a:lnTo>
                    <a:lnTo>
                      <a:pt x="197" y="77"/>
                    </a:lnTo>
                    <a:lnTo>
                      <a:pt x="199" y="84"/>
                    </a:lnTo>
                    <a:lnTo>
                      <a:pt x="201" y="91"/>
                    </a:lnTo>
                    <a:lnTo>
                      <a:pt x="204" y="97"/>
                    </a:lnTo>
                    <a:lnTo>
                      <a:pt x="208" y="103"/>
                    </a:lnTo>
                    <a:lnTo>
                      <a:pt x="212" y="108"/>
                    </a:lnTo>
                    <a:lnTo>
                      <a:pt x="217" y="113"/>
                    </a:lnTo>
                    <a:lnTo>
                      <a:pt x="222" y="117"/>
                    </a:lnTo>
                    <a:lnTo>
                      <a:pt x="227" y="120"/>
                    </a:lnTo>
                    <a:lnTo>
                      <a:pt x="233" y="122"/>
                    </a:lnTo>
                    <a:lnTo>
                      <a:pt x="238" y="124"/>
                    </a:lnTo>
                    <a:lnTo>
                      <a:pt x="244" y="125"/>
                    </a:lnTo>
                    <a:lnTo>
                      <a:pt x="250" y="125"/>
                    </a:lnTo>
                    <a:lnTo>
                      <a:pt x="256" y="124"/>
                    </a:lnTo>
                    <a:lnTo>
                      <a:pt x="262" y="122"/>
                    </a:lnTo>
                    <a:lnTo>
                      <a:pt x="267" y="120"/>
                    </a:lnTo>
                    <a:lnTo>
                      <a:pt x="273" y="117"/>
                    </a:lnTo>
                    <a:lnTo>
                      <a:pt x="278" y="113"/>
                    </a:lnTo>
                    <a:lnTo>
                      <a:pt x="283" y="108"/>
                    </a:lnTo>
                    <a:lnTo>
                      <a:pt x="287" y="103"/>
                    </a:lnTo>
                    <a:lnTo>
                      <a:pt x="290" y="97"/>
                    </a:lnTo>
                    <a:lnTo>
                      <a:pt x="293" y="91"/>
                    </a:lnTo>
                    <a:lnTo>
                      <a:pt x="296" y="84"/>
                    </a:lnTo>
                    <a:lnTo>
                      <a:pt x="297" y="77"/>
                    </a:lnTo>
                    <a:lnTo>
                      <a:pt x="298" y="69"/>
                    </a:lnTo>
                    <a:lnTo>
                      <a:pt x="299" y="62"/>
                    </a:lnTo>
                    <a:moveTo>
                      <a:pt x="128" y="267"/>
                    </a:moveTo>
                    <a:lnTo>
                      <a:pt x="128" y="259"/>
                    </a:lnTo>
                    <a:lnTo>
                      <a:pt x="127" y="251"/>
                    </a:lnTo>
                    <a:lnTo>
                      <a:pt x="125" y="243"/>
                    </a:lnTo>
                    <a:lnTo>
                      <a:pt x="123" y="235"/>
                    </a:lnTo>
                    <a:lnTo>
                      <a:pt x="119" y="228"/>
                    </a:lnTo>
                    <a:lnTo>
                      <a:pt x="116" y="221"/>
                    </a:lnTo>
                    <a:lnTo>
                      <a:pt x="112" y="215"/>
                    </a:lnTo>
                    <a:lnTo>
                      <a:pt x="107" y="209"/>
                    </a:lnTo>
                    <a:lnTo>
                      <a:pt x="102" y="204"/>
                    </a:lnTo>
                    <a:lnTo>
                      <a:pt x="96" y="199"/>
                    </a:lnTo>
                    <a:lnTo>
                      <a:pt x="90" y="196"/>
                    </a:lnTo>
                    <a:lnTo>
                      <a:pt x="84" y="193"/>
                    </a:lnTo>
                    <a:lnTo>
                      <a:pt x="77" y="191"/>
                    </a:lnTo>
                    <a:lnTo>
                      <a:pt x="71" y="189"/>
                    </a:lnTo>
                    <a:lnTo>
                      <a:pt x="64" y="189"/>
                    </a:lnTo>
                    <a:lnTo>
                      <a:pt x="57" y="189"/>
                    </a:lnTo>
                    <a:lnTo>
                      <a:pt x="50" y="191"/>
                    </a:lnTo>
                    <a:lnTo>
                      <a:pt x="44" y="193"/>
                    </a:lnTo>
                    <a:lnTo>
                      <a:pt x="38" y="196"/>
                    </a:lnTo>
                    <a:lnTo>
                      <a:pt x="32" y="199"/>
                    </a:lnTo>
                    <a:lnTo>
                      <a:pt x="26" y="204"/>
                    </a:lnTo>
                    <a:lnTo>
                      <a:pt x="21" y="209"/>
                    </a:lnTo>
                    <a:lnTo>
                      <a:pt x="16" y="215"/>
                    </a:lnTo>
                    <a:lnTo>
                      <a:pt x="12" y="221"/>
                    </a:lnTo>
                    <a:lnTo>
                      <a:pt x="8" y="228"/>
                    </a:lnTo>
                    <a:lnTo>
                      <a:pt x="5" y="235"/>
                    </a:lnTo>
                    <a:lnTo>
                      <a:pt x="3" y="243"/>
                    </a:lnTo>
                    <a:lnTo>
                      <a:pt x="1" y="251"/>
                    </a:lnTo>
                    <a:lnTo>
                      <a:pt x="0" y="259"/>
                    </a:lnTo>
                    <a:lnTo>
                      <a:pt x="0" y="267"/>
                    </a:lnTo>
                    <a:lnTo>
                      <a:pt x="0" y="275"/>
                    </a:lnTo>
                    <a:lnTo>
                      <a:pt x="1" y="283"/>
                    </a:lnTo>
                    <a:lnTo>
                      <a:pt x="3" y="291"/>
                    </a:lnTo>
                    <a:lnTo>
                      <a:pt x="5" y="299"/>
                    </a:lnTo>
                    <a:lnTo>
                      <a:pt x="8" y="306"/>
                    </a:lnTo>
                    <a:lnTo>
                      <a:pt x="12" y="313"/>
                    </a:lnTo>
                    <a:lnTo>
                      <a:pt x="16" y="319"/>
                    </a:lnTo>
                    <a:lnTo>
                      <a:pt x="21" y="325"/>
                    </a:lnTo>
                    <a:lnTo>
                      <a:pt x="26" y="330"/>
                    </a:lnTo>
                    <a:lnTo>
                      <a:pt x="32" y="334"/>
                    </a:lnTo>
                    <a:lnTo>
                      <a:pt x="38" y="338"/>
                    </a:lnTo>
                    <a:lnTo>
                      <a:pt x="44" y="341"/>
                    </a:lnTo>
                    <a:lnTo>
                      <a:pt x="50" y="343"/>
                    </a:lnTo>
                    <a:lnTo>
                      <a:pt x="57" y="345"/>
                    </a:lnTo>
                    <a:lnTo>
                      <a:pt x="64" y="345"/>
                    </a:lnTo>
                    <a:lnTo>
                      <a:pt x="71" y="345"/>
                    </a:lnTo>
                    <a:lnTo>
                      <a:pt x="77" y="343"/>
                    </a:lnTo>
                    <a:lnTo>
                      <a:pt x="84" y="341"/>
                    </a:lnTo>
                    <a:lnTo>
                      <a:pt x="90" y="338"/>
                    </a:lnTo>
                    <a:lnTo>
                      <a:pt x="96" y="334"/>
                    </a:lnTo>
                    <a:lnTo>
                      <a:pt x="102" y="330"/>
                    </a:lnTo>
                    <a:lnTo>
                      <a:pt x="107" y="325"/>
                    </a:lnTo>
                    <a:lnTo>
                      <a:pt x="112" y="319"/>
                    </a:lnTo>
                    <a:lnTo>
                      <a:pt x="116" y="313"/>
                    </a:lnTo>
                    <a:lnTo>
                      <a:pt x="119" y="306"/>
                    </a:lnTo>
                    <a:lnTo>
                      <a:pt x="123" y="299"/>
                    </a:lnTo>
                    <a:lnTo>
                      <a:pt x="125" y="291"/>
                    </a:lnTo>
                    <a:lnTo>
                      <a:pt x="127" y="283"/>
                    </a:lnTo>
                    <a:lnTo>
                      <a:pt x="128" y="275"/>
                    </a:lnTo>
                    <a:lnTo>
                      <a:pt x="128" y="267"/>
                    </a:lnTo>
                  </a:path>
                </a:pathLst>
              </a:custGeom>
              <a:noFill/>
              <a:ln cap="rnd">
                <a:solidFill>
                  <a:srgbClr val="000000">
                    <a:alpha val="100000"/>
                  </a:srgbClr>
                </a:solidFill>
                <a:prstDash val="solid"/>
                <a:round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432" name="path"/>
              <p:cNvSpPr/>
              <p:nvPr/>
            </p:nvSpPr>
            <p:spPr>
              <a:xfrm>
                <a:off x="0" y="189737"/>
                <a:ext cx="8559" cy="556196"/>
              </a:xfrm>
              <a:custGeom>
                <a:rect l="0" t="0" r="0" b="0"/>
                <a:pathLst>
                  <a:path w="13" h="875">
                    <a:moveTo>
                      <a:pt x="10" y="15"/>
                    </a:moveTo>
                    <a:lnTo>
                      <a:pt x="13" y="11"/>
                    </a:lnTo>
                    <a:lnTo>
                      <a:pt x="0" y="3"/>
                    </a:lnTo>
                    <a:lnTo>
                      <a:pt x="10" y="15"/>
                    </a:lnTo>
                  </a:path>
                  <a:path w="13" h="875">
                    <a:moveTo>
                      <a:pt x="13" y="11"/>
                    </a:moveTo>
                    <a:lnTo>
                      <a:pt x="0" y="3"/>
                    </a:lnTo>
                    <a:lnTo>
                      <a:pt x="3" y="0"/>
                    </a:lnTo>
                    <a:lnTo>
                      <a:pt x="13" y="11"/>
                    </a:lnTo>
                  </a:path>
                  <a:path w="13" h="875">
                    <a:moveTo>
                      <a:pt x="3" y="615"/>
                    </a:moveTo>
                    <a:lnTo>
                      <a:pt x="0" y="619"/>
                    </a:lnTo>
                    <a:lnTo>
                      <a:pt x="12" y="627"/>
                    </a:lnTo>
                    <a:lnTo>
                      <a:pt x="3" y="615"/>
                    </a:lnTo>
                  </a:path>
                  <a:path w="13" h="875">
                    <a:moveTo>
                      <a:pt x="0" y="619"/>
                    </a:moveTo>
                    <a:lnTo>
                      <a:pt x="12" y="627"/>
                    </a:lnTo>
                    <a:lnTo>
                      <a:pt x="10" y="630"/>
                    </a:lnTo>
                    <a:lnTo>
                      <a:pt x="0" y="619"/>
                    </a:lnTo>
                  </a:path>
                  <a:path w="13" h="875">
                    <a:moveTo>
                      <a:pt x="10" y="630"/>
                    </a:moveTo>
                    <a:lnTo>
                      <a:pt x="12" y="627"/>
                    </a:lnTo>
                    <a:lnTo>
                      <a:pt x="0" y="619"/>
                    </a:lnTo>
                    <a:lnTo>
                      <a:pt x="10" y="630"/>
                    </a:lnTo>
                  </a:path>
                  <a:path w="13" h="875">
                    <a:moveTo>
                      <a:pt x="12" y="627"/>
                    </a:moveTo>
                    <a:lnTo>
                      <a:pt x="0" y="619"/>
                    </a:lnTo>
                    <a:lnTo>
                      <a:pt x="3" y="615"/>
                    </a:lnTo>
                    <a:lnTo>
                      <a:pt x="12" y="627"/>
                    </a:lnTo>
                  </a:path>
                  <a:path w="13" h="875">
                    <a:moveTo>
                      <a:pt x="2" y="860"/>
                    </a:moveTo>
                    <a:lnTo>
                      <a:pt x="0" y="863"/>
                    </a:lnTo>
                    <a:lnTo>
                      <a:pt x="12" y="872"/>
                    </a:lnTo>
                    <a:lnTo>
                      <a:pt x="2" y="860"/>
                    </a:lnTo>
                  </a:path>
                  <a:path w="13" h="875">
                    <a:moveTo>
                      <a:pt x="0" y="863"/>
                    </a:moveTo>
                    <a:lnTo>
                      <a:pt x="12" y="872"/>
                    </a:lnTo>
                    <a:lnTo>
                      <a:pt x="9" y="875"/>
                    </a:lnTo>
                    <a:lnTo>
                      <a:pt x="0" y="863"/>
                    </a:lnTo>
                  </a:path>
                </a:pathLst>
              </a:custGeom>
              <a:solidFill>
                <a:srgbClr val="00FF00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4" name="group 24"/>
            <p:cNvGrpSpPr/>
            <p:nvPr/>
          </p:nvGrpSpPr>
          <p:grpSpPr>
            <a:xfrm rot="21600000">
              <a:off x="2251468" y="313442"/>
              <a:ext cx="65061" cy="454373"/>
              <a:chExt cx="65061" cy="454373"/>
            </a:xfrm>
          </p:grpSpPr>
          <p:sp>
            <p:nvSpPr>
              <p:cNvPr id="434" name="path"/>
              <p:cNvSpPr/>
              <p:nvPr/>
            </p:nvSpPr>
            <p:spPr>
              <a:xfrm>
                <a:off x="21633" y="0"/>
                <a:ext cx="9717" cy="11429"/>
              </a:xfrm>
              <a:custGeom>
                <a:rect l="0" t="0" r="0" b="0"/>
                <a:pathLst>
                  <a:path w="15" h="17">
                    <a:moveTo>
                      <a:pt x="4" y="1"/>
                    </a:moveTo>
                    <a:lnTo>
                      <a:pt x="1" y="4"/>
                    </a:lnTo>
                    <a:lnTo>
                      <a:pt x="11" y="16"/>
                    </a:lnTo>
                    <a:lnTo>
                      <a:pt x="13" y="13"/>
                    </a:lnTo>
                    <a:lnTo>
                      <a:pt x="4" y="1"/>
                    </a:lnTo>
                  </a:path>
                </a:pathLst>
              </a:custGeom>
              <a:noFill/>
              <a:ln w="1689" cap="rnd">
                <a:solidFill>
                  <a:srgbClr val="66CCB2">
                    <a:alpha val="100000"/>
                  </a:srgbClr>
                </a:solidFill>
                <a:prstDash val="solid"/>
                <a:round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436" name="path"/>
              <p:cNvSpPr/>
              <p:nvPr/>
            </p:nvSpPr>
            <p:spPr>
              <a:xfrm>
                <a:off x="0" y="17519"/>
                <a:ext cx="18555" cy="25768"/>
              </a:xfrm>
              <a:custGeom>
                <a:rect l="0" t="0" r="0" b="0"/>
                <a:pathLst>
                  <a:path w="28" h="40">
                    <a:moveTo>
                      <a:pt x="0" y="28"/>
                    </a:moveTo>
                    <a:lnTo>
                      <a:pt x="19" y="40"/>
                    </a:lnTo>
                    <a:lnTo>
                      <a:pt x="19" y="22"/>
                    </a:lnTo>
                    <a:moveTo>
                      <a:pt x="0" y="28"/>
                    </a:moveTo>
                    <a:lnTo>
                      <a:pt x="29" y="28"/>
                    </a:lnTo>
                    <a:moveTo>
                      <a:pt x="0" y="2"/>
                    </a:moveTo>
                    <a:lnTo>
                      <a:pt x="0" y="14"/>
                    </a:lnTo>
                    <a:lnTo>
                      <a:pt x="12" y="15"/>
                    </a:lnTo>
                    <a:lnTo>
                      <a:pt x="11" y="14"/>
                    </a:lnTo>
                    <a:lnTo>
                      <a:pt x="9" y="10"/>
                    </a:lnTo>
                    <a:lnTo>
                      <a:pt x="9" y="7"/>
                    </a:lnTo>
                    <a:lnTo>
                      <a:pt x="11" y="3"/>
                    </a:lnTo>
                    <a:lnTo>
                      <a:pt x="14" y="1"/>
                    </a:lnTo>
                    <a:lnTo>
                      <a:pt x="18" y="0"/>
                    </a:lnTo>
                    <a:lnTo>
                      <a:pt x="20" y="0"/>
                    </a:lnTo>
                    <a:lnTo>
                      <a:pt x="25" y="1"/>
                    </a:lnTo>
                    <a:lnTo>
                      <a:pt x="27" y="3"/>
                    </a:lnTo>
                    <a:lnTo>
                      <a:pt x="29" y="7"/>
                    </a:lnTo>
                    <a:lnTo>
                      <a:pt x="29" y="10"/>
                    </a:lnTo>
                    <a:lnTo>
                      <a:pt x="27" y="14"/>
                    </a:lnTo>
                    <a:lnTo>
                      <a:pt x="26" y="15"/>
                    </a:lnTo>
                    <a:lnTo>
                      <a:pt x="23" y="16"/>
                    </a:lnTo>
                  </a:path>
                </a:pathLst>
              </a:custGeom>
              <a:noFill/>
              <a:ln cap="rnd">
                <a:solidFill>
                  <a:srgbClr val="000000">
                    <a:alpha val="100000"/>
                  </a:srgbClr>
                </a:solidFill>
                <a:prstDash val="solid"/>
                <a:round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438" name="path"/>
              <p:cNvSpPr/>
              <p:nvPr/>
            </p:nvSpPr>
            <p:spPr>
              <a:xfrm>
                <a:off x="26086" y="5289"/>
                <a:ext cx="38975" cy="34849"/>
              </a:xfrm>
              <a:custGeom>
                <a:rect l="0" t="0" r="0" b="0"/>
                <a:pathLst>
                  <a:path w="61" h="54">
                    <a:moveTo>
                      <a:pt x="60" y="53"/>
                    </a:moveTo>
                    <a:lnTo>
                      <a:pt x="61" y="53"/>
                    </a:lnTo>
                    <a:lnTo>
                      <a:pt x="61" y="54"/>
                    </a:lnTo>
                    <a:lnTo>
                      <a:pt x="60" y="54"/>
                    </a:lnTo>
                    <a:lnTo>
                      <a:pt x="60" y="53"/>
                    </a:lnTo>
                    <a:close/>
                  </a:path>
                  <a:path w="61" h="54">
                    <a:moveTo>
                      <a:pt x="60" y="0"/>
                    </a:moveTo>
                    <a:lnTo>
                      <a:pt x="61" y="0"/>
                    </a:lnTo>
                    <a:lnTo>
                      <a:pt x="61" y="0"/>
                    </a:lnTo>
                    <a:lnTo>
                      <a:pt x="60" y="0"/>
                    </a:lnTo>
                    <a:lnTo>
                      <a:pt x="60" y="0"/>
                    </a:lnTo>
                    <a:close/>
                  </a:path>
                  <a:path w="61" h="54">
                    <a:moveTo>
                      <a:pt x="0" y="0"/>
                    </a:move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66CCB2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440" name="path"/>
              <p:cNvSpPr/>
              <p:nvPr/>
            </p:nvSpPr>
            <p:spPr>
              <a:xfrm>
                <a:off x="0" y="2356"/>
                <a:ext cx="18555" cy="10617"/>
              </a:xfrm>
              <a:custGeom>
                <a:rect l="0" t="0" r="0" b="0"/>
                <a:pathLst>
                  <a:path w="28" h="16">
                    <a:moveTo>
                      <a:pt x="0" y="9"/>
                    </a:moveTo>
                    <a:lnTo>
                      <a:pt x="1" y="12"/>
                    </a:lnTo>
                    <a:lnTo>
                      <a:pt x="5" y="15"/>
                    </a:lnTo>
                    <a:lnTo>
                      <a:pt x="12" y="16"/>
                    </a:lnTo>
                    <a:lnTo>
                      <a:pt x="16" y="16"/>
                    </a:lnTo>
                    <a:lnTo>
                      <a:pt x="23" y="15"/>
                    </a:lnTo>
                    <a:lnTo>
                      <a:pt x="27" y="12"/>
                    </a:lnTo>
                    <a:lnTo>
                      <a:pt x="29" y="9"/>
                    </a:lnTo>
                    <a:lnTo>
                      <a:pt x="29" y="7"/>
                    </a:lnTo>
                    <a:lnTo>
                      <a:pt x="27" y="3"/>
                    </a:lnTo>
                    <a:lnTo>
                      <a:pt x="23" y="1"/>
                    </a:lnTo>
                    <a:lnTo>
                      <a:pt x="16" y="0"/>
                    </a:lnTo>
                    <a:lnTo>
                      <a:pt x="12" y="0"/>
                    </a:lnTo>
                    <a:lnTo>
                      <a:pt x="5" y="1"/>
                    </a:lnTo>
                    <a:lnTo>
                      <a:pt x="1" y="3"/>
                    </a:lnTo>
                    <a:lnTo>
                      <a:pt x="0" y="7"/>
                    </a:lnTo>
                    <a:lnTo>
                      <a:pt x="0" y="9"/>
                    </a:lnTo>
                  </a:path>
                </a:pathLst>
              </a:custGeom>
              <a:noFill/>
              <a:ln cap="rnd">
                <a:solidFill>
                  <a:srgbClr val="000000">
                    <a:alpha val="100000"/>
                  </a:srgbClr>
                </a:solidFill>
                <a:prstDash val="solid"/>
                <a:round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442" name="path"/>
              <p:cNvSpPr/>
              <p:nvPr/>
            </p:nvSpPr>
            <p:spPr>
              <a:xfrm>
                <a:off x="10883" y="39820"/>
                <a:ext cx="35140" cy="414552"/>
              </a:xfrm>
              <a:custGeom>
                <a:rect l="0" t="0" r="0" b="0"/>
                <a:pathLst>
                  <a:path w="55" h="652">
                    <a:moveTo>
                      <a:pt x="55" y="652"/>
                    </a:moveTo>
                    <a:lnTo>
                      <a:pt x="0" y="652"/>
                    </a:lnTo>
                    <a:moveTo>
                      <a:pt x="55" y="0"/>
                    </a:moveTo>
                    <a:lnTo>
                      <a:pt x="0" y="0"/>
                    </a:lnTo>
                    <a:moveTo>
                      <a:pt x="24" y="652"/>
                    </a:moveTo>
                    <a:lnTo>
                      <a:pt x="24" y="0"/>
                    </a:lnTo>
                  </a:path>
                </a:pathLst>
              </a:custGeom>
              <a:noFill/>
              <a:ln cap="rnd">
                <a:solidFill>
                  <a:srgbClr val="66CCB2">
                    <a:alpha val="100000"/>
                  </a:srgbClr>
                </a:solidFill>
                <a:prstDash val="solid"/>
                <a:round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6" name="group 26"/>
            <p:cNvGrpSpPr/>
            <p:nvPr/>
          </p:nvGrpSpPr>
          <p:grpSpPr>
            <a:xfrm rot="21600000">
              <a:off x="2251468" y="76034"/>
              <a:ext cx="1320431" cy="692098"/>
              <a:chExt cx="1320431" cy="692098"/>
            </a:xfrm>
          </p:grpSpPr>
          <p:sp>
            <p:nvSpPr>
              <p:cNvPr id="444" name="path"/>
              <p:cNvSpPr/>
              <p:nvPr/>
            </p:nvSpPr>
            <p:spPr>
              <a:xfrm>
                <a:off x="21633" y="271621"/>
                <a:ext cx="9717" cy="11442"/>
              </a:xfrm>
              <a:custGeom>
                <a:rect l="0" t="0" r="0" b="0"/>
                <a:pathLst>
                  <a:path w="15" h="18">
                    <a:moveTo>
                      <a:pt x="11" y="16"/>
                    </a:moveTo>
                    <a:lnTo>
                      <a:pt x="13" y="13"/>
                    </a:lnTo>
                    <a:lnTo>
                      <a:pt x="4" y="1"/>
                    </a:lnTo>
                    <a:lnTo>
                      <a:pt x="1" y="4"/>
                    </a:lnTo>
                    <a:lnTo>
                      <a:pt x="11" y="16"/>
                    </a:lnTo>
                  </a:path>
                </a:pathLst>
              </a:custGeom>
              <a:noFill/>
              <a:ln w="1689" cap="rnd">
                <a:solidFill>
                  <a:srgbClr val="66CCB2">
                    <a:alpha val="100000"/>
                  </a:srgbClr>
                </a:solidFill>
                <a:prstDash val="solid"/>
                <a:round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446" name="path"/>
              <p:cNvSpPr/>
              <p:nvPr/>
            </p:nvSpPr>
            <p:spPr>
              <a:xfrm>
                <a:off x="0" y="472376"/>
                <a:ext cx="18555" cy="40284"/>
              </a:xfrm>
              <a:custGeom>
                <a:rect l="0" t="0" r="0" b="0"/>
                <a:pathLst>
                  <a:path w="28" h="62">
                    <a:moveTo>
                      <a:pt x="0" y="49"/>
                    </a:moveTo>
                    <a:lnTo>
                      <a:pt x="0" y="61"/>
                    </a:lnTo>
                    <a:lnTo>
                      <a:pt x="12" y="62"/>
                    </a:lnTo>
                    <a:lnTo>
                      <a:pt x="11" y="61"/>
                    </a:lnTo>
                    <a:lnTo>
                      <a:pt x="9" y="57"/>
                    </a:lnTo>
                    <a:lnTo>
                      <a:pt x="9" y="53"/>
                    </a:lnTo>
                    <a:lnTo>
                      <a:pt x="11" y="50"/>
                    </a:lnTo>
                    <a:lnTo>
                      <a:pt x="14" y="47"/>
                    </a:lnTo>
                    <a:lnTo>
                      <a:pt x="18" y="46"/>
                    </a:lnTo>
                    <a:lnTo>
                      <a:pt x="20" y="46"/>
                    </a:lnTo>
                    <a:lnTo>
                      <a:pt x="25" y="47"/>
                    </a:lnTo>
                    <a:lnTo>
                      <a:pt x="27" y="50"/>
                    </a:lnTo>
                    <a:lnTo>
                      <a:pt x="29" y="53"/>
                    </a:lnTo>
                    <a:lnTo>
                      <a:pt x="29" y="57"/>
                    </a:lnTo>
                    <a:lnTo>
                      <a:pt x="27" y="61"/>
                    </a:lnTo>
                    <a:lnTo>
                      <a:pt x="26" y="62"/>
                    </a:lnTo>
                    <a:lnTo>
                      <a:pt x="23" y="63"/>
                    </a:lnTo>
                    <a:moveTo>
                      <a:pt x="0" y="27"/>
                    </a:moveTo>
                    <a:lnTo>
                      <a:pt x="19" y="39"/>
                    </a:lnTo>
                    <a:lnTo>
                      <a:pt x="19" y="21"/>
                    </a:lnTo>
                    <a:moveTo>
                      <a:pt x="0" y="27"/>
                    </a:moveTo>
                    <a:lnTo>
                      <a:pt x="29" y="27"/>
                    </a:lnTo>
                    <a:moveTo>
                      <a:pt x="4" y="1"/>
                    </a:moveTo>
                    <a:lnTo>
                      <a:pt x="1" y="2"/>
                    </a:lnTo>
                    <a:lnTo>
                      <a:pt x="0" y="5"/>
                    </a:lnTo>
                    <a:lnTo>
                      <a:pt x="0" y="8"/>
                    </a:lnTo>
                    <a:lnTo>
                      <a:pt x="1" y="11"/>
                    </a:lnTo>
                    <a:lnTo>
                      <a:pt x="5" y="14"/>
                    </a:lnTo>
                    <a:lnTo>
                      <a:pt x="12" y="15"/>
                    </a:lnTo>
                    <a:lnTo>
                      <a:pt x="19" y="15"/>
                    </a:lnTo>
                    <a:lnTo>
                      <a:pt x="25" y="14"/>
                    </a:lnTo>
                    <a:lnTo>
                      <a:pt x="27" y="11"/>
                    </a:lnTo>
                    <a:lnTo>
                      <a:pt x="29" y="8"/>
                    </a:lnTo>
                    <a:lnTo>
                      <a:pt x="29" y="7"/>
                    </a:lnTo>
                    <a:lnTo>
                      <a:pt x="27" y="3"/>
                    </a:lnTo>
                    <a:lnTo>
                      <a:pt x="25" y="1"/>
                    </a:lnTo>
                    <a:lnTo>
                      <a:pt x="20" y="0"/>
                    </a:lnTo>
                    <a:lnTo>
                      <a:pt x="19" y="0"/>
                    </a:lnTo>
                    <a:lnTo>
                      <a:pt x="15" y="1"/>
                    </a:lnTo>
                    <a:lnTo>
                      <a:pt x="12" y="3"/>
                    </a:lnTo>
                    <a:lnTo>
                      <a:pt x="11" y="7"/>
                    </a:lnTo>
                    <a:lnTo>
                      <a:pt x="11" y="8"/>
                    </a:lnTo>
                    <a:lnTo>
                      <a:pt x="12" y="11"/>
                    </a:lnTo>
                    <a:lnTo>
                      <a:pt x="15" y="14"/>
                    </a:lnTo>
                    <a:lnTo>
                      <a:pt x="19" y="15"/>
                    </a:lnTo>
                  </a:path>
                </a:pathLst>
              </a:custGeom>
              <a:noFill/>
              <a:ln cap="rnd">
                <a:solidFill>
                  <a:srgbClr val="000000">
                    <a:alpha val="100000"/>
                  </a:srgbClr>
                </a:solidFill>
                <a:prstDash val="solid"/>
                <a:round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448" name="path"/>
              <p:cNvSpPr/>
              <p:nvPr/>
            </p:nvSpPr>
            <p:spPr>
              <a:xfrm>
                <a:off x="26086" y="276910"/>
                <a:ext cx="38975" cy="415187"/>
              </a:xfrm>
              <a:custGeom>
                <a:rect l="0" t="0" r="0" b="0"/>
                <a:pathLst>
                  <a:path w="61" h="653">
                    <a:moveTo>
                      <a:pt x="60" y="652"/>
                    </a:moveTo>
                    <a:lnTo>
                      <a:pt x="61" y="652"/>
                    </a:lnTo>
                    <a:lnTo>
                      <a:pt x="61" y="653"/>
                    </a:lnTo>
                    <a:lnTo>
                      <a:pt x="60" y="653"/>
                    </a:lnTo>
                    <a:lnTo>
                      <a:pt x="60" y="652"/>
                    </a:lnTo>
                    <a:close/>
                  </a:path>
                  <a:path w="61" h="653">
                    <a:moveTo>
                      <a:pt x="60" y="0"/>
                    </a:moveTo>
                    <a:lnTo>
                      <a:pt x="61" y="0"/>
                    </a:lnTo>
                    <a:lnTo>
                      <a:pt x="61" y="0"/>
                    </a:lnTo>
                    <a:lnTo>
                      <a:pt x="60" y="0"/>
                    </a:lnTo>
                    <a:lnTo>
                      <a:pt x="60" y="0"/>
                    </a:lnTo>
                    <a:close/>
                  </a:path>
                  <a:path w="61" h="653">
                    <a:moveTo>
                      <a:pt x="0" y="0"/>
                    </a:move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66CCB2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450" name="path"/>
              <p:cNvSpPr/>
              <p:nvPr/>
            </p:nvSpPr>
            <p:spPr>
              <a:xfrm>
                <a:off x="0" y="456349"/>
                <a:ext cx="18555" cy="10617"/>
              </a:xfrm>
              <a:custGeom>
                <a:rect l="0" t="0" r="0" b="0"/>
                <a:pathLst>
                  <a:path w="28" h="16">
                    <a:moveTo>
                      <a:pt x="0" y="9"/>
                    </a:moveTo>
                    <a:lnTo>
                      <a:pt x="1" y="13"/>
                    </a:lnTo>
                    <a:lnTo>
                      <a:pt x="5" y="15"/>
                    </a:lnTo>
                    <a:lnTo>
                      <a:pt x="12" y="16"/>
                    </a:lnTo>
                    <a:lnTo>
                      <a:pt x="16" y="16"/>
                    </a:lnTo>
                    <a:lnTo>
                      <a:pt x="23" y="15"/>
                    </a:lnTo>
                    <a:lnTo>
                      <a:pt x="27" y="13"/>
                    </a:lnTo>
                    <a:lnTo>
                      <a:pt x="29" y="9"/>
                    </a:lnTo>
                    <a:lnTo>
                      <a:pt x="29" y="7"/>
                    </a:lnTo>
                    <a:lnTo>
                      <a:pt x="27" y="3"/>
                    </a:lnTo>
                    <a:lnTo>
                      <a:pt x="23" y="1"/>
                    </a:lnTo>
                    <a:lnTo>
                      <a:pt x="16" y="0"/>
                    </a:lnTo>
                    <a:lnTo>
                      <a:pt x="12" y="0"/>
                    </a:lnTo>
                    <a:lnTo>
                      <a:pt x="5" y="1"/>
                    </a:lnTo>
                    <a:lnTo>
                      <a:pt x="1" y="3"/>
                    </a:lnTo>
                    <a:lnTo>
                      <a:pt x="0" y="7"/>
                    </a:lnTo>
                    <a:lnTo>
                      <a:pt x="0" y="9"/>
                    </a:lnTo>
                  </a:path>
                </a:pathLst>
              </a:custGeom>
              <a:noFill/>
              <a:ln cap="rnd">
                <a:solidFill>
                  <a:srgbClr val="000000">
                    <a:alpha val="100000"/>
                  </a:srgbClr>
                </a:solidFill>
                <a:prstDash val="solid"/>
                <a:round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452" name="path"/>
              <p:cNvSpPr/>
              <p:nvPr/>
            </p:nvSpPr>
            <p:spPr>
              <a:xfrm>
                <a:off x="1163091" y="59346"/>
                <a:ext cx="157340" cy="11480"/>
              </a:xfrm>
              <a:custGeom>
                <a:rect l="0" t="0" r="0" b="0"/>
                <a:pathLst>
                  <a:path w="246" h="18">
                    <a:moveTo>
                      <a:pt x="0" y="0"/>
                    </a:moveTo>
                    <a:lnTo>
                      <a:pt x="247" y="0"/>
                    </a:lnTo>
                    <a:moveTo>
                      <a:pt x="0" y="18"/>
                    </a:moveTo>
                    <a:lnTo>
                      <a:pt x="247" y="18"/>
                    </a:lnTo>
                  </a:path>
                </a:pathLst>
              </a:custGeom>
              <a:noFill/>
              <a:ln cap="rnd">
                <a:solidFill>
                  <a:srgbClr val="00FFFF">
                    <a:alpha val="100000"/>
                  </a:srgbClr>
                </a:solidFill>
                <a:prstDash val="solid"/>
                <a:round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454" name="path"/>
              <p:cNvSpPr/>
              <p:nvPr/>
            </p:nvSpPr>
            <p:spPr>
              <a:xfrm>
                <a:off x="1182724" y="30543"/>
                <a:ext cx="112206" cy="22733"/>
              </a:xfrm>
              <a:custGeom>
                <a:rect l="0" t="0" r="0" b="0"/>
                <a:pathLst>
                  <a:path w="176" h="35">
                    <a:moveTo>
                      <a:pt x="147" y="35"/>
                    </a:moveTo>
                    <a:lnTo>
                      <a:pt x="176" y="0"/>
                    </a:lnTo>
                    <a:moveTo>
                      <a:pt x="147" y="35"/>
                    </a:moveTo>
                    <a:lnTo>
                      <a:pt x="117" y="0"/>
                    </a:lnTo>
                    <a:moveTo>
                      <a:pt x="176" y="0"/>
                    </a:moveTo>
                    <a:lnTo>
                      <a:pt x="0" y="0"/>
                    </a:lnTo>
                  </a:path>
                </a:pathLst>
              </a:custGeom>
              <a:noFill/>
              <a:ln cap="rnd">
                <a:solidFill>
                  <a:srgbClr val="FF7F7F">
                    <a:alpha val="100000"/>
                  </a:srgbClr>
                </a:solidFill>
                <a:prstDash val="solid"/>
                <a:round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456" name="path"/>
              <p:cNvSpPr/>
              <p:nvPr/>
            </p:nvSpPr>
            <p:spPr>
              <a:xfrm>
                <a:off x="1191107" y="0"/>
                <a:ext cx="52438" cy="22529"/>
              </a:xfrm>
              <a:custGeom>
                <a:rect l="0" t="0" r="0" b="0"/>
                <a:pathLst>
                  <a:path w="82" h="35">
                    <a:moveTo>
                      <a:pt x="5" y="0"/>
                    </a:moveTo>
                    <a:lnTo>
                      <a:pt x="3" y="1"/>
                    </a:lnTo>
                    <a:lnTo>
                      <a:pt x="1" y="6"/>
                    </a:lnTo>
                    <a:lnTo>
                      <a:pt x="0" y="15"/>
                    </a:lnTo>
                    <a:lnTo>
                      <a:pt x="0" y="20"/>
                    </a:lnTo>
                    <a:lnTo>
                      <a:pt x="1" y="28"/>
                    </a:lnTo>
                    <a:lnTo>
                      <a:pt x="3" y="33"/>
                    </a:lnTo>
                    <a:lnTo>
                      <a:pt x="5" y="35"/>
                    </a:lnTo>
                    <a:lnTo>
                      <a:pt x="7" y="35"/>
                    </a:lnTo>
                    <a:lnTo>
                      <a:pt x="10" y="33"/>
                    </a:lnTo>
                    <a:lnTo>
                      <a:pt x="12" y="28"/>
                    </a:lnTo>
                    <a:lnTo>
                      <a:pt x="13" y="20"/>
                    </a:lnTo>
                    <a:lnTo>
                      <a:pt x="13" y="15"/>
                    </a:lnTo>
                    <a:lnTo>
                      <a:pt x="12" y="6"/>
                    </a:lnTo>
                    <a:lnTo>
                      <a:pt x="10" y="1"/>
                    </a:lnTo>
                    <a:lnTo>
                      <a:pt x="7" y="0"/>
                    </a:lnTo>
                    <a:lnTo>
                      <a:pt x="5" y="0"/>
                    </a:lnTo>
                    <a:moveTo>
                      <a:pt x="20" y="32"/>
                    </a:moveTo>
                    <a:lnTo>
                      <a:pt x="19" y="33"/>
                    </a:lnTo>
                    <a:lnTo>
                      <a:pt x="20" y="35"/>
                    </a:lnTo>
                    <a:lnTo>
                      <a:pt x="21" y="33"/>
                    </a:lnTo>
                    <a:moveTo>
                      <a:pt x="35" y="0"/>
                    </a:moveTo>
                    <a:lnTo>
                      <a:pt x="32" y="1"/>
                    </a:lnTo>
                    <a:lnTo>
                      <a:pt x="30" y="6"/>
                    </a:lnTo>
                    <a:lnTo>
                      <a:pt x="29" y="15"/>
                    </a:lnTo>
                    <a:lnTo>
                      <a:pt x="29" y="20"/>
                    </a:lnTo>
                    <a:lnTo>
                      <a:pt x="30" y="28"/>
                    </a:lnTo>
                    <a:lnTo>
                      <a:pt x="32" y="33"/>
                    </a:lnTo>
                    <a:lnTo>
                      <a:pt x="35" y="35"/>
                    </a:lnTo>
                    <a:lnTo>
                      <a:pt x="37" y="35"/>
                    </a:lnTo>
                    <a:lnTo>
                      <a:pt x="40" y="33"/>
                    </a:lnTo>
                    <a:lnTo>
                      <a:pt x="42" y="28"/>
                    </a:lnTo>
                    <a:lnTo>
                      <a:pt x="43" y="20"/>
                    </a:lnTo>
                    <a:lnTo>
                      <a:pt x="43" y="15"/>
                    </a:lnTo>
                    <a:lnTo>
                      <a:pt x="42" y="6"/>
                    </a:lnTo>
                    <a:lnTo>
                      <a:pt x="40" y="1"/>
                    </a:lnTo>
                    <a:lnTo>
                      <a:pt x="37" y="0"/>
                    </a:lnTo>
                    <a:lnTo>
                      <a:pt x="35" y="0"/>
                    </a:lnTo>
                    <a:moveTo>
                      <a:pt x="55" y="0"/>
                    </a:moveTo>
                    <a:lnTo>
                      <a:pt x="52" y="1"/>
                    </a:lnTo>
                    <a:lnTo>
                      <a:pt x="50" y="6"/>
                    </a:lnTo>
                    <a:lnTo>
                      <a:pt x="49" y="15"/>
                    </a:lnTo>
                    <a:lnTo>
                      <a:pt x="49" y="20"/>
                    </a:lnTo>
                    <a:lnTo>
                      <a:pt x="50" y="28"/>
                    </a:lnTo>
                    <a:lnTo>
                      <a:pt x="52" y="33"/>
                    </a:lnTo>
                    <a:lnTo>
                      <a:pt x="55" y="35"/>
                    </a:lnTo>
                    <a:lnTo>
                      <a:pt x="57" y="35"/>
                    </a:lnTo>
                    <a:lnTo>
                      <a:pt x="60" y="33"/>
                    </a:lnTo>
                    <a:lnTo>
                      <a:pt x="62" y="28"/>
                    </a:lnTo>
                    <a:lnTo>
                      <a:pt x="62" y="20"/>
                    </a:lnTo>
                    <a:lnTo>
                      <a:pt x="62" y="15"/>
                    </a:lnTo>
                    <a:lnTo>
                      <a:pt x="62" y="6"/>
                    </a:lnTo>
                    <a:lnTo>
                      <a:pt x="60" y="1"/>
                    </a:lnTo>
                    <a:lnTo>
                      <a:pt x="57" y="0"/>
                    </a:lnTo>
                    <a:lnTo>
                      <a:pt x="55" y="0"/>
                    </a:lnTo>
                    <a:moveTo>
                      <a:pt x="74" y="0"/>
                    </a:moveTo>
                    <a:lnTo>
                      <a:pt x="71" y="1"/>
                    </a:lnTo>
                    <a:lnTo>
                      <a:pt x="69" y="6"/>
                    </a:lnTo>
                    <a:lnTo>
                      <a:pt x="68" y="15"/>
                    </a:lnTo>
                    <a:lnTo>
                      <a:pt x="68" y="20"/>
                    </a:lnTo>
                    <a:lnTo>
                      <a:pt x="69" y="28"/>
                    </a:lnTo>
                    <a:lnTo>
                      <a:pt x="71" y="33"/>
                    </a:lnTo>
                    <a:lnTo>
                      <a:pt x="74" y="35"/>
                    </a:lnTo>
                    <a:lnTo>
                      <a:pt x="76" y="35"/>
                    </a:lnTo>
                    <a:lnTo>
                      <a:pt x="79" y="33"/>
                    </a:lnTo>
                    <a:lnTo>
                      <a:pt x="81" y="28"/>
                    </a:lnTo>
                    <a:lnTo>
                      <a:pt x="82" y="20"/>
                    </a:lnTo>
                    <a:lnTo>
                      <a:pt x="82" y="15"/>
                    </a:lnTo>
                    <a:lnTo>
                      <a:pt x="81" y="6"/>
                    </a:lnTo>
                    <a:lnTo>
                      <a:pt x="79" y="1"/>
                    </a:lnTo>
                    <a:lnTo>
                      <a:pt x="76" y="0"/>
                    </a:lnTo>
                    <a:lnTo>
                      <a:pt x="74" y="0"/>
                    </a:lnTo>
                  </a:path>
                </a:pathLst>
              </a:custGeom>
              <a:noFill/>
              <a:ln cap="rnd">
                <a:solidFill>
                  <a:srgbClr val="00FF00">
                    <a:alpha val="100000"/>
                  </a:srgbClr>
                </a:solidFill>
                <a:prstDash val="solid"/>
                <a:round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458" name="path"/>
              <p:cNvSpPr/>
              <p:nvPr/>
            </p:nvSpPr>
            <p:spPr>
              <a:xfrm>
                <a:off x="1144054" y="59029"/>
                <a:ext cx="19354" cy="184301"/>
              </a:xfrm>
              <a:custGeom>
                <a:rect l="0" t="0" r="0" b="0"/>
                <a:pathLst>
                  <a:path w="30" h="290">
                    <a:moveTo>
                      <a:pt x="0" y="289"/>
                    </a:moveTo>
                    <a:lnTo>
                      <a:pt x="0" y="289"/>
                    </a:lnTo>
                    <a:lnTo>
                      <a:pt x="0" y="290"/>
                    </a:lnTo>
                    <a:lnTo>
                      <a:pt x="0" y="290"/>
                    </a:lnTo>
                    <a:lnTo>
                      <a:pt x="0" y="289"/>
                    </a:lnTo>
                    <a:close/>
                  </a:path>
                  <a:path w="30" h="290">
                    <a:moveTo>
                      <a:pt x="29" y="0"/>
                    </a:moveTo>
                    <a:lnTo>
                      <a:pt x="30" y="0"/>
                    </a:lnTo>
                    <a:lnTo>
                      <a:pt x="30" y="1"/>
                    </a:lnTo>
                    <a:lnTo>
                      <a:pt x="29" y="1"/>
                    </a:lnTo>
                    <a:lnTo>
                      <a:pt x="29" y="0"/>
                    </a:lnTo>
                    <a:close/>
                  </a:path>
                </a:pathLst>
              </a:custGeom>
              <a:solidFill>
                <a:srgbClr val="000000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460" name="path"/>
              <p:cNvSpPr/>
              <p:nvPr/>
            </p:nvSpPr>
            <p:spPr>
              <a:xfrm>
                <a:off x="1144371" y="59346"/>
                <a:ext cx="18719" cy="259689"/>
              </a:xfrm>
              <a:custGeom>
                <a:rect l="0" t="0" r="0" b="0"/>
                <a:pathLst>
                  <a:path w="28" h="408">
                    <a:moveTo>
                      <a:pt x="29" y="289"/>
                    </a:moveTo>
                    <a:lnTo>
                      <a:pt x="29" y="311"/>
                    </a:lnTo>
                    <a:moveTo>
                      <a:pt x="29" y="330"/>
                    </a:moveTo>
                    <a:lnTo>
                      <a:pt x="29" y="368"/>
                    </a:lnTo>
                    <a:moveTo>
                      <a:pt x="29" y="387"/>
                    </a:moveTo>
                    <a:lnTo>
                      <a:pt x="29" y="408"/>
                    </a:lnTo>
                    <a:moveTo>
                      <a:pt x="29" y="408"/>
                    </a:moveTo>
                    <a:lnTo>
                      <a:pt x="0" y="408"/>
                    </a:lnTo>
                    <a:moveTo>
                      <a:pt x="0" y="408"/>
                    </a:moveTo>
                    <a:lnTo>
                      <a:pt x="0" y="387"/>
                    </a:lnTo>
                    <a:moveTo>
                      <a:pt x="0" y="368"/>
                    </a:moveTo>
                    <a:lnTo>
                      <a:pt x="0" y="330"/>
                    </a:lnTo>
                    <a:moveTo>
                      <a:pt x="0" y="311"/>
                    </a:moveTo>
                    <a:lnTo>
                      <a:pt x="0" y="289"/>
                    </a:lnTo>
                    <a:moveTo>
                      <a:pt x="0" y="289"/>
                    </a:moveTo>
                    <a:lnTo>
                      <a:pt x="29" y="289"/>
                    </a:lnTo>
                    <a:moveTo>
                      <a:pt x="0" y="0"/>
                    </a:moveTo>
                    <a:lnTo>
                      <a:pt x="0" y="21"/>
                    </a:lnTo>
                    <a:moveTo>
                      <a:pt x="0" y="40"/>
                    </a:moveTo>
                    <a:lnTo>
                      <a:pt x="0" y="78"/>
                    </a:lnTo>
                    <a:moveTo>
                      <a:pt x="0" y="97"/>
                    </a:moveTo>
                    <a:lnTo>
                      <a:pt x="0" y="135"/>
                    </a:lnTo>
                    <a:moveTo>
                      <a:pt x="0" y="154"/>
                    </a:moveTo>
                    <a:lnTo>
                      <a:pt x="0" y="192"/>
                    </a:lnTo>
                    <a:moveTo>
                      <a:pt x="0" y="211"/>
                    </a:moveTo>
                    <a:lnTo>
                      <a:pt x="0" y="248"/>
                    </a:lnTo>
                    <a:moveTo>
                      <a:pt x="0" y="268"/>
                    </a:moveTo>
                    <a:lnTo>
                      <a:pt x="0" y="289"/>
                    </a:lnTo>
                    <a:moveTo>
                      <a:pt x="0" y="289"/>
                    </a:moveTo>
                    <a:lnTo>
                      <a:pt x="29" y="289"/>
                    </a:lnTo>
                    <a:moveTo>
                      <a:pt x="29" y="289"/>
                    </a:moveTo>
                    <a:lnTo>
                      <a:pt x="29" y="268"/>
                    </a:lnTo>
                    <a:moveTo>
                      <a:pt x="29" y="248"/>
                    </a:moveTo>
                    <a:lnTo>
                      <a:pt x="29" y="211"/>
                    </a:lnTo>
                    <a:moveTo>
                      <a:pt x="29" y="192"/>
                    </a:moveTo>
                    <a:lnTo>
                      <a:pt x="29" y="154"/>
                    </a:lnTo>
                    <a:moveTo>
                      <a:pt x="29" y="135"/>
                    </a:moveTo>
                    <a:lnTo>
                      <a:pt x="29" y="97"/>
                    </a:lnTo>
                    <a:moveTo>
                      <a:pt x="29" y="78"/>
                    </a:moveTo>
                    <a:lnTo>
                      <a:pt x="29" y="40"/>
                    </a:lnTo>
                    <a:moveTo>
                      <a:pt x="29" y="21"/>
                    </a:moveTo>
                    <a:lnTo>
                      <a:pt x="29" y="0"/>
                    </a:lnTo>
                    <a:moveTo>
                      <a:pt x="29" y="0"/>
                    </a:moveTo>
                    <a:lnTo>
                      <a:pt x="0" y="0"/>
                    </a:lnTo>
                  </a:path>
                </a:pathLst>
              </a:custGeom>
              <a:noFill/>
              <a:ln cap="rnd">
                <a:solidFill>
                  <a:srgbClr val="000000">
                    <a:alpha val="100000"/>
                  </a:srgbClr>
                </a:solidFill>
                <a:prstDash val="solid"/>
                <a:round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462" name="path"/>
              <p:cNvSpPr/>
              <p:nvPr/>
            </p:nvSpPr>
            <p:spPr>
              <a:xfrm>
                <a:off x="1174876" y="237375"/>
                <a:ext cx="12662" cy="87286"/>
              </a:xfrm>
              <a:custGeom>
                <a:rect l="0" t="0" r="0" b="0"/>
                <a:pathLst>
                  <a:path w="19" h="137">
                    <a:moveTo>
                      <a:pt x="0" y="8"/>
                    </a:moveTo>
                    <a:lnTo>
                      <a:pt x="19" y="8"/>
                    </a:lnTo>
                    <a:moveTo>
                      <a:pt x="0" y="128"/>
                    </a:moveTo>
                    <a:lnTo>
                      <a:pt x="19" y="128"/>
                    </a:lnTo>
                    <a:moveTo>
                      <a:pt x="12" y="0"/>
                    </a:moveTo>
                    <a:lnTo>
                      <a:pt x="12" y="137"/>
                    </a:lnTo>
                  </a:path>
                </a:pathLst>
              </a:custGeom>
              <a:noFill/>
              <a:ln cap="rnd">
                <a:solidFill>
                  <a:srgbClr val="00FF00">
                    <a:alpha val="100000"/>
                  </a:srgbClr>
                </a:solidFill>
                <a:prstDash val="solid"/>
                <a:round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8" name="group 28"/>
            <p:cNvGrpSpPr/>
            <p:nvPr/>
          </p:nvGrpSpPr>
          <p:grpSpPr>
            <a:xfrm rot="21600000">
              <a:off x="2518511" y="313442"/>
              <a:ext cx="635965" cy="531259"/>
              <a:chExt cx="635965" cy="531259"/>
            </a:xfrm>
          </p:grpSpPr>
          <p:sp>
            <p:nvSpPr>
              <p:cNvPr id="464" name="path"/>
              <p:cNvSpPr/>
              <p:nvPr/>
            </p:nvSpPr>
            <p:spPr>
              <a:xfrm>
                <a:off x="21634" y="0"/>
                <a:ext cx="9716" cy="11429"/>
              </a:xfrm>
              <a:custGeom>
                <a:rect l="0" t="0" r="0" b="0"/>
                <a:pathLst>
                  <a:path w="15" h="17">
                    <a:moveTo>
                      <a:pt x="4" y="1"/>
                    </a:moveTo>
                    <a:lnTo>
                      <a:pt x="1" y="4"/>
                    </a:lnTo>
                    <a:lnTo>
                      <a:pt x="11" y="16"/>
                    </a:lnTo>
                    <a:lnTo>
                      <a:pt x="13" y="13"/>
                    </a:lnTo>
                    <a:lnTo>
                      <a:pt x="4" y="1"/>
                    </a:lnTo>
                  </a:path>
                </a:pathLst>
              </a:custGeom>
              <a:noFill/>
              <a:ln w="1689" cap="rnd">
                <a:solidFill>
                  <a:srgbClr val="66CCB2">
                    <a:alpha val="100000"/>
                  </a:srgbClr>
                </a:solidFill>
                <a:prstDash val="solid"/>
                <a:round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466" name="path"/>
              <p:cNvSpPr/>
              <p:nvPr/>
            </p:nvSpPr>
            <p:spPr>
              <a:xfrm>
                <a:off x="0" y="17519"/>
                <a:ext cx="18732" cy="25768"/>
              </a:xfrm>
              <a:custGeom>
                <a:rect l="0" t="0" r="0" b="0"/>
                <a:pathLst>
                  <a:path w="28" h="40">
                    <a:moveTo>
                      <a:pt x="0" y="28"/>
                    </a:moveTo>
                    <a:lnTo>
                      <a:pt x="19" y="40"/>
                    </a:lnTo>
                    <a:lnTo>
                      <a:pt x="19" y="22"/>
                    </a:lnTo>
                    <a:moveTo>
                      <a:pt x="0" y="28"/>
                    </a:moveTo>
                    <a:lnTo>
                      <a:pt x="29" y="28"/>
                    </a:lnTo>
                    <a:moveTo>
                      <a:pt x="0" y="2"/>
                    </a:moveTo>
                    <a:lnTo>
                      <a:pt x="0" y="14"/>
                    </a:lnTo>
                    <a:lnTo>
                      <a:pt x="12" y="15"/>
                    </a:lnTo>
                    <a:lnTo>
                      <a:pt x="11" y="14"/>
                    </a:lnTo>
                    <a:lnTo>
                      <a:pt x="9" y="10"/>
                    </a:lnTo>
                    <a:lnTo>
                      <a:pt x="9" y="7"/>
                    </a:lnTo>
                    <a:lnTo>
                      <a:pt x="11" y="3"/>
                    </a:lnTo>
                    <a:lnTo>
                      <a:pt x="14" y="1"/>
                    </a:lnTo>
                    <a:lnTo>
                      <a:pt x="18" y="0"/>
                    </a:lnTo>
                    <a:lnTo>
                      <a:pt x="21" y="0"/>
                    </a:lnTo>
                    <a:lnTo>
                      <a:pt x="25" y="1"/>
                    </a:lnTo>
                    <a:lnTo>
                      <a:pt x="28" y="3"/>
                    </a:lnTo>
                    <a:lnTo>
                      <a:pt x="29" y="7"/>
                    </a:lnTo>
                    <a:lnTo>
                      <a:pt x="29" y="10"/>
                    </a:lnTo>
                    <a:lnTo>
                      <a:pt x="28" y="14"/>
                    </a:lnTo>
                    <a:lnTo>
                      <a:pt x="26" y="15"/>
                    </a:lnTo>
                    <a:lnTo>
                      <a:pt x="23" y="16"/>
                    </a:lnTo>
                  </a:path>
                </a:pathLst>
              </a:custGeom>
              <a:noFill/>
              <a:ln cap="rnd">
                <a:solidFill>
                  <a:srgbClr val="000000">
                    <a:alpha val="100000"/>
                  </a:srgbClr>
                </a:solidFill>
                <a:prstDash val="solid"/>
                <a:round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468" name="path"/>
              <p:cNvSpPr/>
              <p:nvPr/>
            </p:nvSpPr>
            <p:spPr>
              <a:xfrm>
                <a:off x="26263" y="5289"/>
                <a:ext cx="46659" cy="34849"/>
              </a:xfrm>
              <a:custGeom>
                <a:rect l="0" t="0" r="0" b="0"/>
                <a:pathLst>
                  <a:path w="73" h="54">
                    <a:moveTo>
                      <a:pt x="72" y="53"/>
                    </a:moveTo>
                    <a:lnTo>
                      <a:pt x="73" y="53"/>
                    </a:lnTo>
                    <a:lnTo>
                      <a:pt x="73" y="54"/>
                    </a:lnTo>
                    <a:lnTo>
                      <a:pt x="72" y="54"/>
                    </a:lnTo>
                    <a:lnTo>
                      <a:pt x="72" y="53"/>
                    </a:lnTo>
                    <a:close/>
                  </a:path>
                  <a:path w="73" h="54">
                    <a:moveTo>
                      <a:pt x="72" y="0"/>
                    </a:moveTo>
                    <a:lnTo>
                      <a:pt x="73" y="0"/>
                    </a:lnTo>
                    <a:lnTo>
                      <a:pt x="73" y="0"/>
                    </a:lnTo>
                    <a:lnTo>
                      <a:pt x="72" y="0"/>
                    </a:lnTo>
                    <a:lnTo>
                      <a:pt x="72" y="0"/>
                    </a:lnTo>
                    <a:close/>
                  </a:path>
                  <a:path w="73" h="54">
                    <a:moveTo>
                      <a:pt x="0" y="0"/>
                    </a:move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66CCB2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470" name="path"/>
              <p:cNvSpPr/>
              <p:nvPr/>
            </p:nvSpPr>
            <p:spPr>
              <a:xfrm>
                <a:off x="0" y="2356"/>
                <a:ext cx="18732" cy="10617"/>
              </a:xfrm>
              <a:custGeom>
                <a:rect l="0" t="0" r="0" b="0"/>
                <a:pathLst>
                  <a:path w="28" h="16">
                    <a:moveTo>
                      <a:pt x="0" y="9"/>
                    </a:moveTo>
                    <a:lnTo>
                      <a:pt x="1" y="12"/>
                    </a:lnTo>
                    <a:lnTo>
                      <a:pt x="5" y="15"/>
                    </a:lnTo>
                    <a:lnTo>
                      <a:pt x="12" y="16"/>
                    </a:lnTo>
                    <a:lnTo>
                      <a:pt x="16" y="16"/>
                    </a:lnTo>
                    <a:lnTo>
                      <a:pt x="23" y="15"/>
                    </a:lnTo>
                    <a:lnTo>
                      <a:pt x="28" y="12"/>
                    </a:lnTo>
                    <a:lnTo>
                      <a:pt x="29" y="9"/>
                    </a:lnTo>
                    <a:lnTo>
                      <a:pt x="29" y="7"/>
                    </a:lnTo>
                    <a:lnTo>
                      <a:pt x="28" y="3"/>
                    </a:lnTo>
                    <a:lnTo>
                      <a:pt x="23" y="1"/>
                    </a:lnTo>
                    <a:lnTo>
                      <a:pt x="16" y="0"/>
                    </a:lnTo>
                    <a:lnTo>
                      <a:pt x="12" y="0"/>
                    </a:lnTo>
                    <a:lnTo>
                      <a:pt x="5" y="1"/>
                    </a:lnTo>
                    <a:lnTo>
                      <a:pt x="1" y="3"/>
                    </a:lnTo>
                    <a:lnTo>
                      <a:pt x="0" y="7"/>
                    </a:lnTo>
                    <a:lnTo>
                      <a:pt x="0" y="9"/>
                    </a:lnTo>
                  </a:path>
                </a:pathLst>
              </a:custGeom>
              <a:noFill/>
              <a:ln cap="rnd">
                <a:solidFill>
                  <a:srgbClr val="000000">
                    <a:alpha val="100000"/>
                  </a:srgbClr>
                </a:solidFill>
                <a:prstDash val="solid"/>
                <a:round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472" name="path"/>
              <p:cNvSpPr/>
              <p:nvPr/>
            </p:nvSpPr>
            <p:spPr>
              <a:xfrm>
                <a:off x="571385" y="39820"/>
                <a:ext cx="64580" cy="491438"/>
              </a:xfrm>
              <a:custGeom>
                <a:rect l="0" t="0" r="0" b="0"/>
                <a:pathLst>
                  <a:path w="100" h="773">
                    <a:moveTo>
                      <a:pt x="101" y="0"/>
                    </a:moveTo>
                    <a:lnTo>
                      <a:pt x="0" y="0"/>
                    </a:lnTo>
                    <a:moveTo>
                      <a:pt x="101" y="773"/>
                    </a:moveTo>
                    <a:lnTo>
                      <a:pt x="0" y="773"/>
                    </a:lnTo>
                    <a:moveTo>
                      <a:pt x="24" y="0"/>
                    </a:moveTo>
                    <a:lnTo>
                      <a:pt x="24" y="773"/>
                    </a:lnTo>
                  </a:path>
                </a:pathLst>
              </a:custGeom>
              <a:noFill/>
              <a:ln cap="rnd">
                <a:solidFill>
                  <a:srgbClr val="66CCB2">
                    <a:alpha val="100000"/>
                  </a:srgbClr>
                </a:solidFill>
                <a:prstDash val="solid"/>
                <a:round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30" name="group 30"/>
            <p:cNvGrpSpPr/>
            <p:nvPr/>
          </p:nvGrpSpPr>
          <p:grpSpPr>
            <a:xfrm rot="21600000">
              <a:off x="1422844" y="163969"/>
              <a:ext cx="1168589" cy="637514"/>
              <a:chExt cx="1168589" cy="637514"/>
            </a:xfrm>
          </p:grpSpPr>
          <p:sp>
            <p:nvSpPr>
              <p:cNvPr id="474" name="path"/>
              <p:cNvSpPr/>
              <p:nvPr/>
            </p:nvSpPr>
            <p:spPr>
              <a:xfrm>
                <a:off x="1117300" y="183686"/>
                <a:ext cx="9716" cy="11442"/>
              </a:xfrm>
              <a:custGeom>
                <a:rect l="0" t="0" r="0" b="0"/>
                <a:pathLst>
                  <a:path w="15" h="18">
                    <a:moveTo>
                      <a:pt x="11" y="16"/>
                    </a:moveTo>
                    <a:lnTo>
                      <a:pt x="13" y="13"/>
                    </a:lnTo>
                    <a:lnTo>
                      <a:pt x="4" y="1"/>
                    </a:lnTo>
                    <a:lnTo>
                      <a:pt x="1" y="4"/>
                    </a:lnTo>
                    <a:lnTo>
                      <a:pt x="11" y="16"/>
                    </a:lnTo>
                  </a:path>
                </a:pathLst>
              </a:custGeom>
              <a:noFill/>
              <a:ln w="1689" cap="rnd">
                <a:solidFill>
                  <a:srgbClr val="66CCB2">
                    <a:alpha val="100000"/>
                  </a:srgbClr>
                </a:solidFill>
                <a:prstDash val="solid"/>
                <a:round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476" name="path"/>
              <p:cNvSpPr/>
              <p:nvPr/>
            </p:nvSpPr>
            <p:spPr>
              <a:xfrm>
                <a:off x="1095666" y="416280"/>
                <a:ext cx="18732" cy="25120"/>
              </a:xfrm>
              <a:custGeom>
                <a:rect l="0" t="0" r="0" b="0"/>
                <a:pathLst>
                  <a:path w="28" h="39">
                    <a:moveTo>
                      <a:pt x="0" y="25"/>
                    </a:moveTo>
                    <a:lnTo>
                      <a:pt x="0" y="37"/>
                    </a:lnTo>
                    <a:lnTo>
                      <a:pt x="12" y="38"/>
                    </a:lnTo>
                    <a:lnTo>
                      <a:pt x="11" y="37"/>
                    </a:lnTo>
                    <a:lnTo>
                      <a:pt x="9" y="33"/>
                    </a:lnTo>
                    <a:lnTo>
                      <a:pt x="9" y="30"/>
                    </a:lnTo>
                    <a:lnTo>
                      <a:pt x="11" y="26"/>
                    </a:lnTo>
                    <a:lnTo>
                      <a:pt x="14" y="23"/>
                    </a:lnTo>
                    <a:lnTo>
                      <a:pt x="18" y="22"/>
                    </a:lnTo>
                    <a:lnTo>
                      <a:pt x="21" y="22"/>
                    </a:lnTo>
                    <a:lnTo>
                      <a:pt x="25" y="23"/>
                    </a:lnTo>
                    <a:lnTo>
                      <a:pt x="28" y="26"/>
                    </a:lnTo>
                    <a:lnTo>
                      <a:pt x="29" y="30"/>
                    </a:lnTo>
                    <a:lnTo>
                      <a:pt x="29" y="33"/>
                    </a:lnTo>
                    <a:lnTo>
                      <a:pt x="28" y="37"/>
                    </a:lnTo>
                    <a:lnTo>
                      <a:pt x="26" y="38"/>
                    </a:lnTo>
                    <a:lnTo>
                      <a:pt x="23" y="39"/>
                    </a:lnTo>
                    <a:moveTo>
                      <a:pt x="9" y="0"/>
                    </a:moveTo>
                    <a:lnTo>
                      <a:pt x="14" y="1"/>
                    </a:lnTo>
                    <a:lnTo>
                      <a:pt x="16" y="3"/>
                    </a:lnTo>
                    <a:lnTo>
                      <a:pt x="18" y="7"/>
                    </a:lnTo>
                    <a:lnTo>
                      <a:pt x="18" y="8"/>
                    </a:lnTo>
                    <a:lnTo>
                      <a:pt x="16" y="11"/>
                    </a:lnTo>
                    <a:lnTo>
                      <a:pt x="14" y="14"/>
                    </a:lnTo>
                    <a:lnTo>
                      <a:pt x="9" y="15"/>
                    </a:lnTo>
                    <a:lnTo>
                      <a:pt x="8" y="15"/>
                    </a:lnTo>
                    <a:lnTo>
                      <a:pt x="4" y="14"/>
                    </a:lnTo>
                    <a:lnTo>
                      <a:pt x="1" y="11"/>
                    </a:lnTo>
                    <a:lnTo>
                      <a:pt x="0" y="8"/>
                    </a:lnTo>
                    <a:lnTo>
                      <a:pt x="0" y="7"/>
                    </a:lnTo>
                    <a:lnTo>
                      <a:pt x="1" y="3"/>
                    </a:lnTo>
                    <a:lnTo>
                      <a:pt x="4" y="1"/>
                    </a:lnTo>
                    <a:lnTo>
                      <a:pt x="9" y="0"/>
                    </a:lnTo>
                    <a:lnTo>
                      <a:pt x="16" y="0"/>
                    </a:lnTo>
                    <a:lnTo>
                      <a:pt x="23" y="1"/>
                    </a:lnTo>
                    <a:lnTo>
                      <a:pt x="28" y="3"/>
                    </a:lnTo>
                    <a:lnTo>
                      <a:pt x="29" y="7"/>
                    </a:lnTo>
                    <a:lnTo>
                      <a:pt x="29" y="9"/>
                    </a:lnTo>
                    <a:lnTo>
                      <a:pt x="28" y="13"/>
                    </a:lnTo>
                    <a:lnTo>
                      <a:pt x="25" y="14"/>
                    </a:lnTo>
                  </a:path>
                </a:pathLst>
              </a:custGeom>
              <a:noFill/>
              <a:ln cap="rnd">
                <a:solidFill>
                  <a:srgbClr val="000000">
                    <a:alpha val="100000"/>
                  </a:srgbClr>
                </a:solidFill>
                <a:prstDash val="solid"/>
                <a:round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478" name="path"/>
              <p:cNvSpPr/>
              <p:nvPr/>
            </p:nvSpPr>
            <p:spPr>
              <a:xfrm>
                <a:off x="1121929" y="188976"/>
                <a:ext cx="46659" cy="448538"/>
              </a:xfrm>
              <a:custGeom>
                <a:rect l="0" t="0" r="0" b="0"/>
                <a:pathLst>
                  <a:path w="73" h="706">
                    <a:moveTo>
                      <a:pt x="72" y="705"/>
                    </a:moveTo>
                    <a:lnTo>
                      <a:pt x="73" y="705"/>
                    </a:lnTo>
                    <a:lnTo>
                      <a:pt x="73" y="706"/>
                    </a:lnTo>
                    <a:lnTo>
                      <a:pt x="72" y="706"/>
                    </a:lnTo>
                    <a:lnTo>
                      <a:pt x="72" y="705"/>
                    </a:lnTo>
                    <a:close/>
                  </a:path>
                  <a:path w="73" h="706">
                    <a:moveTo>
                      <a:pt x="72" y="0"/>
                    </a:moveTo>
                    <a:lnTo>
                      <a:pt x="73" y="0"/>
                    </a:lnTo>
                    <a:lnTo>
                      <a:pt x="73" y="0"/>
                    </a:lnTo>
                    <a:lnTo>
                      <a:pt x="72" y="0"/>
                    </a:lnTo>
                    <a:lnTo>
                      <a:pt x="72" y="0"/>
                    </a:lnTo>
                    <a:close/>
                  </a:path>
                  <a:path w="73" h="706">
                    <a:moveTo>
                      <a:pt x="0" y="0"/>
                    </a:move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66CCB2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480" name="path"/>
              <p:cNvSpPr/>
              <p:nvPr/>
            </p:nvSpPr>
            <p:spPr>
              <a:xfrm>
                <a:off x="0" y="0"/>
                <a:ext cx="1114399" cy="411086"/>
              </a:xfrm>
              <a:custGeom>
                <a:rect l="0" t="0" r="0" b="0"/>
                <a:pathLst>
                  <a:path w="1754" h="647">
                    <a:moveTo>
                      <a:pt x="1725" y="640"/>
                    </a:moveTo>
                    <a:lnTo>
                      <a:pt x="1726" y="643"/>
                    </a:lnTo>
                    <a:lnTo>
                      <a:pt x="1731" y="646"/>
                    </a:lnTo>
                    <a:lnTo>
                      <a:pt x="1738" y="647"/>
                    </a:lnTo>
                    <a:lnTo>
                      <a:pt x="1742" y="647"/>
                    </a:lnTo>
                    <a:lnTo>
                      <a:pt x="1749" y="646"/>
                    </a:lnTo>
                    <a:lnTo>
                      <a:pt x="1753" y="643"/>
                    </a:lnTo>
                    <a:lnTo>
                      <a:pt x="1754" y="640"/>
                    </a:lnTo>
                    <a:lnTo>
                      <a:pt x="1754" y="637"/>
                    </a:lnTo>
                    <a:lnTo>
                      <a:pt x="1753" y="634"/>
                    </a:lnTo>
                    <a:lnTo>
                      <a:pt x="1749" y="631"/>
                    </a:lnTo>
                    <a:lnTo>
                      <a:pt x="1742" y="630"/>
                    </a:lnTo>
                    <a:lnTo>
                      <a:pt x="1738" y="630"/>
                    </a:lnTo>
                    <a:lnTo>
                      <a:pt x="1731" y="631"/>
                    </a:lnTo>
                    <a:lnTo>
                      <a:pt x="1726" y="634"/>
                    </a:lnTo>
                    <a:lnTo>
                      <a:pt x="1725" y="637"/>
                    </a:lnTo>
                    <a:lnTo>
                      <a:pt x="1725" y="640"/>
                    </a:lnTo>
                    <a:moveTo>
                      <a:pt x="1725" y="615"/>
                    </a:moveTo>
                    <a:lnTo>
                      <a:pt x="1726" y="619"/>
                    </a:lnTo>
                    <a:lnTo>
                      <a:pt x="1731" y="622"/>
                    </a:lnTo>
                    <a:lnTo>
                      <a:pt x="1738" y="623"/>
                    </a:lnTo>
                    <a:lnTo>
                      <a:pt x="1742" y="623"/>
                    </a:lnTo>
                    <a:lnTo>
                      <a:pt x="1749" y="622"/>
                    </a:lnTo>
                    <a:lnTo>
                      <a:pt x="1753" y="619"/>
                    </a:lnTo>
                    <a:lnTo>
                      <a:pt x="1754" y="615"/>
                    </a:lnTo>
                    <a:lnTo>
                      <a:pt x="1754" y="613"/>
                    </a:lnTo>
                    <a:lnTo>
                      <a:pt x="1753" y="610"/>
                    </a:lnTo>
                    <a:lnTo>
                      <a:pt x="1749" y="607"/>
                    </a:lnTo>
                    <a:lnTo>
                      <a:pt x="1742" y="606"/>
                    </a:lnTo>
                    <a:lnTo>
                      <a:pt x="1738" y="606"/>
                    </a:lnTo>
                    <a:lnTo>
                      <a:pt x="1731" y="607"/>
                    </a:lnTo>
                    <a:lnTo>
                      <a:pt x="1726" y="610"/>
                    </a:lnTo>
                    <a:lnTo>
                      <a:pt x="1725" y="613"/>
                    </a:lnTo>
                    <a:lnTo>
                      <a:pt x="1725" y="615"/>
                    </a:lnTo>
                    <a:moveTo>
                      <a:pt x="0" y="0"/>
                    </a:moveTo>
                    <a:lnTo>
                      <a:pt x="0" y="281"/>
                    </a:lnTo>
                  </a:path>
                </a:pathLst>
              </a:custGeom>
              <a:noFill/>
              <a:ln cap="rnd">
                <a:solidFill>
                  <a:srgbClr val="000000">
                    <a:alpha val="100000"/>
                  </a:srgbClr>
                </a:solidFill>
                <a:prstDash val="solid"/>
                <a:round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32" name="group 32"/>
            <p:cNvGrpSpPr/>
            <p:nvPr/>
          </p:nvGrpSpPr>
          <p:grpSpPr>
            <a:xfrm rot="21600000">
              <a:off x="274192" y="129311"/>
              <a:ext cx="3297707" cy="223951"/>
              <a:chExt cx="3297707" cy="223951"/>
            </a:xfrm>
          </p:grpSpPr>
          <p:sp>
            <p:nvSpPr>
              <p:cNvPr id="482" name="path"/>
              <p:cNvSpPr/>
              <p:nvPr/>
            </p:nvSpPr>
            <p:spPr>
              <a:xfrm>
                <a:off x="0" y="0"/>
                <a:ext cx="3297707" cy="0"/>
              </a:xfrm>
              <a:custGeom>
                <a:rect l="0" t="0" r="0" b="0"/>
                <a:pathLst>
                  <a:path w="5193">
                    <a:moveTo>
                      <a:pt x="0" y="0"/>
                    </a:moveTo>
                    <a:lnTo>
                      <a:pt x="34" y="0"/>
                    </a:lnTo>
                    <a:moveTo>
                      <a:pt x="50" y="0"/>
                    </a:moveTo>
                    <a:lnTo>
                      <a:pt x="81" y="0"/>
                    </a:lnTo>
                    <a:moveTo>
                      <a:pt x="97" y="0"/>
                    </a:moveTo>
                    <a:lnTo>
                      <a:pt x="128" y="0"/>
                    </a:lnTo>
                    <a:moveTo>
                      <a:pt x="144" y="0"/>
                    </a:moveTo>
                    <a:lnTo>
                      <a:pt x="175" y="0"/>
                    </a:lnTo>
                    <a:moveTo>
                      <a:pt x="191" y="0"/>
                    </a:moveTo>
                    <a:lnTo>
                      <a:pt x="222" y="0"/>
                    </a:lnTo>
                    <a:moveTo>
                      <a:pt x="237" y="0"/>
                    </a:moveTo>
                    <a:lnTo>
                      <a:pt x="269" y="0"/>
                    </a:lnTo>
                    <a:moveTo>
                      <a:pt x="284" y="0"/>
                    </a:moveTo>
                    <a:lnTo>
                      <a:pt x="316" y="0"/>
                    </a:lnTo>
                    <a:moveTo>
                      <a:pt x="331" y="0"/>
                    </a:moveTo>
                    <a:lnTo>
                      <a:pt x="362" y="0"/>
                    </a:lnTo>
                    <a:moveTo>
                      <a:pt x="378" y="0"/>
                    </a:moveTo>
                    <a:lnTo>
                      <a:pt x="409" y="0"/>
                    </a:lnTo>
                    <a:moveTo>
                      <a:pt x="425" y="0"/>
                    </a:moveTo>
                    <a:lnTo>
                      <a:pt x="456" y="0"/>
                    </a:lnTo>
                    <a:moveTo>
                      <a:pt x="472" y="0"/>
                    </a:moveTo>
                    <a:lnTo>
                      <a:pt x="503" y="0"/>
                    </a:lnTo>
                    <a:moveTo>
                      <a:pt x="519" y="0"/>
                    </a:moveTo>
                    <a:lnTo>
                      <a:pt x="550" y="0"/>
                    </a:lnTo>
                    <a:moveTo>
                      <a:pt x="565" y="0"/>
                    </a:moveTo>
                    <a:lnTo>
                      <a:pt x="597" y="0"/>
                    </a:lnTo>
                    <a:moveTo>
                      <a:pt x="612" y="0"/>
                    </a:moveTo>
                    <a:lnTo>
                      <a:pt x="643" y="0"/>
                    </a:lnTo>
                    <a:moveTo>
                      <a:pt x="659" y="0"/>
                    </a:moveTo>
                    <a:lnTo>
                      <a:pt x="690" y="0"/>
                    </a:lnTo>
                    <a:moveTo>
                      <a:pt x="706" y="0"/>
                    </a:moveTo>
                    <a:lnTo>
                      <a:pt x="737" y="0"/>
                    </a:lnTo>
                    <a:moveTo>
                      <a:pt x="753" y="0"/>
                    </a:moveTo>
                    <a:lnTo>
                      <a:pt x="784" y="0"/>
                    </a:lnTo>
                    <a:moveTo>
                      <a:pt x="800" y="0"/>
                    </a:moveTo>
                    <a:lnTo>
                      <a:pt x="831" y="0"/>
                    </a:lnTo>
                    <a:moveTo>
                      <a:pt x="847" y="0"/>
                    </a:moveTo>
                    <a:lnTo>
                      <a:pt x="878" y="0"/>
                    </a:lnTo>
                    <a:moveTo>
                      <a:pt x="893" y="0"/>
                    </a:moveTo>
                    <a:lnTo>
                      <a:pt x="925" y="0"/>
                    </a:lnTo>
                    <a:moveTo>
                      <a:pt x="940" y="0"/>
                    </a:moveTo>
                    <a:lnTo>
                      <a:pt x="972" y="0"/>
                    </a:lnTo>
                    <a:moveTo>
                      <a:pt x="987" y="0"/>
                    </a:moveTo>
                    <a:lnTo>
                      <a:pt x="1018" y="0"/>
                    </a:lnTo>
                    <a:moveTo>
                      <a:pt x="1034" y="0"/>
                    </a:moveTo>
                    <a:lnTo>
                      <a:pt x="1065" y="0"/>
                    </a:lnTo>
                    <a:moveTo>
                      <a:pt x="1081" y="0"/>
                    </a:moveTo>
                    <a:lnTo>
                      <a:pt x="1112" y="0"/>
                    </a:lnTo>
                    <a:moveTo>
                      <a:pt x="1128" y="0"/>
                    </a:moveTo>
                    <a:lnTo>
                      <a:pt x="1159" y="0"/>
                    </a:lnTo>
                    <a:moveTo>
                      <a:pt x="1175" y="0"/>
                    </a:moveTo>
                    <a:lnTo>
                      <a:pt x="1206" y="0"/>
                    </a:lnTo>
                    <a:moveTo>
                      <a:pt x="1222" y="0"/>
                    </a:moveTo>
                    <a:lnTo>
                      <a:pt x="1253" y="0"/>
                    </a:lnTo>
                    <a:moveTo>
                      <a:pt x="1268" y="0"/>
                    </a:moveTo>
                    <a:lnTo>
                      <a:pt x="1300" y="0"/>
                    </a:lnTo>
                    <a:moveTo>
                      <a:pt x="1315" y="0"/>
                    </a:moveTo>
                    <a:lnTo>
                      <a:pt x="1347" y="0"/>
                    </a:lnTo>
                    <a:moveTo>
                      <a:pt x="1362" y="0"/>
                    </a:moveTo>
                    <a:lnTo>
                      <a:pt x="1393" y="0"/>
                    </a:lnTo>
                    <a:moveTo>
                      <a:pt x="1409" y="0"/>
                    </a:moveTo>
                    <a:lnTo>
                      <a:pt x="1440" y="0"/>
                    </a:lnTo>
                    <a:moveTo>
                      <a:pt x="1456" y="0"/>
                    </a:moveTo>
                    <a:lnTo>
                      <a:pt x="1487" y="0"/>
                    </a:lnTo>
                    <a:moveTo>
                      <a:pt x="1503" y="0"/>
                    </a:moveTo>
                    <a:lnTo>
                      <a:pt x="1534" y="0"/>
                    </a:lnTo>
                    <a:moveTo>
                      <a:pt x="1549" y="0"/>
                    </a:moveTo>
                    <a:lnTo>
                      <a:pt x="1581" y="0"/>
                    </a:lnTo>
                    <a:moveTo>
                      <a:pt x="1596" y="0"/>
                    </a:moveTo>
                    <a:lnTo>
                      <a:pt x="1627" y="0"/>
                    </a:lnTo>
                    <a:moveTo>
                      <a:pt x="1643" y="0"/>
                    </a:moveTo>
                    <a:lnTo>
                      <a:pt x="1674" y="0"/>
                    </a:lnTo>
                    <a:moveTo>
                      <a:pt x="1690" y="0"/>
                    </a:moveTo>
                    <a:lnTo>
                      <a:pt x="1721" y="0"/>
                    </a:lnTo>
                    <a:moveTo>
                      <a:pt x="1737" y="0"/>
                    </a:moveTo>
                    <a:lnTo>
                      <a:pt x="1768" y="0"/>
                    </a:lnTo>
                    <a:moveTo>
                      <a:pt x="1784" y="0"/>
                    </a:moveTo>
                    <a:lnTo>
                      <a:pt x="1815" y="0"/>
                    </a:lnTo>
                    <a:moveTo>
                      <a:pt x="1831" y="0"/>
                    </a:moveTo>
                    <a:lnTo>
                      <a:pt x="1862" y="0"/>
                    </a:lnTo>
                    <a:moveTo>
                      <a:pt x="1877" y="0"/>
                    </a:moveTo>
                    <a:lnTo>
                      <a:pt x="1909" y="0"/>
                    </a:lnTo>
                    <a:moveTo>
                      <a:pt x="1924" y="0"/>
                    </a:moveTo>
                    <a:lnTo>
                      <a:pt x="1956" y="0"/>
                    </a:lnTo>
                    <a:moveTo>
                      <a:pt x="1971" y="0"/>
                    </a:moveTo>
                    <a:lnTo>
                      <a:pt x="2003" y="0"/>
                    </a:lnTo>
                    <a:moveTo>
                      <a:pt x="2018" y="0"/>
                    </a:moveTo>
                    <a:lnTo>
                      <a:pt x="2049" y="0"/>
                    </a:lnTo>
                    <a:moveTo>
                      <a:pt x="2065" y="0"/>
                    </a:moveTo>
                    <a:lnTo>
                      <a:pt x="2096" y="0"/>
                    </a:lnTo>
                    <a:moveTo>
                      <a:pt x="2112" y="0"/>
                    </a:moveTo>
                    <a:lnTo>
                      <a:pt x="2143" y="0"/>
                    </a:lnTo>
                    <a:moveTo>
                      <a:pt x="2159" y="0"/>
                    </a:moveTo>
                    <a:lnTo>
                      <a:pt x="2190" y="0"/>
                    </a:lnTo>
                    <a:moveTo>
                      <a:pt x="2206" y="0"/>
                    </a:moveTo>
                    <a:lnTo>
                      <a:pt x="2237" y="0"/>
                    </a:lnTo>
                    <a:moveTo>
                      <a:pt x="2253" y="0"/>
                    </a:moveTo>
                    <a:lnTo>
                      <a:pt x="2284" y="0"/>
                    </a:lnTo>
                    <a:moveTo>
                      <a:pt x="2299" y="0"/>
                    </a:moveTo>
                    <a:lnTo>
                      <a:pt x="2331" y="0"/>
                    </a:lnTo>
                    <a:moveTo>
                      <a:pt x="2346" y="0"/>
                    </a:moveTo>
                    <a:lnTo>
                      <a:pt x="2377" y="0"/>
                    </a:lnTo>
                    <a:moveTo>
                      <a:pt x="2393" y="0"/>
                    </a:moveTo>
                    <a:lnTo>
                      <a:pt x="2424" y="0"/>
                    </a:lnTo>
                    <a:moveTo>
                      <a:pt x="2440" y="0"/>
                    </a:moveTo>
                    <a:lnTo>
                      <a:pt x="2471" y="0"/>
                    </a:lnTo>
                    <a:moveTo>
                      <a:pt x="2487" y="0"/>
                    </a:moveTo>
                    <a:lnTo>
                      <a:pt x="2518" y="0"/>
                    </a:lnTo>
                    <a:moveTo>
                      <a:pt x="2533" y="0"/>
                    </a:moveTo>
                    <a:lnTo>
                      <a:pt x="2565" y="0"/>
                    </a:lnTo>
                    <a:moveTo>
                      <a:pt x="2580" y="0"/>
                    </a:moveTo>
                    <a:lnTo>
                      <a:pt x="2612" y="0"/>
                    </a:lnTo>
                    <a:moveTo>
                      <a:pt x="2627" y="0"/>
                    </a:moveTo>
                    <a:lnTo>
                      <a:pt x="2658" y="0"/>
                    </a:lnTo>
                    <a:moveTo>
                      <a:pt x="2674" y="0"/>
                    </a:moveTo>
                    <a:lnTo>
                      <a:pt x="2705" y="0"/>
                    </a:lnTo>
                    <a:moveTo>
                      <a:pt x="2721" y="0"/>
                    </a:moveTo>
                    <a:lnTo>
                      <a:pt x="2752" y="0"/>
                    </a:lnTo>
                    <a:moveTo>
                      <a:pt x="2768" y="0"/>
                    </a:moveTo>
                    <a:lnTo>
                      <a:pt x="2799" y="0"/>
                    </a:lnTo>
                    <a:moveTo>
                      <a:pt x="2815" y="0"/>
                    </a:moveTo>
                    <a:lnTo>
                      <a:pt x="2846" y="0"/>
                    </a:lnTo>
                    <a:moveTo>
                      <a:pt x="2862" y="0"/>
                    </a:moveTo>
                    <a:lnTo>
                      <a:pt x="2893" y="0"/>
                    </a:lnTo>
                    <a:moveTo>
                      <a:pt x="2909" y="0"/>
                    </a:moveTo>
                    <a:lnTo>
                      <a:pt x="2940" y="0"/>
                    </a:lnTo>
                    <a:moveTo>
                      <a:pt x="2955" y="0"/>
                    </a:moveTo>
                    <a:lnTo>
                      <a:pt x="2987" y="0"/>
                    </a:lnTo>
                    <a:moveTo>
                      <a:pt x="3002" y="0"/>
                    </a:moveTo>
                    <a:lnTo>
                      <a:pt x="3034" y="0"/>
                    </a:lnTo>
                    <a:moveTo>
                      <a:pt x="3049" y="0"/>
                    </a:moveTo>
                    <a:lnTo>
                      <a:pt x="3080" y="0"/>
                    </a:lnTo>
                    <a:moveTo>
                      <a:pt x="3096" y="0"/>
                    </a:moveTo>
                    <a:lnTo>
                      <a:pt x="3127" y="0"/>
                    </a:lnTo>
                    <a:moveTo>
                      <a:pt x="3143" y="0"/>
                    </a:moveTo>
                    <a:lnTo>
                      <a:pt x="3174" y="0"/>
                    </a:lnTo>
                    <a:moveTo>
                      <a:pt x="3190" y="0"/>
                    </a:moveTo>
                    <a:lnTo>
                      <a:pt x="3221" y="0"/>
                    </a:lnTo>
                    <a:moveTo>
                      <a:pt x="3237" y="0"/>
                    </a:moveTo>
                    <a:lnTo>
                      <a:pt x="3268" y="0"/>
                    </a:lnTo>
                    <a:moveTo>
                      <a:pt x="3283" y="0"/>
                    </a:moveTo>
                    <a:lnTo>
                      <a:pt x="3315" y="0"/>
                    </a:lnTo>
                    <a:moveTo>
                      <a:pt x="3330" y="0"/>
                    </a:moveTo>
                    <a:lnTo>
                      <a:pt x="3361" y="0"/>
                    </a:lnTo>
                    <a:moveTo>
                      <a:pt x="3377" y="0"/>
                    </a:moveTo>
                    <a:lnTo>
                      <a:pt x="3408" y="0"/>
                    </a:lnTo>
                    <a:moveTo>
                      <a:pt x="3424" y="0"/>
                    </a:moveTo>
                    <a:lnTo>
                      <a:pt x="3455" y="0"/>
                    </a:lnTo>
                    <a:moveTo>
                      <a:pt x="3471" y="0"/>
                    </a:moveTo>
                    <a:lnTo>
                      <a:pt x="3502" y="0"/>
                    </a:lnTo>
                    <a:moveTo>
                      <a:pt x="3518" y="0"/>
                    </a:moveTo>
                    <a:lnTo>
                      <a:pt x="3549" y="0"/>
                    </a:lnTo>
                    <a:moveTo>
                      <a:pt x="3564" y="0"/>
                    </a:moveTo>
                    <a:lnTo>
                      <a:pt x="3596" y="0"/>
                    </a:lnTo>
                    <a:moveTo>
                      <a:pt x="3611" y="0"/>
                    </a:moveTo>
                    <a:lnTo>
                      <a:pt x="3643" y="0"/>
                    </a:lnTo>
                    <a:moveTo>
                      <a:pt x="3658" y="0"/>
                    </a:moveTo>
                    <a:lnTo>
                      <a:pt x="3689" y="0"/>
                    </a:lnTo>
                    <a:moveTo>
                      <a:pt x="3705" y="0"/>
                    </a:moveTo>
                    <a:lnTo>
                      <a:pt x="3736" y="0"/>
                    </a:lnTo>
                    <a:moveTo>
                      <a:pt x="3752" y="0"/>
                    </a:moveTo>
                    <a:lnTo>
                      <a:pt x="3783" y="0"/>
                    </a:lnTo>
                    <a:moveTo>
                      <a:pt x="3799" y="0"/>
                    </a:moveTo>
                    <a:lnTo>
                      <a:pt x="3830" y="0"/>
                    </a:lnTo>
                    <a:moveTo>
                      <a:pt x="3846" y="0"/>
                    </a:moveTo>
                    <a:lnTo>
                      <a:pt x="3877" y="0"/>
                    </a:lnTo>
                    <a:moveTo>
                      <a:pt x="3893" y="0"/>
                    </a:moveTo>
                    <a:lnTo>
                      <a:pt x="3924" y="0"/>
                    </a:lnTo>
                    <a:moveTo>
                      <a:pt x="3940" y="0"/>
                    </a:moveTo>
                    <a:lnTo>
                      <a:pt x="3971" y="0"/>
                    </a:lnTo>
                    <a:moveTo>
                      <a:pt x="3986" y="0"/>
                    </a:moveTo>
                    <a:lnTo>
                      <a:pt x="4018" y="0"/>
                    </a:lnTo>
                    <a:moveTo>
                      <a:pt x="4033" y="0"/>
                    </a:moveTo>
                    <a:lnTo>
                      <a:pt x="4064" y="0"/>
                    </a:lnTo>
                    <a:moveTo>
                      <a:pt x="4080" y="0"/>
                    </a:moveTo>
                    <a:lnTo>
                      <a:pt x="4111" y="0"/>
                    </a:lnTo>
                    <a:moveTo>
                      <a:pt x="4127" y="0"/>
                    </a:moveTo>
                    <a:lnTo>
                      <a:pt x="4158" y="0"/>
                    </a:lnTo>
                    <a:moveTo>
                      <a:pt x="4174" y="0"/>
                    </a:moveTo>
                    <a:lnTo>
                      <a:pt x="4205" y="0"/>
                    </a:lnTo>
                    <a:moveTo>
                      <a:pt x="4221" y="0"/>
                    </a:moveTo>
                    <a:lnTo>
                      <a:pt x="4252" y="0"/>
                    </a:lnTo>
                    <a:moveTo>
                      <a:pt x="4267" y="0"/>
                    </a:moveTo>
                    <a:lnTo>
                      <a:pt x="4299" y="0"/>
                    </a:lnTo>
                    <a:moveTo>
                      <a:pt x="4314" y="0"/>
                    </a:moveTo>
                    <a:lnTo>
                      <a:pt x="4345" y="0"/>
                    </a:lnTo>
                    <a:moveTo>
                      <a:pt x="4361" y="0"/>
                    </a:moveTo>
                    <a:lnTo>
                      <a:pt x="4392" y="0"/>
                    </a:lnTo>
                    <a:moveTo>
                      <a:pt x="4408" y="0"/>
                    </a:moveTo>
                    <a:lnTo>
                      <a:pt x="4439" y="0"/>
                    </a:lnTo>
                    <a:moveTo>
                      <a:pt x="4455" y="0"/>
                    </a:moveTo>
                    <a:lnTo>
                      <a:pt x="4486" y="0"/>
                    </a:lnTo>
                    <a:moveTo>
                      <a:pt x="4502" y="0"/>
                    </a:moveTo>
                    <a:lnTo>
                      <a:pt x="4533" y="0"/>
                    </a:lnTo>
                    <a:moveTo>
                      <a:pt x="4549" y="0"/>
                    </a:moveTo>
                    <a:lnTo>
                      <a:pt x="4580" y="0"/>
                    </a:lnTo>
                    <a:moveTo>
                      <a:pt x="4595" y="0"/>
                    </a:moveTo>
                    <a:lnTo>
                      <a:pt x="4627" y="0"/>
                    </a:lnTo>
                    <a:moveTo>
                      <a:pt x="4642" y="0"/>
                    </a:moveTo>
                    <a:lnTo>
                      <a:pt x="4674" y="0"/>
                    </a:lnTo>
                    <a:moveTo>
                      <a:pt x="4689" y="0"/>
                    </a:moveTo>
                    <a:lnTo>
                      <a:pt x="4721" y="0"/>
                    </a:lnTo>
                    <a:moveTo>
                      <a:pt x="4736" y="0"/>
                    </a:moveTo>
                    <a:lnTo>
                      <a:pt x="4767" y="0"/>
                    </a:lnTo>
                    <a:moveTo>
                      <a:pt x="4783" y="0"/>
                    </a:moveTo>
                    <a:lnTo>
                      <a:pt x="4814" y="0"/>
                    </a:lnTo>
                    <a:moveTo>
                      <a:pt x="4830" y="0"/>
                    </a:moveTo>
                    <a:lnTo>
                      <a:pt x="4861" y="0"/>
                    </a:lnTo>
                    <a:moveTo>
                      <a:pt x="4877" y="0"/>
                    </a:moveTo>
                    <a:lnTo>
                      <a:pt x="4908" y="0"/>
                    </a:lnTo>
                    <a:moveTo>
                      <a:pt x="4924" y="0"/>
                    </a:moveTo>
                    <a:lnTo>
                      <a:pt x="4955" y="0"/>
                    </a:lnTo>
                    <a:moveTo>
                      <a:pt x="4970" y="0"/>
                    </a:moveTo>
                    <a:lnTo>
                      <a:pt x="5002" y="0"/>
                    </a:lnTo>
                    <a:moveTo>
                      <a:pt x="5017" y="0"/>
                    </a:moveTo>
                    <a:lnTo>
                      <a:pt x="5048" y="0"/>
                    </a:lnTo>
                    <a:moveTo>
                      <a:pt x="5064" y="0"/>
                    </a:moveTo>
                    <a:lnTo>
                      <a:pt x="5095" y="0"/>
                    </a:lnTo>
                    <a:moveTo>
                      <a:pt x="5111" y="0"/>
                    </a:moveTo>
                    <a:lnTo>
                      <a:pt x="5142" y="0"/>
                    </a:lnTo>
                    <a:moveTo>
                      <a:pt x="5158" y="0"/>
                    </a:moveTo>
                    <a:lnTo>
                      <a:pt x="5193" y="0"/>
                    </a:lnTo>
                  </a:path>
                </a:pathLst>
              </a:custGeom>
              <a:noFill/>
              <a:ln cap="rnd">
                <a:solidFill>
                  <a:srgbClr val="000000">
                    <a:alpha val="100000"/>
                  </a:srgbClr>
                </a:solidFill>
                <a:prstDash val="solid"/>
                <a:round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484" name="path"/>
              <p:cNvSpPr/>
              <p:nvPr/>
            </p:nvSpPr>
            <p:spPr>
              <a:xfrm>
                <a:off x="953846" y="189738"/>
                <a:ext cx="2167801" cy="34213"/>
              </a:xfrm>
              <a:custGeom>
                <a:rect l="0" t="0" r="0" b="0"/>
                <a:pathLst>
                  <a:path w="3412" h="52">
                    <a:moveTo>
                      <a:pt x="2" y="0"/>
                    </a:moveTo>
                    <a:lnTo>
                      <a:pt x="3413" y="0"/>
                    </a:lnTo>
                    <a:moveTo>
                      <a:pt x="0" y="53"/>
                    </a:moveTo>
                    <a:lnTo>
                      <a:pt x="3413" y="53"/>
                    </a:lnTo>
                  </a:path>
                </a:pathLst>
              </a:custGeom>
              <a:noFill/>
              <a:ln cap="rnd">
                <a:solidFill>
                  <a:srgbClr val="00FFFF">
                    <a:alpha val="100000"/>
                  </a:srgbClr>
                </a:solidFill>
                <a:prstDash val="solid"/>
                <a:round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486" name="path"/>
              <p:cNvSpPr/>
              <p:nvPr/>
            </p:nvSpPr>
            <p:spPr>
              <a:xfrm>
                <a:off x="1702371" y="0"/>
                <a:ext cx="34962" cy="189738"/>
              </a:xfrm>
              <a:custGeom>
                <a:rect l="0" t="0" r="0" b="0"/>
                <a:pathLst>
                  <a:path w="55" h="298">
                    <a:moveTo>
                      <a:pt x="0" y="298"/>
                    </a:moveTo>
                    <a:lnTo>
                      <a:pt x="55" y="298"/>
                    </a:lnTo>
                    <a:moveTo>
                      <a:pt x="6" y="0"/>
                    </a:moveTo>
                    <a:lnTo>
                      <a:pt x="55" y="0"/>
                    </a:lnTo>
                    <a:moveTo>
                      <a:pt x="30" y="298"/>
                    </a:moveTo>
                    <a:lnTo>
                      <a:pt x="30" y="0"/>
                    </a:lnTo>
                  </a:path>
                </a:pathLst>
              </a:custGeom>
              <a:noFill/>
              <a:ln cap="rnd">
                <a:solidFill>
                  <a:srgbClr val="66CCB2">
                    <a:alpha val="100000"/>
                  </a:srgbClr>
                </a:solidFill>
                <a:prstDash val="solid"/>
                <a:round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488" name="path"/>
            <p:cNvSpPr/>
            <p:nvPr/>
          </p:nvSpPr>
          <p:spPr>
            <a:xfrm>
              <a:off x="1426057" y="218338"/>
              <a:ext cx="2151024" cy="211607"/>
            </a:xfrm>
            <a:custGeom>
              <a:rect l="0" t="0" r="0" b="0"/>
              <a:pathLst>
                <a:path w="3387" h="333">
                  <a:moveTo>
                    <a:pt x="0" y="16"/>
                  </a:moveTo>
                  <a:lnTo>
                    <a:pt x="10" y="13"/>
                  </a:lnTo>
                  <a:moveTo>
                    <a:pt x="5" y="64"/>
                  </a:moveTo>
                  <a:lnTo>
                    <a:pt x="0" y="52"/>
                  </a:lnTo>
                  <a:moveTo>
                    <a:pt x="5" y="64"/>
                  </a:moveTo>
                  <a:lnTo>
                    <a:pt x="5" y="15"/>
                  </a:lnTo>
                  <a:moveTo>
                    <a:pt x="10" y="7"/>
                  </a:moveTo>
                  <a:lnTo>
                    <a:pt x="24" y="3"/>
                  </a:lnTo>
                  <a:moveTo>
                    <a:pt x="11" y="18"/>
                  </a:moveTo>
                  <a:lnTo>
                    <a:pt x="11" y="52"/>
                  </a:lnTo>
                  <a:moveTo>
                    <a:pt x="11" y="22"/>
                  </a:moveTo>
                  <a:lnTo>
                    <a:pt x="21" y="19"/>
                  </a:lnTo>
                  <a:moveTo>
                    <a:pt x="21" y="17"/>
                  </a:moveTo>
                  <a:lnTo>
                    <a:pt x="21" y="52"/>
                  </a:lnTo>
                  <a:moveTo>
                    <a:pt x="15" y="21"/>
                  </a:moveTo>
                  <a:lnTo>
                    <a:pt x="16" y="6"/>
                  </a:lnTo>
                  <a:moveTo>
                    <a:pt x="16" y="26"/>
                  </a:moveTo>
                  <a:lnTo>
                    <a:pt x="15" y="40"/>
                  </a:lnTo>
                  <a:lnTo>
                    <a:pt x="13" y="60"/>
                  </a:lnTo>
                  <a:lnTo>
                    <a:pt x="7" y="71"/>
                  </a:lnTo>
                  <a:moveTo>
                    <a:pt x="16" y="53"/>
                  </a:moveTo>
                  <a:lnTo>
                    <a:pt x="22" y="67"/>
                  </a:lnTo>
                  <a:moveTo>
                    <a:pt x="36" y="3"/>
                  </a:moveTo>
                  <a:lnTo>
                    <a:pt x="36" y="71"/>
                  </a:lnTo>
                  <a:moveTo>
                    <a:pt x="36" y="23"/>
                  </a:moveTo>
                  <a:lnTo>
                    <a:pt x="29" y="54"/>
                  </a:lnTo>
                  <a:moveTo>
                    <a:pt x="36" y="30"/>
                  </a:moveTo>
                  <a:lnTo>
                    <a:pt x="41" y="39"/>
                  </a:lnTo>
                  <a:moveTo>
                    <a:pt x="41" y="20"/>
                  </a:moveTo>
                  <a:lnTo>
                    <a:pt x="31" y="22"/>
                  </a:lnTo>
                  <a:moveTo>
                    <a:pt x="43" y="6"/>
                  </a:moveTo>
                  <a:lnTo>
                    <a:pt x="42" y="40"/>
                  </a:lnTo>
                  <a:lnTo>
                    <a:pt x="40" y="64"/>
                  </a:lnTo>
                  <a:moveTo>
                    <a:pt x="43" y="11"/>
                  </a:moveTo>
                  <a:lnTo>
                    <a:pt x="53" y="3"/>
                  </a:lnTo>
                  <a:moveTo>
                    <a:pt x="45" y="25"/>
                  </a:moveTo>
                  <a:lnTo>
                    <a:pt x="52" y="22"/>
                  </a:lnTo>
                  <a:moveTo>
                    <a:pt x="52" y="21"/>
                  </a:moveTo>
                  <a:lnTo>
                    <a:pt x="49" y="45"/>
                  </a:lnTo>
                  <a:lnTo>
                    <a:pt x="46" y="54"/>
                  </a:lnTo>
                  <a:lnTo>
                    <a:pt x="41" y="66"/>
                  </a:lnTo>
                  <a:moveTo>
                    <a:pt x="46" y="31"/>
                  </a:moveTo>
                  <a:lnTo>
                    <a:pt x="54" y="62"/>
                  </a:lnTo>
                  <a:lnTo>
                    <a:pt x="56" y="62"/>
                  </a:lnTo>
                  <a:moveTo>
                    <a:pt x="65" y="21"/>
                  </a:moveTo>
                  <a:lnTo>
                    <a:pt x="66" y="30"/>
                  </a:lnTo>
                  <a:lnTo>
                    <a:pt x="65" y="45"/>
                  </a:lnTo>
                  <a:lnTo>
                    <a:pt x="63" y="36"/>
                  </a:lnTo>
                  <a:moveTo>
                    <a:pt x="61" y="6"/>
                  </a:moveTo>
                  <a:lnTo>
                    <a:pt x="66" y="4"/>
                  </a:lnTo>
                  <a:moveTo>
                    <a:pt x="61" y="0"/>
                  </a:moveTo>
                  <a:lnTo>
                    <a:pt x="61" y="67"/>
                  </a:lnTo>
                  <a:moveTo>
                    <a:pt x="66" y="3"/>
                  </a:moveTo>
                  <a:lnTo>
                    <a:pt x="65" y="21"/>
                  </a:lnTo>
                  <a:moveTo>
                    <a:pt x="73" y="0"/>
                  </a:moveTo>
                  <a:lnTo>
                    <a:pt x="70" y="16"/>
                  </a:lnTo>
                  <a:lnTo>
                    <a:pt x="66" y="25"/>
                  </a:lnTo>
                  <a:moveTo>
                    <a:pt x="70" y="16"/>
                  </a:moveTo>
                  <a:lnTo>
                    <a:pt x="70" y="69"/>
                  </a:lnTo>
                  <a:moveTo>
                    <a:pt x="74" y="25"/>
                  </a:moveTo>
                  <a:lnTo>
                    <a:pt x="84" y="22"/>
                  </a:lnTo>
                  <a:moveTo>
                    <a:pt x="79" y="0"/>
                  </a:moveTo>
                  <a:lnTo>
                    <a:pt x="79" y="68"/>
                  </a:lnTo>
                  <a:lnTo>
                    <a:pt x="76" y="58"/>
                  </a:lnTo>
                  <a:moveTo>
                    <a:pt x="74" y="31"/>
                  </a:moveTo>
                  <a:lnTo>
                    <a:pt x="77" y="40"/>
                  </a:lnTo>
                  <a:moveTo>
                    <a:pt x="114" y="52"/>
                  </a:moveTo>
                  <a:lnTo>
                    <a:pt x="107" y="53"/>
                  </a:lnTo>
                  <a:moveTo>
                    <a:pt x="114" y="23"/>
                  </a:moveTo>
                  <a:lnTo>
                    <a:pt x="112" y="52"/>
                  </a:lnTo>
                  <a:moveTo>
                    <a:pt x="107" y="27"/>
                  </a:moveTo>
                  <a:lnTo>
                    <a:pt x="113" y="25"/>
                  </a:lnTo>
                  <a:moveTo>
                    <a:pt x="107" y="22"/>
                  </a:moveTo>
                  <a:lnTo>
                    <a:pt x="107" y="60"/>
                  </a:lnTo>
                  <a:moveTo>
                    <a:pt x="94" y="55"/>
                  </a:moveTo>
                  <a:lnTo>
                    <a:pt x="90" y="67"/>
                  </a:lnTo>
                  <a:moveTo>
                    <a:pt x="98" y="30"/>
                  </a:moveTo>
                  <a:lnTo>
                    <a:pt x="94" y="55"/>
                  </a:lnTo>
                  <a:moveTo>
                    <a:pt x="99" y="2"/>
                  </a:moveTo>
                  <a:lnTo>
                    <a:pt x="98" y="30"/>
                  </a:lnTo>
                  <a:moveTo>
                    <a:pt x="104" y="24"/>
                  </a:moveTo>
                  <a:lnTo>
                    <a:pt x="100" y="66"/>
                  </a:lnTo>
                  <a:lnTo>
                    <a:pt x="98" y="56"/>
                  </a:lnTo>
                  <a:moveTo>
                    <a:pt x="92" y="28"/>
                  </a:moveTo>
                  <a:lnTo>
                    <a:pt x="103" y="26"/>
                  </a:lnTo>
                  <a:moveTo>
                    <a:pt x="134" y="38"/>
                  </a:moveTo>
                  <a:lnTo>
                    <a:pt x="144" y="35"/>
                  </a:lnTo>
                  <a:moveTo>
                    <a:pt x="123" y="48"/>
                  </a:moveTo>
                  <a:lnTo>
                    <a:pt x="129" y="47"/>
                  </a:lnTo>
                  <a:moveTo>
                    <a:pt x="124" y="38"/>
                  </a:moveTo>
                  <a:lnTo>
                    <a:pt x="129" y="37"/>
                  </a:lnTo>
                  <a:moveTo>
                    <a:pt x="131" y="25"/>
                  </a:moveTo>
                  <a:lnTo>
                    <a:pt x="131" y="66"/>
                  </a:lnTo>
                  <a:lnTo>
                    <a:pt x="128" y="58"/>
                  </a:lnTo>
                  <a:moveTo>
                    <a:pt x="125" y="28"/>
                  </a:moveTo>
                  <a:lnTo>
                    <a:pt x="131" y="27"/>
                  </a:lnTo>
                  <a:moveTo>
                    <a:pt x="125" y="25"/>
                  </a:moveTo>
                  <a:lnTo>
                    <a:pt x="124" y="45"/>
                  </a:lnTo>
                  <a:lnTo>
                    <a:pt x="119" y="70"/>
                  </a:lnTo>
                  <a:moveTo>
                    <a:pt x="136" y="10"/>
                  </a:moveTo>
                  <a:lnTo>
                    <a:pt x="145" y="8"/>
                  </a:lnTo>
                  <a:moveTo>
                    <a:pt x="138" y="1"/>
                  </a:moveTo>
                  <a:lnTo>
                    <a:pt x="133" y="24"/>
                  </a:lnTo>
                  <a:moveTo>
                    <a:pt x="128" y="1"/>
                  </a:moveTo>
                  <a:lnTo>
                    <a:pt x="122" y="25"/>
                  </a:lnTo>
                  <a:moveTo>
                    <a:pt x="126" y="10"/>
                  </a:moveTo>
                  <a:lnTo>
                    <a:pt x="134" y="8"/>
                  </a:lnTo>
                  <a:moveTo>
                    <a:pt x="128" y="10"/>
                  </a:moveTo>
                  <a:lnTo>
                    <a:pt x="130" y="23"/>
                  </a:lnTo>
                  <a:moveTo>
                    <a:pt x="140" y="22"/>
                  </a:moveTo>
                  <a:lnTo>
                    <a:pt x="138" y="10"/>
                  </a:lnTo>
                  <a:moveTo>
                    <a:pt x="139" y="25"/>
                  </a:moveTo>
                  <a:lnTo>
                    <a:pt x="137" y="45"/>
                  </a:lnTo>
                  <a:moveTo>
                    <a:pt x="131" y="71"/>
                  </a:moveTo>
                  <a:lnTo>
                    <a:pt x="135" y="55"/>
                  </a:lnTo>
                  <a:lnTo>
                    <a:pt x="137" y="45"/>
                  </a:lnTo>
                  <a:moveTo>
                    <a:pt x="144" y="34"/>
                  </a:moveTo>
                  <a:lnTo>
                    <a:pt x="143" y="52"/>
                  </a:lnTo>
                  <a:lnTo>
                    <a:pt x="141" y="70"/>
                  </a:lnTo>
                  <a:lnTo>
                    <a:pt x="138" y="60"/>
                  </a:lnTo>
                  <a:moveTo>
                    <a:pt x="159" y="45"/>
                  </a:moveTo>
                  <a:lnTo>
                    <a:pt x="175" y="41"/>
                  </a:lnTo>
                  <a:moveTo>
                    <a:pt x="161" y="32"/>
                  </a:moveTo>
                  <a:lnTo>
                    <a:pt x="171" y="30"/>
                  </a:lnTo>
                  <a:moveTo>
                    <a:pt x="167" y="18"/>
                  </a:moveTo>
                  <a:lnTo>
                    <a:pt x="167" y="70"/>
                  </a:lnTo>
                  <a:moveTo>
                    <a:pt x="162" y="3"/>
                  </a:moveTo>
                  <a:lnTo>
                    <a:pt x="164" y="15"/>
                  </a:lnTo>
                  <a:moveTo>
                    <a:pt x="170" y="1"/>
                  </a:moveTo>
                  <a:lnTo>
                    <a:pt x="168" y="18"/>
                  </a:lnTo>
                  <a:moveTo>
                    <a:pt x="160" y="20"/>
                  </a:moveTo>
                  <a:lnTo>
                    <a:pt x="173" y="17"/>
                  </a:lnTo>
                  <a:moveTo>
                    <a:pt x="155" y="63"/>
                  </a:moveTo>
                  <a:lnTo>
                    <a:pt x="159" y="50"/>
                  </a:lnTo>
                  <a:moveTo>
                    <a:pt x="150" y="26"/>
                  </a:moveTo>
                  <a:lnTo>
                    <a:pt x="156" y="24"/>
                  </a:lnTo>
                  <a:moveTo>
                    <a:pt x="153" y="5"/>
                  </a:moveTo>
                  <a:lnTo>
                    <a:pt x="157" y="15"/>
                  </a:lnTo>
                  <a:moveTo>
                    <a:pt x="156" y="22"/>
                  </a:moveTo>
                  <a:lnTo>
                    <a:pt x="155" y="60"/>
                  </a:lnTo>
                  <a:moveTo>
                    <a:pt x="183" y="7"/>
                  </a:moveTo>
                  <a:lnTo>
                    <a:pt x="201" y="3"/>
                  </a:lnTo>
                  <a:moveTo>
                    <a:pt x="205" y="31"/>
                  </a:moveTo>
                  <a:lnTo>
                    <a:pt x="180" y="37"/>
                  </a:lnTo>
                  <a:moveTo>
                    <a:pt x="185" y="15"/>
                  </a:moveTo>
                  <a:lnTo>
                    <a:pt x="188" y="28"/>
                  </a:lnTo>
                  <a:moveTo>
                    <a:pt x="196" y="30"/>
                  </a:moveTo>
                  <a:lnTo>
                    <a:pt x="200" y="12"/>
                  </a:lnTo>
                  <a:moveTo>
                    <a:pt x="193" y="6"/>
                  </a:moveTo>
                  <a:lnTo>
                    <a:pt x="193" y="70"/>
                  </a:lnTo>
                  <a:moveTo>
                    <a:pt x="221" y="24"/>
                  </a:moveTo>
                  <a:lnTo>
                    <a:pt x="222" y="7"/>
                  </a:lnTo>
                  <a:moveTo>
                    <a:pt x="231" y="22"/>
                  </a:moveTo>
                  <a:lnTo>
                    <a:pt x="214" y="25"/>
                  </a:lnTo>
                  <a:moveTo>
                    <a:pt x="224" y="33"/>
                  </a:moveTo>
                  <a:lnTo>
                    <a:pt x="219" y="35"/>
                  </a:lnTo>
                  <a:moveTo>
                    <a:pt x="219" y="46"/>
                  </a:moveTo>
                  <a:lnTo>
                    <a:pt x="224" y="45"/>
                  </a:lnTo>
                  <a:moveTo>
                    <a:pt x="226" y="24"/>
                  </a:moveTo>
                  <a:lnTo>
                    <a:pt x="225" y="60"/>
                  </a:lnTo>
                  <a:moveTo>
                    <a:pt x="219" y="25"/>
                  </a:moveTo>
                  <a:lnTo>
                    <a:pt x="219" y="60"/>
                  </a:lnTo>
                  <a:moveTo>
                    <a:pt x="230" y="67"/>
                  </a:moveTo>
                  <a:lnTo>
                    <a:pt x="232" y="18"/>
                  </a:lnTo>
                  <a:moveTo>
                    <a:pt x="214" y="62"/>
                  </a:moveTo>
                  <a:lnTo>
                    <a:pt x="230" y="59"/>
                  </a:lnTo>
                  <a:moveTo>
                    <a:pt x="214" y="19"/>
                  </a:moveTo>
                  <a:lnTo>
                    <a:pt x="214" y="67"/>
                  </a:lnTo>
                  <a:moveTo>
                    <a:pt x="234" y="5"/>
                  </a:moveTo>
                  <a:lnTo>
                    <a:pt x="210" y="9"/>
                  </a:lnTo>
                  <a:moveTo>
                    <a:pt x="3164" y="290"/>
                  </a:moveTo>
                  <a:lnTo>
                    <a:pt x="3189" y="333"/>
                  </a:lnTo>
                  <a:moveTo>
                    <a:pt x="3189" y="333"/>
                  </a:moveTo>
                  <a:lnTo>
                    <a:pt x="3284" y="333"/>
                  </a:lnTo>
                  <a:moveTo>
                    <a:pt x="3284" y="333"/>
                  </a:moveTo>
                  <a:lnTo>
                    <a:pt x="3387" y="333"/>
                  </a:lnTo>
                </a:path>
              </a:pathLst>
            </a:custGeom>
            <a:noFill/>
            <a:ln cap="rnd">
              <a:solidFill>
                <a:srgbClr val="000000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90" name="path"/>
            <p:cNvSpPr/>
            <p:nvPr/>
          </p:nvSpPr>
          <p:spPr>
            <a:xfrm>
              <a:off x="250825" y="642632"/>
              <a:ext cx="740676" cy="29451"/>
            </a:xfrm>
            <a:custGeom>
              <a:rect l="0" t="0" r="0" b="0"/>
              <a:pathLst>
                <a:path w="1166" h="46">
                  <a:moveTo>
                    <a:pt x="0" y="46"/>
                  </a:moveTo>
                  <a:lnTo>
                    <a:pt x="1166" y="0"/>
                  </a:lnTo>
                </a:path>
              </a:pathLst>
            </a:custGeom>
            <a:noFill/>
            <a:ln cap="rnd">
              <a:solidFill>
                <a:srgbClr val="000000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92" name="path"/>
            <p:cNvSpPr/>
            <p:nvPr/>
          </p:nvSpPr>
          <p:spPr>
            <a:xfrm>
              <a:off x="614197" y="291972"/>
              <a:ext cx="44424" cy="295427"/>
            </a:xfrm>
            <a:custGeom>
              <a:rect l="0" t="0" r="0" b="0"/>
              <a:pathLst>
                <a:path w="69" h="465">
                  <a:moveTo>
                    <a:pt x="48" y="456"/>
                  </a:moveTo>
                  <a:lnTo>
                    <a:pt x="0" y="452"/>
                  </a:lnTo>
                  <a:moveTo>
                    <a:pt x="69" y="14"/>
                  </a:moveTo>
                  <a:lnTo>
                    <a:pt x="21" y="11"/>
                  </a:lnTo>
                  <a:moveTo>
                    <a:pt x="9" y="465"/>
                  </a:moveTo>
                  <a:lnTo>
                    <a:pt x="32" y="0"/>
                  </a:lnTo>
                </a:path>
              </a:pathLst>
            </a:custGeom>
            <a:noFill/>
            <a:ln cap="rnd">
              <a:solidFill>
                <a:srgbClr val="00FF00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94" name="path"/>
            <p:cNvSpPr/>
            <p:nvPr/>
          </p:nvSpPr>
          <p:spPr>
            <a:xfrm>
              <a:off x="616521" y="294576"/>
              <a:ext cx="766901" cy="576122"/>
            </a:xfrm>
            <a:custGeom>
              <a:rect l="0" t="0" r="0" b="0"/>
              <a:pathLst>
                <a:path w="1207" h="905">
                  <a:moveTo>
                    <a:pt x="3" y="441"/>
                  </a:moveTo>
                  <a:lnTo>
                    <a:pt x="0" y="444"/>
                  </a:lnTo>
                  <a:lnTo>
                    <a:pt x="12" y="453"/>
                  </a:lnTo>
                  <a:lnTo>
                    <a:pt x="3" y="441"/>
                  </a:lnTo>
                </a:path>
                <a:path w="1207" h="905">
                  <a:moveTo>
                    <a:pt x="0" y="444"/>
                  </a:moveTo>
                  <a:lnTo>
                    <a:pt x="12" y="453"/>
                  </a:lnTo>
                  <a:lnTo>
                    <a:pt x="9" y="457"/>
                  </a:lnTo>
                  <a:lnTo>
                    <a:pt x="0" y="444"/>
                  </a:lnTo>
                </a:path>
                <a:path w="1207" h="905">
                  <a:moveTo>
                    <a:pt x="30" y="15"/>
                  </a:moveTo>
                  <a:lnTo>
                    <a:pt x="33" y="12"/>
                  </a:lnTo>
                  <a:lnTo>
                    <a:pt x="21" y="3"/>
                  </a:lnTo>
                  <a:lnTo>
                    <a:pt x="30" y="15"/>
                  </a:lnTo>
                </a:path>
                <a:path w="1207" h="905">
                  <a:moveTo>
                    <a:pt x="33" y="12"/>
                  </a:moveTo>
                  <a:lnTo>
                    <a:pt x="21" y="3"/>
                  </a:lnTo>
                  <a:lnTo>
                    <a:pt x="24" y="0"/>
                  </a:lnTo>
                  <a:lnTo>
                    <a:pt x="33" y="12"/>
                  </a:lnTo>
                </a:path>
                <a:path w="1207" h="905">
                  <a:moveTo>
                    <a:pt x="555" y="551"/>
                  </a:moveTo>
                  <a:lnTo>
                    <a:pt x="558" y="548"/>
                  </a:lnTo>
                  <a:lnTo>
                    <a:pt x="545" y="539"/>
                  </a:lnTo>
                  <a:lnTo>
                    <a:pt x="555" y="551"/>
                  </a:lnTo>
                </a:path>
                <a:path w="1207" h="905">
                  <a:moveTo>
                    <a:pt x="558" y="548"/>
                  </a:moveTo>
                  <a:lnTo>
                    <a:pt x="545" y="539"/>
                  </a:lnTo>
                  <a:lnTo>
                    <a:pt x="548" y="536"/>
                  </a:lnTo>
                  <a:lnTo>
                    <a:pt x="558" y="548"/>
                  </a:lnTo>
                </a:path>
                <a:path w="1207" h="905">
                  <a:moveTo>
                    <a:pt x="548" y="882"/>
                  </a:moveTo>
                  <a:lnTo>
                    <a:pt x="545" y="885"/>
                  </a:lnTo>
                  <a:lnTo>
                    <a:pt x="558" y="894"/>
                  </a:lnTo>
                  <a:lnTo>
                    <a:pt x="548" y="882"/>
                  </a:lnTo>
                </a:path>
                <a:path w="1207" h="905">
                  <a:moveTo>
                    <a:pt x="545" y="885"/>
                  </a:moveTo>
                  <a:lnTo>
                    <a:pt x="558" y="894"/>
                  </a:lnTo>
                  <a:lnTo>
                    <a:pt x="555" y="897"/>
                  </a:lnTo>
                  <a:lnTo>
                    <a:pt x="545" y="885"/>
                  </a:lnTo>
                </a:path>
                <a:path w="1207" h="905">
                  <a:moveTo>
                    <a:pt x="984" y="597"/>
                  </a:moveTo>
                  <a:lnTo>
                    <a:pt x="987" y="594"/>
                  </a:lnTo>
                  <a:lnTo>
                    <a:pt x="975" y="585"/>
                  </a:lnTo>
                  <a:lnTo>
                    <a:pt x="984" y="597"/>
                  </a:lnTo>
                </a:path>
                <a:path w="1207" h="905">
                  <a:moveTo>
                    <a:pt x="987" y="594"/>
                  </a:moveTo>
                  <a:lnTo>
                    <a:pt x="975" y="585"/>
                  </a:lnTo>
                  <a:lnTo>
                    <a:pt x="977" y="582"/>
                  </a:lnTo>
                  <a:lnTo>
                    <a:pt x="987" y="594"/>
                  </a:lnTo>
                </a:path>
                <a:path w="1207" h="905">
                  <a:moveTo>
                    <a:pt x="977" y="891"/>
                  </a:moveTo>
                  <a:lnTo>
                    <a:pt x="975" y="895"/>
                  </a:lnTo>
                  <a:lnTo>
                    <a:pt x="987" y="903"/>
                  </a:lnTo>
                  <a:lnTo>
                    <a:pt x="977" y="891"/>
                  </a:lnTo>
                </a:path>
                <a:path w="1207" h="905">
                  <a:moveTo>
                    <a:pt x="975" y="895"/>
                  </a:moveTo>
                  <a:lnTo>
                    <a:pt x="987" y="903"/>
                  </a:lnTo>
                  <a:lnTo>
                    <a:pt x="984" y="907"/>
                  </a:lnTo>
                  <a:lnTo>
                    <a:pt x="975" y="895"/>
                  </a:lnTo>
                </a:path>
                <a:path w="1207" h="905">
                  <a:moveTo>
                    <a:pt x="1204" y="629"/>
                  </a:moveTo>
                  <a:lnTo>
                    <a:pt x="1207" y="626"/>
                  </a:lnTo>
                  <a:lnTo>
                    <a:pt x="1195" y="618"/>
                  </a:lnTo>
                  <a:lnTo>
                    <a:pt x="1204" y="629"/>
                  </a:lnTo>
                </a:path>
                <a:path w="1207" h="905">
                  <a:moveTo>
                    <a:pt x="1207" y="626"/>
                  </a:moveTo>
                  <a:lnTo>
                    <a:pt x="1195" y="618"/>
                  </a:lnTo>
                  <a:lnTo>
                    <a:pt x="1197" y="614"/>
                  </a:lnTo>
                  <a:lnTo>
                    <a:pt x="1207" y="626"/>
                  </a:lnTo>
                </a:path>
                <a:path w="1207" h="905">
                  <a:moveTo>
                    <a:pt x="1197" y="891"/>
                  </a:moveTo>
                  <a:lnTo>
                    <a:pt x="1195" y="895"/>
                  </a:lnTo>
                  <a:lnTo>
                    <a:pt x="1207" y="903"/>
                  </a:lnTo>
                  <a:lnTo>
                    <a:pt x="1197" y="891"/>
                  </a:lnTo>
                </a:path>
                <a:path w="1207" h="905">
                  <a:moveTo>
                    <a:pt x="1195" y="895"/>
                  </a:moveTo>
                  <a:lnTo>
                    <a:pt x="1207" y="903"/>
                  </a:lnTo>
                  <a:lnTo>
                    <a:pt x="1204" y="907"/>
                  </a:lnTo>
                  <a:lnTo>
                    <a:pt x="1195" y="895"/>
                  </a:lnTo>
                </a:path>
              </a:pathLst>
            </a:custGeom>
            <a:solidFill>
              <a:srgbClr val="00FF0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grpSp>
          <p:nvGrpSpPr>
            <p:cNvPr id="34" name="group 34"/>
            <p:cNvGrpSpPr/>
            <p:nvPr/>
          </p:nvGrpSpPr>
          <p:grpSpPr>
            <a:xfrm rot="21600000">
              <a:off x="2529395" y="311467"/>
              <a:ext cx="644308" cy="49377"/>
              <a:chExt cx="644308" cy="49377"/>
            </a:xfrm>
          </p:grpSpPr>
          <p:sp>
            <p:nvSpPr>
              <p:cNvPr id="496" name="path"/>
              <p:cNvSpPr/>
              <p:nvPr/>
            </p:nvSpPr>
            <p:spPr>
              <a:xfrm>
                <a:off x="571251" y="36188"/>
                <a:ext cx="9716" cy="11442"/>
              </a:xfrm>
              <a:custGeom>
                <a:rect l="0" t="0" r="0" b="0"/>
                <a:pathLst>
                  <a:path w="15" h="18">
                    <a:moveTo>
                      <a:pt x="11" y="16"/>
                    </a:moveTo>
                    <a:lnTo>
                      <a:pt x="13" y="13"/>
                    </a:lnTo>
                    <a:lnTo>
                      <a:pt x="4" y="1"/>
                    </a:lnTo>
                    <a:lnTo>
                      <a:pt x="1" y="4"/>
                    </a:lnTo>
                    <a:lnTo>
                      <a:pt x="11" y="16"/>
                    </a:lnTo>
                  </a:path>
                </a:pathLst>
              </a:custGeom>
              <a:noFill/>
              <a:ln w="1689" cap="rnd">
                <a:solidFill>
                  <a:srgbClr val="66CCB2">
                    <a:alpha val="100000"/>
                  </a:srgbClr>
                </a:solidFill>
                <a:prstDash val="solid"/>
                <a:round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498" name="path"/>
              <p:cNvSpPr/>
              <p:nvPr/>
            </p:nvSpPr>
            <p:spPr>
              <a:xfrm>
                <a:off x="549617" y="19494"/>
                <a:ext cx="18553" cy="25768"/>
              </a:xfrm>
              <a:custGeom>
                <a:rect l="0" t="0" r="0" b="0"/>
                <a:pathLst>
                  <a:path w="28" h="40">
                    <a:moveTo>
                      <a:pt x="0" y="28"/>
                    </a:moveTo>
                    <a:lnTo>
                      <a:pt x="19" y="40"/>
                    </a:lnTo>
                    <a:lnTo>
                      <a:pt x="19" y="22"/>
                    </a:lnTo>
                    <a:moveTo>
                      <a:pt x="0" y="28"/>
                    </a:moveTo>
                    <a:lnTo>
                      <a:pt x="29" y="28"/>
                    </a:lnTo>
                    <a:moveTo>
                      <a:pt x="0" y="2"/>
                    </a:moveTo>
                    <a:lnTo>
                      <a:pt x="0" y="14"/>
                    </a:lnTo>
                    <a:lnTo>
                      <a:pt x="12" y="15"/>
                    </a:lnTo>
                    <a:lnTo>
                      <a:pt x="10" y="14"/>
                    </a:lnTo>
                    <a:lnTo>
                      <a:pt x="9" y="10"/>
                    </a:lnTo>
                    <a:lnTo>
                      <a:pt x="9" y="7"/>
                    </a:lnTo>
                    <a:lnTo>
                      <a:pt x="10" y="3"/>
                    </a:lnTo>
                    <a:lnTo>
                      <a:pt x="13" y="1"/>
                    </a:lnTo>
                    <a:lnTo>
                      <a:pt x="17" y="0"/>
                    </a:lnTo>
                    <a:lnTo>
                      <a:pt x="20" y="0"/>
                    </a:lnTo>
                    <a:lnTo>
                      <a:pt x="25" y="1"/>
                    </a:lnTo>
                    <a:lnTo>
                      <a:pt x="27" y="3"/>
                    </a:lnTo>
                    <a:lnTo>
                      <a:pt x="29" y="7"/>
                    </a:lnTo>
                    <a:lnTo>
                      <a:pt x="29" y="10"/>
                    </a:lnTo>
                    <a:lnTo>
                      <a:pt x="27" y="14"/>
                    </a:lnTo>
                    <a:lnTo>
                      <a:pt x="26" y="15"/>
                    </a:lnTo>
                    <a:lnTo>
                      <a:pt x="23" y="16"/>
                    </a:lnTo>
                  </a:path>
                </a:pathLst>
              </a:custGeom>
              <a:noFill/>
              <a:ln cap="rnd">
                <a:solidFill>
                  <a:srgbClr val="000000">
                    <a:alpha val="100000"/>
                  </a:srgbClr>
                </a:solidFill>
                <a:prstDash val="solid"/>
                <a:round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500" name="path"/>
              <p:cNvSpPr/>
              <p:nvPr/>
            </p:nvSpPr>
            <p:spPr>
              <a:xfrm>
                <a:off x="575702" y="7264"/>
                <a:ext cx="68605" cy="34849"/>
              </a:xfrm>
              <a:custGeom>
                <a:rect l="0" t="0" r="0" b="0"/>
                <a:pathLst>
                  <a:path w="108" h="54">
                    <a:moveTo>
                      <a:pt x="107" y="0"/>
                    </a:moveTo>
                    <a:lnTo>
                      <a:pt x="108" y="0"/>
                    </a:lnTo>
                    <a:lnTo>
                      <a:pt x="108" y="0"/>
                    </a:lnTo>
                    <a:lnTo>
                      <a:pt x="107" y="0"/>
                    </a:lnTo>
                    <a:lnTo>
                      <a:pt x="107" y="0"/>
                    </a:lnTo>
                    <a:close/>
                  </a:path>
                  <a:path w="108" h="54">
                    <a:moveTo>
                      <a:pt x="107" y="53"/>
                    </a:moveTo>
                    <a:lnTo>
                      <a:pt x="108" y="53"/>
                    </a:lnTo>
                    <a:lnTo>
                      <a:pt x="108" y="54"/>
                    </a:lnTo>
                    <a:lnTo>
                      <a:pt x="107" y="54"/>
                    </a:lnTo>
                    <a:lnTo>
                      <a:pt x="107" y="53"/>
                    </a:lnTo>
                    <a:close/>
                  </a:path>
                  <a:path w="108" h="54">
                    <a:moveTo>
                      <a:pt x="0" y="53"/>
                    </a:moveTo>
                    <a:lnTo>
                      <a:pt x="0" y="53"/>
                    </a:lnTo>
                    <a:lnTo>
                      <a:pt x="0" y="54"/>
                    </a:lnTo>
                    <a:lnTo>
                      <a:pt x="0" y="54"/>
                    </a:lnTo>
                    <a:lnTo>
                      <a:pt x="0" y="53"/>
                    </a:lnTo>
                    <a:close/>
                  </a:path>
                </a:pathLst>
              </a:custGeom>
              <a:solidFill>
                <a:srgbClr val="66CCB2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502" name="path"/>
              <p:cNvSpPr/>
              <p:nvPr/>
            </p:nvSpPr>
            <p:spPr>
              <a:xfrm>
                <a:off x="549617" y="4331"/>
                <a:ext cx="18553" cy="10617"/>
              </a:xfrm>
              <a:custGeom>
                <a:rect l="0" t="0" r="0" b="0"/>
                <a:pathLst>
                  <a:path w="28" h="16">
                    <a:moveTo>
                      <a:pt x="0" y="9"/>
                    </a:moveTo>
                    <a:lnTo>
                      <a:pt x="1" y="12"/>
                    </a:lnTo>
                    <a:lnTo>
                      <a:pt x="5" y="15"/>
                    </a:lnTo>
                    <a:lnTo>
                      <a:pt x="12" y="16"/>
                    </a:lnTo>
                    <a:lnTo>
                      <a:pt x="16" y="16"/>
                    </a:lnTo>
                    <a:lnTo>
                      <a:pt x="23" y="15"/>
                    </a:lnTo>
                    <a:lnTo>
                      <a:pt x="27" y="12"/>
                    </a:lnTo>
                    <a:lnTo>
                      <a:pt x="29" y="9"/>
                    </a:lnTo>
                    <a:lnTo>
                      <a:pt x="29" y="7"/>
                    </a:lnTo>
                    <a:lnTo>
                      <a:pt x="27" y="3"/>
                    </a:lnTo>
                    <a:lnTo>
                      <a:pt x="23" y="1"/>
                    </a:lnTo>
                    <a:lnTo>
                      <a:pt x="16" y="0"/>
                    </a:lnTo>
                    <a:lnTo>
                      <a:pt x="12" y="0"/>
                    </a:lnTo>
                    <a:lnTo>
                      <a:pt x="5" y="1"/>
                    </a:lnTo>
                    <a:lnTo>
                      <a:pt x="1" y="3"/>
                    </a:lnTo>
                    <a:lnTo>
                      <a:pt x="0" y="7"/>
                    </a:lnTo>
                    <a:lnTo>
                      <a:pt x="0" y="9"/>
                    </a:lnTo>
                  </a:path>
                </a:pathLst>
              </a:custGeom>
              <a:noFill/>
              <a:ln cap="rnd">
                <a:solidFill>
                  <a:srgbClr val="000000">
                    <a:alpha val="100000"/>
                  </a:srgbClr>
                </a:solidFill>
                <a:prstDash val="solid"/>
                <a:round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504" name="path"/>
              <p:cNvSpPr/>
              <p:nvPr/>
            </p:nvSpPr>
            <p:spPr>
              <a:xfrm>
                <a:off x="0" y="0"/>
                <a:ext cx="42988" cy="49377"/>
              </a:xfrm>
              <a:custGeom>
                <a:rect l="0" t="0" r="0" b="0"/>
                <a:pathLst>
                  <a:path w="67" h="77">
                    <a:moveTo>
                      <a:pt x="67" y="65"/>
                    </a:moveTo>
                    <a:lnTo>
                      <a:pt x="0" y="65"/>
                    </a:lnTo>
                    <a:moveTo>
                      <a:pt x="67" y="11"/>
                    </a:moveTo>
                    <a:lnTo>
                      <a:pt x="0" y="11"/>
                    </a:lnTo>
                    <a:moveTo>
                      <a:pt x="24" y="65"/>
                    </a:moveTo>
                    <a:lnTo>
                      <a:pt x="24" y="77"/>
                    </a:lnTo>
                    <a:moveTo>
                      <a:pt x="24" y="11"/>
                    </a:moveTo>
                    <a:lnTo>
                      <a:pt x="24" y="0"/>
                    </a:lnTo>
                    <a:moveTo>
                      <a:pt x="24" y="65"/>
                    </a:moveTo>
                    <a:lnTo>
                      <a:pt x="24" y="11"/>
                    </a:lnTo>
                  </a:path>
                </a:pathLst>
              </a:custGeom>
              <a:noFill/>
              <a:ln cap="rnd">
                <a:solidFill>
                  <a:srgbClr val="66CCB2">
                    <a:alpha val="100000"/>
                  </a:srgbClr>
                </a:solidFill>
                <a:prstDash val="solid"/>
                <a:round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506" name="path"/>
            <p:cNvSpPr/>
            <p:nvPr/>
          </p:nvSpPr>
          <p:spPr>
            <a:xfrm>
              <a:off x="3430492" y="314737"/>
              <a:ext cx="7746" cy="8838"/>
            </a:xfrm>
            <a:custGeom>
              <a:rect l="0" t="0" r="0" b="0"/>
              <a:pathLst>
                <a:path w="12" h="13">
                  <a:moveTo>
                    <a:pt x="8" y="12"/>
                  </a:moveTo>
                  <a:lnTo>
                    <a:pt x="10" y="10"/>
                  </a:lnTo>
                  <a:lnTo>
                    <a:pt x="3" y="1"/>
                  </a:lnTo>
                  <a:lnTo>
                    <a:pt x="1" y="3"/>
                  </a:lnTo>
                  <a:lnTo>
                    <a:pt x="8" y="12"/>
                  </a:lnTo>
                </a:path>
              </a:pathLst>
            </a:custGeom>
            <a:noFill/>
            <a:ln w="1689" cap="rnd">
              <a:solidFill>
                <a:srgbClr val="00FF00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grpSp>
          <p:nvGrpSpPr>
            <p:cNvPr id="36" name="group 36"/>
            <p:cNvGrpSpPr/>
            <p:nvPr/>
          </p:nvGrpSpPr>
          <p:grpSpPr>
            <a:xfrm rot="21600000">
              <a:off x="3414242" y="318731"/>
              <a:ext cx="23996" cy="80867"/>
              <a:chExt cx="23996" cy="80867"/>
            </a:xfrm>
          </p:grpSpPr>
          <p:sp>
            <p:nvSpPr>
              <p:cNvPr id="508" name="path"/>
              <p:cNvSpPr/>
              <p:nvPr/>
            </p:nvSpPr>
            <p:spPr>
              <a:xfrm>
                <a:off x="16250" y="71812"/>
                <a:ext cx="7746" cy="9055"/>
              </a:xfrm>
              <a:custGeom>
                <a:rect l="0" t="0" r="0" b="0"/>
                <a:pathLst>
                  <a:path w="12" h="14">
                    <a:moveTo>
                      <a:pt x="3" y="1"/>
                    </a:moveTo>
                    <a:lnTo>
                      <a:pt x="1" y="3"/>
                    </a:lnTo>
                    <a:lnTo>
                      <a:pt x="8" y="12"/>
                    </a:lnTo>
                    <a:lnTo>
                      <a:pt x="10" y="10"/>
                    </a:lnTo>
                    <a:lnTo>
                      <a:pt x="3" y="1"/>
                    </a:lnTo>
                  </a:path>
                </a:pathLst>
              </a:custGeom>
              <a:noFill/>
              <a:ln w="1689" cap="rnd">
                <a:solidFill>
                  <a:srgbClr val="00FF00">
                    <a:alpha val="100000"/>
                  </a:srgbClr>
                </a:solidFill>
                <a:prstDash val="solid"/>
                <a:round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510" name="path"/>
              <p:cNvSpPr/>
              <p:nvPr/>
            </p:nvSpPr>
            <p:spPr>
              <a:xfrm>
                <a:off x="1396" y="55550"/>
                <a:ext cx="13906" cy="2806"/>
              </a:xfrm>
              <a:custGeom>
                <a:rect l="0" t="0" r="0" b="0"/>
                <a:pathLst>
                  <a:path w="21" h="4">
                    <a:moveTo>
                      <a:pt x="4" y="4"/>
                    </a:moveTo>
                    <a:lnTo>
                      <a:pt x="3" y="2"/>
                    </a:lnTo>
                    <a:lnTo>
                      <a:pt x="0" y="0"/>
                    </a:lnTo>
                    <a:lnTo>
                      <a:pt x="21" y="0"/>
                    </a:lnTo>
                  </a:path>
                </a:pathLst>
              </a:custGeom>
              <a:noFill/>
              <a:ln cap="rnd">
                <a:solidFill>
                  <a:srgbClr val="000000">
                    <a:alpha val="100000"/>
                  </a:srgbClr>
                </a:solidFill>
                <a:prstDash val="solid"/>
                <a:round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512" name="path"/>
              <p:cNvSpPr/>
              <p:nvPr/>
            </p:nvSpPr>
            <p:spPr>
              <a:xfrm>
                <a:off x="0" y="0"/>
                <a:ext cx="20446" cy="76656"/>
              </a:xfrm>
              <a:custGeom>
                <a:rect l="0" t="0" r="0" b="0"/>
                <a:pathLst>
                  <a:path w="32" h="120">
                    <a:moveTo>
                      <a:pt x="0" y="0"/>
                    </a:move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  <a:path w="32" h="120">
                    <a:moveTo>
                      <a:pt x="0" y="119"/>
                    </a:moveTo>
                    <a:lnTo>
                      <a:pt x="0" y="119"/>
                    </a:lnTo>
                    <a:lnTo>
                      <a:pt x="0" y="120"/>
                    </a:lnTo>
                    <a:lnTo>
                      <a:pt x="0" y="120"/>
                    </a:lnTo>
                    <a:lnTo>
                      <a:pt x="0" y="119"/>
                    </a:lnTo>
                    <a:close/>
                  </a:path>
                  <a:path w="32" h="120">
                    <a:moveTo>
                      <a:pt x="31" y="119"/>
                    </a:moveTo>
                    <a:lnTo>
                      <a:pt x="32" y="119"/>
                    </a:lnTo>
                    <a:lnTo>
                      <a:pt x="32" y="120"/>
                    </a:lnTo>
                    <a:lnTo>
                      <a:pt x="31" y="120"/>
                    </a:lnTo>
                    <a:lnTo>
                      <a:pt x="31" y="119"/>
                    </a:lnTo>
                    <a:close/>
                  </a:path>
                </a:pathLst>
              </a:custGeom>
              <a:solidFill>
                <a:srgbClr val="00FF00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514" name="path"/>
              <p:cNvSpPr/>
              <p:nvPr/>
            </p:nvSpPr>
            <p:spPr>
              <a:xfrm>
                <a:off x="1396" y="18503"/>
                <a:ext cx="13906" cy="30759"/>
              </a:xfrm>
              <a:custGeom>
                <a:rect l="0" t="0" r="0" b="0"/>
                <a:pathLst>
                  <a:path w="21" h="48">
                    <a:moveTo>
                      <a:pt x="0" y="42"/>
                    </a:moveTo>
                    <a:lnTo>
                      <a:pt x="0" y="45"/>
                    </a:lnTo>
                    <a:lnTo>
                      <a:pt x="4" y="47"/>
                    </a:lnTo>
                    <a:lnTo>
                      <a:pt x="9" y="48"/>
                    </a:lnTo>
                    <a:lnTo>
                      <a:pt x="12" y="48"/>
                    </a:lnTo>
                    <a:lnTo>
                      <a:pt x="17" y="47"/>
                    </a:lnTo>
                    <a:lnTo>
                      <a:pt x="21" y="45"/>
                    </a:lnTo>
                    <a:lnTo>
                      <a:pt x="21" y="42"/>
                    </a:lnTo>
                    <a:lnTo>
                      <a:pt x="21" y="41"/>
                    </a:lnTo>
                    <a:lnTo>
                      <a:pt x="21" y="38"/>
                    </a:lnTo>
                    <a:lnTo>
                      <a:pt x="17" y="36"/>
                    </a:lnTo>
                    <a:lnTo>
                      <a:pt x="12" y="35"/>
                    </a:lnTo>
                    <a:lnTo>
                      <a:pt x="9" y="35"/>
                    </a:lnTo>
                    <a:lnTo>
                      <a:pt x="4" y="36"/>
                    </a:lnTo>
                    <a:lnTo>
                      <a:pt x="0" y="38"/>
                    </a:lnTo>
                    <a:lnTo>
                      <a:pt x="0" y="41"/>
                    </a:lnTo>
                    <a:lnTo>
                      <a:pt x="0" y="42"/>
                    </a:lnTo>
                    <a:moveTo>
                      <a:pt x="0" y="24"/>
                    </a:moveTo>
                    <a:lnTo>
                      <a:pt x="0" y="27"/>
                    </a:lnTo>
                    <a:lnTo>
                      <a:pt x="4" y="29"/>
                    </a:lnTo>
                    <a:lnTo>
                      <a:pt x="9" y="30"/>
                    </a:lnTo>
                    <a:lnTo>
                      <a:pt x="12" y="30"/>
                    </a:lnTo>
                    <a:lnTo>
                      <a:pt x="17" y="29"/>
                    </a:lnTo>
                    <a:lnTo>
                      <a:pt x="21" y="27"/>
                    </a:lnTo>
                    <a:lnTo>
                      <a:pt x="21" y="24"/>
                    </a:lnTo>
                    <a:lnTo>
                      <a:pt x="21" y="23"/>
                    </a:lnTo>
                    <a:lnTo>
                      <a:pt x="21" y="20"/>
                    </a:lnTo>
                    <a:lnTo>
                      <a:pt x="17" y="18"/>
                    </a:lnTo>
                    <a:lnTo>
                      <a:pt x="12" y="17"/>
                    </a:lnTo>
                    <a:lnTo>
                      <a:pt x="9" y="17"/>
                    </a:lnTo>
                    <a:lnTo>
                      <a:pt x="4" y="18"/>
                    </a:lnTo>
                    <a:lnTo>
                      <a:pt x="0" y="20"/>
                    </a:lnTo>
                    <a:lnTo>
                      <a:pt x="0" y="23"/>
                    </a:lnTo>
                    <a:lnTo>
                      <a:pt x="0" y="24"/>
                    </a:lnTo>
                    <a:moveTo>
                      <a:pt x="0" y="7"/>
                    </a:moveTo>
                    <a:lnTo>
                      <a:pt x="0" y="9"/>
                    </a:lnTo>
                    <a:lnTo>
                      <a:pt x="4" y="11"/>
                    </a:lnTo>
                    <a:lnTo>
                      <a:pt x="9" y="12"/>
                    </a:lnTo>
                    <a:lnTo>
                      <a:pt x="12" y="12"/>
                    </a:lnTo>
                    <a:lnTo>
                      <a:pt x="17" y="11"/>
                    </a:lnTo>
                    <a:lnTo>
                      <a:pt x="21" y="9"/>
                    </a:lnTo>
                    <a:lnTo>
                      <a:pt x="21" y="7"/>
                    </a:lnTo>
                    <a:lnTo>
                      <a:pt x="21" y="5"/>
                    </a:lnTo>
                    <a:lnTo>
                      <a:pt x="21" y="2"/>
                    </a:lnTo>
                    <a:lnTo>
                      <a:pt x="17" y="0"/>
                    </a:lnTo>
                    <a:lnTo>
                      <a:pt x="12" y="0"/>
                    </a:lnTo>
                    <a:lnTo>
                      <a:pt x="9" y="0"/>
                    </a:lnTo>
                    <a:lnTo>
                      <a:pt x="4" y="0"/>
                    </a:lnTo>
                    <a:lnTo>
                      <a:pt x="0" y="2"/>
                    </a:lnTo>
                    <a:lnTo>
                      <a:pt x="0" y="5"/>
                    </a:lnTo>
                    <a:lnTo>
                      <a:pt x="0" y="7"/>
                    </a:lnTo>
                  </a:path>
                </a:pathLst>
              </a:custGeom>
              <a:noFill/>
              <a:ln cap="rnd">
                <a:solidFill>
                  <a:srgbClr val="000000">
                    <a:alpha val="100000"/>
                  </a:srgbClr>
                </a:solidFill>
                <a:prstDash val="solid"/>
                <a:round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516" name="path"/>
            <p:cNvSpPr/>
            <p:nvPr/>
          </p:nvSpPr>
          <p:spPr>
            <a:xfrm>
              <a:off x="3363544" y="353263"/>
              <a:ext cx="186245" cy="98335"/>
            </a:xfrm>
            <a:custGeom>
              <a:rect l="0" t="0" r="0" b="0"/>
              <a:pathLst>
                <a:path w="293" h="154">
                  <a:moveTo>
                    <a:pt x="278" y="80"/>
                  </a:moveTo>
                  <a:lnTo>
                    <a:pt x="278" y="78"/>
                  </a:lnTo>
                  <a:lnTo>
                    <a:pt x="279" y="75"/>
                  </a:lnTo>
                  <a:lnTo>
                    <a:pt x="280" y="72"/>
                  </a:lnTo>
                  <a:lnTo>
                    <a:pt x="282" y="71"/>
                  </a:lnTo>
                  <a:lnTo>
                    <a:pt x="286" y="71"/>
                  </a:lnTo>
                  <a:lnTo>
                    <a:pt x="288" y="72"/>
                  </a:lnTo>
                  <a:lnTo>
                    <a:pt x="289" y="75"/>
                  </a:lnTo>
                  <a:lnTo>
                    <a:pt x="290" y="78"/>
                  </a:lnTo>
                  <a:lnTo>
                    <a:pt x="290" y="81"/>
                  </a:lnTo>
                  <a:lnTo>
                    <a:pt x="289" y="85"/>
                  </a:lnTo>
                  <a:lnTo>
                    <a:pt x="287" y="90"/>
                  </a:lnTo>
                  <a:lnTo>
                    <a:pt x="277" y="107"/>
                  </a:lnTo>
                  <a:lnTo>
                    <a:pt x="291" y="107"/>
                  </a:lnTo>
                  <a:moveTo>
                    <a:pt x="275" y="154"/>
                  </a:moveTo>
                  <a:lnTo>
                    <a:pt x="293" y="154"/>
                  </a:lnTo>
                  <a:moveTo>
                    <a:pt x="50" y="65"/>
                  </a:moveTo>
                  <a:lnTo>
                    <a:pt x="0" y="0"/>
                  </a:lnTo>
                </a:path>
              </a:pathLst>
            </a:custGeom>
            <a:noFill/>
            <a:ln cap="rnd">
              <a:solidFill>
                <a:srgbClr val="000000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grpSp>
          <p:nvGrpSpPr>
            <p:cNvPr id="38" name="group 38"/>
            <p:cNvGrpSpPr/>
            <p:nvPr/>
          </p:nvGrpSpPr>
          <p:grpSpPr>
            <a:xfrm rot="21600000">
              <a:off x="3101492" y="285038"/>
              <a:ext cx="475411" cy="564438"/>
              <a:chExt cx="475411" cy="564438"/>
            </a:xfrm>
          </p:grpSpPr>
          <p:sp>
            <p:nvSpPr>
              <p:cNvPr id="518" name="path"/>
              <p:cNvSpPr/>
              <p:nvPr/>
            </p:nvSpPr>
            <p:spPr>
              <a:xfrm>
                <a:off x="0" y="29248"/>
                <a:ext cx="8026" cy="535190"/>
              </a:xfrm>
              <a:custGeom>
                <a:rect l="0" t="0" r="0" b="0"/>
                <a:pathLst>
                  <a:path w="12" h="842">
                    <a:moveTo>
                      <a:pt x="2" y="0"/>
                    </a:moveTo>
                    <a:lnTo>
                      <a:pt x="0" y="3"/>
                    </a:lnTo>
                    <a:lnTo>
                      <a:pt x="12" y="11"/>
                    </a:lnTo>
                    <a:lnTo>
                      <a:pt x="2" y="0"/>
                    </a:lnTo>
                  </a:path>
                  <a:path w="12" h="842">
                    <a:moveTo>
                      <a:pt x="0" y="3"/>
                    </a:moveTo>
                    <a:lnTo>
                      <a:pt x="12" y="11"/>
                    </a:lnTo>
                    <a:lnTo>
                      <a:pt x="9" y="15"/>
                    </a:lnTo>
                    <a:lnTo>
                      <a:pt x="0" y="3"/>
                    </a:lnTo>
                  </a:path>
                  <a:path w="12" h="842">
                    <a:moveTo>
                      <a:pt x="9" y="69"/>
                    </a:moveTo>
                    <a:lnTo>
                      <a:pt x="12" y="65"/>
                    </a:lnTo>
                    <a:lnTo>
                      <a:pt x="0" y="57"/>
                    </a:lnTo>
                    <a:lnTo>
                      <a:pt x="9" y="69"/>
                    </a:lnTo>
                  </a:path>
                  <a:path w="12" h="842">
                    <a:moveTo>
                      <a:pt x="12" y="65"/>
                    </a:moveTo>
                    <a:lnTo>
                      <a:pt x="0" y="57"/>
                    </a:lnTo>
                    <a:lnTo>
                      <a:pt x="2" y="53"/>
                    </a:lnTo>
                    <a:lnTo>
                      <a:pt x="12" y="65"/>
                    </a:lnTo>
                  </a:path>
                  <a:path w="12" h="842">
                    <a:moveTo>
                      <a:pt x="9" y="69"/>
                    </a:moveTo>
                    <a:lnTo>
                      <a:pt x="12" y="65"/>
                    </a:lnTo>
                    <a:lnTo>
                      <a:pt x="0" y="57"/>
                    </a:lnTo>
                    <a:lnTo>
                      <a:pt x="9" y="69"/>
                    </a:lnTo>
                  </a:path>
                  <a:path w="12" h="842">
                    <a:moveTo>
                      <a:pt x="12" y="65"/>
                    </a:moveTo>
                    <a:lnTo>
                      <a:pt x="0" y="57"/>
                    </a:lnTo>
                    <a:lnTo>
                      <a:pt x="2" y="53"/>
                    </a:lnTo>
                    <a:lnTo>
                      <a:pt x="12" y="65"/>
                    </a:lnTo>
                  </a:path>
                  <a:path w="12" h="842">
                    <a:moveTo>
                      <a:pt x="2" y="827"/>
                    </a:moveTo>
                    <a:lnTo>
                      <a:pt x="0" y="830"/>
                    </a:lnTo>
                    <a:lnTo>
                      <a:pt x="12" y="839"/>
                    </a:lnTo>
                    <a:lnTo>
                      <a:pt x="2" y="827"/>
                    </a:lnTo>
                  </a:path>
                  <a:path w="12" h="842">
                    <a:moveTo>
                      <a:pt x="0" y="830"/>
                    </a:moveTo>
                    <a:lnTo>
                      <a:pt x="12" y="839"/>
                    </a:lnTo>
                    <a:lnTo>
                      <a:pt x="9" y="842"/>
                    </a:lnTo>
                    <a:lnTo>
                      <a:pt x="0" y="830"/>
                    </a:lnTo>
                  </a:path>
                </a:pathLst>
              </a:custGeom>
              <a:solidFill>
                <a:srgbClr val="66CCB2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520" name="path"/>
              <p:cNvSpPr/>
              <p:nvPr/>
            </p:nvSpPr>
            <p:spPr>
              <a:xfrm>
                <a:off x="329844" y="30543"/>
                <a:ext cx="6056" cy="83172"/>
              </a:xfrm>
              <a:custGeom>
                <a:rect l="0" t="0" r="0" b="0"/>
                <a:pathLst>
                  <a:path w="9" h="130">
                    <a:moveTo>
                      <a:pt x="7" y="11"/>
                    </a:moveTo>
                    <a:lnTo>
                      <a:pt x="9" y="8"/>
                    </a:lnTo>
                    <a:lnTo>
                      <a:pt x="0" y="2"/>
                    </a:lnTo>
                    <a:lnTo>
                      <a:pt x="7" y="11"/>
                    </a:lnTo>
                  </a:path>
                  <a:path w="9" h="130">
                    <a:moveTo>
                      <a:pt x="9" y="8"/>
                    </a:moveTo>
                    <a:lnTo>
                      <a:pt x="0" y="2"/>
                    </a:lnTo>
                    <a:lnTo>
                      <a:pt x="1" y="0"/>
                    </a:lnTo>
                    <a:lnTo>
                      <a:pt x="9" y="8"/>
                    </a:lnTo>
                  </a:path>
                  <a:path w="9" h="130">
                    <a:moveTo>
                      <a:pt x="1" y="119"/>
                    </a:moveTo>
                    <a:lnTo>
                      <a:pt x="0" y="121"/>
                    </a:lnTo>
                    <a:lnTo>
                      <a:pt x="9" y="128"/>
                    </a:lnTo>
                    <a:lnTo>
                      <a:pt x="1" y="119"/>
                    </a:lnTo>
                  </a:path>
                  <a:path w="9" h="130">
                    <a:moveTo>
                      <a:pt x="0" y="121"/>
                    </a:moveTo>
                    <a:lnTo>
                      <a:pt x="9" y="128"/>
                    </a:lnTo>
                    <a:lnTo>
                      <a:pt x="7" y="130"/>
                    </a:lnTo>
                    <a:lnTo>
                      <a:pt x="0" y="121"/>
                    </a:lnTo>
                  </a:path>
                </a:pathLst>
              </a:custGeom>
              <a:solidFill>
                <a:srgbClr val="00FF00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522" name="path"/>
              <p:cNvSpPr/>
              <p:nvPr/>
            </p:nvSpPr>
            <p:spPr>
              <a:xfrm>
                <a:off x="237972" y="0"/>
                <a:ext cx="237438" cy="184759"/>
              </a:xfrm>
              <a:custGeom>
                <a:rect l="0" t="0" r="0" b="0"/>
                <a:pathLst>
                  <a:path w="373" h="290">
                    <a:moveTo>
                      <a:pt x="373" y="228"/>
                    </a:moveTo>
                    <a:lnTo>
                      <a:pt x="373" y="221"/>
                    </a:lnTo>
                    <a:lnTo>
                      <a:pt x="372" y="213"/>
                    </a:lnTo>
                    <a:lnTo>
                      <a:pt x="370" y="206"/>
                    </a:lnTo>
                    <a:lnTo>
                      <a:pt x="368" y="199"/>
                    </a:lnTo>
                    <a:lnTo>
                      <a:pt x="365" y="193"/>
                    </a:lnTo>
                    <a:lnTo>
                      <a:pt x="361" y="187"/>
                    </a:lnTo>
                    <a:lnTo>
                      <a:pt x="357" y="182"/>
                    </a:lnTo>
                    <a:lnTo>
                      <a:pt x="353" y="177"/>
                    </a:lnTo>
                    <a:lnTo>
                      <a:pt x="348" y="173"/>
                    </a:lnTo>
                    <a:lnTo>
                      <a:pt x="342" y="170"/>
                    </a:lnTo>
                    <a:lnTo>
                      <a:pt x="337" y="168"/>
                    </a:lnTo>
                    <a:lnTo>
                      <a:pt x="331" y="166"/>
                    </a:lnTo>
                    <a:lnTo>
                      <a:pt x="325" y="165"/>
                    </a:lnTo>
                    <a:lnTo>
                      <a:pt x="319" y="165"/>
                    </a:lnTo>
                    <a:lnTo>
                      <a:pt x="313" y="166"/>
                    </a:lnTo>
                    <a:lnTo>
                      <a:pt x="307" y="168"/>
                    </a:lnTo>
                    <a:lnTo>
                      <a:pt x="302" y="170"/>
                    </a:lnTo>
                    <a:lnTo>
                      <a:pt x="296" y="173"/>
                    </a:lnTo>
                    <a:lnTo>
                      <a:pt x="291" y="177"/>
                    </a:lnTo>
                    <a:lnTo>
                      <a:pt x="287" y="182"/>
                    </a:lnTo>
                    <a:lnTo>
                      <a:pt x="283" y="187"/>
                    </a:lnTo>
                    <a:lnTo>
                      <a:pt x="279" y="193"/>
                    </a:lnTo>
                    <a:lnTo>
                      <a:pt x="276" y="199"/>
                    </a:lnTo>
                    <a:lnTo>
                      <a:pt x="274" y="206"/>
                    </a:lnTo>
                    <a:lnTo>
                      <a:pt x="272" y="213"/>
                    </a:lnTo>
                    <a:lnTo>
                      <a:pt x="271" y="221"/>
                    </a:lnTo>
                    <a:lnTo>
                      <a:pt x="271" y="228"/>
                    </a:lnTo>
                    <a:lnTo>
                      <a:pt x="271" y="235"/>
                    </a:lnTo>
                    <a:lnTo>
                      <a:pt x="272" y="242"/>
                    </a:lnTo>
                    <a:lnTo>
                      <a:pt x="274" y="249"/>
                    </a:lnTo>
                    <a:lnTo>
                      <a:pt x="276" y="256"/>
                    </a:lnTo>
                    <a:lnTo>
                      <a:pt x="279" y="262"/>
                    </a:lnTo>
                    <a:lnTo>
                      <a:pt x="283" y="268"/>
                    </a:lnTo>
                    <a:lnTo>
                      <a:pt x="287" y="273"/>
                    </a:lnTo>
                    <a:lnTo>
                      <a:pt x="291" y="278"/>
                    </a:lnTo>
                    <a:lnTo>
                      <a:pt x="296" y="282"/>
                    </a:lnTo>
                    <a:lnTo>
                      <a:pt x="302" y="285"/>
                    </a:lnTo>
                    <a:lnTo>
                      <a:pt x="307" y="288"/>
                    </a:lnTo>
                    <a:lnTo>
                      <a:pt x="313" y="289"/>
                    </a:lnTo>
                    <a:lnTo>
                      <a:pt x="319" y="290"/>
                    </a:lnTo>
                    <a:lnTo>
                      <a:pt x="325" y="290"/>
                    </a:lnTo>
                    <a:lnTo>
                      <a:pt x="331" y="289"/>
                    </a:lnTo>
                    <a:lnTo>
                      <a:pt x="337" y="288"/>
                    </a:lnTo>
                    <a:lnTo>
                      <a:pt x="342" y="285"/>
                    </a:lnTo>
                    <a:lnTo>
                      <a:pt x="348" y="282"/>
                    </a:lnTo>
                    <a:lnTo>
                      <a:pt x="353" y="278"/>
                    </a:lnTo>
                    <a:lnTo>
                      <a:pt x="357" y="273"/>
                    </a:lnTo>
                    <a:lnTo>
                      <a:pt x="361" y="268"/>
                    </a:lnTo>
                    <a:lnTo>
                      <a:pt x="365" y="262"/>
                    </a:lnTo>
                    <a:lnTo>
                      <a:pt x="368" y="256"/>
                    </a:lnTo>
                    <a:lnTo>
                      <a:pt x="370" y="249"/>
                    </a:lnTo>
                    <a:lnTo>
                      <a:pt x="372" y="242"/>
                    </a:lnTo>
                    <a:lnTo>
                      <a:pt x="373" y="235"/>
                    </a:lnTo>
                    <a:lnTo>
                      <a:pt x="373" y="228"/>
                    </a:lnTo>
                    <a:moveTo>
                      <a:pt x="177" y="108"/>
                    </a:moveTo>
                    <a:lnTo>
                      <a:pt x="177" y="98"/>
                    </a:lnTo>
                    <a:lnTo>
                      <a:pt x="176" y="89"/>
                    </a:lnTo>
                    <a:lnTo>
                      <a:pt x="174" y="79"/>
                    </a:lnTo>
                    <a:lnTo>
                      <a:pt x="171" y="70"/>
                    </a:lnTo>
                    <a:lnTo>
                      <a:pt x="169" y="61"/>
                    </a:lnTo>
                    <a:lnTo>
                      <a:pt x="165" y="53"/>
                    </a:lnTo>
                    <a:lnTo>
                      <a:pt x="160" y="45"/>
                    </a:lnTo>
                    <a:lnTo>
                      <a:pt x="156" y="37"/>
                    </a:lnTo>
                    <a:lnTo>
                      <a:pt x="150" y="30"/>
                    </a:lnTo>
                    <a:lnTo>
                      <a:pt x="144" y="24"/>
                    </a:lnTo>
                    <a:lnTo>
                      <a:pt x="138" y="18"/>
                    </a:lnTo>
                    <a:lnTo>
                      <a:pt x="132" y="13"/>
                    </a:lnTo>
                    <a:lnTo>
                      <a:pt x="125" y="9"/>
                    </a:lnTo>
                    <a:lnTo>
                      <a:pt x="117" y="5"/>
                    </a:lnTo>
                    <a:lnTo>
                      <a:pt x="110" y="3"/>
                    </a:lnTo>
                    <a:lnTo>
                      <a:pt x="102" y="1"/>
                    </a:lnTo>
                    <a:lnTo>
                      <a:pt x="94" y="0"/>
                    </a:lnTo>
                    <a:lnTo>
                      <a:pt x="86" y="0"/>
                    </a:lnTo>
                    <a:lnTo>
                      <a:pt x="78" y="0"/>
                    </a:lnTo>
                    <a:lnTo>
                      <a:pt x="71" y="2"/>
                    </a:lnTo>
                    <a:lnTo>
                      <a:pt x="63" y="4"/>
                    </a:lnTo>
                    <a:lnTo>
                      <a:pt x="56" y="7"/>
                    </a:lnTo>
                    <a:lnTo>
                      <a:pt x="48" y="11"/>
                    </a:lnTo>
                    <a:lnTo>
                      <a:pt x="42" y="16"/>
                    </a:lnTo>
                    <a:lnTo>
                      <a:pt x="35" y="21"/>
                    </a:lnTo>
                    <a:lnTo>
                      <a:pt x="29" y="27"/>
                    </a:lnTo>
                    <a:lnTo>
                      <a:pt x="23" y="34"/>
                    </a:lnTo>
                    <a:lnTo>
                      <a:pt x="18" y="41"/>
                    </a:lnTo>
                    <a:lnTo>
                      <a:pt x="14" y="49"/>
                    </a:lnTo>
                    <a:lnTo>
                      <a:pt x="10" y="57"/>
                    </a:lnTo>
                    <a:lnTo>
                      <a:pt x="7" y="66"/>
                    </a:lnTo>
                    <a:lnTo>
                      <a:pt x="4" y="75"/>
                    </a:lnTo>
                    <a:lnTo>
                      <a:pt x="2" y="84"/>
                    </a:lnTo>
                    <a:lnTo>
                      <a:pt x="0" y="93"/>
                    </a:lnTo>
                    <a:lnTo>
                      <a:pt x="0" y="103"/>
                    </a:lnTo>
                    <a:lnTo>
                      <a:pt x="0" y="112"/>
                    </a:lnTo>
                    <a:lnTo>
                      <a:pt x="0" y="122"/>
                    </a:lnTo>
                    <a:lnTo>
                      <a:pt x="2" y="132"/>
                    </a:lnTo>
                    <a:lnTo>
                      <a:pt x="4" y="141"/>
                    </a:lnTo>
                    <a:lnTo>
                      <a:pt x="7" y="150"/>
                    </a:lnTo>
                    <a:lnTo>
                      <a:pt x="10" y="158"/>
                    </a:lnTo>
                    <a:lnTo>
                      <a:pt x="14" y="166"/>
                    </a:lnTo>
                    <a:lnTo>
                      <a:pt x="18" y="174"/>
                    </a:lnTo>
                    <a:lnTo>
                      <a:pt x="23" y="182"/>
                    </a:lnTo>
                    <a:lnTo>
                      <a:pt x="29" y="188"/>
                    </a:lnTo>
                    <a:lnTo>
                      <a:pt x="35" y="194"/>
                    </a:lnTo>
                    <a:lnTo>
                      <a:pt x="42" y="200"/>
                    </a:lnTo>
                    <a:lnTo>
                      <a:pt x="48" y="204"/>
                    </a:lnTo>
                    <a:lnTo>
                      <a:pt x="56" y="208"/>
                    </a:lnTo>
                    <a:lnTo>
                      <a:pt x="63" y="211"/>
                    </a:lnTo>
                    <a:lnTo>
                      <a:pt x="71" y="214"/>
                    </a:lnTo>
                    <a:lnTo>
                      <a:pt x="78" y="215"/>
                    </a:lnTo>
                    <a:lnTo>
                      <a:pt x="86" y="216"/>
                    </a:lnTo>
                    <a:lnTo>
                      <a:pt x="94" y="215"/>
                    </a:lnTo>
                    <a:lnTo>
                      <a:pt x="102" y="214"/>
                    </a:lnTo>
                    <a:lnTo>
                      <a:pt x="110" y="213"/>
                    </a:lnTo>
                    <a:lnTo>
                      <a:pt x="117" y="210"/>
                    </a:lnTo>
                    <a:lnTo>
                      <a:pt x="125" y="206"/>
                    </a:lnTo>
                    <a:lnTo>
                      <a:pt x="132" y="202"/>
                    </a:lnTo>
                    <a:lnTo>
                      <a:pt x="138" y="197"/>
                    </a:lnTo>
                    <a:lnTo>
                      <a:pt x="144" y="191"/>
                    </a:lnTo>
                    <a:lnTo>
                      <a:pt x="150" y="185"/>
                    </a:lnTo>
                    <a:lnTo>
                      <a:pt x="156" y="178"/>
                    </a:lnTo>
                    <a:lnTo>
                      <a:pt x="160" y="170"/>
                    </a:lnTo>
                    <a:lnTo>
                      <a:pt x="165" y="163"/>
                    </a:lnTo>
                    <a:lnTo>
                      <a:pt x="169" y="154"/>
                    </a:lnTo>
                    <a:lnTo>
                      <a:pt x="171" y="145"/>
                    </a:lnTo>
                    <a:lnTo>
                      <a:pt x="174" y="136"/>
                    </a:lnTo>
                    <a:lnTo>
                      <a:pt x="176" y="127"/>
                    </a:lnTo>
                    <a:lnTo>
                      <a:pt x="177" y="117"/>
                    </a:lnTo>
                    <a:lnTo>
                      <a:pt x="177" y="108"/>
                    </a:lnTo>
                  </a:path>
                </a:pathLst>
              </a:custGeom>
              <a:noFill/>
              <a:ln cap="rnd">
                <a:solidFill>
                  <a:srgbClr val="000000">
                    <a:alpha val="100000"/>
                  </a:srgbClr>
                </a:solidFill>
                <a:prstDash val="solid"/>
                <a:round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40" name="group 40"/>
            <p:cNvGrpSpPr/>
            <p:nvPr/>
          </p:nvGrpSpPr>
          <p:grpSpPr>
            <a:xfrm rot="21600000">
              <a:off x="2529395" y="352945"/>
              <a:ext cx="644308" cy="497376"/>
              <a:chExt cx="644308" cy="497376"/>
            </a:xfrm>
          </p:grpSpPr>
          <p:sp>
            <p:nvSpPr>
              <p:cNvPr id="524" name="path"/>
              <p:cNvSpPr/>
              <p:nvPr/>
            </p:nvSpPr>
            <p:spPr>
              <a:xfrm>
                <a:off x="571251" y="485933"/>
                <a:ext cx="9716" cy="11442"/>
              </a:xfrm>
              <a:custGeom>
                <a:rect l="0" t="0" r="0" b="0"/>
                <a:pathLst>
                  <a:path w="15" h="18">
                    <a:moveTo>
                      <a:pt x="4" y="1"/>
                    </a:moveTo>
                    <a:lnTo>
                      <a:pt x="1" y="4"/>
                    </a:lnTo>
                    <a:lnTo>
                      <a:pt x="11" y="16"/>
                    </a:lnTo>
                    <a:lnTo>
                      <a:pt x="13" y="13"/>
                    </a:lnTo>
                    <a:lnTo>
                      <a:pt x="4" y="1"/>
                    </a:lnTo>
                  </a:path>
                </a:pathLst>
              </a:custGeom>
              <a:noFill/>
              <a:ln w="1689" cap="rnd">
                <a:solidFill>
                  <a:srgbClr val="66CCB2">
                    <a:alpha val="100000"/>
                  </a:srgbClr>
                </a:solidFill>
                <a:prstDash val="solid"/>
                <a:round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526" name="path"/>
              <p:cNvSpPr/>
              <p:nvPr/>
            </p:nvSpPr>
            <p:spPr>
              <a:xfrm>
                <a:off x="575702" y="0"/>
                <a:ext cx="68605" cy="492073"/>
              </a:xfrm>
              <a:custGeom>
                <a:rect l="0" t="0" r="0" b="0"/>
                <a:pathLst>
                  <a:path w="108" h="774">
                    <a:moveTo>
                      <a:pt x="107" y="0"/>
                    </a:moveTo>
                    <a:lnTo>
                      <a:pt x="108" y="0"/>
                    </a:lnTo>
                    <a:lnTo>
                      <a:pt x="108" y="0"/>
                    </a:lnTo>
                    <a:lnTo>
                      <a:pt x="107" y="0"/>
                    </a:lnTo>
                    <a:lnTo>
                      <a:pt x="107" y="0"/>
                    </a:lnTo>
                    <a:close/>
                  </a:path>
                  <a:path w="108" h="774">
                    <a:moveTo>
                      <a:pt x="107" y="773"/>
                    </a:moveTo>
                    <a:lnTo>
                      <a:pt x="108" y="773"/>
                    </a:lnTo>
                    <a:lnTo>
                      <a:pt x="108" y="774"/>
                    </a:lnTo>
                    <a:lnTo>
                      <a:pt x="107" y="774"/>
                    </a:lnTo>
                    <a:lnTo>
                      <a:pt x="107" y="773"/>
                    </a:lnTo>
                    <a:close/>
                  </a:path>
                  <a:path w="108" h="774">
                    <a:moveTo>
                      <a:pt x="0" y="773"/>
                    </a:moveTo>
                    <a:lnTo>
                      <a:pt x="0" y="773"/>
                    </a:lnTo>
                    <a:lnTo>
                      <a:pt x="0" y="774"/>
                    </a:lnTo>
                    <a:lnTo>
                      <a:pt x="0" y="774"/>
                    </a:lnTo>
                    <a:lnTo>
                      <a:pt x="0" y="773"/>
                    </a:lnTo>
                    <a:close/>
                  </a:path>
                </a:pathLst>
              </a:custGeom>
              <a:solidFill>
                <a:srgbClr val="66CCB2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528" name="path"/>
              <p:cNvSpPr/>
              <p:nvPr/>
            </p:nvSpPr>
            <p:spPr>
              <a:xfrm>
                <a:off x="549617" y="217995"/>
                <a:ext cx="18553" cy="56096"/>
              </a:xfrm>
              <a:custGeom>
                <a:rect l="0" t="0" r="0" b="0"/>
                <a:pathLst>
                  <a:path w="28" h="88">
                    <a:moveTo>
                      <a:pt x="4" y="74"/>
                    </a:moveTo>
                    <a:lnTo>
                      <a:pt x="1" y="75"/>
                    </a:lnTo>
                    <a:lnTo>
                      <a:pt x="0" y="78"/>
                    </a:lnTo>
                    <a:lnTo>
                      <a:pt x="0" y="81"/>
                    </a:lnTo>
                    <a:lnTo>
                      <a:pt x="1" y="84"/>
                    </a:lnTo>
                    <a:lnTo>
                      <a:pt x="5" y="87"/>
                    </a:lnTo>
                    <a:lnTo>
                      <a:pt x="12" y="88"/>
                    </a:lnTo>
                    <a:lnTo>
                      <a:pt x="19" y="88"/>
                    </a:lnTo>
                    <a:lnTo>
                      <a:pt x="25" y="87"/>
                    </a:lnTo>
                    <a:lnTo>
                      <a:pt x="27" y="84"/>
                    </a:lnTo>
                    <a:lnTo>
                      <a:pt x="29" y="81"/>
                    </a:lnTo>
                    <a:lnTo>
                      <a:pt x="29" y="79"/>
                    </a:lnTo>
                    <a:lnTo>
                      <a:pt x="27" y="76"/>
                    </a:lnTo>
                    <a:lnTo>
                      <a:pt x="25" y="74"/>
                    </a:lnTo>
                    <a:lnTo>
                      <a:pt x="20" y="72"/>
                    </a:lnTo>
                    <a:lnTo>
                      <a:pt x="19" y="72"/>
                    </a:lnTo>
                    <a:lnTo>
                      <a:pt x="15" y="74"/>
                    </a:lnTo>
                    <a:lnTo>
                      <a:pt x="12" y="76"/>
                    </a:lnTo>
                    <a:lnTo>
                      <a:pt x="10" y="79"/>
                    </a:lnTo>
                    <a:lnTo>
                      <a:pt x="10" y="81"/>
                    </a:lnTo>
                    <a:lnTo>
                      <a:pt x="12" y="84"/>
                    </a:lnTo>
                    <a:lnTo>
                      <a:pt x="15" y="87"/>
                    </a:lnTo>
                    <a:lnTo>
                      <a:pt x="19" y="88"/>
                    </a:lnTo>
                    <a:moveTo>
                      <a:pt x="0" y="52"/>
                    </a:moveTo>
                    <a:lnTo>
                      <a:pt x="19" y="64"/>
                    </a:lnTo>
                    <a:lnTo>
                      <a:pt x="19" y="46"/>
                    </a:lnTo>
                    <a:moveTo>
                      <a:pt x="0" y="52"/>
                    </a:moveTo>
                    <a:lnTo>
                      <a:pt x="29" y="52"/>
                    </a:lnTo>
                    <a:moveTo>
                      <a:pt x="0" y="40"/>
                    </a:moveTo>
                    <a:lnTo>
                      <a:pt x="0" y="23"/>
                    </a:lnTo>
                    <a:lnTo>
                      <a:pt x="29" y="35"/>
                    </a:lnTo>
                    <a:moveTo>
                      <a:pt x="7" y="15"/>
                    </a:moveTo>
                    <a:lnTo>
                      <a:pt x="5" y="15"/>
                    </a:lnTo>
                    <a:lnTo>
                      <a:pt x="2" y="14"/>
                    </a:lnTo>
                    <a:lnTo>
                      <a:pt x="1" y="12"/>
                    </a:lnTo>
                    <a:lnTo>
                      <a:pt x="0" y="10"/>
                    </a:lnTo>
                    <a:lnTo>
                      <a:pt x="0" y="5"/>
                    </a:lnTo>
                    <a:lnTo>
                      <a:pt x="1" y="3"/>
                    </a:lnTo>
                    <a:lnTo>
                      <a:pt x="2" y="2"/>
                    </a:lnTo>
                    <a:lnTo>
                      <a:pt x="5" y="1"/>
                    </a:lnTo>
                    <a:lnTo>
                      <a:pt x="8" y="1"/>
                    </a:lnTo>
                    <a:lnTo>
                      <a:pt x="10" y="2"/>
                    </a:lnTo>
                    <a:lnTo>
                      <a:pt x="15" y="4"/>
                    </a:lnTo>
                    <a:lnTo>
                      <a:pt x="29" y="16"/>
                    </a:lnTo>
                    <a:lnTo>
                      <a:pt x="29" y="0"/>
                    </a:lnTo>
                  </a:path>
                </a:pathLst>
              </a:custGeom>
              <a:noFill/>
              <a:ln cap="rnd">
                <a:solidFill>
                  <a:srgbClr val="000000">
                    <a:alpha val="100000"/>
                  </a:srgbClr>
                </a:solidFill>
                <a:prstDash val="solid"/>
                <a:round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530" name="path"/>
              <p:cNvSpPr/>
              <p:nvPr/>
            </p:nvSpPr>
            <p:spPr>
              <a:xfrm>
                <a:off x="0" y="317"/>
                <a:ext cx="42988" cy="447903"/>
              </a:xfrm>
              <a:custGeom>
                <a:rect l="0" t="0" r="0" b="0"/>
                <a:pathLst>
                  <a:path w="67" h="705">
                    <a:moveTo>
                      <a:pt x="67" y="705"/>
                    </a:moveTo>
                    <a:lnTo>
                      <a:pt x="0" y="705"/>
                    </a:lnTo>
                    <a:moveTo>
                      <a:pt x="67" y="0"/>
                    </a:moveTo>
                    <a:lnTo>
                      <a:pt x="0" y="0"/>
                    </a:lnTo>
                    <a:moveTo>
                      <a:pt x="24" y="705"/>
                    </a:moveTo>
                    <a:lnTo>
                      <a:pt x="24" y="0"/>
                    </a:lnTo>
                  </a:path>
                </a:pathLst>
              </a:custGeom>
              <a:noFill/>
              <a:ln cap="rnd">
                <a:solidFill>
                  <a:srgbClr val="66CCB2">
                    <a:alpha val="100000"/>
                  </a:srgbClr>
                </a:solidFill>
                <a:prstDash val="solid"/>
                <a:round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42" name="group 42"/>
            <p:cNvGrpSpPr/>
            <p:nvPr/>
          </p:nvGrpSpPr>
          <p:grpSpPr>
            <a:xfrm rot="21600000">
              <a:off x="1957514" y="94233"/>
              <a:ext cx="1196962" cy="266611"/>
              <a:chExt cx="1196962" cy="266611"/>
            </a:xfrm>
          </p:grpSpPr>
          <p:sp>
            <p:nvSpPr>
              <p:cNvPr id="532" name="path"/>
              <p:cNvSpPr/>
              <p:nvPr/>
            </p:nvSpPr>
            <p:spPr>
              <a:xfrm>
                <a:off x="33546" y="29470"/>
                <a:ext cx="9716" cy="11442"/>
              </a:xfrm>
              <a:custGeom>
                <a:rect l="0" t="0" r="0" b="0"/>
                <a:pathLst>
                  <a:path w="15" h="18">
                    <a:moveTo>
                      <a:pt x="11" y="16"/>
                    </a:moveTo>
                    <a:lnTo>
                      <a:pt x="13" y="13"/>
                    </a:lnTo>
                    <a:lnTo>
                      <a:pt x="4" y="1"/>
                    </a:lnTo>
                    <a:lnTo>
                      <a:pt x="1" y="4"/>
                    </a:lnTo>
                    <a:lnTo>
                      <a:pt x="11" y="16"/>
                    </a:lnTo>
                  </a:path>
                </a:pathLst>
              </a:custGeom>
              <a:noFill/>
              <a:ln w="1689" cap="rnd">
                <a:solidFill>
                  <a:srgbClr val="66CCB2">
                    <a:alpha val="100000"/>
                  </a:srgbClr>
                </a:solidFill>
                <a:prstDash val="solid"/>
                <a:round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534" name="path"/>
              <p:cNvSpPr/>
              <p:nvPr/>
            </p:nvSpPr>
            <p:spPr>
              <a:xfrm>
                <a:off x="11912" y="132334"/>
                <a:ext cx="18555" cy="25768"/>
              </a:xfrm>
              <a:custGeom>
                <a:rect l="0" t="0" r="0" b="0"/>
                <a:pathLst>
                  <a:path w="28" h="40">
                    <a:moveTo>
                      <a:pt x="7" y="39"/>
                    </a:moveTo>
                    <a:lnTo>
                      <a:pt x="5" y="39"/>
                    </a:lnTo>
                    <a:lnTo>
                      <a:pt x="2" y="38"/>
                    </a:lnTo>
                    <a:lnTo>
                      <a:pt x="1" y="36"/>
                    </a:lnTo>
                    <a:lnTo>
                      <a:pt x="0" y="34"/>
                    </a:lnTo>
                    <a:lnTo>
                      <a:pt x="0" y="29"/>
                    </a:lnTo>
                    <a:lnTo>
                      <a:pt x="1" y="27"/>
                    </a:lnTo>
                    <a:lnTo>
                      <a:pt x="2" y="26"/>
                    </a:lnTo>
                    <a:lnTo>
                      <a:pt x="5" y="24"/>
                    </a:lnTo>
                    <a:lnTo>
                      <a:pt x="8" y="24"/>
                    </a:lnTo>
                    <a:lnTo>
                      <a:pt x="11" y="26"/>
                    </a:lnTo>
                    <a:lnTo>
                      <a:pt x="15" y="28"/>
                    </a:lnTo>
                    <a:lnTo>
                      <a:pt x="29" y="40"/>
                    </a:lnTo>
                    <a:lnTo>
                      <a:pt x="29" y="23"/>
                    </a:lnTo>
                    <a:moveTo>
                      <a:pt x="0" y="2"/>
                    </a:moveTo>
                    <a:lnTo>
                      <a:pt x="0" y="14"/>
                    </a:lnTo>
                    <a:lnTo>
                      <a:pt x="12" y="15"/>
                    </a:lnTo>
                    <a:lnTo>
                      <a:pt x="11" y="14"/>
                    </a:lnTo>
                    <a:lnTo>
                      <a:pt x="9" y="10"/>
                    </a:lnTo>
                    <a:lnTo>
                      <a:pt x="9" y="7"/>
                    </a:lnTo>
                    <a:lnTo>
                      <a:pt x="11" y="3"/>
                    </a:lnTo>
                    <a:lnTo>
                      <a:pt x="13" y="1"/>
                    </a:lnTo>
                    <a:lnTo>
                      <a:pt x="17" y="0"/>
                    </a:lnTo>
                    <a:lnTo>
                      <a:pt x="20" y="0"/>
                    </a:lnTo>
                    <a:lnTo>
                      <a:pt x="25" y="1"/>
                    </a:lnTo>
                    <a:lnTo>
                      <a:pt x="27" y="3"/>
                    </a:lnTo>
                    <a:lnTo>
                      <a:pt x="29" y="7"/>
                    </a:lnTo>
                    <a:lnTo>
                      <a:pt x="29" y="10"/>
                    </a:lnTo>
                    <a:lnTo>
                      <a:pt x="27" y="14"/>
                    </a:lnTo>
                    <a:lnTo>
                      <a:pt x="26" y="15"/>
                    </a:lnTo>
                    <a:lnTo>
                      <a:pt x="23" y="16"/>
                    </a:lnTo>
                  </a:path>
                </a:pathLst>
              </a:custGeom>
              <a:noFill/>
              <a:ln cap="rnd">
                <a:solidFill>
                  <a:srgbClr val="000000">
                    <a:alpha val="100000"/>
                  </a:srgbClr>
                </a:solidFill>
                <a:prstDash val="solid"/>
                <a:round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536" name="path"/>
              <p:cNvSpPr/>
              <p:nvPr/>
            </p:nvSpPr>
            <p:spPr>
              <a:xfrm>
                <a:off x="0" y="34760"/>
                <a:ext cx="38633" cy="190372"/>
              </a:xfrm>
              <a:custGeom>
                <a:rect l="0" t="0" r="0" b="0"/>
                <a:pathLst>
                  <a:path w="60" h="299">
                    <a:moveTo>
                      <a:pt x="0" y="298"/>
                    </a:moveTo>
                    <a:lnTo>
                      <a:pt x="0" y="298"/>
                    </a:lnTo>
                    <a:lnTo>
                      <a:pt x="0" y="299"/>
                    </a:lnTo>
                    <a:lnTo>
                      <a:pt x="0" y="299"/>
                    </a:lnTo>
                    <a:lnTo>
                      <a:pt x="0" y="298"/>
                    </a:lnTo>
                    <a:close/>
                  </a:path>
                  <a:path w="60" h="299">
                    <a:moveTo>
                      <a:pt x="6" y="0"/>
                    </a:moveTo>
                    <a:lnTo>
                      <a:pt x="7" y="0"/>
                    </a:lnTo>
                    <a:lnTo>
                      <a:pt x="7" y="1"/>
                    </a:lnTo>
                    <a:lnTo>
                      <a:pt x="6" y="1"/>
                    </a:lnTo>
                    <a:lnTo>
                      <a:pt x="6" y="0"/>
                    </a:lnTo>
                    <a:close/>
                  </a:path>
                  <a:path w="60" h="299">
                    <a:moveTo>
                      <a:pt x="59" y="0"/>
                    </a:moveTo>
                    <a:lnTo>
                      <a:pt x="60" y="0"/>
                    </a:lnTo>
                    <a:lnTo>
                      <a:pt x="60" y="1"/>
                    </a:lnTo>
                    <a:lnTo>
                      <a:pt x="59" y="1"/>
                    </a:lnTo>
                    <a:lnTo>
                      <a:pt x="59" y="0"/>
                    </a:lnTo>
                    <a:close/>
                  </a:path>
                </a:pathLst>
              </a:custGeom>
              <a:solidFill>
                <a:srgbClr val="66CCB2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538" name="path"/>
              <p:cNvSpPr/>
              <p:nvPr/>
            </p:nvSpPr>
            <p:spPr>
              <a:xfrm>
                <a:off x="11912" y="102006"/>
                <a:ext cx="18555" cy="25780"/>
              </a:xfrm>
              <a:custGeom>
                <a:rect l="0" t="0" r="0" b="0"/>
                <a:pathLst>
                  <a:path w="28" h="40">
                    <a:moveTo>
                      <a:pt x="0" y="33"/>
                    </a:moveTo>
                    <a:lnTo>
                      <a:pt x="1" y="36"/>
                    </a:lnTo>
                    <a:lnTo>
                      <a:pt x="5" y="39"/>
                    </a:lnTo>
                    <a:lnTo>
                      <a:pt x="12" y="40"/>
                    </a:lnTo>
                    <a:lnTo>
                      <a:pt x="16" y="40"/>
                    </a:lnTo>
                    <a:lnTo>
                      <a:pt x="23" y="39"/>
                    </a:lnTo>
                    <a:lnTo>
                      <a:pt x="27" y="36"/>
                    </a:lnTo>
                    <a:lnTo>
                      <a:pt x="29" y="33"/>
                    </a:lnTo>
                    <a:lnTo>
                      <a:pt x="29" y="31"/>
                    </a:lnTo>
                    <a:lnTo>
                      <a:pt x="27" y="27"/>
                    </a:lnTo>
                    <a:lnTo>
                      <a:pt x="23" y="24"/>
                    </a:lnTo>
                    <a:lnTo>
                      <a:pt x="16" y="23"/>
                    </a:lnTo>
                    <a:lnTo>
                      <a:pt x="12" y="23"/>
                    </a:lnTo>
                    <a:lnTo>
                      <a:pt x="5" y="24"/>
                    </a:lnTo>
                    <a:lnTo>
                      <a:pt x="1" y="27"/>
                    </a:lnTo>
                    <a:lnTo>
                      <a:pt x="0" y="31"/>
                    </a:lnTo>
                    <a:lnTo>
                      <a:pt x="0" y="33"/>
                    </a:lnTo>
                    <a:moveTo>
                      <a:pt x="0" y="9"/>
                    </a:moveTo>
                    <a:lnTo>
                      <a:pt x="1" y="12"/>
                    </a:lnTo>
                    <a:lnTo>
                      <a:pt x="5" y="15"/>
                    </a:lnTo>
                    <a:lnTo>
                      <a:pt x="12" y="16"/>
                    </a:lnTo>
                    <a:lnTo>
                      <a:pt x="16" y="16"/>
                    </a:lnTo>
                    <a:lnTo>
                      <a:pt x="23" y="15"/>
                    </a:lnTo>
                    <a:lnTo>
                      <a:pt x="27" y="12"/>
                    </a:lnTo>
                    <a:lnTo>
                      <a:pt x="29" y="9"/>
                    </a:lnTo>
                    <a:lnTo>
                      <a:pt x="29" y="7"/>
                    </a:lnTo>
                    <a:lnTo>
                      <a:pt x="27" y="3"/>
                    </a:lnTo>
                    <a:lnTo>
                      <a:pt x="23" y="1"/>
                    </a:lnTo>
                    <a:lnTo>
                      <a:pt x="16" y="0"/>
                    </a:lnTo>
                    <a:lnTo>
                      <a:pt x="12" y="0"/>
                    </a:lnTo>
                    <a:lnTo>
                      <a:pt x="5" y="1"/>
                    </a:lnTo>
                    <a:lnTo>
                      <a:pt x="1" y="3"/>
                    </a:lnTo>
                    <a:lnTo>
                      <a:pt x="0" y="7"/>
                    </a:lnTo>
                    <a:lnTo>
                      <a:pt x="0" y="9"/>
                    </a:lnTo>
                  </a:path>
                </a:pathLst>
              </a:custGeom>
              <a:noFill/>
              <a:ln cap="rnd">
                <a:solidFill>
                  <a:srgbClr val="000000">
                    <a:alpha val="100000"/>
                  </a:srgbClr>
                </a:solidFill>
                <a:prstDash val="solid"/>
                <a:round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540" name="path"/>
              <p:cNvSpPr/>
              <p:nvPr/>
            </p:nvSpPr>
            <p:spPr>
              <a:xfrm>
                <a:off x="822375" y="224497"/>
                <a:ext cx="634" cy="634"/>
              </a:xfrm>
              <a:custGeom>
                <a:rect l="0" t="0" r="0" b="0"/>
                <a:pathLst>
                  <a:path>
                    <a:moveTo>
                      <a:pt x="0" y="0"/>
                    </a:move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000000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542" name="path"/>
              <p:cNvSpPr/>
              <p:nvPr/>
            </p:nvSpPr>
            <p:spPr>
              <a:xfrm>
                <a:off x="717625" y="0"/>
                <a:ext cx="153772" cy="224815"/>
              </a:xfrm>
              <a:custGeom>
                <a:rect l="0" t="0" r="0" b="0"/>
                <a:pathLst>
                  <a:path w="241" h="354">
                    <a:moveTo>
                      <a:pt x="0" y="354"/>
                    </a:moveTo>
                    <a:lnTo>
                      <a:pt x="187" y="354"/>
                    </a:lnTo>
                    <a:moveTo>
                      <a:pt x="165" y="354"/>
                    </a:moveTo>
                    <a:lnTo>
                      <a:pt x="143" y="327"/>
                    </a:lnTo>
                    <a:moveTo>
                      <a:pt x="165" y="354"/>
                    </a:moveTo>
                    <a:lnTo>
                      <a:pt x="187" y="327"/>
                    </a:lnTo>
                    <a:moveTo>
                      <a:pt x="143" y="327"/>
                    </a:moveTo>
                    <a:lnTo>
                      <a:pt x="187" y="327"/>
                    </a:lnTo>
                    <a:moveTo>
                      <a:pt x="187" y="327"/>
                    </a:moveTo>
                    <a:lnTo>
                      <a:pt x="242" y="327"/>
                    </a:lnTo>
                    <a:moveTo>
                      <a:pt x="134" y="20"/>
                    </a:moveTo>
                    <a:lnTo>
                      <a:pt x="151" y="20"/>
                    </a:lnTo>
                    <a:moveTo>
                      <a:pt x="160" y="8"/>
                    </a:moveTo>
                    <a:lnTo>
                      <a:pt x="160" y="6"/>
                    </a:lnTo>
                    <a:lnTo>
                      <a:pt x="161" y="3"/>
                    </a:lnTo>
                    <a:lnTo>
                      <a:pt x="162" y="1"/>
                    </a:lnTo>
                    <a:lnTo>
                      <a:pt x="164" y="0"/>
                    </a:lnTo>
                    <a:lnTo>
                      <a:pt x="168" y="0"/>
                    </a:lnTo>
                    <a:lnTo>
                      <a:pt x="170" y="1"/>
                    </a:lnTo>
                    <a:lnTo>
                      <a:pt x="171" y="3"/>
                    </a:lnTo>
                    <a:lnTo>
                      <a:pt x="172" y="6"/>
                    </a:lnTo>
                    <a:lnTo>
                      <a:pt x="172" y="10"/>
                    </a:lnTo>
                    <a:lnTo>
                      <a:pt x="171" y="13"/>
                    </a:lnTo>
                    <a:lnTo>
                      <a:pt x="169" y="18"/>
                    </a:lnTo>
                    <a:lnTo>
                      <a:pt x="159" y="35"/>
                    </a:lnTo>
                    <a:lnTo>
                      <a:pt x="173" y="35"/>
                    </a:lnTo>
                    <a:moveTo>
                      <a:pt x="180" y="32"/>
                    </a:moveTo>
                    <a:lnTo>
                      <a:pt x="179" y="34"/>
                    </a:lnTo>
                    <a:lnTo>
                      <a:pt x="180" y="35"/>
                    </a:lnTo>
                    <a:lnTo>
                      <a:pt x="181" y="34"/>
                    </a:lnTo>
                    <a:moveTo>
                      <a:pt x="200" y="0"/>
                    </a:moveTo>
                    <a:lnTo>
                      <a:pt x="191" y="0"/>
                    </a:lnTo>
                    <a:lnTo>
                      <a:pt x="189" y="15"/>
                    </a:lnTo>
                    <a:lnTo>
                      <a:pt x="191" y="13"/>
                    </a:lnTo>
                    <a:lnTo>
                      <a:pt x="193" y="11"/>
                    </a:lnTo>
                    <a:lnTo>
                      <a:pt x="196" y="11"/>
                    </a:lnTo>
                    <a:lnTo>
                      <a:pt x="199" y="13"/>
                    </a:lnTo>
                    <a:lnTo>
                      <a:pt x="201" y="17"/>
                    </a:lnTo>
                    <a:lnTo>
                      <a:pt x="202" y="22"/>
                    </a:lnTo>
                    <a:lnTo>
                      <a:pt x="202" y="25"/>
                    </a:lnTo>
                    <a:lnTo>
                      <a:pt x="201" y="30"/>
                    </a:lnTo>
                    <a:lnTo>
                      <a:pt x="199" y="34"/>
                    </a:lnTo>
                    <a:lnTo>
                      <a:pt x="196" y="35"/>
                    </a:lnTo>
                    <a:lnTo>
                      <a:pt x="193" y="35"/>
                    </a:lnTo>
                    <a:lnTo>
                      <a:pt x="191" y="34"/>
                    </a:lnTo>
                    <a:lnTo>
                      <a:pt x="189" y="32"/>
                    </a:lnTo>
                    <a:lnTo>
                      <a:pt x="189" y="28"/>
                    </a:lnTo>
                    <a:moveTo>
                      <a:pt x="214" y="0"/>
                    </a:moveTo>
                    <a:lnTo>
                      <a:pt x="211" y="1"/>
                    </a:lnTo>
                    <a:lnTo>
                      <a:pt x="209" y="6"/>
                    </a:lnTo>
                    <a:lnTo>
                      <a:pt x="208" y="15"/>
                    </a:lnTo>
                    <a:lnTo>
                      <a:pt x="208" y="20"/>
                    </a:lnTo>
                    <a:lnTo>
                      <a:pt x="209" y="28"/>
                    </a:lnTo>
                    <a:lnTo>
                      <a:pt x="211" y="34"/>
                    </a:lnTo>
                    <a:lnTo>
                      <a:pt x="214" y="35"/>
                    </a:lnTo>
                    <a:lnTo>
                      <a:pt x="216" y="35"/>
                    </a:lnTo>
                    <a:lnTo>
                      <a:pt x="219" y="34"/>
                    </a:lnTo>
                    <a:lnTo>
                      <a:pt x="221" y="28"/>
                    </a:lnTo>
                    <a:lnTo>
                      <a:pt x="222" y="20"/>
                    </a:lnTo>
                    <a:lnTo>
                      <a:pt x="222" y="15"/>
                    </a:lnTo>
                    <a:lnTo>
                      <a:pt x="221" y="6"/>
                    </a:lnTo>
                    <a:lnTo>
                      <a:pt x="219" y="1"/>
                    </a:lnTo>
                    <a:lnTo>
                      <a:pt x="216" y="0"/>
                    </a:lnTo>
                    <a:lnTo>
                      <a:pt x="214" y="0"/>
                    </a:lnTo>
                    <a:moveTo>
                      <a:pt x="234" y="0"/>
                    </a:moveTo>
                    <a:lnTo>
                      <a:pt x="231" y="1"/>
                    </a:lnTo>
                    <a:lnTo>
                      <a:pt x="229" y="6"/>
                    </a:lnTo>
                    <a:lnTo>
                      <a:pt x="228" y="15"/>
                    </a:lnTo>
                    <a:lnTo>
                      <a:pt x="228" y="20"/>
                    </a:lnTo>
                    <a:lnTo>
                      <a:pt x="229" y="28"/>
                    </a:lnTo>
                    <a:lnTo>
                      <a:pt x="231" y="34"/>
                    </a:lnTo>
                    <a:lnTo>
                      <a:pt x="234" y="35"/>
                    </a:lnTo>
                    <a:lnTo>
                      <a:pt x="236" y="35"/>
                    </a:lnTo>
                    <a:lnTo>
                      <a:pt x="239" y="34"/>
                    </a:lnTo>
                    <a:lnTo>
                      <a:pt x="241" y="28"/>
                    </a:lnTo>
                    <a:lnTo>
                      <a:pt x="242" y="20"/>
                    </a:lnTo>
                    <a:lnTo>
                      <a:pt x="242" y="15"/>
                    </a:lnTo>
                    <a:lnTo>
                      <a:pt x="241" y="6"/>
                    </a:lnTo>
                    <a:lnTo>
                      <a:pt x="239" y="1"/>
                    </a:lnTo>
                    <a:lnTo>
                      <a:pt x="236" y="0"/>
                    </a:lnTo>
                    <a:lnTo>
                      <a:pt x="234" y="0"/>
                    </a:lnTo>
                  </a:path>
                </a:pathLst>
              </a:custGeom>
              <a:noFill/>
              <a:ln cap="rnd">
                <a:solidFill>
                  <a:srgbClr val="000000">
                    <a:alpha val="100000"/>
                  </a:srgbClr>
                </a:solidFill>
                <a:prstDash val="solid"/>
                <a:round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544" name="path"/>
              <p:cNvSpPr/>
              <p:nvPr/>
            </p:nvSpPr>
            <p:spPr>
              <a:xfrm>
                <a:off x="1132382" y="217233"/>
                <a:ext cx="64580" cy="49377"/>
              </a:xfrm>
              <a:custGeom>
                <a:rect l="0" t="0" r="0" b="0"/>
                <a:pathLst>
                  <a:path w="100" h="77">
                    <a:moveTo>
                      <a:pt x="101" y="11"/>
                    </a:moveTo>
                    <a:lnTo>
                      <a:pt x="0" y="11"/>
                    </a:lnTo>
                    <a:moveTo>
                      <a:pt x="101" y="65"/>
                    </a:moveTo>
                    <a:lnTo>
                      <a:pt x="0" y="65"/>
                    </a:lnTo>
                    <a:moveTo>
                      <a:pt x="24" y="11"/>
                    </a:moveTo>
                    <a:lnTo>
                      <a:pt x="24" y="0"/>
                    </a:lnTo>
                    <a:moveTo>
                      <a:pt x="24" y="65"/>
                    </a:moveTo>
                    <a:lnTo>
                      <a:pt x="24" y="77"/>
                    </a:lnTo>
                    <a:moveTo>
                      <a:pt x="24" y="11"/>
                    </a:moveTo>
                    <a:lnTo>
                      <a:pt x="24" y="65"/>
                    </a:lnTo>
                  </a:path>
                </a:pathLst>
              </a:custGeom>
              <a:noFill/>
              <a:ln cap="rnd">
                <a:solidFill>
                  <a:srgbClr val="66CCB2">
                    <a:alpha val="100000"/>
                  </a:srgbClr>
                </a:solidFill>
                <a:prstDash val="solid"/>
                <a:round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44" name="group 44"/>
            <p:cNvGrpSpPr/>
            <p:nvPr/>
          </p:nvGrpSpPr>
          <p:grpSpPr>
            <a:xfrm rot="21600000">
              <a:off x="1351305" y="676198"/>
              <a:ext cx="429032" cy="335711"/>
              <a:chExt cx="429032" cy="335711"/>
            </a:xfrm>
          </p:grpSpPr>
          <p:sp>
            <p:nvSpPr>
              <p:cNvPr id="546" name="path"/>
              <p:cNvSpPr/>
              <p:nvPr/>
            </p:nvSpPr>
            <p:spPr>
              <a:xfrm>
                <a:off x="51740" y="0"/>
                <a:ext cx="377292" cy="335711"/>
              </a:xfrm>
              <a:custGeom>
                <a:rect l="0" t="0" r="0" b="0"/>
                <a:pathLst>
                  <a:path w="594" h="528">
                    <a:moveTo>
                      <a:pt x="16" y="107"/>
                    </a:moveTo>
                    <a:lnTo>
                      <a:pt x="15" y="114"/>
                    </a:lnTo>
                    <a:moveTo>
                      <a:pt x="12" y="109"/>
                    </a:moveTo>
                    <a:lnTo>
                      <a:pt x="16" y="108"/>
                    </a:lnTo>
                    <a:moveTo>
                      <a:pt x="15" y="114"/>
                    </a:moveTo>
                    <a:lnTo>
                      <a:pt x="12" y="120"/>
                    </a:lnTo>
                    <a:lnTo>
                      <a:pt x="9" y="124"/>
                    </a:lnTo>
                    <a:moveTo>
                      <a:pt x="17" y="99"/>
                    </a:moveTo>
                    <a:lnTo>
                      <a:pt x="12" y="100"/>
                    </a:lnTo>
                    <a:moveTo>
                      <a:pt x="14" y="108"/>
                    </a:moveTo>
                    <a:lnTo>
                      <a:pt x="14" y="89"/>
                    </a:lnTo>
                    <a:moveTo>
                      <a:pt x="12" y="111"/>
                    </a:moveTo>
                    <a:lnTo>
                      <a:pt x="18" y="124"/>
                    </a:lnTo>
                    <a:lnTo>
                      <a:pt x="19" y="124"/>
                    </a:lnTo>
                    <a:moveTo>
                      <a:pt x="18" y="97"/>
                    </a:moveTo>
                    <a:lnTo>
                      <a:pt x="16" y="104"/>
                    </a:lnTo>
                    <a:moveTo>
                      <a:pt x="7" y="124"/>
                    </a:moveTo>
                    <a:lnTo>
                      <a:pt x="10" y="115"/>
                    </a:lnTo>
                    <a:lnTo>
                      <a:pt x="11" y="109"/>
                    </a:lnTo>
                    <a:lnTo>
                      <a:pt x="12" y="97"/>
                    </a:lnTo>
                    <a:moveTo>
                      <a:pt x="8" y="114"/>
                    </a:moveTo>
                    <a:lnTo>
                      <a:pt x="8" y="90"/>
                    </a:lnTo>
                    <a:moveTo>
                      <a:pt x="10" y="112"/>
                    </a:moveTo>
                    <a:lnTo>
                      <a:pt x="5" y="117"/>
                    </a:lnTo>
                    <a:moveTo>
                      <a:pt x="6" y="105"/>
                    </a:moveTo>
                    <a:lnTo>
                      <a:pt x="11" y="103"/>
                    </a:lnTo>
                    <a:moveTo>
                      <a:pt x="20" y="105"/>
                    </a:moveTo>
                    <a:lnTo>
                      <a:pt x="24" y="102"/>
                    </a:lnTo>
                    <a:moveTo>
                      <a:pt x="22" y="93"/>
                    </a:moveTo>
                    <a:lnTo>
                      <a:pt x="23" y="97"/>
                    </a:lnTo>
                    <a:moveTo>
                      <a:pt x="24" y="101"/>
                    </a:moveTo>
                    <a:lnTo>
                      <a:pt x="23" y="109"/>
                    </a:lnTo>
                    <a:lnTo>
                      <a:pt x="23" y="113"/>
                    </a:lnTo>
                    <a:lnTo>
                      <a:pt x="23" y="118"/>
                    </a:lnTo>
                    <a:lnTo>
                      <a:pt x="20" y="118"/>
                    </a:lnTo>
                    <a:moveTo>
                      <a:pt x="23" y="118"/>
                    </a:moveTo>
                    <a:lnTo>
                      <a:pt x="26" y="119"/>
                    </a:lnTo>
                    <a:lnTo>
                      <a:pt x="32" y="124"/>
                    </a:lnTo>
                    <a:lnTo>
                      <a:pt x="33" y="123"/>
                    </a:lnTo>
                    <a:moveTo>
                      <a:pt x="26" y="90"/>
                    </a:moveTo>
                    <a:lnTo>
                      <a:pt x="27" y="95"/>
                    </a:lnTo>
                    <a:moveTo>
                      <a:pt x="24" y="98"/>
                    </a:moveTo>
                    <a:lnTo>
                      <a:pt x="33" y="96"/>
                    </a:lnTo>
                    <a:moveTo>
                      <a:pt x="28" y="99"/>
                    </a:moveTo>
                    <a:lnTo>
                      <a:pt x="28" y="103"/>
                    </a:lnTo>
                    <a:moveTo>
                      <a:pt x="26" y="102"/>
                    </a:moveTo>
                    <a:lnTo>
                      <a:pt x="26" y="118"/>
                    </a:lnTo>
                    <a:moveTo>
                      <a:pt x="26" y="116"/>
                    </a:moveTo>
                    <a:lnTo>
                      <a:pt x="31" y="115"/>
                    </a:lnTo>
                    <a:moveTo>
                      <a:pt x="31" y="115"/>
                    </a:moveTo>
                    <a:lnTo>
                      <a:pt x="31" y="101"/>
                    </a:lnTo>
                    <a:moveTo>
                      <a:pt x="31" y="102"/>
                    </a:moveTo>
                    <a:lnTo>
                      <a:pt x="26" y="103"/>
                    </a:lnTo>
                    <a:moveTo>
                      <a:pt x="26" y="107"/>
                    </a:moveTo>
                    <a:lnTo>
                      <a:pt x="30" y="107"/>
                    </a:lnTo>
                    <a:moveTo>
                      <a:pt x="31" y="88"/>
                    </a:moveTo>
                    <a:lnTo>
                      <a:pt x="30" y="97"/>
                    </a:lnTo>
                    <a:moveTo>
                      <a:pt x="26" y="112"/>
                    </a:moveTo>
                    <a:lnTo>
                      <a:pt x="30" y="111"/>
                    </a:lnTo>
                    <a:moveTo>
                      <a:pt x="39" y="97"/>
                    </a:moveTo>
                    <a:lnTo>
                      <a:pt x="48" y="95"/>
                    </a:lnTo>
                    <a:moveTo>
                      <a:pt x="42" y="88"/>
                    </a:moveTo>
                    <a:lnTo>
                      <a:pt x="43" y="95"/>
                    </a:lnTo>
                    <a:moveTo>
                      <a:pt x="39" y="94"/>
                    </a:moveTo>
                    <a:lnTo>
                      <a:pt x="38" y="107"/>
                    </a:lnTo>
                    <a:lnTo>
                      <a:pt x="37" y="119"/>
                    </a:lnTo>
                    <a:lnTo>
                      <a:pt x="35" y="125"/>
                    </a:lnTo>
                    <a:moveTo>
                      <a:pt x="46" y="99"/>
                    </a:moveTo>
                    <a:lnTo>
                      <a:pt x="40" y="103"/>
                    </a:lnTo>
                    <a:moveTo>
                      <a:pt x="40" y="100"/>
                    </a:moveTo>
                    <a:lnTo>
                      <a:pt x="40" y="121"/>
                    </a:lnTo>
                    <a:moveTo>
                      <a:pt x="40" y="122"/>
                    </a:moveTo>
                    <a:lnTo>
                      <a:pt x="43" y="114"/>
                    </a:lnTo>
                    <a:moveTo>
                      <a:pt x="40" y="109"/>
                    </a:moveTo>
                    <a:lnTo>
                      <a:pt x="47" y="107"/>
                    </a:lnTo>
                    <a:moveTo>
                      <a:pt x="43" y="101"/>
                    </a:moveTo>
                    <a:lnTo>
                      <a:pt x="44" y="108"/>
                    </a:lnTo>
                    <a:lnTo>
                      <a:pt x="45" y="116"/>
                    </a:lnTo>
                    <a:lnTo>
                      <a:pt x="48" y="124"/>
                    </a:lnTo>
                    <a:lnTo>
                      <a:pt x="48" y="115"/>
                    </a:lnTo>
                    <a:moveTo>
                      <a:pt x="42" y="118"/>
                    </a:moveTo>
                    <a:lnTo>
                      <a:pt x="44" y="123"/>
                    </a:lnTo>
                    <a:moveTo>
                      <a:pt x="54" y="90"/>
                    </a:moveTo>
                    <a:lnTo>
                      <a:pt x="54" y="124"/>
                    </a:lnTo>
                    <a:moveTo>
                      <a:pt x="54" y="100"/>
                    </a:moveTo>
                    <a:lnTo>
                      <a:pt x="50" y="115"/>
                    </a:lnTo>
                    <a:moveTo>
                      <a:pt x="54" y="104"/>
                    </a:moveTo>
                    <a:lnTo>
                      <a:pt x="56" y="108"/>
                    </a:lnTo>
                    <a:moveTo>
                      <a:pt x="56" y="99"/>
                    </a:moveTo>
                    <a:lnTo>
                      <a:pt x="51" y="100"/>
                    </a:lnTo>
                    <a:moveTo>
                      <a:pt x="57" y="92"/>
                    </a:moveTo>
                    <a:lnTo>
                      <a:pt x="57" y="109"/>
                    </a:lnTo>
                    <a:lnTo>
                      <a:pt x="56" y="121"/>
                    </a:lnTo>
                    <a:moveTo>
                      <a:pt x="57" y="94"/>
                    </a:moveTo>
                    <a:lnTo>
                      <a:pt x="62" y="90"/>
                    </a:lnTo>
                    <a:moveTo>
                      <a:pt x="58" y="101"/>
                    </a:moveTo>
                    <a:lnTo>
                      <a:pt x="62" y="100"/>
                    </a:lnTo>
                    <a:moveTo>
                      <a:pt x="62" y="99"/>
                    </a:moveTo>
                    <a:lnTo>
                      <a:pt x="60" y="111"/>
                    </a:lnTo>
                    <a:lnTo>
                      <a:pt x="59" y="115"/>
                    </a:lnTo>
                    <a:lnTo>
                      <a:pt x="56" y="122"/>
                    </a:lnTo>
                    <a:moveTo>
                      <a:pt x="59" y="104"/>
                    </a:moveTo>
                    <a:lnTo>
                      <a:pt x="63" y="120"/>
                    </a:lnTo>
                    <a:lnTo>
                      <a:pt x="64" y="120"/>
                    </a:lnTo>
                    <a:moveTo>
                      <a:pt x="69" y="90"/>
                    </a:moveTo>
                    <a:lnTo>
                      <a:pt x="69" y="124"/>
                    </a:lnTo>
                    <a:moveTo>
                      <a:pt x="69" y="100"/>
                    </a:moveTo>
                    <a:lnTo>
                      <a:pt x="66" y="115"/>
                    </a:lnTo>
                    <a:moveTo>
                      <a:pt x="69" y="104"/>
                    </a:moveTo>
                    <a:lnTo>
                      <a:pt x="71" y="108"/>
                    </a:lnTo>
                    <a:moveTo>
                      <a:pt x="71" y="99"/>
                    </a:moveTo>
                    <a:lnTo>
                      <a:pt x="66" y="100"/>
                    </a:lnTo>
                    <a:moveTo>
                      <a:pt x="72" y="92"/>
                    </a:moveTo>
                    <a:lnTo>
                      <a:pt x="72" y="109"/>
                    </a:lnTo>
                    <a:lnTo>
                      <a:pt x="71" y="121"/>
                    </a:lnTo>
                    <a:moveTo>
                      <a:pt x="72" y="94"/>
                    </a:moveTo>
                    <a:lnTo>
                      <a:pt x="78" y="90"/>
                    </a:lnTo>
                    <a:moveTo>
                      <a:pt x="73" y="101"/>
                    </a:moveTo>
                    <a:lnTo>
                      <a:pt x="77" y="100"/>
                    </a:lnTo>
                    <a:moveTo>
                      <a:pt x="77" y="99"/>
                    </a:moveTo>
                    <a:lnTo>
                      <a:pt x="76" y="111"/>
                    </a:lnTo>
                    <a:lnTo>
                      <a:pt x="74" y="115"/>
                    </a:lnTo>
                    <a:lnTo>
                      <a:pt x="71" y="122"/>
                    </a:lnTo>
                    <a:moveTo>
                      <a:pt x="74" y="104"/>
                    </a:moveTo>
                    <a:lnTo>
                      <a:pt x="78" y="120"/>
                    </a:lnTo>
                    <a:lnTo>
                      <a:pt x="79" y="120"/>
                    </a:lnTo>
                    <a:moveTo>
                      <a:pt x="88" y="111"/>
                    </a:moveTo>
                    <a:lnTo>
                      <a:pt x="91" y="105"/>
                    </a:lnTo>
                    <a:moveTo>
                      <a:pt x="88" y="109"/>
                    </a:moveTo>
                    <a:lnTo>
                      <a:pt x="88" y="113"/>
                    </a:lnTo>
                    <a:lnTo>
                      <a:pt x="88" y="124"/>
                    </a:lnTo>
                    <a:moveTo>
                      <a:pt x="83" y="114"/>
                    </a:moveTo>
                    <a:lnTo>
                      <a:pt x="93" y="112"/>
                    </a:lnTo>
                    <a:moveTo>
                      <a:pt x="88" y="124"/>
                    </a:moveTo>
                    <a:lnTo>
                      <a:pt x="86" y="119"/>
                    </a:lnTo>
                    <a:moveTo>
                      <a:pt x="91" y="94"/>
                    </a:moveTo>
                    <a:lnTo>
                      <a:pt x="85" y="95"/>
                    </a:lnTo>
                    <a:moveTo>
                      <a:pt x="91" y="102"/>
                    </a:moveTo>
                    <a:lnTo>
                      <a:pt x="91" y="93"/>
                    </a:lnTo>
                    <a:moveTo>
                      <a:pt x="85" y="103"/>
                    </a:moveTo>
                    <a:lnTo>
                      <a:pt x="91" y="102"/>
                    </a:lnTo>
                    <a:moveTo>
                      <a:pt x="85" y="93"/>
                    </a:moveTo>
                    <a:lnTo>
                      <a:pt x="85" y="105"/>
                    </a:lnTo>
                    <a:moveTo>
                      <a:pt x="83" y="92"/>
                    </a:moveTo>
                    <a:lnTo>
                      <a:pt x="92" y="90"/>
                    </a:lnTo>
                    <a:moveTo>
                      <a:pt x="83" y="88"/>
                    </a:moveTo>
                    <a:lnTo>
                      <a:pt x="82" y="109"/>
                    </a:lnTo>
                    <a:lnTo>
                      <a:pt x="80" y="122"/>
                    </a:lnTo>
                    <a:moveTo>
                      <a:pt x="84" y="107"/>
                    </a:moveTo>
                    <a:lnTo>
                      <a:pt x="91" y="106"/>
                    </a:lnTo>
                    <a:moveTo>
                      <a:pt x="85" y="100"/>
                    </a:moveTo>
                    <a:lnTo>
                      <a:pt x="90" y="99"/>
                    </a:lnTo>
                    <a:moveTo>
                      <a:pt x="96" y="86"/>
                    </a:moveTo>
                    <a:lnTo>
                      <a:pt x="107" y="86"/>
                    </a:lnTo>
                    <a:lnTo>
                      <a:pt x="101" y="100"/>
                    </a:lnTo>
                    <a:lnTo>
                      <a:pt x="104" y="100"/>
                    </a:lnTo>
                    <a:lnTo>
                      <a:pt x="106" y="101"/>
                    </a:lnTo>
                    <a:lnTo>
                      <a:pt x="107" y="103"/>
                    </a:lnTo>
                    <a:lnTo>
                      <a:pt x="108" y="108"/>
                    </a:lnTo>
                    <a:lnTo>
                      <a:pt x="108" y="112"/>
                    </a:lnTo>
                    <a:lnTo>
                      <a:pt x="107" y="117"/>
                    </a:lnTo>
                    <a:lnTo>
                      <a:pt x="105" y="120"/>
                    </a:lnTo>
                    <a:lnTo>
                      <a:pt x="102" y="122"/>
                    </a:lnTo>
                    <a:lnTo>
                      <a:pt x="99" y="122"/>
                    </a:lnTo>
                    <a:lnTo>
                      <a:pt x="96" y="120"/>
                    </a:lnTo>
                    <a:lnTo>
                      <a:pt x="95" y="119"/>
                    </a:lnTo>
                    <a:lnTo>
                      <a:pt x="94" y="115"/>
                    </a:lnTo>
                    <a:moveTo>
                      <a:pt x="126" y="86"/>
                    </a:moveTo>
                    <a:lnTo>
                      <a:pt x="116" y="86"/>
                    </a:lnTo>
                    <a:lnTo>
                      <a:pt x="115" y="101"/>
                    </a:lnTo>
                    <a:lnTo>
                      <a:pt x="116" y="100"/>
                    </a:lnTo>
                    <a:lnTo>
                      <a:pt x="119" y="98"/>
                    </a:lnTo>
                    <a:lnTo>
                      <a:pt x="122" y="98"/>
                    </a:lnTo>
                    <a:lnTo>
                      <a:pt x="125" y="100"/>
                    </a:lnTo>
                    <a:lnTo>
                      <a:pt x="127" y="103"/>
                    </a:lnTo>
                    <a:lnTo>
                      <a:pt x="128" y="108"/>
                    </a:lnTo>
                    <a:lnTo>
                      <a:pt x="128" y="112"/>
                    </a:lnTo>
                    <a:lnTo>
                      <a:pt x="127" y="117"/>
                    </a:lnTo>
                    <a:lnTo>
                      <a:pt x="125" y="120"/>
                    </a:lnTo>
                    <a:lnTo>
                      <a:pt x="122" y="122"/>
                    </a:lnTo>
                    <a:lnTo>
                      <a:pt x="119" y="122"/>
                    </a:lnTo>
                    <a:lnTo>
                      <a:pt x="116" y="120"/>
                    </a:lnTo>
                    <a:lnTo>
                      <a:pt x="115" y="119"/>
                    </a:lnTo>
                    <a:lnTo>
                      <a:pt x="114" y="115"/>
                    </a:lnTo>
                    <a:moveTo>
                      <a:pt x="140" y="86"/>
                    </a:moveTo>
                    <a:lnTo>
                      <a:pt x="137" y="88"/>
                    </a:lnTo>
                    <a:lnTo>
                      <a:pt x="135" y="93"/>
                    </a:lnTo>
                    <a:lnTo>
                      <a:pt x="134" y="101"/>
                    </a:lnTo>
                    <a:lnTo>
                      <a:pt x="134" y="107"/>
                    </a:lnTo>
                    <a:lnTo>
                      <a:pt x="135" y="115"/>
                    </a:lnTo>
                    <a:lnTo>
                      <a:pt x="137" y="120"/>
                    </a:lnTo>
                    <a:lnTo>
                      <a:pt x="140" y="122"/>
                    </a:lnTo>
                    <a:lnTo>
                      <a:pt x="142" y="122"/>
                    </a:lnTo>
                    <a:lnTo>
                      <a:pt x="145" y="120"/>
                    </a:lnTo>
                    <a:lnTo>
                      <a:pt x="147" y="115"/>
                    </a:lnTo>
                    <a:lnTo>
                      <a:pt x="148" y="107"/>
                    </a:lnTo>
                    <a:lnTo>
                      <a:pt x="148" y="101"/>
                    </a:lnTo>
                    <a:lnTo>
                      <a:pt x="147" y="93"/>
                    </a:lnTo>
                    <a:lnTo>
                      <a:pt x="145" y="88"/>
                    </a:lnTo>
                    <a:lnTo>
                      <a:pt x="142" y="86"/>
                    </a:lnTo>
                    <a:lnTo>
                      <a:pt x="140" y="86"/>
                    </a:lnTo>
                    <a:moveTo>
                      <a:pt x="153" y="122"/>
                    </a:moveTo>
                    <a:lnTo>
                      <a:pt x="153" y="98"/>
                    </a:lnTo>
                    <a:moveTo>
                      <a:pt x="153" y="105"/>
                    </a:moveTo>
                    <a:lnTo>
                      <a:pt x="157" y="100"/>
                    </a:lnTo>
                    <a:lnTo>
                      <a:pt x="158" y="98"/>
                    </a:lnTo>
                    <a:lnTo>
                      <a:pt x="161" y="98"/>
                    </a:lnTo>
                    <a:lnTo>
                      <a:pt x="163" y="100"/>
                    </a:lnTo>
                    <a:lnTo>
                      <a:pt x="164" y="105"/>
                    </a:lnTo>
                    <a:lnTo>
                      <a:pt x="164" y="122"/>
                    </a:lnTo>
                    <a:moveTo>
                      <a:pt x="164" y="105"/>
                    </a:moveTo>
                    <a:lnTo>
                      <a:pt x="167" y="100"/>
                    </a:lnTo>
                    <a:lnTo>
                      <a:pt x="169" y="98"/>
                    </a:lnTo>
                    <a:lnTo>
                      <a:pt x="172" y="98"/>
                    </a:lnTo>
                    <a:lnTo>
                      <a:pt x="174" y="100"/>
                    </a:lnTo>
                    <a:lnTo>
                      <a:pt x="175" y="105"/>
                    </a:lnTo>
                    <a:lnTo>
                      <a:pt x="175" y="122"/>
                    </a:lnTo>
                    <a:moveTo>
                      <a:pt x="183" y="122"/>
                    </a:moveTo>
                    <a:lnTo>
                      <a:pt x="183" y="98"/>
                    </a:lnTo>
                    <a:moveTo>
                      <a:pt x="183" y="105"/>
                    </a:moveTo>
                    <a:lnTo>
                      <a:pt x="186" y="100"/>
                    </a:lnTo>
                    <a:lnTo>
                      <a:pt x="188" y="98"/>
                    </a:lnTo>
                    <a:lnTo>
                      <a:pt x="191" y="98"/>
                    </a:lnTo>
                    <a:lnTo>
                      <a:pt x="193" y="100"/>
                    </a:lnTo>
                    <a:lnTo>
                      <a:pt x="194" y="105"/>
                    </a:lnTo>
                    <a:lnTo>
                      <a:pt x="194" y="122"/>
                    </a:lnTo>
                    <a:moveTo>
                      <a:pt x="194" y="105"/>
                    </a:moveTo>
                    <a:lnTo>
                      <a:pt x="197" y="100"/>
                    </a:lnTo>
                    <a:lnTo>
                      <a:pt x="199" y="98"/>
                    </a:lnTo>
                    <a:lnTo>
                      <a:pt x="202" y="98"/>
                    </a:lnTo>
                    <a:lnTo>
                      <a:pt x="204" y="100"/>
                    </a:lnTo>
                    <a:lnTo>
                      <a:pt x="205" y="105"/>
                    </a:lnTo>
                    <a:lnTo>
                      <a:pt x="205" y="122"/>
                    </a:lnTo>
                    <a:moveTo>
                      <a:pt x="0" y="0"/>
                    </a:moveTo>
                    <a:lnTo>
                      <a:pt x="0" y="189"/>
                    </a:lnTo>
                    <a:moveTo>
                      <a:pt x="12" y="142"/>
                    </a:moveTo>
                    <a:lnTo>
                      <a:pt x="18" y="140"/>
                    </a:lnTo>
                    <a:moveTo>
                      <a:pt x="18" y="139"/>
                    </a:moveTo>
                    <a:lnTo>
                      <a:pt x="18" y="170"/>
                    </a:lnTo>
                    <a:lnTo>
                      <a:pt x="16" y="167"/>
                    </a:lnTo>
                    <a:moveTo>
                      <a:pt x="12" y="140"/>
                    </a:moveTo>
                    <a:lnTo>
                      <a:pt x="12" y="170"/>
                    </a:lnTo>
                    <a:moveTo>
                      <a:pt x="10" y="136"/>
                    </a:moveTo>
                    <a:lnTo>
                      <a:pt x="8" y="144"/>
                    </a:lnTo>
                    <a:lnTo>
                      <a:pt x="5" y="154"/>
                    </a:lnTo>
                    <a:moveTo>
                      <a:pt x="8" y="144"/>
                    </a:moveTo>
                    <a:lnTo>
                      <a:pt x="12" y="143"/>
                    </a:lnTo>
                    <a:moveTo>
                      <a:pt x="6" y="157"/>
                    </a:moveTo>
                    <a:lnTo>
                      <a:pt x="12" y="155"/>
                    </a:lnTo>
                    <a:moveTo>
                      <a:pt x="9" y="150"/>
                    </a:moveTo>
                    <a:lnTo>
                      <a:pt x="9" y="168"/>
                    </a:lnTo>
                    <a:lnTo>
                      <a:pt x="12" y="160"/>
                    </a:lnTo>
                    <a:moveTo>
                      <a:pt x="7" y="150"/>
                    </a:moveTo>
                    <a:lnTo>
                      <a:pt x="11" y="149"/>
                    </a:lnTo>
                    <a:moveTo>
                      <a:pt x="17" y="147"/>
                    </a:moveTo>
                    <a:lnTo>
                      <a:pt x="15" y="154"/>
                    </a:lnTo>
                    <a:lnTo>
                      <a:pt x="13" y="163"/>
                    </a:lnTo>
                    <a:moveTo>
                      <a:pt x="13" y="147"/>
                    </a:moveTo>
                    <a:lnTo>
                      <a:pt x="17" y="162"/>
                    </a:lnTo>
                    <a:moveTo>
                      <a:pt x="28" y="155"/>
                    </a:moveTo>
                    <a:lnTo>
                      <a:pt x="33" y="154"/>
                    </a:lnTo>
                    <a:moveTo>
                      <a:pt x="23" y="160"/>
                    </a:moveTo>
                    <a:lnTo>
                      <a:pt x="25" y="159"/>
                    </a:lnTo>
                    <a:moveTo>
                      <a:pt x="23" y="155"/>
                    </a:moveTo>
                    <a:lnTo>
                      <a:pt x="25" y="154"/>
                    </a:lnTo>
                    <a:moveTo>
                      <a:pt x="26" y="149"/>
                    </a:moveTo>
                    <a:lnTo>
                      <a:pt x="26" y="169"/>
                    </a:lnTo>
                    <a:lnTo>
                      <a:pt x="25" y="165"/>
                    </a:lnTo>
                    <a:moveTo>
                      <a:pt x="23" y="150"/>
                    </a:moveTo>
                    <a:lnTo>
                      <a:pt x="26" y="150"/>
                    </a:lnTo>
                    <a:moveTo>
                      <a:pt x="23" y="149"/>
                    </a:moveTo>
                    <a:lnTo>
                      <a:pt x="23" y="158"/>
                    </a:lnTo>
                    <a:lnTo>
                      <a:pt x="20" y="171"/>
                    </a:lnTo>
                    <a:moveTo>
                      <a:pt x="28" y="141"/>
                    </a:moveTo>
                    <a:lnTo>
                      <a:pt x="33" y="140"/>
                    </a:lnTo>
                    <a:moveTo>
                      <a:pt x="30" y="137"/>
                    </a:moveTo>
                    <a:lnTo>
                      <a:pt x="27" y="148"/>
                    </a:lnTo>
                    <a:moveTo>
                      <a:pt x="25" y="137"/>
                    </a:moveTo>
                    <a:lnTo>
                      <a:pt x="21" y="149"/>
                    </a:lnTo>
                    <a:moveTo>
                      <a:pt x="24" y="141"/>
                    </a:moveTo>
                    <a:lnTo>
                      <a:pt x="28" y="140"/>
                    </a:lnTo>
                    <a:moveTo>
                      <a:pt x="25" y="141"/>
                    </a:moveTo>
                    <a:lnTo>
                      <a:pt x="26" y="148"/>
                    </a:lnTo>
                    <a:moveTo>
                      <a:pt x="31" y="147"/>
                    </a:moveTo>
                    <a:lnTo>
                      <a:pt x="30" y="141"/>
                    </a:lnTo>
                    <a:moveTo>
                      <a:pt x="30" y="149"/>
                    </a:moveTo>
                    <a:lnTo>
                      <a:pt x="29" y="158"/>
                    </a:lnTo>
                    <a:moveTo>
                      <a:pt x="26" y="172"/>
                    </a:moveTo>
                    <a:lnTo>
                      <a:pt x="28" y="164"/>
                    </a:lnTo>
                    <a:lnTo>
                      <a:pt x="29" y="158"/>
                    </a:lnTo>
                    <a:moveTo>
                      <a:pt x="33" y="153"/>
                    </a:moveTo>
                    <a:lnTo>
                      <a:pt x="32" y="162"/>
                    </a:lnTo>
                    <a:lnTo>
                      <a:pt x="31" y="171"/>
                    </a:lnTo>
                    <a:lnTo>
                      <a:pt x="30" y="166"/>
                    </a:lnTo>
                    <a:moveTo>
                      <a:pt x="41" y="159"/>
                    </a:moveTo>
                    <a:lnTo>
                      <a:pt x="48" y="157"/>
                    </a:lnTo>
                    <a:moveTo>
                      <a:pt x="41" y="152"/>
                    </a:moveTo>
                    <a:lnTo>
                      <a:pt x="46" y="151"/>
                    </a:lnTo>
                    <a:moveTo>
                      <a:pt x="44" y="145"/>
                    </a:moveTo>
                    <a:lnTo>
                      <a:pt x="44" y="171"/>
                    </a:lnTo>
                    <a:moveTo>
                      <a:pt x="42" y="138"/>
                    </a:moveTo>
                    <a:lnTo>
                      <a:pt x="43" y="144"/>
                    </a:lnTo>
                    <a:moveTo>
                      <a:pt x="46" y="137"/>
                    </a:moveTo>
                    <a:lnTo>
                      <a:pt x="45" y="145"/>
                    </a:lnTo>
                    <a:moveTo>
                      <a:pt x="41" y="146"/>
                    </a:moveTo>
                    <a:lnTo>
                      <a:pt x="47" y="144"/>
                    </a:lnTo>
                    <a:moveTo>
                      <a:pt x="38" y="167"/>
                    </a:moveTo>
                    <a:lnTo>
                      <a:pt x="41" y="161"/>
                    </a:lnTo>
                    <a:moveTo>
                      <a:pt x="35" y="149"/>
                    </a:moveTo>
                    <a:lnTo>
                      <a:pt x="39" y="148"/>
                    </a:lnTo>
                    <a:moveTo>
                      <a:pt x="37" y="139"/>
                    </a:moveTo>
                    <a:lnTo>
                      <a:pt x="39" y="144"/>
                    </a:lnTo>
                    <a:moveTo>
                      <a:pt x="39" y="147"/>
                    </a:moveTo>
                    <a:lnTo>
                      <a:pt x="38" y="166"/>
                    </a:lnTo>
                    <a:moveTo>
                      <a:pt x="52" y="140"/>
                    </a:moveTo>
                    <a:lnTo>
                      <a:pt x="61" y="138"/>
                    </a:lnTo>
                    <a:moveTo>
                      <a:pt x="63" y="152"/>
                    </a:moveTo>
                    <a:lnTo>
                      <a:pt x="50" y="154"/>
                    </a:lnTo>
                    <a:moveTo>
                      <a:pt x="53" y="144"/>
                    </a:moveTo>
                    <a:lnTo>
                      <a:pt x="55" y="150"/>
                    </a:lnTo>
                    <a:moveTo>
                      <a:pt x="59" y="151"/>
                    </a:moveTo>
                    <a:lnTo>
                      <a:pt x="61" y="142"/>
                    </a:lnTo>
                    <a:moveTo>
                      <a:pt x="57" y="139"/>
                    </a:moveTo>
                    <a:lnTo>
                      <a:pt x="57" y="171"/>
                    </a:lnTo>
                    <a:moveTo>
                      <a:pt x="71" y="148"/>
                    </a:moveTo>
                    <a:lnTo>
                      <a:pt x="72" y="139"/>
                    </a:lnTo>
                    <a:moveTo>
                      <a:pt x="76" y="147"/>
                    </a:moveTo>
                    <a:lnTo>
                      <a:pt x="67" y="149"/>
                    </a:lnTo>
                    <a:moveTo>
                      <a:pt x="73" y="153"/>
                    </a:moveTo>
                    <a:lnTo>
                      <a:pt x="70" y="154"/>
                    </a:lnTo>
                    <a:moveTo>
                      <a:pt x="70" y="159"/>
                    </a:moveTo>
                    <a:lnTo>
                      <a:pt x="73" y="158"/>
                    </a:lnTo>
                    <a:moveTo>
                      <a:pt x="73" y="148"/>
                    </a:moveTo>
                    <a:lnTo>
                      <a:pt x="73" y="166"/>
                    </a:lnTo>
                    <a:moveTo>
                      <a:pt x="70" y="149"/>
                    </a:moveTo>
                    <a:lnTo>
                      <a:pt x="70" y="166"/>
                    </a:lnTo>
                    <a:moveTo>
                      <a:pt x="76" y="169"/>
                    </a:moveTo>
                    <a:lnTo>
                      <a:pt x="76" y="145"/>
                    </a:lnTo>
                    <a:moveTo>
                      <a:pt x="68" y="167"/>
                    </a:moveTo>
                    <a:lnTo>
                      <a:pt x="76" y="165"/>
                    </a:lnTo>
                    <a:moveTo>
                      <a:pt x="67" y="145"/>
                    </a:moveTo>
                    <a:lnTo>
                      <a:pt x="68" y="170"/>
                    </a:lnTo>
                    <a:moveTo>
                      <a:pt x="78" y="139"/>
                    </a:moveTo>
                    <a:lnTo>
                      <a:pt x="66" y="140"/>
                    </a:lnTo>
                    <a:moveTo>
                      <a:pt x="5" y="525"/>
                    </a:moveTo>
                    <a:lnTo>
                      <a:pt x="25" y="522"/>
                    </a:lnTo>
                    <a:moveTo>
                      <a:pt x="6" y="472"/>
                    </a:moveTo>
                    <a:lnTo>
                      <a:pt x="25" y="468"/>
                    </a:lnTo>
                    <a:moveTo>
                      <a:pt x="3" y="496"/>
                    </a:moveTo>
                    <a:lnTo>
                      <a:pt x="26" y="492"/>
                    </a:lnTo>
                    <a:moveTo>
                      <a:pt x="12" y="459"/>
                    </a:moveTo>
                    <a:lnTo>
                      <a:pt x="12" y="494"/>
                    </a:lnTo>
                    <a:moveTo>
                      <a:pt x="19" y="457"/>
                    </a:moveTo>
                    <a:lnTo>
                      <a:pt x="19" y="493"/>
                    </a:lnTo>
                    <a:moveTo>
                      <a:pt x="12" y="494"/>
                    </a:moveTo>
                    <a:lnTo>
                      <a:pt x="2" y="518"/>
                    </a:lnTo>
                    <a:moveTo>
                      <a:pt x="18" y="493"/>
                    </a:moveTo>
                    <a:lnTo>
                      <a:pt x="26" y="514"/>
                    </a:lnTo>
                    <a:lnTo>
                      <a:pt x="28" y="514"/>
                    </a:lnTo>
                    <a:moveTo>
                      <a:pt x="15" y="497"/>
                    </a:moveTo>
                    <a:lnTo>
                      <a:pt x="15" y="523"/>
                    </a:lnTo>
                    <a:moveTo>
                      <a:pt x="12" y="486"/>
                    </a:moveTo>
                    <a:lnTo>
                      <a:pt x="17" y="484"/>
                    </a:lnTo>
                    <a:moveTo>
                      <a:pt x="12" y="478"/>
                    </a:moveTo>
                    <a:lnTo>
                      <a:pt x="17" y="477"/>
                    </a:lnTo>
                    <a:moveTo>
                      <a:pt x="10" y="511"/>
                    </a:moveTo>
                    <a:lnTo>
                      <a:pt x="20" y="509"/>
                    </a:lnTo>
                    <a:moveTo>
                      <a:pt x="51" y="459"/>
                    </a:moveTo>
                    <a:lnTo>
                      <a:pt x="51" y="521"/>
                    </a:lnTo>
                    <a:moveTo>
                      <a:pt x="57" y="500"/>
                    </a:moveTo>
                    <a:lnTo>
                      <a:pt x="56" y="524"/>
                    </a:lnTo>
                    <a:moveTo>
                      <a:pt x="45" y="523"/>
                    </a:moveTo>
                    <a:lnTo>
                      <a:pt x="56" y="520"/>
                    </a:lnTo>
                    <a:moveTo>
                      <a:pt x="46" y="501"/>
                    </a:moveTo>
                    <a:lnTo>
                      <a:pt x="46" y="522"/>
                    </a:lnTo>
                    <a:moveTo>
                      <a:pt x="57" y="470"/>
                    </a:moveTo>
                    <a:lnTo>
                      <a:pt x="56" y="493"/>
                    </a:lnTo>
                    <a:moveTo>
                      <a:pt x="45" y="493"/>
                    </a:moveTo>
                    <a:lnTo>
                      <a:pt x="56" y="490"/>
                    </a:lnTo>
                    <a:moveTo>
                      <a:pt x="46" y="472"/>
                    </a:moveTo>
                    <a:lnTo>
                      <a:pt x="46" y="492"/>
                    </a:lnTo>
                    <a:moveTo>
                      <a:pt x="42" y="513"/>
                    </a:moveTo>
                    <a:lnTo>
                      <a:pt x="36" y="515"/>
                    </a:lnTo>
                    <a:moveTo>
                      <a:pt x="42" y="493"/>
                    </a:moveTo>
                    <a:lnTo>
                      <a:pt x="41" y="513"/>
                    </a:lnTo>
                    <a:moveTo>
                      <a:pt x="36" y="497"/>
                    </a:moveTo>
                    <a:lnTo>
                      <a:pt x="42" y="496"/>
                    </a:lnTo>
                    <a:moveTo>
                      <a:pt x="36" y="493"/>
                    </a:moveTo>
                    <a:lnTo>
                      <a:pt x="36" y="523"/>
                    </a:lnTo>
                    <a:moveTo>
                      <a:pt x="40" y="474"/>
                    </a:moveTo>
                    <a:lnTo>
                      <a:pt x="33" y="508"/>
                    </a:lnTo>
                    <a:moveTo>
                      <a:pt x="34" y="474"/>
                    </a:moveTo>
                    <a:lnTo>
                      <a:pt x="44" y="472"/>
                    </a:lnTo>
                    <a:moveTo>
                      <a:pt x="69" y="473"/>
                    </a:moveTo>
                    <a:lnTo>
                      <a:pt x="87" y="469"/>
                    </a:lnTo>
                    <a:moveTo>
                      <a:pt x="75" y="456"/>
                    </a:moveTo>
                    <a:lnTo>
                      <a:pt x="77" y="468"/>
                    </a:lnTo>
                    <a:moveTo>
                      <a:pt x="69" y="467"/>
                    </a:moveTo>
                    <a:lnTo>
                      <a:pt x="68" y="492"/>
                    </a:lnTo>
                    <a:lnTo>
                      <a:pt x="65" y="516"/>
                    </a:lnTo>
                    <a:lnTo>
                      <a:pt x="61" y="528"/>
                    </a:lnTo>
                    <a:moveTo>
                      <a:pt x="83" y="477"/>
                    </a:moveTo>
                    <a:lnTo>
                      <a:pt x="72" y="485"/>
                    </a:lnTo>
                    <a:moveTo>
                      <a:pt x="72" y="479"/>
                    </a:moveTo>
                    <a:lnTo>
                      <a:pt x="72" y="520"/>
                    </a:lnTo>
                    <a:moveTo>
                      <a:pt x="71" y="523"/>
                    </a:moveTo>
                    <a:lnTo>
                      <a:pt x="77" y="506"/>
                    </a:lnTo>
                    <a:moveTo>
                      <a:pt x="72" y="497"/>
                    </a:moveTo>
                    <a:lnTo>
                      <a:pt x="86" y="493"/>
                    </a:lnTo>
                    <a:moveTo>
                      <a:pt x="78" y="481"/>
                    </a:moveTo>
                    <a:lnTo>
                      <a:pt x="79" y="495"/>
                    </a:lnTo>
                    <a:lnTo>
                      <a:pt x="81" y="511"/>
                    </a:lnTo>
                    <a:lnTo>
                      <a:pt x="87" y="526"/>
                    </a:lnTo>
                    <a:lnTo>
                      <a:pt x="86" y="508"/>
                    </a:lnTo>
                    <a:moveTo>
                      <a:pt x="76" y="515"/>
                    </a:moveTo>
                    <a:lnTo>
                      <a:pt x="80" y="524"/>
                    </a:lnTo>
                    <a:moveTo>
                      <a:pt x="100" y="459"/>
                    </a:moveTo>
                    <a:lnTo>
                      <a:pt x="100" y="527"/>
                    </a:lnTo>
                    <a:moveTo>
                      <a:pt x="100" y="479"/>
                    </a:moveTo>
                    <a:lnTo>
                      <a:pt x="92" y="510"/>
                    </a:lnTo>
                    <a:moveTo>
                      <a:pt x="100" y="486"/>
                    </a:moveTo>
                    <a:lnTo>
                      <a:pt x="104" y="495"/>
                    </a:lnTo>
                    <a:moveTo>
                      <a:pt x="104" y="476"/>
                    </a:moveTo>
                    <a:lnTo>
                      <a:pt x="94" y="478"/>
                    </a:lnTo>
                    <a:moveTo>
                      <a:pt x="106" y="462"/>
                    </a:moveTo>
                    <a:lnTo>
                      <a:pt x="105" y="496"/>
                    </a:lnTo>
                    <a:lnTo>
                      <a:pt x="103" y="520"/>
                    </a:lnTo>
                    <a:moveTo>
                      <a:pt x="106" y="467"/>
                    </a:moveTo>
                    <a:lnTo>
                      <a:pt x="116" y="459"/>
                    </a:lnTo>
                    <a:moveTo>
                      <a:pt x="108" y="481"/>
                    </a:moveTo>
                    <a:lnTo>
                      <a:pt x="115" y="478"/>
                    </a:lnTo>
                    <a:moveTo>
                      <a:pt x="116" y="477"/>
                    </a:moveTo>
                    <a:lnTo>
                      <a:pt x="112" y="501"/>
                    </a:lnTo>
                    <a:lnTo>
                      <a:pt x="110" y="510"/>
                    </a:lnTo>
                    <a:lnTo>
                      <a:pt x="104" y="522"/>
                    </a:lnTo>
                    <a:moveTo>
                      <a:pt x="109" y="487"/>
                    </a:moveTo>
                    <a:lnTo>
                      <a:pt x="117" y="518"/>
                    </a:lnTo>
                    <a:lnTo>
                      <a:pt x="119" y="518"/>
                    </a:lnTo>
                    <a:moveTo>
                      <a:pt x="130" y="459"/>
                    </a:moveTo>
                    <a:lnTo>
                      <a:pt x="130" y="527"/>
                    </a:lnTo>
                    <a:moveTo>
                      <a:pt x="130" y="479"/>
                    </a:moveTo>
                    <a:lnTo>
                      <a:pt x="122" y="510"/>
                    </a:lnTo>
                    <a:moveTo>
                      <a:pt x="130" y="486"/>
                    </a:moveTo>
                    <a:lnTo>
                      <a:pt x="134" y="495"/>
                    </a:lnTo>
                    <a:moveTo>
                      <a:pt x="134" y="476"/>
                    </a:moveTo>
                    <a:lnTo>
                      <a:pt x="124" y="478"/>
                    </a:lnTo>
                    <a:moveTo>
                      <a:pt x="136" y="462"/>
                    </a:moveTo>
                    <a:lnTo>
                      <a:pt x="135" y="496"/>
                    </a:lnTo>
                    <a:lnTo>
                      <a:pt x="133" y="520"/>
                    </a:lnTo>
                    <a:moveTo>
                      <a:pt x="136" y="467"/>
                    </a:moveTo>
                    <a:lnTo>
                      <a:pt x="146" y="459"/>
                    </a:lnTo>
                    <a:moveTo>
                      <a:pt x="138" y="481"/>
                    </a:moveTo>
                    <a:lnTo>
                      <a:pt x="145" y="478"/>
                    </a:lnTo>
                    <a:moveTo>
                      <a:pt x="146" y="477"/>
                    </a:moveTo>
                    <a:lnTo>
                      <a:pt x="142" y="501"/>
                    </a:lnTo>
                    <a:lnTo>
                      <a:pt x="140" y="510"/>
                    </a:lnTo>
                    <a:lnTo>
                      <a:pt x="134" y="522"/>
                    </a:lnTo>
                    <a:moveTo>
                      <a:pt x="139" y="487"/>
                    </a:moveTo>
                    <a:lnTo>
                      <a:pt x="148" y="518"/>
                    </a:lnTo>
                    <a:lnTo>
                      <a:pt x="149" y="518"/>
                    </a:lnTo>
                    <a:moveTo>
                      <a:pt x="167" y="501"/>
                    </a:moveTo>
                    <a:lnTo>
                      <a:pt x="173" y="489"/>
                    </a:lnTo>
                    <a:moveTo>
                      <a:pt x="167" y="496"/>
                    </a:moveTo>
                    <a:lnTo>
                      <a:pt x="168" y="504"/>
                    </a:lnTo>
                    <a:lnTo>
                      <a:pt x="168" y="526"/>
                    </a:lnTo>
                    <a:moveTo>
                      <a:pt x="158" y="507"/>
                    </a:moveTo>
                    <a:lnTo>
                      <a:pt x="178" y="502"/>
                    </a:lnTo>
                    <a:moveTo>
                      <a:pt x="168" y="526"/>
                    </a:moveTo>
                    <a:lnTo>
                      <a:pt x="163" y="517"/>
                    </a:lnTo>
                    <a:moveTo>
                      <a:pt x="173" y="467"/>
                    </a:moveTo>
                    <a:lnTo>
                      <a:pt x="162" y="470"/>
                    </a:lnTo>
                    <a:moveTo>
                      <a:pt x="173" y="483"/>
                    </a:moveTo>
                    <a:lnTo>
                      <a:pt x="173" y="465"/>
                    </a:lnTo>
                    <a:moveTo>
                      <a:pt x="162" y="486"/>
                    </a:moveTo>
                    <a:lnTo>
                      <a:pt x="173" y="483"/>
                    </a:lnTo>
                    <a:moveTo>
                      <a:pt x="162" y="465"/>
                    </a:moveTo>
                    <a:lnTo>
                      <a:pt x="162" y="489"/>
                    </a:lnTo>
                    <a:moveTo>
                      <a:pt x="157" y="462"/>
                    </a:moveTo>
                    <a:lnTo>
                      <a:pt x="176" y="458"/>
                    </a:lnTo>
                    <a:moveTo>
                      <a:pt x="157" y="456"/>
                    </a:moveTo>
                    <a:lnTo>
                      <a:pt x="156" y="496"/>
                    </a:lnTo>
                    <a:lnTo>
                      <a:pt x="152" y="523"/>
                    </a:lnTo>
                    <a:moveTo>
                      <a:pt x="160" y="493"/>
                    </a:moveTo>
                    <a:lnTo>
                      <a:pt x="173" y="490"/>
                    </a:lnTo>
                    <a:moveTo>
                      <a:pt x="162" y="478"/>
                    </a:moveTo>
                    <a:lnTo>
                      <a:pt x="171" y="476"/>
                    </a:lnTo>
                    <a:moveTo>
                      <a:pt x="200" y="451"/>
                    </a:moveTo>
                    <a:lnTo>
                      <a:pt x="180" y="499"/>
                    </a:lnTo>
                    <a:lnTo>
                      <a:pt x="210" y="499"/>
                    </a:lnTo>
                    <a:moveTo>
                      <a:pt x="200" y="451"/>
                    </a:moveTo>
                    <a:lnTo>
                      <a:pt x="200" y="523"/>
                    </a:lnTo>
                    <a:moveTo>
                      <a:pt x="243" y="451"/>
                    </a:moveTo>
                    <a:lnTo>
                      <a:pt x="223" y="451"/>
                    </a:lnTo>
                    <a:lnTo>
                      <a:pt x="221" y="482"/>
                    </a:lnTo>
                    <a:lnTo>
                      <a:pt x="223" y="478"/>
                    </a:lnTo>
                    <a:lnTo>
                      <a:pt x="229" y="475"/>
                    </a:lnTo>
                    <a:lnTo>
                      <a:pt x="235" y="475"/>
                    </a:lnTo>
                    <a:lnTo>
                      <a:pt x="241" y="478"/>
                    </a:lnTo>
                    <a:lnTo>
                      <a:pt x="245" y="485"/>
                    </a:lnTo>
                    <a:lnTo>
                      <a:pt x="247" y="495"/>
                    </a:lnTo>
                    <a:lnTo>
                      <a:pt x="247" y="502"/>
                    </a:lnTo>
                    <a:lnTo>
                      <a:pt x="245" y="512"/>
                    </a:lnTo>
                    <a:lnTo>
                      <a:pt x="241" y="519"/>
                    </a:lnTo>
                    <a:lnTo>
                      <a:pt x="235" y="523"/>
                    </a:lnTo>
                    <a:lnTo>
                      <a:pt x="229" y="523"/>
                    </a:lnTo>
                    <a:lnTo>
                      <a:pt x="223" y="519"/>
                    </a:lnTo>
                    <a:lnTo>
                      <a:pt x="221" y="516"/>
                    </a:lnTo>
                    <a:lnTo>
                      <a:pt x="219" y="509"/>
                    </a:lnTo>
                    <a:moveTo>
                      <a:pt x="271" y="451"/>
                    </a:moveTo>
                    <a:lnTo>
                      <a:pt x="265" y="454"/>
                    </a:lnTo>
                    <a:lnTo>
                      <a:pt x="261" y="464"/>
                    </a:lnTo>
                    <a:lnTo>
                      <a:pt x="259" y="482"/>
                    </a:lnTo>
                    <a:lnTo>
                      <a:pt x="259" y="492"/>
                    </a:lnTo>
                    <a:lnTo>
                      <a:pt x="261" y="509"/>
                    </a:lnTo>
                    <a:lnTo>
                      <a:pt x="265" y="519"/>
                    </a:lnTo>
                    <a:lnTo>
                      <a:pt x="271" y="523"/>
                    </a:lnTo>
                    <a:lnTo>
                      <a:pt x="275" y="523"/>
                    </a:lnTo>
                    <a:lnTo>
                      <a:pt x="281" y="519"/>
                    </a:lnTo>
                    <a:lnTo>
                      <a:pt x="285" y="509"/>
                    </a:lnTo>
                    <a:lnTo>
                      <a:pt x="287" y="492"/>
                    </a:lnTo>
                    <a:lnTo>
                      <a:pt x="287" y="482"/>
                    </a:lnTo>
                    <a:lnTo>
                      <a:pt x="285" y="464"/>
                    </a:lnTo>
                    <a:lnTo>
                      <a:pt x="281" y="454"/>
                    </a:lnTo>
                    <a:lnTo>
                      <a:pt x="275" y="451"/>
                    </a:lnTo>
                    <a:lnTo>
                      <a:pt x="271" y="451"/>
                    </a:lnTo>
                    <a:moveTo>
                      <a:pt x="298" y="523"/>
                    </a:moveTo>
                    <a:lnTo>
                      <a:pt x="298" y="475"/>
                    </a:lnTo>
                    <a:moveTo>
                      <a:pt x="298" y="489"/>
                    </a:moveTo>
                    <a:lnTo>
                      <a:pt x="304" y="478"/>
                    </a:lnTo>
                    <a:lnTo>
                      <a:pt x="308" y="475"/>
                    </a:lnTo>
                    <a:lnTo>
                      <a:pt x="314" y="475"/>
                    </a:lnTo>
                    <a:lnTo>
                      <a:pt x="318" y="478"/>
                    </a:lnTo>
                    <a:lnTo>
                      <a:pt x="320" y="489"/>
                    </a:lnTo>
                    <a:lnTo>
                      <a:pt x="320" y="523"/>
                    </a:lnTo>
                    <a:moveTo>
                      <a:pt x="320" y="489"/>
                    </a:moveTo>
                    <a:lnTo>
                      <a:pt x="326" y="478"/>
                    </a:lnTo>
                    <a:lnTo>
                      <a:pt x="330" y="475"/>
                    </a:lnTo>
                    <a:lnTo>
                      <a:pt x="336" y="475"/>
                    </a:lnTo>
                    <a:lnTo>
                      <a:pt x="340" y="478"/>
                    </a:lnTo>
                    <a:lnTo>
                      <a:pt x="342" y="489"/>
                    </a:lnTo>
                    <a:lnTo>
                      <a:pt x="342" y="523"/>
                    </a:lnTo>
                    <a:moveTo>
                      <a:pt x="357" y="523"/>
                    </a:moveTo>
                    <a:lnTo>
                      <a:pt x="357" y="475"/>
                    </a:lnTo>
                    <a:moveTo>
                      <a:pt x="357" y="489"/>
                    </a:moveTo>
                    <a:lnTo>
                      <a:pt x="363" y="478"/>
                    </a:lnTo>
                    <a:lnTo>
                      <a:pt x="367" y="475"/>
                    </a:lnTo>
                    <a:lnTo>
                      <a:pt x="373" y="475"/>
                    </a:lnTo>
                    <a:lnTo>
                      <a:pt x="377" y="478"/>
                    </a:lnTo>
                    <a:lnTo>
                      <a:pt x="379" y="489"/>
                    </a:lnTo>
                    <a:lnTo>
                      <a:pt x="379" y="523"/>
                    </a:lnTo>
                    <a:moveTo>
                      <a:pt x="379" y="489"/>
                    </a:moveTo>
                    <a:lnTo>
                      <a:pt x="385" y="478"/>
                    </a:lnTo>
                    <a:lnTo>
                      <a:pt x="389" y="475"/>
                    </a:lnTo>
                    <a:lnTo>
                      <a:pt x="395" y="475"/>
                    </a:lnTo>
                    <a:lnTo>
                      <a:pt x="399" y="478"/>
                    </a:lnTo>
                    <a:lnTo>
                      <a:pt x="401" y="489"/>
                    </a:lnTo>
                    <a:lnTo>
                      <a:pt x="401" y="523"/>
                    </a:lnTo>
                    <a:moveTo>
                      <a:pt x="421" y="505"/>
                    </a:moveTo>
                    <a:lnTo>
                      <a:pt x="421" y="507"/>
                    </a:lnTo>
                    <a:lnTo>
                      <a:pt x="422" y="508"/>
                    </a:lnTo>
                    <a:lnTo>
                      <a:pt x="423" y="508"/>
                    </a:lnTo>
                    <a:lnTo>
                      <a:pt x="424" y="507"/>
                    </a:lnTo>
                    <a:lnTo>
                      <a:pt x="424" y="505"/>
                    </a:lnTo>
                    <a:moveTo>
                      <a:pt x="424" y="505"/>
                    </a:moveTo>
                    <a:lnTo>
                      <a:pt x="424" y="504"/>
                    </a:lnTo>
                    <a:lnTo>
                      <a:pt x="423" y="502"/>
                    </a:lnTo>
                    <a:lnTo>
                      <a:pt x="422" y="502"/>
                    </a:lnTo>
                    <a:lnTo>
                      <a:pt x="421" y="504"/>
                    </a:lnTo>
                    <a:lnTo>
                      <a:pt x="421" y="505"/>
                    </a:lnTo>
                    <a:moveTo>
                      <a:pt x="423" y="505"/>
                    </a:moveTo>
                    <a:lnTo>
                      <a:pt x="423" y="504"/>
                    </a:lnTo>
                    <a:lnTo>
                      <a:pt x="422" y="503"/>
                    </a:lnTo>
                    <a:lnTo>
                      <a:pt x="421" y="504"/>
                    </a:lnTo>
                    <a:lnTo>
                      <a:pt x="421" y="505"/>
                    </a:lnTo>
                    <a:moveTo>
                      <a:pt x="421" y="505"/>
                    </a:moveTo>
                    <a:lnTo>
                      <a:pt x="421" y="507"/>
                    </a:lnTo>
                    <a:lnTo>
                      <a:pt x="422" y="507"/>
                    </a:lnTo>
                    <a:lnTo>
                      <a:pt x="423" y="507"/>
                    </a:lnTo>
                    <a:lnTo>
                      <a:pt x="423" y="505"/>
                    </a:lnTo>
                    <a:moveTo>
                      <a:pt x="423" y="505"/>
                    </a:moveTo>
                    <a:lnTo>
                      <a:pt x="423" y="504"/>
                    </a:lnTo>
                    <a:lnTo>
                      <a:pt x="422" y="504"/>
                    </a:lnTo>
                    <a:lnTo>
                      <a:pt x="421" y="505"/>
                    </a:lnTo>
                    <a:moveTo>
                      <a:pt x="421" y="505"/>
                    </a:moveTo>
                    <a:lnTo>
                      <a:pt x="422" y="506"/>
                    </a:lnTo>
                    <a:lnTo>
                      <a:pt x="423" y="506"/>
                    </a:lnTo>
                    <a:lnTo>
                      <a:pt x="423" y="505"/>
                    </a:lnTo>
                    <a:moveTo>
                      <a:pt x="423" y="505"/>
                    </a:moveTo>
                    <a:lnTo>
                      <a:pt x="422" y="505"/>
                    </a:lnTo>
                    <a:lnTo>
                      <a:pt x="422" y="505"/>
                    </a:lnTo>
                    <a:moveTo>
                      <a:pt x="422" y="505"/>
                    </a:moveTo>
                    <a:lnTo>
                      <a:pt x="422" y="506"/>
                    </a:lnTo>
                    <a:lnTo>
                      <a:pt x="423" y="505"/>
                    </a:lnTo>
                    <a:moveTo>
                      <a:pt x="424" y="506"/>
                    </a:moveTo>
                    <a:lnTo>
                      <a:pt x="424" y="510"/>
                    </a:lnTo>
                    <a:lnTo>
                      <a:pt x="423" y="514"/>
                    </a:lnTo>
                    <a:lnTo>
                      <a:pt x="421" y="517"/>
                    </a:lnTo>
                    <a:lnTo>
                      <a:pt x="419" y="518"/>
                    </a:lnTo>
                    <a:moveTo>
                      <a:pt x="466" y="517"/>
                    </a:moveTo>
                    <a:lnTo>
                      <a:pt x="474" y="516"/>
                    </a:lnTo>
                    <a:lnTo>
                      <a:pt x="473" y="502"/>
                    </a:lnTo>
                    <a:moveTo>
                      <a:pt x="449" y="464"/>
                    </a:moveTo>
                    <a:lnTo>
                      <a:pt x="463" y="460"/>
                    </a:lnTo>
                    <a:moveTo>
                      <a:pt x="464" y="484"/>
                    </a:moveTo>
                    <a:lnTo>
                      <a:pt x="464" y="513"/>
                    </a:lnTo>
                    <a:lnTo>
                      <a:pt x="466" y="517"/>
                    </a:lnTo>
                    <a:moveTo>
                      <a:pt x="471" y="486"/>
                    </a:moveTo>
                    <a:lnTo>
                      <a:pt x="464" y="488"/>
                    </a:lnTo>
                    <a:moveTo>
                      <a:pt x="471" y="465"/>
                    </a:moveTo>
                    <a:lnTo>
                      <a:pt x="470" y="486"/>
                    </a:lnTo>
                    <a:moveTo>
                      <a:pt x="463" y="469"/>
                    </a:moveTo>
                    <a:lnTo>
                      <a:pt x="471" y="466"/>
                    </a:lnTo>
                    <a:moveTo>
                      <a:pt x="457" y="463"/>
                    </a:moveTo>
                    <a:lnTo>
                      <a:pt x="457" y="494"/>
                    </a:lnTo>
                    <a:moveTo>
                      <a:pt x="454" y="464"/>
                    </a:moveTo>
                    <a:lnTo>
                      <a:pt x="454" y="483"/>
                    </a:lnTo>
                    <a:lnTo>
                      <a:pt x="452" y="498"/>
                    </a:lnTo>
                    <a:moveTo>
                      <a:pt x="452" y="504"/>
                    </a:moveTo>
                    <a:lnTo>
                      <a:pt x="457" y="502"/>
                    </a:lnTo>
                    <a:moveTo>
                      <a:pt x="451" y="512"/>
                    </a:moveTo>
                    <a:lnTo>
                      <a:pt x="458" y="510"/>
                    </a:lnTo>
                    <a:moveTo>
                      <a:pt x="460" y="473"/>
                    </a:moveTo>
                    <a:lnTo>
                      <a:pt x="459" y="519"/>
                    </a:lnTo>
                    <a:moveTo>
                      <a:pt x="451" y="477"/>
                    </a:moveTo>
                    <a:lnTo>
                      <a:pt x="460" y="474"/>
                    </a:lnTo>
                    <a:moveTo>
                      <a:pt x="451" y="473"/>
                    </a:moveTo>
                    <a:lnTo>
                      <a:pt x="451" y="519"/>
                    </a:lnTo>
                    <a:moveTo>
                      <a:pt x="457" y="494"/>
                    </a:moveTo>
                    <a:lnTo>
                      <a:pt x="459" y="494"/>
                    </a:lnTo>
                    <a:moveTo>
                      <a:pt x="493" y="494"/>
                    </a:moveTo>
                    <a:lnTo>
                      <a:pt x="503" y="491"/>
                    </a:lnTo>
                    <a:moveTo>
                      <a:pt x="483" y="504"/>
                    </a:moveTo>
                    <a:lnTo>
                      <a:pt x="489" y="503"/>
                    </a:lnTo>
                    <a:moveTo>
                      <a:pt x="483" y="494"/>
                    </a:moveTo>
                    <a:lnTo>
                      <a:pt x="489" y="493"/>
                    </a:lnTo>
                    <a:moveTo>
                      <a:pt x="491" y="481"/>
                    </a:moveTo>
                    <a:lnTo>
                      <a:pt x="491" y="522"/>
                    </a:lnTo>
                    <a:lnTo>
                      <a:pt x="487" y="514"/>
                    </a:lnTo>
                    <a:moveTo>
                      <a:pt x="484" y="485"/>
                    </a:moveTo>
                    <a:lnTo>
                      <a:pt x="491" y="483"/>
                    </a:lnTo>
                    <a:moveTo>
                      <a:pt x="484" y="481"/>
                    </a:moveTo>
                    <a:lnTo>
                      <a:pt x="483" y="501"/>
                    </a:lnTo>
                    <a:lnTo>
                      <a:pt x="479" y="526"/>
                    </a:lnTo>
                    <a:moveTo>
                      <a:pt x="495" y="466"/>
                    </a:moveTo>
                    <a:lnTo>
                      <a:pt x="504" y="464"/>
                    </a:lnTo>
                    <a:moveTo>
                      <a:pt x="497" y="457"/>
                    </a:moveTo>
                    <a:lnTo>
                      <a:pt x="493" y="480"/>
                    </a:lnTo>
                    <a:moveTo>
                      <a:pt x="488" y="457"/>
                    </a:moveTo>
                    <a:lnTo>
                      <a:pt x="481" y="481"/>
                    </a:lnTo>
                    <a:moveTo>
                      <a:pt x="485" y="466"/>
                    </a:moveTo>
                    <a:lnTo>
                      <a:pt x="493" y="464"/>
                    </a:lnTo>
                    <a:moveTo>
                      <a:pt x="487" y="466"/>
                    </a:moveTo>
                    <a:lnTo>
                      <a:pt x="490" y="479"/>
                    </a:lnTo>
                    <a:moveTo>
                      <a:pt x="500" y="478"/>
                    </a:moveTo>
                    <a:lnTo>
                      <a:pt x="498" y="466"/>
                    </a:lnTo>
                    <a:moveTo>
                      <a:pt x="498" y="481"/>
                    </a:moveTo>
                    <a:lnTo>
                      <a:pt x="497" y="501"/>
                    </a:lnTo>
                    <a:moveTo>
                      <a:pt x="490" y="527"/>
                    </a:moveTo>
                    <a:lnTo>
                      <a:pt x="495" y="511"/>
                    </a:lnTo>
                    <a:lnTo>
                      <a:pt x="497" y="501"/>
                    </a:lnTo>
                    <a:moveTo>
                      <a:pt x="504" y="490"/>
                    </a:moveTo>
                    <a:lnTo>
                      <a:pt x="503" y="508"/>
                    </a:lnTo>
                    <a:lnTo>
                      <a:pt x="501" y="526"/>
                    </a:lnTo>
                    <a:lnTo>
                      <a:pt x="498" y="516"/>
                    </a:lnTo>
                    <a:moveTo>
                      <a:pt x="519" y="501"/>
                    </a:moveTo>
                    <a:lnTo>
                      <a:pt x="534" y="497"/>
                    </a:lnTo>
                    <a:moveTo>
                      <a:pt x="521" y="488"/>
                    </a:moveTo>
                    <a:lnTo>
                      <a:pt x="531" y="486"/>
                    </a:lnTo>
                    <a:moveTo>
                      <a:pt x="526" y="474"/>
                    </a:moveTo>
                    <a:lnTo>
                      <a:pt x="526" y="526"/>
                    </a:lnTo>
                    <a:moveTo>
                      <a:pt x="521" y="459"/>
                    </a:moveTo>
                    <a:lnTo>
                      <a:pt x="523" y="471"/>
                    </a:lnTo>
                    <a:moveTo>
                      <a:pt x="530" y="457"/>
                    </a:moveTo>
                    <a:lnTo>
                      <a:pt x="528" y="474"/>
                    </a:lnTo>
                    <a:moveTo>
                      <a:pt x="520" y="476"/>
                    </a:moveTo>
                    <a:lnTo>
                      <a:pt x="532" y="473"/>
                    </a:lnTo>
                    <a:moveTo>
                      <a:pt x="514" y="519"/>
                    </a:moveTo>
                    <a:lnTo>
                      <a:pt x="519" y="506"/>
                    </a:lnTo>
                    <a:moveTo>
                      <a:pt x="509" y="482"/>
                    </a:moveTo>
                    <a:lnTo>
                      <a:pt x="516" y="480"/>
                    </a:lnTo>
                    <a:moveTo>
                      <a:pt x="512" y="461"/>
                    </a:moveTo>
                    <a:lnTo>
                      <a:pt x="516" y="471"/>
                    </a:lnTo>
                    <a:moveTo>
                      <a:pt x="516" y="478"/>
                    </a:moveTo>
                    <a:lnTo>
                      <a:pt x="515" y="516"/>
                    </a:lnTo>
                    <a:moveTo>
                      <a:pt x="543" y="463"/>
                    </a:moveTo>
                    <a:lnTo>
                      <a:pt x="561" y="459"/>
                    </a:lnTo>
                    <a:moveTo>
                      <a:pt x="564" y="487"/>
                    </a:moveTo>
                    <a:lnTo>
                      <a:pt x="539" y="493"/>
                    </a:lnTo>
                    <a:moveTo>
                      <a:pt x="545" y="471"/>
                    </a:moveTo>
                    <a:lnTo>
                      <a:pt x="547" y="485"/>
                    </a:lnTo>
                    <a:moveTo>
                      <a:pt x="556" y="486"/>
                    </a:moveTo>
                    <a:lnTo>
                      <a:pt x="559" y="468"/>
                    </a:lnTo>
                    <a:moveTo>
                      <a:pt x="552" y="462"/>
                    </a:moveTo>
                    <a:lnTo>
                      <a:pt x="552" y="526"/>
                    </a:lnTo>
                    <a:moveTo>
                      <a:pt x="580" y="480"/>
                    </a:moveTo>
                    <a:lnTo>
                      <a:pt x="582" y="462"/>
                    </a:lnTo>
                    <a:moveTo>
                      <a:pt x="591" y="478"/>
                    </a:moveTo>
                    <a:lnTo>
                      <a:pt x="573" y="481"/>
                    </a:lnTo>
                    <a:moveTo>
                      <a:pt x="583" y="489"/>
                    </a:moveTo>
                    <a:lnTo>
                      <a:pt x="579" y="491"/>
                    </a:lnTo>
                    <a:moveTo>
                      <a:pt x="579" y="502"/>
                    </a:moveTo>
                    <a:lnTo>
                      <a:pt x="583" y="501"/>
                    </a:lnTo>
                    <a:moveTo>
                      <a:pt x="585" y="480"/>
                    </a:moveTo>
                    <a:lnTo>
                      <a:pt x="585" y="516"/>
                    </a:lnTo>
                    <a:moveTo>
                      <a:pt x="579" y="481"/>
                    </a:moveTo>
                    <a:lnTo>
                      <a:pt x="579" y="516"/>
                    </a:lnTo>
                    <a:moveTo>
                      <a:pt x="590" y="523"/>
                    </a:moveTo>
                    <a:lnTo>
                      <a:pt x="591" y="474"/>
                    </a:lnTo>
                    <a:moveTo>
                      <a:pt x="574" y="518"/>
                    </a:moveTo>
                    <a:lnTo>
                      <a:pt x="590" y="515"/>
                    </a:lnTo>
                    <a:moveTo>
                      <a:pt x="573" y="475"/>
                    </a:moveTo>
                    <a:lnTo>
                      <a:pt x="574" y="523"/>
                    </a:lnTo>
                    <a:moveTo>
                      <a:pt x="594" y="461"/>
                    </a:moveTo>
                    <a:lnTo>
                      <a:pt x="570" y="465"/>
                    </a:lnTo>
                    <a:moveTo>
                      <a:pt x="0" y="315"/>
                    </a:moveTo>
                    <a:lnTo>
                      <a:pt x="0" y="519"/>
                    </a:lnTo>
                  </a:path>
                </a:pathLst>
              </a:custGeom>
              <a:noFill/>
              <a:ln cap="rnd">
                <a:solidFill>
                  <a:srgbClr val="000000">
                    <a:alpha val="100000"/>
                  </a:srgbClr>
                </a:solidFill>
                <a:prstDash val="solid"/>
                <a:round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548" name="path"/>
              <p:cNvSpPr/>
              <p:nvPr/>
            </p:nvSpPr>
            <p:spPr>
              <a:xfrm>
                <a:off x="21945" y="6070"/>
                <a:ext cx="14985" cy="191020"/>
              </a:xfrm>
              <a:custGeom>
                <a:rect l="0" t="0" r="0" b="0"/>
                <a:pathLst>
                  <a:path w="23" h="300">
                    <a:moveTo>
                      <a:pt x="23" y="11"/>
                    </a:moveTo>
                    <a:lnTo>
                      <a:pt x="0" y="11"/>
                    </a:lnTo>
                    <a:moveTo>
                      <a:pt x="23" y="288"/>
                    </a:moveTo>
                    <a:lnTo>
                      <a:pt x="0" y="288"/>
                    </a:lnTo>
                    <a:moveTo>
                      <a:pt x="9" y="0"/>
                    </a:moveTo>
                    <a:lnTo>
                      <a:pt x="9" y="300"/>
                    </a:lnTo>
                  </a:path>
                </a:pathLst>
              </a:custGeom>
              <a:noFill/>
              <a:ln cap="rnd">
                <a:solidFill>
                  <a:srgbClr val="00FF00">
                    <a:alpha val="100000"/>
                  </a:srgbClr>
                </a:solidFill>
                <a:prstDash val="solid"/>
                <a:round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550" name="path"/>
              <p:cNvSpPr/>
              <p:nvPr/>
            </p:nvSpPr>
            <p:spPr>
              <a:xfrm>
                <a:off x="23246" y="7816"/>
                <a:ext cx="9716" cy="187527"/>
              </a:xfrm>
              <a:custGeom>
                <a:rect l="0" t="0" r="0" b="0"/>
                <a:pathLst>
                  <a:path w="15" h="295">
                    <a:moveTo>
                      <a:pt x="11" y="16"/>
                    </a:moveTo>
                    <a:lnTo>
                      <a:pt x="13" y="13"/>
                    </a:lnTo>
                    <a:lnTo>
                      <a:pt x="4" y="1"/>
                    </a:lnTo>
                    <a:lnTo>
                      <a:pt x="1" y="4"/>
                    </a:lnTo>
                    <a:lnTo>
                      <a:pt x="11" y="16"/>
                    </a:lnTo>
                    <a:moveTo>
                      <a:pt x="4" y="278"/>
                    </a:moveTo>
                    <a:lnTo>
                      <a:pt x="1" y="282"/>
                    </a:lnTo>
                    <a:lnTo>
                      <a:pt x="11" y="293"/>
                    </a:lnTo>
                    <a:lnTo>
                      <a:pt x="13" y="290"/>
                    </a:lnTo>
                    <a:lnTo>
                      <a:pt x="4" y="278"/>
                    </a:lnTo>
                  </a:path>
                </a:pathLst>
              </a:custGeom>
              <a:noFill/>
              <a:ln w="1689" cap="rnd">
                <a:solidFill>
                  <a:srgbClr val="00FF00">
                    <a:alpha val="100000"/>
                  </a:srgbClr>
                </a:solidFill>
                <a:prstDash val="solid"/>
                <a:round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552" name="path"/>
              <p:cNvSpPr/>
              <p:nvPr/>
            </p:nvSpPr>
            <p:spPr>
              <a:xfrm>
                <a:off x="0" y="92697"/>
                <a:ext cx="21945" cy="39852"/>
              </a:xfrm>
              <a:custGeom>
                <a:rect l="0" t="0" r="0" b="0"/>
                <a:pathLst>
                  <a:path w="34" h="62">
                    <a:moveTo>
                      <a:pt x="8" y="61"/>
                    </a:moveTo>
                    <a:lnTo>
                      <a:pt x="6" y="61"/>
                    </a:lnTo>
                    <a:lnTo>
                      <a:pt x="3" y="60"/>
                    </a:lnTo>
                    <a:lnTo>
                      <a:pt x="1" y="58"/>
                    </a:lnTo>
                    <a:lnTo>
                      <a:pt x="0" y="55"/>
                    </a:lnTo>
                    <a:lnTo>
                      <a:pt x="0" y="50"/>
                    </a:lnTo>
                    <a:lnTo>
                      <a:pt x="1" y="47"/>
                    </a:lnTo>
                    <a:lnTo>
                      <a:pt x="3" y="46"/>
                    </a:lnTo>
                    <a:lnTo>
                      <a:pt x="6" y="44"/>
                    </a:lnTo>
                    <a:lnTo>
                      <a:pt x="9" y="44"/>
                    </a:lnTo>
                    <a:lnTo>
                      <a:pt x="13" y="46"/>
                    </a:lnTo>
                    <a:lnTo>
                      <a:pt x="17" y="48"/>
                    </a:lnTo>
                    <a:lnTo>
                      <a:pt x="34" y="62"/>
                    </a:lnTo>
                    <a:lnTo>
                      <a:pt x="34" y="43"/>
                    </a:lnTo>
                    <a:moveTo>
                      <a:pt x="0" y="32"/>
                    </a:moveTo>
                    <a:lnTo>
                      <a:pt x="0" y="16"/>
                    </a:lnTo>
                    <a:lnTo>
                      <a:pt x="13" y="25"/>
                    </a:lnTo>
                    <a:lnTo>
                      <a:pt x="13" y="20"/>
                    </a:lnTo>
                    <a:lnTo>
                      <a:pt x="14" y="18"/>
                    </a:lnTo>
                    <a:lnTo>
                      <a:pt x="16" y="16"/>
                    </a:lnTo>
                    <a:lnTo>
                      <a:pt x="21" y="15"/>
                    </a:lnTo>
                    <a:lnTo>
                      <a:pt x="24" y="15"/>
                    </a:lnTo>
                    <a:lnTo>
                      <a:pt x="29" y="16"/>
                    </a:lnTo>
                    <a:lnTo>
                      <a:pt x="32" y="19"/>
                    </a:lnTo>
                    <a:lnTo>
                      <a:pt x="34" y="23"/>
                    </a:lnTo>
                    <a:lnTo>
                      <a:pt x="34" y="27"/>
                    </a:lnTo>
                    <a:lnTo>
                      <a:pt x="32" y="32"/>
                    </a:lnTo>
                    <a:lnTo>
                      <a:pt x="31" y="33"/>
                    </a:lnTo>
                    <a:lnTo>
                      <a:pt x="27" y="34"/>
                    </a:lnTo>
                    <a:moveTo>
                      <a:pt x="6" y="6"/>
                    </a:moveTo>
                    <a:lnTo>
                      <a:pt x="5" y="4"/>
                    </a:lnTo>
                    <a:lnTo>
                      <a:pt x="0" y="0"/>
                    </a:lnTo>
                    <a:lnTo>
                      <a:pt x="34" y="0"/>
                    </a:lnTo>
                  </a:path>
                </a:pathLst>
              </a:custGeom>
              <a:noFill/>
              <a:ln cap="rnd">
                <a:solidFill>
                  <a:srgbClr val="000000">
                    <a:alpha val="100000"/>
                  </a:srgbClr>
                </a:solidFill>
                <a:prstDash val="solid"/>
                <a:round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554" name="path"/>
              <p:cNvSpPr/>
              <p:nvPr/>
            </p:nvSpPr>
            <p:spPr>
              <a:xfrm>
                <a:off x="27876" y="13334"/>
                <a:ext cx="25069" cy="176504"/>
              </a:xfrm>
              <a:custGeom>
                <a:rect l="0" t="0" r="0" b="0"/>
                <a:pathLst>
                  <a:path w="39" h="277">
                    <a:moveTo>
                      <a:pt x="38" y="0"/>
                    </a:moveTo>
                    <a:lnTo>
                      <a:pt x="39" y="0"/>
                    </a:lnTo>
                    <a:lnTo>
                      <a:pt x="39" y="0"/>
                    </a:lnTo>
                    <a:lnTo>
                      <a:pt x="38" y="0"/>
                    </a:lnTo>
                    <a:lnTo>
                      <a:pt x="38" y="0"/>
                    </a:lnTo>
                    <a:close/>
                  </a:path>
                  <a:path w="39" h="277">
                    <a:moveTo>
                      <a:pt x="38" y="276"/>
                    </a:moveTo>
                    <a:lnTo>
                      <a:pt x="39" y="276"/>
                    </a:lnTo>
                    <a:lnTo>
                      <a:pt x="39" y="277"/>
                    </a:lnTo>
                    <a:lnTo>
                      <a:pt x="38" y="277"/>
                    </a:lnTo>
                    <a:lnTo>
                      <a:pt x="38" y="276"/>
                    </a:lnTo>
                    <a:close/>
                  </a:path>
                  <a:path w="39" h="277">
                    <a:moveTo>
                      <a:pt x="0" y="276"/>
                    </a:moveTo>
                    <a:lnTo>
                      <a:pt x="0" y="276"/>
                    </a:lnTo>
                    <a:lnTo>
                      <a:pt x="0" y="277"/>
                    </a:lnTo>
                    <a:lnTo>
                      <a:pt x="0" y="277"/>
                    </a:lnTo>
                    <a:lnTo>
                      <a:pt x="0" y="276"/>
                    </a:lnTo>
                    <a:close/>
                  </a:path>
                </a:pathLst>
              </a:custGeom>
              <a:solidFill>
                <a:srgbClr val="00FF00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556" name="path"/>
              <p:cNvSpPr/>
              <p:nvPr/>
            </p:nvSpPr>
            <p:spPr>
              <a:xfrm>
                <a:off x="0" y="70611"/>
                <a:ext cx="21945" cy="12344"/>
              </a:xfrm>
              <a:custGeom>
                <a:rect l="0" t="0" r="0" b="0"/>
                <a:pathLst>
                  <a:path w="34" h="19">
                    <a:moveTo>
                      <a:pt x="0" y="12"/>
                    </a:moveTo>
                    <a:lnTo>
                      <a:pt x="1" y="16"/>
                    </a:lnTo>
                    <a:lnTo>
                      <a:pt x="5" y="18"/>
                    </a:lnTo>
                    <a:lnTo>
                      <a:pt x="8" y="18"/>
                    </a:lnTo>
                    <a:lnTo>
                      <a:pt x="11" y="16"/>
                    </a:lnTo>
                    <a:lnTo>
                      <a:pt x="13" y="13"/>
                    </a:lnTo>
                    <a:lnTo>
                      <a:pt x="14" y="8"/>
                    </a:lnTo>
                    <a:lnTo>
                      <a:pt x="16" y="4"/>
                    </a:lnTo>
                    <a:lnTo>
                      <a:pt x="19" y="1"/>
                    </a:lnTo>
                    <a:lnTo>
                      <a:pt x="23" y="0"/>
                    </a:lnTo>
                    <a:lnTo>
                      <a:pt x="27" y="0"/>
                    </a:lnTo>
                    <a:lnTo>
                      <a:pt x="31" y="1"/>
                    </a:lnTo>
                    <a:lnTo>
                      <a:pt x="32" y="2"/>
                    </a:lnTo>
                    <a:lnTo>
                      <a:pt x="34" y="6"/>
                    </a:lnTo>
                    <a:lnTo>
                      <a:pt x="34" y="12"/>
                    </a:lnTo>
                    <a:lnTo>
                      <a:pt x="32" y="16"/>
                    </a:lnTo>
                    <a:lnTo>
                      <a:pt x="31" y="18"/>
                    </a:lnTo>
                    <a:lnTo>
                      <a:pt x="27" y="19"/>
                    </a:lnTo>
                    <a:lnTo>
                      <a:pt x="23" y="19"/>
                    </a:lnTo>
                    <a:lnTo>
                      <a:pt x="19" y="18"/>
                    </a:lnTo>
                    <a:lnTo>
                      <a:pt x="16" y="15"/>
                    </a:lnTo>
                    <a:lnTo>
                      <a:pt x="14" y="10"/>
                    </a:lnTo>
                    <a:lnTo>
                      <a:pt x="13" y="5"/>
                    </a:lnTo>
                    <a:lnTo>
                      <a:pt x="11" y="2"/>
                    </a:lnTo>
                    <a:lnTo>
                      <a:pt x="8" y="1"/>
                    </a:lnTo>
                    <a:lnTo>
                      <a:pt x="5" y="1"/>
                    </a:lnTo>
                    <a:lnTo>
                      <a:pt x="1" y="2"/>
                    </a:lnTo>
                    <a:lnTo>
                      <a:pt x="0" y="6"/>
                    </a:lnTo>
                    <a:lnTo>
                      <a:pt x="0" y="12"/>
                    </a:lnTo>
                  </a:path>
                </a:pathLst>
              </a:custGeom>
              <a:noFill/>
              <a:ln cap="rnd">
                <a:solidFill>
                  <a:srgbClr val="000000">
                    <a:alpha val="100000"/>
                  </a:srgbClr>
                </a:solidFill>
                <a:prstDash val="solid"/>
                <a:round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558" name="path"/>
            <p:cNvSpPr/>
            <p:nvPr/>
          </p:nvSpPr>
          <p:spPr>
            <a:xfrm>
              <a:off x="168046" y="129311"/>
              <a:ext cx="1887905" cy="68440"/>
            </a:xfrm>
            <a:custGeom>
              <a:rect l="0" t="0" r="0" b="0"/>
              <a:pathLst>
                <a:path w="2973" h="107">
                  <a:moveTo>
                    <a:pt x="2003" y="71"/>
                  </a:moveTo>
                  <a:lnTo>
                    <a:pt x="1999" y="86"/>
                  </a:lnTo>
                  <a:moveTo>
                    <a:pt x="1994" y="76"/>
                  </a:moveTo>
                  <a:lnTo>
                    <a:pt x="2002" y="74"/>
                  </a:lnTo>
                  <a:moveTo>
                    <a:pt x="1999" y="86"/>
                  </a:moveTo>
                  <a:lnTo>
                    <a:pt x="1994" y="98"/>
                  </a:lnTo>
                  <a:lnTo>
                    <a:pt x="1987" y="106"/>
                  </a:lnTo>
                  <a:moveTo>
                    <a:pt x="2004" y="56"/>
                  </a:moveTo>
                  <a:lnTo>
                    <a:pt x="1992" y="59"/>
                  </a:lnTo>
                  <a:moveTo>
                    <a:pt x="1998" y="74"/>
                  </a:moveTo>
                  <a:lnTo>
                    <a:pt x="1998" y="36"/>
                  </a:lnTo>
                  <a:moveTo>
                    <a:pt x="1994" y="80"/>
                  </a:moveTo>
                  <a:lnTo>
                    <a:pt x="2005" y="106"/>
                  </a:lnTo>
                  <a:lnTo>
                    <a:pt x="2006" y="106"/>
                  </a:lnTo>
                  <a:moveTo>
                    <a:pt x="2005" y="53"/>
                  </a:moveTo>
                  <a:lnTo>
                    <a:pt x="2003" y="66"/>
                  </a:lnTo>
                  <a:moveTo>
                    <a:pt x="1984" y="107"/>
                  </a:moveTo>
                  <a:lnTo>
                    <a:pt x="1990" y="90"/>
                  </a:lnTo>
                  <a:lnTo>
                    <a:pt x="1992" y="76"/>
                  </a:lnTo>
                  <a:lnTo>
                    <a:pt x="1992" y="52"/>
                  </a:lnTo>
                  <a:moveTo>
                    <a:pt x="1986" y="86"/>
                  </a:moveTo>
                  <a:lnTo>
                    <a:pt x="1986" y="38"/>
                  </a:lnTo>
                  <a:moveTo>
                    <a:pt x="1991" y="83"/>
                  </a:moveTo>
                  <a:lnTo>
                    <a:pt x="1980" y="92"/>
                  </a:lnTo>
                  <a:moveTo>
                    <a:pt x="1981" y="68"/>
                  </a:moveTo>
                  <a:lnTo>
                    <a:pt x="1991" y="64"/>
                  </a:lnTo>
                  <a:moveTo>
                    <a:pt x="2010" y="68"/>
                  </a:moveTo>
                  <a:lnTo>
                    <a:pt x="2017" y="63"/>
                  </a:lnTo>
                  <a:moveTo>
                    <a:pt x="2013" y="45"/>
                  </a:moveTo>
                  <a:lnTo>
                    <a:pt x="2016" y="52"/>
                  </a:lnTo>
                  <a:moveTo>
                    <a:pt x="2017" y="61"/>
                  </a:moveTo>
                  <a:lnTo>
                    <a:pt x="2015" y="77"/>
                  </a:lnTo>
                  <a:lnTo>
                    <a:pt x="2016" y="85"/>
                  </a:lnTo>
                  <a:lnTo>
                    <a:pt x="2014" y="94"/>
                  </a:lnTo>
                  <a:lnTo>
                    <a:pt x="2010" y="94"/>
                  </a:lnTo>
                  <a:moveTo>
                    <a:pt x="2014" y="94"/>
                  </a:moveTo>
                  <a:lnTo>
                    <a:pt x="2021" y="97"/>
                  </a:lnTo>
                  <a:lnTo>
                    <a:pt x="2034" y="106"/>
                  </a:lnTo>
                  <a:lnTo>
                    <a:pt x="2036" y="104"/>
                  </a:lnTo>
                  <a:moveTo>
                    <a:pt x="2022" y="38"/>
                  </a:moveTo>
                  <a:lnTo>
                    <a:pt x="2024" y="49"/>
                  </a:lnTo>
                  <a:moveTo>
                    <a:pt x="2018" y="55"/>
                  </a:moveTo>
                  <a:lnTo>
                    <a:pt x="2035" y="51"/>
                  </a:lnTo>
                  <a:moveTo>
                    <a:pt x="2026" y="56"/>
                  </a:moveTo>
                  <a:lnTo>
                    <a:pt x="2025" y="64"/>
                  </a:lnTo>
                  <a:moveTo>
                    <a:pt x="2021" y="63"/>
                  </a:moveTo>
                  <a:lnTo>
                    <a:pt x="2022" y="94"/>
                  </a:lnTo>
                  <a:moveTo>
                    <a:pt x="2022" y="91"/>
                  </a:moveTo>
                  <a:lnTo>
                    <a:pt x="2032" y="89"/>
                  </a:lnTo>
                  <a:moveTo>
                    <a:pt x="2031" y="89"/>
                  </a:moveTo>
                  <a:lnTo>
                    <a:pt x="2032" y="61"/>
                  </a:lnTo>
                  <a:moveTo>
                    <a:pt x="2032" y="63"/>
                  </a:moveTo>
                  <a:lnTo>
                    <a:pt x="2022" y="65"/>
                  </a:lnTo>
                  <a:moveTo>
                    <a:pt x="2022" y="73"/>
                  </a:moveTo>
                  <a:lnTo>
                    <a:pt x="2029" y="71"/>
                  </a:lnTo>
                  <a:moveTo>
                    <a:pt x="2031" y="35"/>
                  </a:moveTo>
                  <a:lnTo>
                    <a:pt x="2028" y="52"/>
                  </a:lnTo>
                  <a:moveTo>
                    <a:pt x="2022" y="82"/>
                  </a:moveTo>
                  <a:lnTo>
                    <a:pt x="2030" y="80"/>
                  </a:lnTo>
                  <a:moveTo>
                    <a:pt x="2041" y="52"/>
                  </a:moveTo>
                  <a:lnTo>
                    <a:pt x="2051" y="49"/>
                  </a:lnTo>
                  <a:moveTo>
                    <a:pt x="2046" y="100"/>
                  </a:moveTo>
                  <a:lnTo>
                    <a:pt x="2042" y="88"/>
                  </a:lnTo>
                  <a:moveTo>
                    <a:pt x="2046" y="100"/>
                  </a:moveTo>
                  <a:lnTo>
                    <a:pt x="2046" y="50"/>
                  </a:lnTo>
                  <a:moveTo>
                    <a:pt x="2051" y="43"/>
                  </a:moveTo>
                  <a:lnTo>
                    <a:pt x="2065" y="39"/>
                  </a:lnTo>
                  <a:moveTo>
                    <a:pt x="2052" y="53"/>
                  </a:moveTo>
                  <a:lnTo>
                    <a:pt x="2052" y="88"/>
                  </a:lnTo>
                  <a:moveTo>
                    <a:pt x="2052" y="57"/>
                  </a:moveTo>
                  <a:lnTo>
                    <a:pt x="2063" y="55"/>
                  </a:lnTo>
                  <a:moveTo>
                    <a:pt x="2063" y="53"/>
                  </a:moveTo>
                  <a:lnTo>
                    <a:pt x="2062" y="88"/>
                  </a:lnTo>
                  <a:moveTo>
                    <a:pt x="2056" y="56"/>
                  </a:moveTo>
                  <a:lnTo>
                    <a:pt x="2057" y="41"/>
                  </a:lnTo>
                  <a:moveTo>
                    <a:pt x="2057" y="62"/>
                  </a:moveTo>
                  <a:lnTo>
                    <a:pt x="2057" y="76"/>
                  </a:lnTo>
                  <a:lnTo>
                    <a:pt x="2055" y="95"/>
                  </a:lnTo>
                  <a:lnTo>
                    <a:pt x="2049" y="107"/>
                  </a:lnTo>
                  <a:moveTo>
                    <a:pt x="2057" y="89"/>
                  </a:moveTo>
                  <a:lnTo>
                    <a:pt x="2064" y="103"/>
                  </a:lnTo>
                  <a:moveTo>
                    <a:pt x="2078" y="38"/>
                  </a:moveTo>
                  <a:lnTo>
                    <a:pt x="2078" y="107"/>
                  </a:lnTo>
                  <a:moveTo>
                    <a:pt x="2078" y="59"/>
                  </a:moveTo>
                  <a:lnTo>
                    <a:pt x="2071" y="90"/>
                  </a:lnTo>
                  <a:moveTo>
                    <a:pt x="2078" y="66"/>
                  </a:moveTo>
                  <a:lnTo>
                    <a:pt x="2082" y="75"/>
                  </a:lnTo>
                  <a:moveTo>
                    <a:pt x="2082" y="56"/>
                  </a:moveTo>
                  <a:lnTo>
                    <a:pt x="2072" y="58"/>
                  </a:lnTo>
                  <a:moveTo>
                    <a:pt x="2084" y="41"/>
                  </a:moveTo>
                  <a:lnTo>
                    <a:pt x="2084" y="76"/>
                  </a:lnTo>
                  <a:lnTo>
                    <a:pt x="2081" y="100"/>
                  </a:lnTo>
                  <a:moveTo>
                    <a:pt x="2084" y="47"/>
                  </a:moveTo>
                  <a:lnTo>
                    <a:pt x="2095" y="39"/>
                  </a:lnTo>
                  <a:moveTo>
                    <a:pt x="2086" y="61"/>
                  </a:moveTo>
                  <a:lnTo>
                    <a:pt x="2093" y="58"/>
                  </a:lnTo>
                  <a:moveTo>
                    <a:pt x="2094" y="56"/>
                  </a:moveTo>
                  <a:lnTo>
                    <a:pt x="2090" y="80"/>
                  </a:lnTo>
                  <a:lnTo>
                    <a:pt x="2088" y="90"/>
                  </a:lnTo>
                  <a:lnTo>
                    <a:pt x="2082" y="102"/>
                  </a:lnTo>
                  <a:moveTo>
                    <a:pt x="2087" y="67"/>
                  </a:moveTo>
                  <a:lnTo>
                    <a:pt x="2096" y="98"/>
                  </a:lnTo>
                  <a:lnTo>
                    <a:pt x="2097" y="98"/>
                  </a:lnTo>
                  <a:moveTo>
                    <a:pt x="2108" y="38"/>
                  </a:moveTo>
                  <a:lnTo>
                    <a:pt x="2108" y="107"/>
                  </a:lnTo>
                  <a:moveTo>
                    <a:pt x="2108" y="59"/>
                  </a:moveTo>
                  <a:lnTo>
                    <a:pt x="2101" y="90"/>
                  </a:lnTo>
                  <a:moveTo>
                    <a:pt x="2108" y="66"/>
                  </a:moveTo>
                  <a:lnTo>
                    <a:pt x="2112" y="75"/>
                  </a:lnTo>
                  <a:moveTo>
                    <a:pt x="2112" y="56"/>
                  </a:moveTo>
                  <a:lnTo>
                    <a:pt x="2102" y="58"/>
                  </a:lnTo>
                  <a:moveTo>
                    <a:pt x="2114" y="41"/>
                  </a:moveTo>
                  <a:lnTo>
                    <a:pt x="2114" y="76"/>
                  </a:lnTo>
                  <a:lnTo>
                    <a:pt x="2111" y="100"/>
                  </a:lnTo>
                  <a:moveTo>
                    <a:pt x="2114" y="47"/>
                  </a:moveTo>
                  <a:lnTo>
                    <a:pt x="2125" y="39"/>
                  </a:lnTo>
                  <a:moveTo>
                    <a:pt x="2116" y="61"/>
                  </a:moveTo>
                  <a:lnTo>
                    <a:pt x="2123" y="58"/>
                  </a:lnTo>
                  <a:moveTo>
                    <a:pt x="2124" y="56"/>
                  </a:moveTo>
                  <a:lnTo>
                    <a:pt x="2121" y="80"/>
                  </a:lnTo>
                  <a:lnTo>
                    <a:pt x="2118" y="90"/>
                  </a:lnTo>
                  <a:lnTo>
                    <a:pt x="2112" y="102"/>
                  </a:lnTo>
                  <a:moveTo>
                    <a:pt x="2117" y="67"/>
                  </a:moveTo>
                  <a:lnTo>
                    <a:pt x="2126" y="98"/>
                  </a:lnTo>
                  <a:lnTo>
                    <a:pt x="2127" y="98"/>
                  </a:lnTo>
                  <a:moveTo>
                    <a:pt x="2146" y="81"/>
                  </a:moveTo>
                  <a:lnTo>
                    <a:pt x="2151" y="69"/>
                  </a:lnTo>
                  <a:moveTo>
                    <a:pt x="2145" y="76"/>
                  </a:moveTo>
                  <a:lnTo>
                    <a:pt x="2146" y="84"/>
                  </a:lnTo>
                  <a:lnTo>
                    <a:pt x="2146" y="106"/>
                  </a:lnTo>
                  <a:moveTo>
                    <a:pt x="2136" y="86"/>
                  </a:moveTo>
                  <a:lnTo>
                    <a:pt x="2156" y="82"/>
                  </a:lnTo>
                  <a:moveTo>
                    <a:pt x="2146" y="106"/>
                  </a:moveTo>
                  <a:lnTo>
                    <a:pt x="2142" y="97"/>
                  </a:lnTo>
                  <a:moveTo>
                    <a:pt x="2151" y="47"/>
                  </a:moveTo>
                  <a:lnTo>
                    <a:pt x="2140" y="49"/>
                  </a:lnTo>
                  <a:moveTo>
                    <a:pt x="2151" y="63"/>
                  </a:moveTo>
                  <a:lnTo>
                    <a:pt x="2151" y="45"/>
                  </a:lnTo>
                  <a:moveTo>
                    <a:pt x="2140" y="65"/>
                  </a:moveTo>
                  <a:lnTo>
                    <a:pt x="2151" y="63"/>
                  </a:lnTo>
                  <a:moveTo>
                    <a:pt x="2140" y="45"/>
                  </a:moveTo>
                  <a:lnTo>
                    <a:pt x="2140" y="68"/>
                  </a:lnTo>
                  <a:moveTo>
                    <a:pt x="2136" y="41"/>
                  </a:moveTo>
                  <a:lnTo>
                    <a:pt x="2154" y="38"/>
                  </a:lnTo>
                  <a:moveTo>
                    <a:pt x="2136" y="35"/>
                  </a:moveTo>
                  <a:lnTo>
                    <a:pt x="2134" y="76"/>
                  </a:lnTo>
                  <a:lnTo>
                    <a:pt x="2131" y="103"/>
                  </a:lnTo>
                  <a:moveTo>
                    <a:pt x="2138" y="73"/>
                  </a:moveTo>
                  <a:lnTo>
                    <a:pt x="2151" y="70"/>
                  </a:lnTo>
                  <a:moveTo>
                    <a:pt x="2140" y="58"/>
                  </a:moveTo>
                  <a:lnTo>
                    <a:pt x="2149" y="56"/>
                  </a:lnTo>
                  <a:moveTo>
                    <a:pt x="2178" y="31"/>
                  </a:moveTo>
                  <a:lnTo>
                    <a:pt x="2158" y="79"/>
                  </a:lnTo>
                  <a:lnTo>
                    <a:pt x="2188" y="79"/>
                  </a:lnTo>
                  <a:moveTo>
                    <a:pt x="2178" y="31"/>
                  </a:moveTo>
                  <a:lnTo>
                    <a:pt x="2178" y="103"/>
                  </a:lnTo>
                  <a:moveTo>
                    <a:pt x="2221" y="31"/>
                  </a:moveTo>
                  <a:lnTo>
                    <a:pt x="2202" y="31"/>
                  </a:lnTo>
                  <a:lnTo>
                    <a:pt x="2200" y="62"/>
                  </a:lnTo>
                  <a:lnTo>
                    <a:pt x="2202" y="58"/>
                  </a:lnTo>
                  <a:lnTo>
                    <a:pt x="2208" y="55"/>
                  </a:lnTo>
                  <a:lnTo>
                    <a:pt x="2214" y="55"/>
                  </a:lnTo>
                  <a:lnTo>
                    <a:pt x="2219" y="58"/>
                  </a:lnTo>
                  <a:lnTo>
                    <a:pt x="2223" y="65"/>
                  </a:lnTo>
                  <a:lnTo>
                    <a:pt x="2225" y="75"/>
                  </a:lnTo>
                  <a:lnTo>
                    <a:pt x="2225" y="82"/>
                  </a:lnTo>
                  <a:lnTo>
                    <a:pt x="2223" y="92"/>
                  </a:lnTo>
                  <a:lnTo>
                    <a:pt x="2219" y="99"/>
                  </a:lnTo>
                  <a:lnTo>
                    <a:pt x="2214" y="103"/>
                  </a:lnTo>
                  <a:lnTo>
                    <a:pt x="2208" y="103"/>
                  </a:lnTo>
                  <a:lnTo>
                    <a:pt x="2202" y="99"/>
                  </a:lnTo>
                  <a:lnTo>
                    <a:pt x="2200" y="96"/>
                  </a:lnTo>
                  <a:lnTo>
                    <a:pt x="2198" y="89"/>
                  </a:lnTo>
                  <a:moveTo>
                    <a:pt x="2249" y="31"/>
                  </a:moveTo>
                  <a:lnTo>
                    <a:pt x="2243" y="34"/>
                  </a:lnTo>
                  <a:lnTo>
                    <a:pt x="2239" y="45"/>
                  </a:lnTo>
                  <a:lnTo>
                    <a:pt x="2237" y="62"/>
                  </a:lnTo>
                  <a:lnTo>
                    <a:pt x="2237" y="72"/>
                  </a:lnTo>
                  <a:lnTo>
                    <a:pt x="2239" y="89"/>
                  </a:lnTo>
                  <a:lnTo>
                    <a:pt x="2243" y="99"/>
                  </a:lnTo>
                  <a:lnTo>
                    <a:pt x="2249" y="103"/>
                  </a:lnTo>
                  <a:lnTo>
                    <a:pt x="2253" y="103"/>
                  </a:lnTo>
                  <a:lnTo>
                    <a:pt x="2259" y="99"/>
                  </a:lnTo>
                  <a:lnTo>
                    <a:pt x="2263" y="89"/>
                  </a:lnTo>
                  <a:lnTo>
                    <a:pt x="2265" y="72"/>
                  </a:lnTo>
                  <a:lnTo>
                    <a:pt x="2265" y="62"/>
                  </a:lnTo>
                  <a:lnTo>
                    <a:pt x="2263" y="45"/>
                  </a:lnTo>
                  <a:lnTo>
                    <a:pt x="2259" y="34"/>
                  </a:lnTo>
                  <a:lnTo>
                    <a:pt x="2253" y="31"/>
                  </a:lnTo>
                  <a:lnTo>
                    <a:pt x="2249" y="31"/>
                  </a:lnTo>
                  <a:moveTo>
                    <a:pt x="2276" y="103"/>
                  </a:moveTo>
                  <a:lnTo>
                    <a:pt x="2276" y="55"/>
                  </a:lnTo>
                  <a:moveTo>
                    <a:pt x="2276" y="68"/>
                  </a:moveTo>
                  <a:lnTo>
                    <a:pt x="2282" y="58"/>
                  </a:lnTo>
                  <a:lnTo>
                    <a:pt x="2286" y="55"/>
                  </a:lnTo>
                  <a:lnTo>
                    <a:pt x="2292" y="55"/>
                  </a:lnTo>
                  <a:lnTo>
                    <a:pt x="2296" y="58"/>
                  </a:lnTo>
                  <a:lnTo>
                    <a:pt x="2298" y="68"/>
                  </a:lnTo>
                  <a:lnTo>
                    <a:pt x="2298" y="103"/>
                  </a:lnTo>
                  <a:moveTo>
                    <a:pt x="2298" y="68"/>
                  </a:moveTo>
                  <a:lnTo>
                    <a:pt x="2304" y="58"/>
                  </a:lnTo>
                  <a:lnTo>
                    <a:pt x="2308" y="55"/>
                  </a:lnTo>
                  <a:lnTo>
                    <a:pt x="2314" y="55"/>
                  </a:lnTo>
                  <a:lnTo>
                    <a:pt x="2318" y="58"/>
                  </a:lnTo>
                  <a:lnTo>
                    <a:pt x="2320" y="68"/>
                  </a:lnTo>
                  <a:lnTo>
                    <a:pt x="2320" y="103"/>
                  </a:lnTo>
                  <a:moveTo>
                    <a:pt x="2335" y="103"/>
                  </a:moveTo>
                  <a:lnTo>
                    <a:pt x="2335" y="55"/>
                  </a:lnTo>
                  <a:moveTo>
                    <a:pt x="2335" y="68"/>
                  </a:moveTo>
                  <a:lnTo>
                    <a:pt x="2341" y="58"/>
                  </a:lnTo>
                  <a:lnTo>
                    <a:pt x="2345" y="55"/>
                  </a:lnTo>
                  <a:lnTo>
                    <a:pt x="2351" y="55"/>
                  </a:lnTo>
                  <a:lnTo>
                    <a:pt x="2355" y="58"/>
                  </a:lnTo>
                  <a:lnTo>
                    <a:pt x="2357" y="68"/>
                  </a:lnTo>
                  <a:lnTo>
                    <a:pt x="2357" y="103"/>
                  </a:lnTo>
                  <a:moveTo>
                    <a:pt x="2357" y="68"/>
                  </a:moveTo>
                  <a:lnTo>
                    <a:pt x="2363" y="58"/>
                  </a:lnTo>
                  <a:lnTo>
                    <a:pt x="2367" y="55"/>
                  </a:lnTo>
                  <a:lnTo>
                    <a:pt x="2373" y="55"/>
                  </a:lnTo>
                  <a:lnTo>
                    <a:pt x="2377" y="58"/>
                  </a:lnTo>
                  <a:lnTo>
                    <a:pt x="2379" y="68"/>
                  </a:lnTo>
                  <a:lnTo>
                    <a:pt x="2379" y="103"/>
                  </a:lnTo>
                  <a:moveTo>
                    <a:pt x="2399" y="85"/>
                  </a:moveTo>
                  <a:lnTo>
                    <a:pt x="2399" y="87"/>
                  </a:lnTo>
                  <a:lnTo>
                    <a:pt x="2400" y="88"/>
                  </a:lnTo>
                  <a:lnTo>
                    <a:pt x="2401" y="88"/>
                  </a:lnTo>
                  <a:lnTo>
                    <a:pt x="2402" y="87"/>
                  </a:lnTo>
                  <a:lnTo>
                    <a:pt x="2402" y="85"/>
                  </a:lnTo>
                  <a:moveTo>
                    <a:pt x="2402" y="85"/>
                  </a:moveTo>
                  <a:lnTo>
                    <a:pt x="2402" y="83"/>
                  </a:lnTo>
                  <a:lnTo>
                    <a:pt x="2401" y="82"/>
                  </a:lnTo>
                  <a:lnTo>
                    <a:pt x="2400" y="82"/>
                  </a:lnTo>
                  <a:lnTo>
                    <a:pt x="2399" y="83"/>
                  </a:lnTo>
                  <a:lnTo>
                    <a:pt x="2399" y="85"/>
                  </a:lnTo>
                  <a:moveTo>
                    <a:pt x="2401" y="85"/>
                  </a:moveTo>
                  <a:lnTo>
                    <a:pt x="2401" y="84"/>
                  </a:lnTo>
                  <a:lnTo>
                    <a:pt x="2400" y="83"/>
                  </a:lnTo>
                  <a:lnTo>
                    <a:pt x="2399" y="84"/>
                  </a:lnTo>
                  <a:lnTo>
                    <a:pt x="2399" y="85"/>
                  </a:lnTo>
                  <a:moveTo>
                    <a:pt x="2399" y="85"/>
                  </a:moveTo>
                  <a:lnTo>
                    <a:pt x="2399" y="86"/>
                  </a:lnTo>
                  <a:lnTo>
                    <a:pt x="2400" y="87"/>
                  </a:lnTo>
                  <a:lnTo>
                    <a:pt x="2401" y="86"/>
                  </a:lnTo>
                  <a:lnTo>
                    <a:pt x="2401" y="85"/>
                  </a:lnTo>
                  <a:moveTo>
                    <a:pt x="2401" y="85"/>
                  </a:moveTo>
                  <a:lnTo>
                    <a:pt x="2401" y="84"/>
                  </a:lnTo>
                  <a:lnTo>
                    <a:pt x="2400" y="84"/>
                  </a:lnTo>
                  <a:lnTo>
                    <a:pt x="2399" y="85"/>
                  </a:lnTo>
                  <a:moveTo>
                    <a:pt x="2399" y="85"/>
                  </a:moveTo>
                  <a:lnTo>
                    <a:pt x="2400" y="86"/>
                  </a:lnTo>
                  <a:lnTo>
                    <a:pt x="2401" y="86"/>
                  </a:lnTo>
                  <a:lnTo>
                    <a:pt x="2401" y="85"/>
                  </a:lnTo>
                  <a:moveTo>
                    <a:pt x="2401" y="85"/>
                  </a:moveTo>
                  <a:lnTo>
                    <a:pt x="2400" y="84"/>
                  </a:lnTo>
                  <a:lnTo>
                    <a:pt x="2400" y="85"/>
                  </a:lnTo>
                  <a:moveTo>
                    <a:pt x="2400" y="85"/>
                  </a:moveTo>
                  <a:lnTo>
                    <a:pt x="2400" y="86"/>
                  </a:lnTo>
                  <a:lnTo>
                    <a:pt x="2401" y="85"/>
                  </a:lnTo>
                  <a:moveTo>
                    <a:pt x="2402" y="86"/>
                  </a:moveTo>
                  <a:lnTo>
                    <a:pt x="2402" y="90"/>
                  </a:lnTo>
                  <a:lnTo>
                    <a:pt x="2401" y="94"/>
                  </a:lnTo>
                  <a:lnTo>
                    <a:pt x="2399" y="97"/>
                  </a:lnTo>
                  <a:lnTo>
                    <a:pt x="2397" y="98"/>
                  </a:lnTo>
                  <a:moveTo>
                    <a:pt x="2445" y="97"/>
                  </a:moveTo>
                  <a:lnTo>
                    <a:pt x="2452" y="96"/>
                  </a:lnTo>
                  <a:lnTo>
                    <a:pt x="2451" y="82"/>
                  </a:lnTo>
                  <a:moveTo>
                    <a:pt x="2427" y="44"/>
                  </a:moveTo>
                  <a:lnTo>
                    <a:pt x="2441" y="40"/>
                  </a:lnTo>
                  <a:moveTo>
                    <a:pt x="2442" y="64"/>
                  </a:moveTo>
                  <a:lnTo>
                    <a:pt x="2442" y="93"/>
                  </a:lnTo>
                  <a:lnTo>
                    <a:pt x="2445" y="97"/>
                  </a:lnTo>
                  <a:moveTo>
                    <a:pt x="2449" y="65"/>
                  </a:moveTo>
                  <a:lnTo>
                    <a:pt x="2442" y="68"/>
                  </a:lnTo>
                  <a:moveTo>
                    <a:pt x="2449" y="45"/>
                  </a:moveTo>
                  <a:lnTo>
                    <a:pt x="2448" y="65"/>
                  </a:lnTo>
                  <a:moveTo>
                    <a:pt x="2441" y="49"/>
                  </a:moveTo>
                  <a:lnTo>
                    <a:pt x="2449" y="46"/>
                  </a:lnTo>
                  <a:moveTo>
                    <a:pt x="2435" y="43"/>
                  </a:moveTo>
                  <a:lnTo>
                    <a:pt x="2435" y="74"/>
                  </a:lnTo>
                  <a:moveTo>
                    <a:pt x="2432" y="44"/>
                  </a:moveTo>
                  <a:lnTo>
                    <a:pt x="2432" y="63"/>
                  </a:lnTo>
                  <a:lnTo>
                    <a:pt x="2431" y="78"/>
                  </a:lnTo>
                  <a:moveTo>
                    <a:pt x="2431" y="83"/>
                  </a:moveTo>
                  <a:lnTo>
                    <a:pt x="2435" y="82"/>
                  </a:lnTo>
                  <a:moveTo>
                    <a:pt x="2429" y="92"/>
                  </a:moveTo>
                  <a:lnTo>
                    <a:pt x="2437" y="90"/>
                  </a:lnTo>
                  <a:moveTo>
                    <a:pt x="2438" y="53"/>
                  </a:moveTo>
                  <a:lnTo>
                    <a:pt x="2437" y="99"/>
                  </a:lnTo>
                  <a:moveTo>
                    <a:pt x="2429" y="56"/>
                  </a:moveTo>
                  <a:lnTo>
                    <a:pt x="2438" y="54"/>
                  </a:lnTo>
                  <a:moveTo>
                    <a:pt x="2429" y="53"/>
                  </a:moveTo>
                  <a:lnTo>
                    <a:pt x="2429" y="98"/>
                  </a:lnTo>
                  <a:moveTo>
                    <a:pt x="2435" y="74"/>
                  </a:moveTo>
                  <a:lnTo>
                    <a:pt x="2437" y="74"/>
                  </a:lnTo>
                  <a:moveTo>
                    <a:pt x="2472" y="74"/>
                  </a:moveTo>
                  <a:lnTo>
                    <a:pt x="2482" y="71"/>
                  </a:lnTo>
                  <a:moveTo>
                    <a:pt x="2461" y="84"/>
                  </a:moveTo>
                  <a:lnTo>
                    <a:pt x="2467" y="83"/>
                  </a:lnTo>
                  <a:moveTo>
                    <a:pt x="2462" y="74"/>
                  </a:moveTo>
                  <a:lnTo>
                    <a:pt x="2467" y="72"/>
                  </a:lnTo>
                  <a:moveTo>
                    <a:pt x="2469" y="61"/>
                  </a:moveTo>
                  <a:lnTo>
                    <a:pt x="2469" y="102"/>
                  </a:lnTo>
                  <a:lnTo>
                    <a:pt x="2466" y="94"/>
                  </a:lnTo>
                  <a:moveTo>
                    <a:pt x="2462" y="64"/>
                  </a:moveTo>
                  <a:lnTo>
                    <a:pt x="2469" y="63"/>
                  </a:lnTo>
                  <a:moveTo>
                    <a:pt x="2462" y="61"/>
                  </a:moveTo>
                  <a:lnTo>
                    <a:pt x="2462" y="80"/>
                  </a:lnTo>
                  <a:lnTo>
                    <a:pt x="2457" y="106"/>
                  </a:lnTo>
                  <a:moveTo>
                    <a:pt x="2473" y="46"/>
                  </a:moveTo>
                  <a:lnTo>
                    <a:pt x="2482" y="44"/>
                  </a:lnTo>
                  <a:moveTo>
                    <a:pt x="2475" y="37"/>
                  </a:moveTo>
                  <a:lnTo>
                    <a:pt x="2471" y="60"/>
                  </a:lnTo>
                  <a:moveTo>
                    <a:pt x="2466" y="37"/>
                  </a:moveTo>
                  <a:lnTo>
                    <a:pt x="2459" y="61"/>
                  </a:lnTo>
                  <a:moveTo>
                    <a:pt x="2463" y="46"/>
                  </a:moveTo>
                  <a:lnTo>
                    <a:pt x="2472" y="44"/>
                  </a:lnTo>
                  <a:moveTo>
                    <a:pt x="2466" y="46"/>
                  </a:moveTo>
                  <a:lnTo>
                    <a:pt x="2468" y="59"/>
                  </a:lnTo>
                  <a:moveTo>
                    <a:pt x="2478" y="58"/>
                  </a:moveTo>
                  <a:lnTo>
                    <a:pt x="2476" y="46"/>
                  </a:lnTo>
                  <a:moveTo>
                    <a:pt x="2476" y="61"/>
                  </a:moveTo>
                  <a:lnTo>
                    <a:pt x="2475" y="80"/>
                  </a:lnTo>
                  <a:moveTo>
                    <a:pt x="2468" y="107"/>
                  </a:moveTo>
                  <a:lnTo>
                    <a:pt x="2473" y="91"/>
                  </a:lnTo>
                  <a:lnTo>
                    <a:pt x="2475" y="80"/>
                  </a:lnTo>
                  <a:moveTo>
                    <a:pt x="2482" y="70"/>
                  </a:moveTo>
                  <a:lnTo>
                    <a:pt x="2481" y="88"/>
                  </a:lnTo>
                  <a:lnTo>
                    <a:pt x="2479" y="106"/>
                  </a:lnTo>
                  <a:lnTo>
                    <a:pt x="2476" y="96"/>
                  </a:lnTo>
                  <a:moveTo>
                    <a:pt x="2487" y="45"/>
                  </a:moveTo>
                  <a:lnTo>
                    <a:pt x="2489" y="48"/>
                  </a:lnTo>
                  <a:lnTo>
                    <a:pt x="2487" y="51"/>
                  </a:lnTo>
                  <a:lnTo>
                    <a:pt x="2485" y="48"/>
                  </a:lnTo>
                  <a:lnTo>
                    <a:pt x="2485" y="45"/>
                  </a:lnTo>
                  <a:lnTo>
                    <a:pt x="2487" y="38"/>
                  </a:lnTo>
                  <a:lnTo>
                    <a:pt x="2489" y="34"/>
                  </a:lnTo>
                  <a:lnTo>
                    <a:pt x="2493" y="31"/>
                  </a:lnTo>
                  <a:lnTo>
                    <a:pt x="2499" y="31"/>
                  </a:lnTo>
                  <a:lnTo>
                    <a:pt x="2505" y="34"/>
                  </a:lnTo>
                  <a:lnTo>
                    <a:pt x="2507" y="41"/>
                  </a:lnTo>
                  <a:lnTo>
                    <a:pt x="2507" y="48"/>
                  </a:lnTo>
                  <a:lnTo>
                    <a:pt x="2505" y="55"/>
                  </a:lnTo>
                  <a:lnTo>
                    <a:pt x="2503" y="58"/>
                  </a:lnTo>
                  <a:lnTo>
                    <a:pt x="2499" y="62"/>
                  </a:lnTo>
                  <a:lnTo>
                    <a:pt x="2495" y="68"/>
                  </a:lnTo>
                  <a:lnTo>
                    <a:pt x="2495" y="79"/>
                  </a:lnTo>
                  <a:moveTo>
                    <a:pt x="2495" y="96"/>
                  </a:moveTo>
                  <a:lnTo>
                    <a:pt x="2493" y="99"/>
                  </a:lnTo>
                  <a:lnTo>
                    <a:pt x="2495" y="103"/>
                  </a:lnTo>
                  <a:lnTo>
                    <a:pt x="2497" y="99"/>
                  </a:lnTo>
                  <a:lnTo>
                    <a:pt x="2495" y="96"/>
                  </a:lnTo>
                  <a:moveTo>
                    <a:pt x="2522" y="48"/>
                  </a:moveTo>
                  <a:lnTo>
                    <a:pt x="2522" y="45"/>
                  </a:lnTo>
                  <a:lnTo>
                    <a:pt x="2524" y="38"/>
                  </a:lnTo>
                  <a:lnTo>
                    <a:pt x="2526" y="34"/>
                  </a:lnTo>
                  <a:lnTo>
                    <a:pt x="2530" y="31"/>
                  </a:lnTo>
                  <a:lnTo>
                    <a:pt x="2538" y="31"/>
                  </a:lnTo>
                  <a:lnTo>
                    <a:pt x="2542" y="34"/>
                  </a:lnTo>
                  <a:lnTo>
                    <a:pt x="2544" y="38"/>
                  </a:lnTo>
                  <a:lnTo>
                    <a:pt x="2546" y="45"/>
                  </a:lnTo>
                  <a:lnTo>
                    <a:pt x="2546" y="51"/>
                  </a:lnTo>
                  <a:lnTo>
                    <a:pt x="2544" y="58"/>
                  </a:lnTo>
                  <a:lnTo>
                    <a:pt x="2540" y="68"/>
                  </a:lnTo>
                  <a:lnTo>
                    <a:pt x="2520" y="103"/>
                  </a:lnTo>
                  <a:lnTo>
                    <a:pt x="2548" y="103"/>
                  </a:lnTo>
                  <a:moveTo>
                    <a:pt x="2571" y="31"/>
                  </a:moveTo>
                  <a:lnTo>
                    <a:pt x="2566" y="34"/>
                  </a:lnTo>
                  <a:lnTo>
                    <a:pt x="2562" y="45"/>
                  </a:lnTo>
                  <a:lnTo>
                    <a:pt x="2560" y="62"/>
                  </a:lnTo>
                  <a:lnTo>
                    <a:pt x="2560" y="72"/>
                  </a:lnTo>
                  <a:lnTo>
                    <a:pt x="2562" y="89"/>
                  </a:lnTo>
                  <a:lnTo>
                    <a:pt x="2566" y="99"/>
                  </a:lnTo>
                  <a:lnTo>
                    <a:pt x="2571" y="103"/>
                  </a:lnTo>
                  <a:lnTo>
                    <a:pt x="2575" y="103"/>
                  </a:lnTo>
                  <a:lnTo>
                    <a:pt x="2581" y="99"/>
                  </a:lnTo>
                  <a:lnTo>
                    <a:pt x="2585" y="89"/>
                  </a:lnTo>
                  <a:lnTo>
                    <a:pt x="2587" y="72"/>
                  </a:lnTo>
                  <a:lnTo>
                    <a:pt x="2587" y="62"/>
                  </a:lnTo>
                  <a:lnTo>
                    <a:pt x="2585" y="45"/>
                  </a:lnTo>
                  <a:lnTo>
                    <a:pt x="2581" y="34"/>
                  </a:lnTo>
                  <a:lnTo>
                    <a:pt x="2575" y="31"/>
                  </a:lnTo>
                  <a:lnTo>
                    <a:pt x="2571" y="31"/>
                  </a:lnTo>
                  <a:moveTo>
                    <a:pt x="2628" y="58"/>
                  </a:moveTo>
                  <a:lnTo>
                    <a:pt x="2626" y="51"/>
                  </a:lnTo>
                  <a:lnTo>
                    <a:pt x="2623" y="48"/>
                  </a:lnTo>
                  <a:lnTo>
                    <a:pt x="2617" y="48"/>
                  </a:lnTo>
                  <a:lnTo>
                    <a:pt x="2613" y="51"/>
                  </a:lnTo>
                  <a:lnTo>
                    <a:pt x="2611" y="55"/>
                  </a:lnTo>
                  <a:lnTo>
                    <a:pt x="2609" y="62"/>
                  </a:lnTo>
                  <a:lnTo>
                    <a:pt x="2609" y="72"/>
                  </a:lnTo>
                  <a:lnTo>
                    <a:pt x="2611" y="79"/>
                  </a:lnTo>
                  <a:lnTo>
                    <a:pt x="2613" y="82"/>
                  </a:lnTo>
                  <a:lnTo>
                    <a:pt x="2617" y="85"/>
                  </a:lnTo>
                  <a:lnTo>
                    <a:pt x="2623" y="85"/>
                  </a:lnTo>
                  <a:lnTo>
                    <a:pt x="2626" y="82"/>
                  </a:lnTo>
                  <a:lnTo>
                    <a:pt x="2628" y="75"/>
                  </a:lnTo>
                  <a:moveTo>
                    <a:pt x="2628" y="48"/>
                  </a:moveTo>
                  <a:lnTo>
                    <a:pt x="2628" y="82"/>
                  </a:lnTo>
                  <a:lnTo>
                    <a:pt x="2630" y="85"/>
                  </a:lnTo>
                  <a:lnTo>
                    <a:pt x="2634" y="85"/>
                  </a:lnTo>
                  <a:lnTo>
                    <a:pt x="2638" y="79"/>
                  </a:lnTo>
                  <a:lnTo>
                    <a:pt x="2640" y="68"/>
                  </a:lnTo>
                  <a:lnTo>
                    <a:pt x="2640" y="62"/>
                  </a:lnTo>
                  <a:lnTo>
                    <a:pt x="2638" y="51"/>
                  </a:lnTo>
                  <a:lnTo>
                    <a:pt x="2636" y="45"/>
                  </a:lnTo>
                  <a:lnTo>
                    <a:pt x="2632" y="38"/>
                  </a:lnTo>
                  <a:lnTo>
                    <a:pt x="2628" y="34"/>
                  </a:lnTo>
                  <a:lnTo>
                    <a:pt x="2623" y="31"/>
                  </a:lnTo>
                  <a:lnTo>
                    <a:pt x="2617" y="31"/>
                  </a:lnTo>
                  <a:lnTo>
                    <a:pt x="2611" y="34"/>
                  </a:lnTo>
                  <a:lnTo>
                    <a:pt x="2607" y="38"/>
                  </a:lnTo>
                  <a:lnTo>
                    <a:pt x="2603" y="45"/>
                  </a:lnTo>
                  <a:lnTo>
                    <a:pt x="2601" y="51"/>
                  </a:lnTo>
                  <a:lnTo>
                    <a:pt x="2599" y="62"/>
                  </a:lnTo>
                  <a:lnTo>
                    <a:pt x="2599" y="72"/>
                  </a:lnTo>
                  <a:lnTo>
                    <a:pt x="2601" y="82"/>
                  </a:lnTo>
                  <a:lnTo>
                    <a:pt x="2603" y="89"/>
                  </a:lnTo>
                  <a:lnTo>
                    <a:pt x="2607" y="96"/>
                  </a:lnTo>
                  <a:lnTo>
                    <a:pt x="2611" y="99"/>
                  </a:lnTo>
                  <a:lnTo>
                    <a:pt x="2617" y="103"/>
                  </a:lnTo>
                  <a:lnTo>
                    <a:pt x="2623" y="103"/>
                  </a:lnTo>
                  <a:lnTo>
                    <a:pt x="2628" y="99"/>
                  </a:lnTo>
                  <a:lnTo>
                    <a:pt x="2632" y="96"/>
                  </a:lnTo>
                  <a:lnTo>
                    <a:pt x="2634" y="92"/>
                  </a:lnTo>
                  <a:moveTo>
                    <a:pt x="2648" y="48"/>
                  </a:moveTo>
                  <a:lnTo>
                    <a:pt x="2648" y="45"/>
                  </a:lnTo>
                  <a:lnTo>
                    <a:pt x="2650" y="38"/>
                  </a:lnTo>
                  <a:lnTo>
                    <a:pt x="2652" y="34"/>
                  </a:lnTo>
                  <a:lnTo>
                    <a:pt x="2656" y="31"/>
                  </a:lnTo>
                  <a:lnTo>
                    <a:pt x="2664" y="31"/>
                  </a:lnTo>
                  <a:lnTo>
                    <a:pt x="2668" y="34"/>
                  </a:lnTo>
                  <a:lnTo>
                    <a:pt x="2670" y="38"/>
                  </a:lnTo>
                  <a:lnTo>
                    <a:pt x="2672" y="45"/>
                  </a:lnTo>
                  <a:lnTo>
                    <a:pt x="2672" y="51"/>
                  </a:lnTo>
                  <a:lnTo>
                    <a:pt x="2670" y="58"/>
                  </a:lnTo>
                  <a:lnTo>
                    <a:pt x="2666" y="68"/>
                  </a:lnTo>
                  <a:lnTo>
                    <a:pt x="2646" y="103"/>
                  </a:lnTo>
                  <a:lnTo>
                    <a:pt x="2674" y="103"/>
                  </a:lnTo>
                  <a:moveTo>
                    <a:pt x="2697" y="31"/>
                  </a:moveTo>
                  <a:lnTo>
                    <a:pt x="2691" y="34"/>
                  </a:lnTo>
                  <a:lnTo>
                    <a:pt x="2687" y="45"/>
                  </a:lnTo>
                  <a:lnTo>
                    <a:pt x="2685" y="62"/>
                  </a:lnTo>
                  <a:lnTo>
                    <a:pt x="2685" y="72"/>
                  </a:lnTo>
                  <a:lnTo>
                    <a:pt x="2687" y="89"/>
                  </a:lnTo>
                  <a:lnTo>
                    <a:pt x="2691" y="99"/>
                  </a:lnTo>
                  <a:lnTo>
                    <a:pt x="2697" y="103"/>
                  </a:lnTo>
                  <a:lnTo>
                    <a:pt x="2701" y="103"/>
                  </a:lnTo>
                  <a:lnTo>
                    <a:pt x="2707" y="99"/>
                  </a:lnTo>
                  <a:lnTo>
                    <a:pt x="2711" y="89"/>
                  </a:lnTo>
                  <a:lnTo>
                    <a:pt x="2713" y="72"/>
                  </a:lnTo>
                  <a:lnTo>
                    <a:pt x="2713" y="62"/>
                  </a:lnTo>
                  <a:lnTo>
                    <a:pt x="2711" y="45"/>
                  </a:lnTo>
                  <a:lnTo>
                    <a:pt x="2707" y="34"/>
                  </a:lnTo>
                  <a:lnTo>
                    <a:pt x="2701" y="31"/>
                  </a:lnTo>
                  <a:lnTo>
                    <a:pt x="2697" y="31"/>
                  </a:lnTo>
                  <a:moveTo>
                    <a:pt x="2737" y="31"/>
                  </a:moveTo>
                  <a:lnTo>
                    <a:pt x="2731" y="34"/>
                  </a:lnTo>
                  <a:lnTo>
                    <a:pt x="2727" y="45"/>
                  </a:lnTo>
                  <a:lnTo>
                    <a:pt x="2725" y="62"/>
                  </a:lnTo>
                  <a:lnTo>
                    <a:pt x="2725" y="72"/>
                  </a:lnTo>
                  <a:lnTo>
                    <a:pt x="2727" y="89"/>
                  </a:lnTo>
                  <a:lnTo>
                    <a:pt x="2731" y="99"/>
                  </a:lnTo>
                  <a:lnTo>
                    <a:pt x="2737" y="103"/>
                  </a:lnTo>
                  <a:lnTo>
                    <a:pt x="2741" y="103"/>
                  </a:lnTo>
                  <a:lnTo>
                    <a:pt x="2746" y="99"/>
                  </a:lnTo>
                  <a:lnTo>
                    <a:pt x="2750" y="89"/>
                  </a:lnTo>
                  <a:lnTo>
                    <a:pt x="2752" y="72"/>
                  </a:lnTo>
                  <a:lnTo>
                    <a:pt x="2752" y="62"/>
                  </a:lnTo>
                  <a:lnTo>
                    <a:pt x="2750" y="45"/>
                  </a:lnTo>
                  <a:lnTo>
                    <a:pt x="2746" y="34"/>
                  </a:lnTo>
                  <a:lnTo>
                    <a:pt x="2741" y="31"/>
                  </a:lnTo>
                  <a:lnTo>
                    <a:pt x="2737" y="31"/>
                  </a:lnTo>
                  <a:moveTo>
                    <a:pt x="2768" y="85"/>
                  </a:moveTo>
                  <a:lnTo>
                    <a:pt x="2769" y="87"/>
                  </a:lnTo>
                  <a:lnTo>
                    <a:pt x="2769" y="88"/>
                  </a:lnTo>
                  <a:lnTo>
                    <a:pt x="2771" y="88"/>
                  </a:lnTo>
                  <a:lnTo>
                    <a:pt x="2771" y="87"/>
                  </a:lnTo>
                  <a:lnTo>
                    <a:pt x="2772" y="85"/>
                  </a:lnTo>
                  <a:moveTo>
                    <a:pt x="2772" y="85"/>
                  </a:moveTo>
                  <a:lnTo>
                    <a:pt x="2771" y="83"/>
                  </a:lnTo>
                  <a:lnTo>
                    <a:pt x="2771" y="82"/>
                  </a:lnTo>
                  <a:lnTo>
                    <a:pt x="2769" y="82"/>
                  </a:lnTo>
                  <a:lnTo>
                    <a:pt x="2769" y="83"/>
                  </a:lnTo>
                  <a:lnTo>
                    <a:pt x="2768" y="85"/>
                  </a:lnTo>
                  <a:moveTo>
                    <a:pt x="2771" y="85"/>
                  </a:moveTo>
                  <a:lnTo>
                    <a:pt x="2771" y="84"/>
                  </a:lnTo>
                  <a:lnTo>
                    <a:pt x="2770" y="83"/>
                  </a:lnTo>
                  <a:lnTo>
                    <a:pt x="2769" y="84"/>
                  </a:lnTo>
                  <a:lnTo>
                    <a:pt x="2769" y="85"/>
                  </a:lnTo>
                  <a:moveTo>
                    <a:pt x="2769" y="85"/>
                  </a:moveTo>
                  <a:lnTo>
                    <a:pt x="2769" y="86"/>
                  </a:lnTo>
                  <a:lnTo>
                    <a:pt x="2770" y="87"/>
                  </a:lnTo>
                  <a:lnTo>
                    <a:pt x="2771" y="86"/>
                  </a:lnTo>
                  <a:lnTo>
                    <a:pt x="2771" y="85"/>
                  </a:lnTo>
                  <a:moveTo>
                    <a:pt x="2771" y="85"/>
                  </a:moveTo>
                  <a:lnTo>
                    <a:pt x="2771" y="84"/>
                  </a:lnTo>
                  <a:lnTo>
                    <a:pt x="2770" y="84"/>
                  </a:lnTo>
                  <a:lnTo>
                    <a:pt x="2769" y="85"/>
                  </a:lnTo>
                  <a:moveTo>
                    <a:pt x="2769" y="85"/>
                  </a:moveTo>
                  <a:lnTo>
                    <a:pt x="2770" y="86"/>
                  </a:lnTo>
                  <a:lnTo>
                    <a:pt x="2771" y="86"/>
                  </a:lnTo>
                  <a:lnTo>
                    <a:pt x="2771" y="85"/>
                  </a:lnTo>
                  <a:moveTo>
                    <a:pt x="2770" y="85"/>
                  </a:moveTo>
                  <a:lnTo>
                    <a:pt x="2770" y="84"/>
                  </a:lnTo>
                  <a:lnTo>
                    <a:pt x="2770" y="85"/>
                  </a:lnTo>
                  <a:moveTo>
                    <a:pt x="2770" y="85"/>
                  </a:moveTo>
                  <a:lnTo>
                    <a:pt x="2770" y="86"/>
                  </a:lnTo>
                  <a:lnTo>
                    <a:pt x="2770" y="85"/>
                  </a:lnTo>
                  <a:moveTo>
                    <a:pt x="2772" y="86"/>
                  </a:moveTo>
                  <a:lnTo>
                    <a:pt x="2772" y="90"/>
                  </a:lnTo>
                  <a:lnTo>
                    <a:pt x="2771" y="94"/>
                  </a:lnTo>
                  <a:lnTo>
                    <a:pt x="2769" y="97"/>
                  </a:lnTo>
                  <a:lnTo>
                    <a:pt x="2766" y="98"/>
                  </a:lnTo>
                  <a:moveTo>
                    <a:pt x="2800" y="46"/>
                  </a:moveTo>
                  <a:lnTo>
                    <a:pt x="2809" y="44"/>
                  </a:lnTo>
                  <a:moveTo>
                    <a:pt x="2810" y="41"/>
                  </a:moveTo>
                  <a:lnTo>
                    <a:pt x="2806" y="69"/>
                  </a:lnTo>
                  <a:lnTo>
                    <a:pt x="2801" y="86"/>
                  </a:lnTo>
                  <a:lnTo>
                    <a:pt x="2796" y="99"/>
                  </a:lnTo>
                  <a:moveTo>
                    <a:pt x="2802" y="56"/>
                  </a:moveTo>
                  <a:lnTo>
                    <a:pt x="2809" y="81"/>
                  </a:lnTo>
                  <a:moveTo>
                    <a:pt x="2812" y="46"/>
                  </a:moveTo>
                  <a:lnTo>
                    <a:pt x="2819" y="44"/>
                  </a:lnTo>
                  <a:moveTo>
                    <a:pt x="2820" y="41"/>
                  </a:moveTo>
                  <a:lnTo>
                    <a:pt x="2814" y="76"/>
                  </a:lnTo>
                  <a:lnTo>
                    <a:pt x="2804" y="102"/>
                  </a:lnTo>
                  <a:moveTo>
                    <a:pt x="2811" y="55"/>
                  </a:moveTo>
                  <a:lnTo>
                    <a:pt x="2820" y="98"/>
                  </a:lnTo>
                  <a:lnTo>
                    <a:pt x="2823" y="98"/>
                  </a:lnTo>
                  <a:moveTo>
                    <a:pt x="2834" y="38"/>
                  </a:moveTo>
                  <a:lnTo>
                    <a:pt x="2834" y="57"/>
                  </a:lnTo>
                  <a:lnTo>
                    <a:pt x="2832" y="81"/>
                  </a:lnTo>
                  <a:lnTo>
                    <a:pt x="2828" y="106"/>
                  </a:lnTo>
                  <a:moveTo>
                    <a:pt x="2847" y="53"/>
                  </a:moveTo>
                  <a:lnTo>
                    <a:pt x="2848" y="38"/>
                  </a:lnTo>
                  <a:moveTo>
                    <a:pt x="2848" y="41"/>
                  </a:moveTo>
                  <a:lnTo>
                    <a:pt x="2834" y="43"/>
                  </a:lnTo>
                  <a:moveTo>
                    <a:pt x="2834" y="56"/>
                  </a:moveTo>
                  <a:lnTo>
                    <a:pt x="2848" y="53"/>
                  </a:lnTo>
                  <a:moveTo>
                    <a:pt x="2837" y="68"/>
                  </a:moveTo>
                  <a:lnTo>
                    <a:pt x="2848" y="65"/>
                  </a:lnTo>
                  <a:moveTo>
                    <a:pt x="2845" y="86"/>
                  </a:moveTo>
                  <a:lnTo>
                    <a:pt x="2850" y="103"/>
                  </a:lnTo>
                  <a:moveTo>
                    <a:pt x="2834" y="101"/>
                  </a:moveTo>
                  <a:lnTo>
                    <a:pt x="2847" y="95"/>
                  </a:lnTo>
                  <a:moveTo>
                    <a:pt x="2834" y="81"/>
                  </a:moveTo>
                  <a:lnTo>
                    <a:pt x="2852" y="77"/>
                  </a:lnTo>
                  <a:moveTo>
                    <a:pt x="2841" y="80"/>
                  </a:moveTo>
                  <a:lnTo>
                    <a:pt x="2835" y="100"/>
                  </a:lnTo>
                  <a:moveTo>
                    <a:pt x="2860" y="46"/>
                  </a:moveTo>
                  <a:lnTo>
                    <a:pt x="2869" y="44"/>
                  </a:lnTo>
                  <a:moveTo>
                    <a:pt x="2870" y="41"/>
                  </a:moveTo>
                  <a:lnTo>
                    <a:pt x="2866" y="69"/>
                  </a:lnTo>
                  <a:lnTo>
                    <a:pt x="2861" y="86"/>
                  </a:lnTo>
                  <a:lnTo>
                    <a:pt x="2856" y="99"/>
                  </a:lnTo>
                  <a:moveTo>
                    <a:pt x="2862" y="56"/>
                  </a:moveTo>
                  <a:lnTo>
                    <a:pt x="2869" y="81"/>
                  </a:lnTo>
                  <a:moveTo>
                    <a:pt x="2872" y="46"/>
                  </a:moveTo>
                  <a:lnTo>
                    <a:pt x="2880" y="44"/>
                  </a:lnTo>
                  <a:moveTo>
                    <a:pt x="2880" y="41"/>
                  </a:moveTo>
                  <a:lnTo>
                    <a:pt x="2875" y="76"/>
                  </a:lnTo>
                  <a:lnTo>
                    <a:pt x="2864" y="102"/>
                  </a:lnTo>
                  <a:moveTo>
                    <a:pt x="2871" y="55"/>
                  </a:moveTo>
                  <a:lnTo>
                    <a:pt x="2880" y="98"/>
                  </a:lnTo>
                  <a:lnTo>
                    <a:pt x="2883" y="98"/>
                  </a:lnTo>
                  <a:moveTo>
                    <a:pt x="2900" y="36"/>
                  </a:moveTo>
                  <a:lnTo>
                    <a:pt x="2895" y="55"/>
                  </a:lnTo>
                  <a:moveTo>
                    <a:pt x="2890" y="46"/>
                  </a:moveTo>
                  <a:lnTo>
                    <a:pt x="2890" y="103"/>
                  </a:lnTo>
                  <a:moveTo>
                    <a:pt x="2890" y="56"/>
                  </a:moveTo>
                  <a:lnTo>
                    <a:pt x="2909" y="53"/>
                  </a:lnTo>
                  <a:moveTo>
                    <a:pt x="2910" y="47"/>
                  </a:moveTo>
                  <a:lnTo>
                    <a:pt x="2909" y="80"/>
                  </a:lnTo>
                  <a:lnTo>
                    <a:pt x="2908" y="106"/>
                  </a:lnTo>
                  <a:lnTo>
                    <a:pt x="2903" y="95"/>
                  </a:lnTo>
                  <a:moveTo>
                    <a:pt x="2896" y="64"/>
                  </a:moveTo>
                  <a:lnTo>
                    <a:pt x="2896" y="91"/>
                  </a:lnTo>
                  <a:moveTo>
                    <a:pt x="2903" y="67"/>
                  </a:moveTo>
                  <a:lnTo>
                    <a:pt x="2903" y="86"/>
                  </a:lnTo>
                  <a:moveTo>
                    <a:pt x="2904" y="86"/>
                  </a:moveTo>
                  <a:lnTo>
                    <a:pt x="2896" y="86"/>
                  </a:lnTo>
                  <a:moveTo>
                    <a:pt x="2896" y="69"/>
                  </a:moveTo>
                  <a:lnTo>
                    <a:pt x="2903" y="68"/>
                  </a:lnTo>
                  <a:moveTo>
                    <a:pt x="2918" y="53"/>
                  </a:moveTo>
                  <a:lnTo>
                    <a:pt x="2941" y="49"/>
                  </a:lnTo>
                  <a:moveTo>
                    <a:pt x="2932" y="35"/>
                  </a:moveTo>
                  <a:lnTo>
                    <a:pt x="2928" y="52"/>
                  </a:lnTo>
                  <a:lnTo>
                    <a:pt x="2924" y="66"/>
                  </a:lnTo>
                  <a:lnTo>
                    <a:pt x="2917" y="83"/>
                  </a:lnTo>
                  <a:moveTo>
                    <a:pt x="2924" y="65"/>
                  </a:moveTo>
                  <a:lnTo>
                    <a:pt x="2924" y="96"/>
                  </a:lnTo>
                  <a:moveTo>
                    <a:pt x="2924" y="70"/>
                  </a:moveTo>
                  <a:lnTo>
                    <a:pt x="2938" y="67"/>
                  </a:lnTo>
                  <a:moveTo>
                    <a:pt x="2938" y="64"/>
                  </a:moveTo>
                  <a:lnTo>
                    <a:pt x="2936" y="98"/>
                  </a:lnTo>
                  <a:lnTo>
                    <a:pt x="2932" y="87"/>
                  </a:lnTo>
                  <a:moveTo>
                    <a:pt x="2931" y="56"/>
                  </a:moveTo>
                  <a:lnTo>
                    <a:pt x="2931" y="107"/>
                  </a:lnTo>
                  <a:moveTo>
                    <a:pt x="2947" y="103"/>
                  </a:moveTo>
                  <a:lnTo>
                    <a:pt x="2973" y="99"/>
                  </a:lnTo>
                  <a:moveTo>
                    <a:pt x="2953" y="95"/>
                  </a:moveTo>
                  <a:lnTo>
                    <a:pt x="2963" y="93"/>
                  </a:lnTo>
                  <a:moveTo>
                    <a:pt x="2963" y="86"/>
                  </a:moveTo>
                  <a:lnTo>
                    <a:pt x="2953" y="87"/>
                  </a:lnTo>
                  <a:moveTo>
                    <a:pt x="2953" y="80"/>
                  </a:moveTo>
                  <a:lnTo>
                    <a:pt x="2963" y="79"/>
                  </a:lnTo>
                  <a:moveTo>
                    <a:pt x="2966" y="71"/>
                  </a:moveTo>
                  <a:lnTo>
                    <a:pt x="2953" y="73"/>
                  </a:lnTo>
                  <a:moveTo>
                    <a:pt x="2965" y="100"/>
                  </a:moveTo>
                  <a:lnTo>
                    <a:pt x="2966" y="68"/>
                  </a:lnTo>
                  <a:moveTo>
                    <a:pt x="2953" y="70"/>
                  </a:moveTo>
                  <a:lnTo>
                    <a:pt x="2953" y="103"/>
                  </a:lnTo>
                  <a:moveTo>
                    <a:pt x="2960" y="57"/>
                  </a:moveTo>
                  <a:lnTo>
                    <a:pt x="2959" y="72"/>
                  </a:lnTo>
                  <a:moveTo>
                    <a:pt x="2949" y="65"/>
                  </a:moveTo>
                  <a:lnTo>
                    <a:pt x="2971" y="62"/>
                  </a:lnTo>
                  <a:moveTo>
                    <a:pt x="2962" y="44"/>
                  </a:moveTo>
                  <a:lnTo>
                    <a:pt x="2962" y="53"/>
                  </a:lnTo>
                  <a:moveTo>
                    <a:pt x="2957" y="45"/>
                  </a:moveTo>
                  <a:lnTo>
                    <a:pt x="2957" y="53"/>
                  </a:lnTo>
                  <a:moveTo>
                    <a:pt x="2968" y="41"/>
                  </a:moveTo>
                  <a:lnTo>
                    <a:pt x="2951" y="44"/>
                  </a:lnTo>
                  <a:moveTo>
                    <a:pt x="2968" y="53"/>
                  </a:moveTo>
                  <a:lnTo>
                    <a:pt x="2969" y="39"/>
                  </a:lnTo>
                  <a:moveTo>
                    <a:pt x="2951" y="55"/>
                  </a:moveTo>
                  <a:lnTo>
                    <a:pt x="2969" y="53"/>
                  </a:lnTo>
                  <a:moveTo>
                    <a:pt x="2951" y="39"/>
                  </a:moveTo>
                  <a:lnTo>
                    <a:pt x="2951" y="59"/>
                  </a:lnTo>
                  <a:moveTo>
                    <a:pt x="0" y="0"/>
                  </a:moveTo>
                  <a:lnTo>
                    <a:pt x="29" y="0"/>
                  </a:lnTo>
                  <a:lnTo>
                    <a:pt x="167" y="0"/>
                  </a:lnTo>
                  <a:lnTo>
                    <a:pt x="167" y="11"/>
                  </a:lnTo>
                  <a:lnTo>
                    <a:pt x="29" y="11"/>
                  </a:lnTo>
                  <a:moveTo>
                    <a:pt x="147" y="0"/>
                  </a:moveTo>
                  <a:lnTo>
                    <a:pt x="167" y="0"/>
                  </a:lnTo>
                  <a:lnTo>
                    <a:pt x="167" y="59"/>
                  </a:lnTo>
                  <a:lnTo>
                    <a:pt x="147" y="59"/>
                  </a:lnTo>
                  <a:lnTo>
                    <a:pt x="147" y="0"/>
                  </a:lnTo>
                  <a:close/>
                </a:path>
              </a:pathLst>
            </a:custGeom>
            <a:noFill/>
            <a:ln cap="rnd">
              <a:solidFill>
                <a:srgbClr val="000000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grpSp>
          <p:nvGrpSpPr>
            <p:cNvPr id="46" name="group 46"/>
            <p:cNvGrpSpPr/>
            <p:nvPr/>
          </p:nvGrpSpPr>
          <p:grpSpPr>
            <a:xfrm rot="21600000">
              <a:off x="939050" y="639711"/>
              <a:ext cx="311823" cy="233577"/>
              <a:chExt cx="311823" cy="233577"/>
            </a:xfrm>
          </p:grpSpPr>
          <p:sp>
            <p:nvSpPr>
              <p:cNvPr id="560" name="path"/>
              <p:cNvSpPr/>
              <p:nvPr/>
            </p:nvSpPr>
            <p:spPr>
              <a:xfrm>
                <a:off x="23234" y="214331"/>
                <a:ext cx="9716" cy="11429"/>
              </a:xfrm>
              <a:custGeom>
                <a:rect l="0" t="0" r="0" b="0"/>
                <a:pathLst>
                  <a:path w="15" h="17">
                    <a:moveTo>
                      <a:pt x="4" y="1"/>
                    </a:moveTo>
                    <a:lnTo>
                      <a:pt x="1" y="4"/>
                    </a:lnTo>
                    <a:lnTo>
                      <a:pt x="11" y="16"/>
                    </a:lnTo>
                    <a:lnTo>
                      <a:pt x="13" y="13"/>
                    </a:lnTo>
                    <a:lnTo>
                      <a:pt x="4" y="1"/>
                    </a:lnTo>
                  </a:path>
                </a:pathLst>
              </a:custGeom>
              <a:noFill/>
              <a:ln w="1689" cap="rnd">
                <a:solidFill>
                  <a:srgbClr val="00FF00">
                    <a:alpha val="100000"/>
                  </a:srgbClr>
                </a:solidFill>
                <a:prstDash val="solid"/>
                <a:round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562" name="path"/>
              <p:cNvSpPr/>
              <p:nvPr/>
            </p:nvSpPr>
            <p:spPr>
              <a:xfrm>
                <a:off x="0" y="113156"/>
                <a:ext cx="21945" cy="30111"/>
              </a:xfrm>
              <a:custGeom>
                <a:rect l="0" t="0" r="0" b="0"/>
                <a:pathLst>
                  <a:path w="34" h="47">
                    <a:moveTo>
                      <a:pt x="8" y="46"/>
                    </a:moveTo>
                    <a:lnTo>
                      <a:pt x="6" y="46"/>
                    </a:lnTo>
                    <a:lnTo>
                      <a:pt x="3" y="44"/>
                    </a:lnTo>
                    <a:lnTo>
                      <a:pt x="1" y="43"/>
                    </a:lnTo>
                    <a:lnTo>
                      <a:pt x="0" y="40"/>
                    </a:lnTo>
                    <a:lnTo>
                      <a:pt x="0" y="34"/>
                    </a:lnTo>
                    <a:lnTo>
                      <a:pt x="1" y="32"/>
                    </a:lnTo>
                    <a:lnTo>
                      <a:pt x="3" y="30"/>
                    </a:lnTo>
                    <a:lnTo>
                      <a:pt x="6" y="29"/>
                    </a:lnTo>
                    <a:lnTo>
                      <a:pt x="9" y="29"/>
                    </a:lnTo>
                    <a:lnTo>
                      <a:pt x="13" y="30"/>
                    </a:lnTo>
                    <a:lnTo>
                      <a:pt x="17" y="33"/>
                    </a:lnTo>
                    <a:lnTo>
                      <a:pt x="34" y="47"/>
                    </a:lnTo>
                    <a:lnTo>
                      <a:pt x="34" y="27"/>
                    </a:lnTo>
                    <a:moveTo>
                      <a:pt x="0" y="12"/>
                    </a:moveTo>
                    <a:lnTo>
                      <a:pt x="1" y="16"/>
                    </a:lnTo>
                    <a:lnTo>
                      <a:pt x="5" y="18"/>
                    </a:lnTo>
                    <a:lnTo>
                      <a:pt x="8" y="18"/>
                    </a:lnTo>
                    <a:lnTo>
                      <a:pt x="11" y="16"/>
                    </a:lnTo>
                    <a:lnTo>
                      <a:pt x="13" y="13"/>
                    </a:lnTo>
                    <a:lnTo>
                      <a:pt x="14" y="8"/>
                    </a:lnTo>
                    <a:lnTo>
                      <a:pt x="16" y="4"/>
                    </a:lnTo>
                    <a:lnTo>
                      <a:pt x="19" y="1"/>
                    </a:lnTo>
                    <a:lnTo>
                      <a:pt x="23" y="0"/>
                    </a:lnTo>
                    <a:lnTo>
                      <a:pt x="27" y="0"/>
                    </a:lnTo>
                    <a:lnTo>
                      <a:pt x="31" y="1"/>
                    </a:lnTo>
                    <a:lnTo>
                      <a:pt x="32" y="2"/>
                    </a:lnTo>
                    <a:lnTo>
                      <a:pt x="34" y="7"/>
                    </a:lnTo>
                    <a:lnTo>
                      <a:pt x="34" y="12"/>
                    </a:lnTo>
                    <a:lnTo>
                      <a:pt x="32" y="16"/>
                    </a:lnTo>
                    <a:lnTo>
                      <a:pt x="31" y="18"/>
                    </a:lnTo>
                    <a:lnTo>
                      <a:pt x="27" y="19"/>
                    </a:lnTo>
                    <a:lnTo>
                      <a:pt x="23" y="19"/>
                    </a:lnTo>
                    <a:lnTo>
                      <a:pt x="19" y="18"/>
                    </a:lnTo>
                    <a:lnTo>
                      <a:pt x="16" y="15"/>
                    </a:lnTo>
                    <a:lnTo>
                      <a:pt x="14" y="11"/>
                    </a:lnTo>
                    <a:lnTo>
                      <a:pt x="13" y="5"/>
                    </a:lnTo>
                    <a:lnTo>
                      <a:pt x="11" y="2"/>
                    </a:lnTo>
                    <a:lnTo>
                      <a:pt x="8" y="1"/>
                    </a:lnTo>
                    <a:lnTo>
                      <a:pt x="5" y="1"/>
                    </a:lnTo>
                    <a:lnTo>
                      <a:pt x="1" y="2"/>
                    </a:lnTo>
                    <a:lnTo>
                      <a:pt x="0" y="7"/>
                    </a:lnTo>
                    <a:lnTo>
                      <a:pt x="0" y="12"/>
                    </a:lnTo>
                  </a:path>
                </a:pathLst>
              </a:custGeom>
              <a:noFill/>
              <a:ln cap="rnd">
                <a:solidFill>
                  <a:srgbClr val="000000">
                    <a:alpha val="100000"/>
                  </a:srgbClr>
                </a:solidFill>
                <a:prstDash val="solid"/>
                <a:round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564" name="path"/>
              <p:cNvSpPr/>
              <p:nvPr/>
            </p:nvSpPr>
            <p:spPr>
              <a:xfrm>
                <a:off x="27863" y="0"/>
                <a:ext cx="27394" cy="220255"/>
              </a:xfrm>
              <a:custGeom>
                <a:rect l="0" t="0" r="0" b="0"/>
                <a:pathLst>
                  <a:path w="43" h="346">
                    <a:moveTo>
                      <a:pt x="42" y="0"/>
                    </a:moveTo>
                    <a:lnTo>
                      <a:pt x="43" y="0"/>
                    </a:lnTo>
                    <a:lnTo>
                      <a:pt x="43" y="0"/>
                    </a:lnTo>
                    <a:lnTo>
                      <a:pt x="42" y="0"/>
                    </a:lnTo>
                    <a:lnTo>
                      <a:pt x="42" y="0"/>
                    </a:lnTo>
                    <a:close/>
                  </a:path>
                  <a:path w="43" h="346">
                    <a:moveTo>
                      <a:pt x="38" y="345"/>
                    </a:moveTo>
                    <a:lnTo>
                      <a:pt x="39" y="345"/>
                    </a:lnTo>
                    <a:lnTo>
                      <a:pt x="39" y="346"/>
                    </a:lnTo>
                    <a:lnTo>
                      <a:pt x="38" y="346"/>
                    </a:lnTo>
                    <a:lnTo>
                      <a:pt x="38" y="345"/>
                    </a:lnTo>
                    <a:close/>
                  </a:path>
                  <a:path w="43" h="346">
                    <a:moveTo>
                      <a:pt x="0" y="345"/>
                    </a:moveTo>
                    <a:lnTo>
                      <a:pt x="0" y="345"/>
                    </a:lnTo>
                    <a:lnTo>
                      <a:pt x="0" y="346"/>
                    </a:lnTo>
                    <a:lnTo>
                      <a:pt x="0" y="346"/>
                    </a:lnTo>
                    <a:lnTo>
                      <a:pt x="0" y="345"/>
                    </a:lnTo>
                    <a:close/>
                  </a:path>
                </a:pathLst>
              </a:custGeom>
              <a:solidFill>
                <a:srgbClr val="00FF00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566" name="path"/>
              <p:cNvSpPr/>
              <p:nvPr/>
            </p:nvSpPr>
            <p:spPr>
              <a:xfrm>
                <a:off x="0" y="76986"/>
                <a:ext cx="21945" cy="30976"/>
              </a:xfrm>
              <a:custGeom>
                <a:rect l="0" t="0" r="0" b="0"/>
                <a:pathLst>
                  <a:path w="34" h="48">
                    <a:moveTo>
                      <a:pt x="11" y="30"/>
                    </a:moveTo>
                    <a:lnTo>
                      <a:pt x="16" y="32"/>
                    </a:lnTo>
                    <a:lnTo>
                      <a:pt x="19" y="34"/>
                    </a:lnTo>
                    <a:lnTo>
                      <a:pt x="21" y="38"/>
                    </a:lnTo>
                    <a:lnTo>
                      <a:pt x="21" y="40"/>
                    </a:lnTo>
                    <a:lnTo>
                      <a:pt x="19" y="44"/>
                    </a:lnTo>
                    <a:lnTo>
                      <a:pt x="16" y="47"/>
                    </a:lnTo>
                    <a:lnTo>
                      <a:pt x="11" y="48"/>
                    </a:lnTo>
                    <a:lnTo>
                      <a:pt x="9" y="48"/>
                    </a:lnTo>
                    <a:lnTo>
                      <a:pt x="5" y="47"/>
                    </a:lnTo>
                    <a:lnTo>
                      <a:pt x="1" y="44"/>
                    </a:lnTo>
                    <a:lnTo>
                      <a:pt x="0" y="40"/>
                    </a:lnTo>
                    <a:lnTo>
                      <a:pt x="0" y="38"/>
                    </a:lnTo>
                    <a:lnTo>
                      <a:pt x="1" y="34"/>
                    </a:lnTo>
                    <a:lnTo>
                      <a:pt x="5" y="32"/>
                    </a:lnTo>
                    <a:lnTo>
                      <a:pt x="11" y="30"/>
                    </a:lnTo>
                    <a:lnTo>
                      <a:pt x="19" y="30"/>
                    </a:lnTo>
                    <a:lnTo>
                      <a:pt x="27" y="32"/>
                    </a:lnTo>
                    <a:lnTo>
                      <a:pt x="32" y="34"/>
                    </a:lnTo>
                    <a:lnTo>
                      <a:pt x="34" y="38"/>
                    </a:lnTo>
                    <a:lnTo>
                      <a:pt x="34" y="41"/>
                    </a:lnTo>
                    <a:lnTo>
                      <a:pt x="32" y="45"/>
                    </a:lnTo>
                    <a:lnTo>
                      <a:pt x="29" y="47"/>
                    </a:lnTo>
                    <a:moveTo>
                      <a:pt x="0" y="6"/>
                    </a:moveTo>
                    <a:lnTo>
                      <a:pt x="23" y="20"/>
                    </a:lnTo>
                    <a:lnTo>
                      <a:pt x="23" y="0"/>
                    </a:lnTo>
                    <a:moveTo>
                      <a:pt x="0" y="6"/>
                    </a:moveTo>
                    <a:lnTo>
                      <a:pt x="34" y="6"/>
                    </a:lnTo>
                  </a:path>
                </a:pathLst>
              </a:custGeom>
              <a:noFill/>
              <a:ln cap="rnd">
                <a:solidFill>
                  <a:srgbClr val="000000">
                    <a:alpha val="100000"/>
                  </a:srgbClr>
                </a:solidFill>
                <a:prstDash val="solid"/>
                <a:round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568" name="path"/>
              <p:cNvSpPr/>
              <p:nvPr/>
            </p:nvSpPr>
            <p:spPr>
              <a:xfrm>
                <a:off x="294347" y="21983"/>
                <a:ext cx="17475" cy="211594"/>
              </a:xfrm>
              <a:custGeom>
                <a:rect l="0" t="0" r="0" b="0"/>
                <a:pathLst>
                  <a:path w="27" h="333">
                    <a:moveTo>
                      <a:pt x="27" y="11"/>
                    </a:moveTo>
                    <a:lnTo>
                      <a:pt x="0" y="11"/>
                    </a:lnTo>
                    <a:moveTo>
                      <a:pt x="27" y="321"/>
                    </a:moveTo>
                    <a:lnTo>
                      <a:pt x="0" y="321"/>
                    </a:lnTo>
                    <a:moveTo>
                      <a:pt x="9" y="0"/>
                    </a:moveTo>
                    <a:lnTo>
                      <a:pt x="9" y="333"/>
                    </a:lnTo>
                  </a:path>
                </a:pathLst>
              </a:custGeom>
              <a:noFill/>
              <a:ln cap="rnd">
                <a:solidFill>
                  <a:srgbClr val="00FF00">
                    <a:alpha val="100000"/>
                  </a:srgbClr>
                </a:solidFill>
                <a:prstDash val="solid"/>
                <a:round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570" name="textbox 570"/>
            <p:cNvSpPr/>
            <p:nvPr/>
          </p:nvSpPr>
          <p:spPr>
            <a:xfrm>
              <a:off x="1836898" y="1175539"/>
              <a:ext cx="415290" cy="10350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2568"/>
                </a:lnSpc>
              </a:pPr>
              <a:endParaRPr lang="Arial" altLang="Arial" sz="100"/>
            </a:p>
            <a:p>
              <a:pPr marL="12700" algn="l" rtl="0" eaLnBrk="0">
                <a:lnSpc>
                  <a:spcPct val="107000"/>
                </a:lnSpc>
              </a:pPr>
              <a:r>
                <a:rPr sz="400" u="sng" kern="0" spc="-20">
                  <a:solidFill>
                    <a:srgbClr val="000000">
                      <a:alpha val="100000"/>
                    </a:srgbClr>
                  </a:solidFill>
                  <a:uFill>
                    <a:solidFill>
                      <a:srgbClr val="00FF00"/>
                    </a:solidFill>
                  </a:uFill>
                  <a:latin typeface="SimHei"/>
                  <a:ea typeface="SimHei"/>
                  <a:cs typeface="SimHei"/>
                </a:rPr>
                <a:t>坡道4</a:t>
              </a:r>
              <a:r>
                <a:rPr sz="400" u="sng" kern="0" spc="30">
                  <a:solidFill>
                    <a:srgbClr val="000000">
                      <a:alpha val="100000"/>
                    </a:srgbClr>
                  </a:solidFill>
                  <a:uFill>
                    <a:solidFill>
                      <a:srgbClr val="00FF00"/>
                    </a:solidFill>
                  </a:uFill>
                  <a:latin typeface="SimHei"/>
                  <a:ea typeface="SimHei"/>
                  <a:cs typeface="SimHei"/>
                </a:rPr>
                <a:t> </a:t>
              </a:r>
              <a:r>
                <a:rPr sz="400" u="sng" kern="0" spc="-20">
                  <a:solidFill>
                    <a:srgbClr val="000000">
                      <a:alpha val="100000"/>
                    </a:srgbClr>
                  </a:solidFill>
                  <a:uFill>
                    <a:solidFill>
                      <a:srgbClr val="00FF00"/>
                    </a:solidFill>
                  </a:uFill>
                  <a:latin typeface="SimHei"/>
                  <a:ea typeface="SimHei"/>
                  <a:cs typeface="SimHei"/>
                </a:rPr>
                <a:t>剖面图</a:t>
              </a:r>
              <a:r>
                <a:rPr sz="400" u="sng" kern="0" spc="-90">
                  <a:solidFill>
                    <a:srgbClr val="000000">
                      <a:alpha val="100000"/>
                    </a:srgbClr>
                  </a:solidFill>
                  <a:uFill>
                    <a:solidFill>
                      <a:srgbClr val="00FF00"/>
                    </a:solidFill>
                  </a:uFill>
                  <a:latin typeface="SimHei"/>
                  <a:ea typeface="SimHei"/>
                  <a:cs typeface="SimHei"/>
                </a:rPr>
                <a:t> </a:t>
              </a:r>
              <a:r>
                <a:rPr sz="300" u="sng" kern="0" spc="-20">
                  <a:solidFill>
                    <a:srgbClr val="000000">
                      <a:alpha val="100000"/>
                    </a:srgbClr>
                  </a:solidFill>
                  <a:uFill>
                    <a:solidFill>
                      <a:srgbClr val="00FF00"/>
                    </a:solidFill>
                  </a:uFill>
                  <a:latin typeface="SimHei"/>
                  <a:ea typeface="SimHei"/>
                  <a:cs typeface="SimHei"/>
                </a:rPr>
                <a:t>1:100</a:t>
              </a:r>
              <a:endParaRPr lang="SimHei" altLang="SimHei" sz="300"/>
            </a:p>
          </p:txBody>
        </p:sp>
        <p:grpSp>
          <p:nvGrpSpPr>
            <p:cNvPr id="48" name="group 48"/>
            <p:cNvGrpSpPr/>
            <p:nvPr/>
          </p:nvGrpSpPr>
          <p:grpSpPr>
            <a:xfrm rot="21600000">
              <a:off x="597788" y="293731"/>
              <a:ext cx="76669" cy="289439"/>
              <a:chExt cx="76669" cy="289439"/>
            </a:xfrm>
          </p:grpSpPr>
          <p:sp>
            <p:nvSpPr>
              <p:cNvPr id="572" name="path"/>
              <p:cNvSpPr/>
              <p:nvPr/>
            </p:nvSpPr>
            <p:spPr>
              <a:xfrm>
                <a:off x="31629" y="0"/>
                <a:ext cx="9537" cy="11645"/>
              </a:xfrm>
              <a:custGeom>
                <a:rect l="0" t="0" r="0" b="0"/>
                <a:pathLst>
                  <a:path w="15" h="18">
                    <a:moveTo>
                      <a:pt x="10" y="17"/>
                    </a:moveTo>
                    <a:lnTo>
                      <a:pt x="13" y="13"/>
                    </a:lnTo>
                    <a:lnTo>
                      <a:pt x="4" y="1"/>
                    </a:lnTo>
                    <a:lnTo>
                      <a:pt x="1" y="4"/>
                    </a:lnTo>
                    <a:lnTo>
                      <a:pt x="10" y="17"/>
                    </a:lnTo>
                  </a:path>
                </a:pathLst>
              </a:custGeom>
              <a:noFill/>
              <a:ln w="1689" cap="rnd">
                <a:solidFill>
                  <a:srgbClr val="00FF00">
                    <a:alpha val="100000"/>
                  </a:srgbClr>
                </a:solidFill>
                <a:prstDash val="solid"/>
                <a:round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574" name="path"/>
              <p:cNvSpPr/>
              <p:nvPr/>
            </p:nvSpPr>
            <p:spPr>
              <a:xfrm>
                <a:off x="0" y="146602"/>
                <a:ext cx="22657" cy="31406"/>
              </a:xfrm>
              <a:custGeom>
                <a:rect l="0" t="0" r="0" b="0"/>
                <a:pathLst>
                  <a:path w="35" h="49">
                    <a:moveTo>
                      <a:pt x="0" y="44"/>
                    </a:moveTo>
                    <a:lnTo>
                      <a:pt x="0" y="29"/>
                    </a:lnTo>
                    <a:lnTo>
                      <a:pt x="13" y="38"/>
                    </a:lnTo>
                    <a:lnTo>
                      <a:pt x="13" y="34"/>
                    </a:lnTo>
                    <a:lnTo>
                      <a:pt x="15" y="31"/>
                    </a:lnTo>
                    <a:lnTo>
                      <a:pt x="17" y="30"/>
                    </a:lnTo>
                    <a:lnTo>
                      <a:pt x="21" y="29"/>
                    </a:lnTo>
                    <a:lnTo>
                      <a:pt x="25" y="29"/>
                    </a:lnTo>
                    <a:lnTo>
                      <a:pt x="30" y="31"/>
                    </a:lnTo>
                    <a:lnTo>
                      <a:pt x="33" y="34"/>
                    </a:lnTo>
                    <a:lnTo>
                      <a:pt x="34" y="38"/>
                    </a:lnTo>
                    <a:lnTo>
                      <a:pt x="34" y="42"/>
                    </a:lnTo>
                    <a:lnTo>
                      <a:pt x="32" y="47"/>
                    </a:lnTo>
                    <a:lnTo>
                      <a:pt x="30" y="48"/>
                    </a:lnTo>
                    <a:lnTo>
                      <a:pt x="27" y="49"/>
                    </a:lnTo>
                    <a:moveTo>
                      <a:pt x="1" y="19"/>
                    </a:moveTo>
                    <a:lnTo>
                      <a:pt x="1" y="0"/>
                    </a:lnTo>
                    <a:lnTo>
                      <a:pt x="35" y="16"/>
                    </a:lnTo>
                  </a:path>
                </a:pathLst>
              </a:custGeom>
              <a:noFill/>
              <a:ln cap="rnd">
                <a:solidFill>
                  <a:srgbClr val="000000">
                    <a:alpha val="100000"/>
                  </a:srgbClr>
                </a:solidFill>
                <a:prstDash val="solid"/>
                <a:round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576" name="path"/>
              <p:cNvSpPr/>
              <p:nvPr/>
            </p:nvSpPr>
            <p:spPr>
              <a:xfrm>
                <a:off x="36081" y="5505"/>
                <a:ext cx="40588" cy="283933"/>
              </a:xfrm>
              <a:custGeom>
                <a:rect l="0" t="0" r="0" b="0"/>
                <a:pathLst>
                  <a:path w="62" h="447">
                    <a:moveTo>
                      <a:pt x="41" y="446"/>
                    </a:moveTo>
                    <a:lnTo>
                      <a:pt x="42" y="446"/>
                    </a:lnTo>
                    <a:lnTo>
                      <a:pt x="42" y="447"/>
                    </a:lnTo>
                    <a:lnTo>
                      <a:pt x="41" y="447"/>
                    </a:lnTo>
                    <a:lnTo>
                      <a:pt x="41" y="446"/>
                    </a:lnTo>
                    <a:close/>
                  </a:path>
                  <a:path w="62" h="447">
                    <a:moveTo>
                      <a:pt x="62" y="4"/>
                    </a:moveTo>
                    <a:lnTo>
                      <a:pt x="63" y="4"/>
                    </a:lnTo>
                    <a:lnTo>
                      <a:pt x="63" y="5"/>
                    </a:lnTo>
                    <a:lnTo>
                      <a:pt x="62" y="5"/>
                    </a:lnTo>
                    <a:lnTo>
                      <a:pt x="62" y="4"/>
                    </a:lnTo>
                    <a:close/>
                  </a:path>
                  <a:path w="62" h="447">
                    <a:moveTo>
                      <a:pt x="0" y="0"/>
                    </a:move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00FF00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578" name="path"/>
              <p:cNvSpPr/>
              <p:nvPr/>
            </p:nvSpPr>
            <p:spPr>
              <a:xfrm>
                <a:off x="1790" y="111943"/>
                <a:ext cx="22834" cy="30327"/>
              </a:xfrm>
              <a:custGeom>
                <a:rect l="0" t="0" r="0" b="0"/>
                <a:pathLst>
                  <a:path w="35" h="47">
                    <a:moveTo>
                      <a:pt x="0" y="37"/>
                    </a:moveTo>
                    <a:lnTo>
                      <a:pt x="1" y="42"/>
                    </a:lnTo>
                    <a:lnTo>
                      <a:pt x="6" y="45"/>
                    </a:lnTo>
                    <a:lnTo>
                      <a:pt x="14" y="47"/>
                    </a:lnTo>
                    <a:lnTo>
                      <a:pt x="19" y="47"/>
                    </a:lnTo>
                    <a:lnTo>
                      <a:pt x="27" y="46"/>
                    </a:lnTo>
                    <a:lnTo>
                      <a:pt x="32" y="44"/>
                    </a:lnTo>
                    <a:lnTo>
                      <a:pt x="34" y="40"/>
                    </a:lnTo>
                    <a:lnTo>
                      <a:pt x="34" y="37"/>
                    </a:lnTo>
                    <a:lnTo>
                      <a:pt x="33" y="33"/>
                    </a:lnTo>
                    <a:lnTo>
                      <a:pt x="28" y="30"/>
                    </a:lnTo>
                    <a:lnTo>
                      <a:pt x="20" y="27"/>
                    </a:lnTo>
                    <a:lnTo>
                      <a:pt x="15" y="27"/>
                    </a:lnTo>
                    <a:lnTo>
                      <a:pt x="7" y="28"/>
                    </a:lnTo>
                    <a:lnTo>
                      <a:pt x="1" y="31"/>
                    </a:lnTo>
                    <a:lnTo>
                      <a:pt x="0" y="35"/>
                    </a:lnTo>
                    <a:lnTo>
                      <a:pt x="0" y="37"/>
                    </a:lnTo>
                    <a:moveTo>
                      <a:pt x="1" y="9"/>
                    </a:moveTo>
                    <a:lnTo>
                      <a:pt x="2" y="14"/>
                    </a:lnTo>
                    <a:lnTo>
                      <a:pt x="7" y="17"/>
                    </a:lnTo>
                    <a:lnTo>
                      <a:pt x="15" y="19"/>
                    </a:lnTo>
                    <a:lnTo>
                      <a:pt x="20" y="19"/>
                    </a:lnTo>
                    <a:lnTo>
                      <a:pt x="28" y="19"/>
                    </a:lnTo>
                    <a:lnTo>
                      <a:pt x="33" y="16"/>
                    </a:lnTo>
                    <a:lnTo>
                      <a:pt x="35" y="12"/>
                    </a:lnTo>
                    <a:lnTo>
                      <a:pt x="35" y="9"/>
                    </a:lnTo>
                    <a:lnTo>
                      <a:pt x="34" y="5"/>
                    </a:lnTo>
                    <a:lnTo>
                      <a:pt x="29" y="2"/>
                    </a:lnTo>
                    <a:lnTo>
                      <a:pt x="21" y="0"/>
                    </a:lnTo>
                    <a:lnTo>
                      <a:pt x="16" y="0"/>
                    </a:lnTo>
                    <a:lnTo>
                      <a:pt x="8" y="0"/>
                    </a:lnTo>
                    <a:lnTo>
                      <a:pt x="3" y="3"/>
                    </a:lnTo>
                    <a:lnTo>
                      <a:pt x="1" y="7"/>
                    </a:lnTo>
                    <a:lnTo>
                      <a:pt x="1" y="9"/>
                    </a:lnTo>
                  </a:path>
                </a:pathLst>
              </a:custGeom>
              <a:noFill/>
              <a:ln cap="rnd">
                <a:solidFill>
                  <a:srgbClr val="000000">
                    <a:alpha val="100000"/>
                  </a:srgbClr>
                </a:solidFill>
                <a:prstDash val="solid"/>
                <a:round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580" name="path"/>
            <p:cNvSpPr/>
            <p:nvPr/>
          </p:nvSpPr>
          <p:spPr>
            <a:xfrm>
              <a:off x="3439896" y="549719"/>
              <a:ext cx="8026" cy="314909"/>
            </a:xfrm>
            <a:custGeom>
              <a:rect l="0" t="0" r="0" b="0"/>
              <a:pathLst>
                <a:path w="12" h="495">
                  <a:moveTo>
                    <a:pt x="9" y="15"/>
                  </a:moveTo>
                  <a:lnTo>
                    <a:pt x="12" y="11"/>
                  </a:lnTo>
                  <a:lnTo>
                    <a:pt x="0" y="3"/>
                  </a:lnTo>
                  <a:lnTo>
                    <a:pt x="9" y="15"/>
                  </a:lnTo>
                </a:path>
                <a:path w="12" h="495">
                  <a:moveTo>
                    <a:pt x="12" y="11"/>
                  </a:moveTo>
                  <a:lnTo>
                    <a:pt x="0" y="3"/>
                  </a:lnTo>
                  <a:lnTo>
                    <a:pt x="2" y="0"/>
                  </a:lnTo>
                  <a:lnTo>
                    <a:pt x="12" y="11"/>
                  </a:lnTo>
                </a:path>
                <a:path w="12" h="495">
                  <a:moveTo>
                    <a:pt x="2" y="121"/>
                  </a:moveTo>
                  <a:lnTo>
                    <a:pt x="0" y="125"/>
                  </a:lnTo>
                  <a:lnTo>
                    <a:pt x="12" y="133"/>
                  </a:lnTo>
                  <a:lnTo>
                    <a:pt x="2" y="121"/>
                  </a:lnTo>
                </a:path>
                <a:path w="12" h="495">
                  <a:moveTo>
                    <a:pt x="0" y="125"/>
                  </a:moveTo>
                  <a:lnTo>
                    <a:pt x="12" y="133"/>
                  </a:lnTo>
                  <a:lnTo>
                    <a:pt x="9" y="137"/>
                  </a:lnTo>
                  <a:lnTo>
                    <a:pt x="0" y="125"/>
                  </a:lnTo>
                </a:path>
                <a:path w="12" h="495">
                  <a:moveTo>
                    <a:pt x="9" y="137"/>
                  </a:moveTo>
                  <a:lnTo>
                    <a:pt x="12" y="133"/>
                  </a:lnTo>
                  <a:lnTo>
                    <a:pt x="0" y="125"/>
                  </a:lnTo>
                  <a:lnTo>
                    <a:pt x="9" y="137"/>
                  </a:lnTo>
                </a:path>
                <a:path w="12" h="495">
                  <a:moveTo>
                    <a:pt x="12" y="133"/>
                  </a:moveTo>
                  <a:lnTo>
                    <a:pt x="0" y="125"/>
                  </a:lnTo>
                  <a:lnTo>
                    <a:pt x="2" y="121"/>
                  </a:lnTo>
                  <a:lnTo>
                    <a:pt x="12" y="133"/>
                  </a:lnTo>
                </a:path>
                <a:path w="12" h="495">
                  <a:moveTo>
                    <a:pt x="2" y="480"/>
                  </a:moveTo>
                  <a:lnTo>
                    <a:pt x="0" y="483"/>
                  </a:lnTo>
                  <a:lnTo>
                    <a:pt x="12" y="492"/>
                  </a:lnTo>
                  <a:lnTo>
                    <a:pt x="2" y="480"/>
                  </a:lnTo>
                </a:path>
                <a:path w="12" h="495">
                  <a:moveTo>
                    <a:pt x="0" y="483"/>
                  </a:moveTo>
                  <a:lnTo>
                    <a:pt x="12" y="492"/>
                  </a:lnTo>
                  <a:lnTo>
                    <a:pt x="9" y="495"/>
                  </a:lnTo>
                  <a:lnTo>
                    <a:pt x="0" y="483"/>
                  </a:lnTo>
                </a:path>
              </a:pathLst>
            </a:custGeom>
            <a:solidFill>
              <a:srgbClr val="66CCB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grpSp>
          <p:nvGrpSpPr>
            <p:cNvPr id="50" name="group 50"/>
            <p:cNvGrpSpPr/>
            <p:nvPr/>
          </p:nvGrpSpPr>
          <p:grpSpPr>
            <a:xfrm rot="21600000">
              <a:off x="3414242" y="554164"/>
              <a:ext cx="45274" cy="305485"/>
              <a:chExt cx="45274" cy="305485"/>
            </a:xfrm>
          </p:grpSpPr>
          <p:sp>
            <p:nvSpPr>
              <p:cNvPr id="582" name="path"/>
              <p:cNvSpPr/>
              <p:nvPr/>
            </p:nvSpPr>
            <p:spPr>
              <a:xfrm>
                <a:off x="24808" y="72028"/>
                <a:ext cx="9716" cy="11429"/>
              </a:xfrm>
              <a:custGeom>
                <a:rect l="0" t="0" r="0" b="0"/>
                <a:pathLst>
                  <a:path w="15" h="17">
                    <a:moveTo>
                      <a:pt x="4" y="1"/>
                    </a:moveTo>
                    <a:lnTo>
                      <a:pt x="1" y="4"/>
                    </a:lnTo>
                    <a:lnTo>
                      <a:pt x="11" y="16"/>
                    </a:lnTo>
                    <a:lnTo>
                      <a:pt x="13" y="13"/>
                    </a:lnTo>
                    <a:lnTo>
                      <a:pt x="4" y="1"/>
                    </a:lnTo>
                  </a:path>
                </a:pathLst>
              </a:custGeom>
              <a:noFill/>
              <a:ln w="1689" cap="rnd">
                <a:solidFill>
                  <a:srgbClr val="66CCB2">
                    <a:alpha val="100000"/>
                  </a:srgbClr>
                </a:solidFill>
                <a:prstDash val="solid"/>
                <a:round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584" name="path"/>
              <p:cNvSpPr/>
              <p:nvPr/>
            </p:nvSpPr>
            <p:spPr>
              <a:xfrm>
                <a:off x="3175" y="27609"/>
                <a:ext cx="18554" cy="37896"/>
              </a:xfrm>
              <a:custGeom>
                <a:rect l="0" t="0" r="0" b="0"/>
                <a:pathLst>
                  <a:path w="28" h="59">
                    <a:moveTo>
                      <a:pt x="5" y="59"/>
                    </a:moveTo>
                    <a:lnTo>
                      <a:pt x="4" y="57"/>
                    </a:lnTo>
                    <a:lnTo>
                      <a:pt x="0" y="53"/>
                    </a:lnTo>
                    <a:lnTo>
                      <a:pt x="29" y="53"/>
                    </a:lnTo>
                    <a:moveTo>
                      <a:pt x="0" y="33"/>
                    </a:moveTo>
                    <a:lnTo>
                      <a:pt x="1" y="37"/>
                    </a:lnTo>
                    <a:lnTo>
                      <a:pt x="5" y="39"/>
                    </a:lnTo>
                    <a:lnTo>
                      <a:pt x="12" y="40"/>
                    </a:lnTo>
                    <a:lnTo>
                      <a:pt x="16" y="40"/>
                    </a:lnTo>
                    <a:lnTo>
                      <a:pt x="23" y="39"/>
                    </a:lnTo>
                    <a:lnTo>
                      <a:pt x="27" y="37"/>
                    </a:lnTo>
                    <a:lnTo>
                      <a:pt x="29" y="33"/>
                    </a:lnTo>
                    <a:lnTo>
                      <a:pt x="29" y="31"/>
                    </a:lnTo>
                    <a:lnTo>
                      <a:pt x="27" y="27"/>
                    </a:lnTo>
                    <a:lnTo>
                      <a:pt x="23" y="25"/>
                    </a:lnTo>
                    <a:lnTo>
                      <a:pt x="16" y="23"/>
                    </a:lnTo>
                    <a:lnTo>
                      <a:pt x="12" y="23"/>
                    </a:lnTo>
                    <a:lnTo>
                      <a:pt x="5" y="25"/>
                    </a:lnTo>
                    <a:lnTo>
                      <a:pt x="1" y="27"/>
                    </a:lnTo>
                    <a:lnTo>
                      <a:pt x="0" y="31"/>
                    </a:lnTo>
                    <a:lnTo>
                      <a:pt x="0" y="33"/>
                    </a:lnTo>
                    <a:moveTo>
                      <a:pt x="7" y="15"/>
                    </a:moveTo>
                    <a:lnTo>
                      <a:pt x="5" y="15"/>
                    </a:lnTo>
                    <a:lnTo>
                      <a:pt x="2" y="14"/>
                    </a:lnTo>
                    <a:lnTo>
                      <a:pt x="1" y="13"/>
                    </a:lnTo>
                    <a:lnTo>
                      <a:pt x="0" y="10"/>
                    </a:lnTo>
                    <a:lnTo>
                      <a:pt x="0" y="6"/>
                    </a:lnTo>
                    <a:lnTo>
                      <a:pt x="1" y="3"/>
                    </a:lnTo>
                    <a:lnTo>
                      <a:pt x="2" y="2"/>
                    </a:lnTo>
                    <a:lnTo>
                      <a:pt x="5" y="1"/>
                    </a:lnTo>
                    <a:lnTo>
                      <a:pt x="8" y="1"/>
                    </a:lnTo>
                    <a:lnTo>
                      <a:pt x="11" y="2"/>
                    </a:lnTo>
                    <a:lnTo>
                      <a:pt x="15" y="4"/>
                    </a:lnTo>
                    <a:lnTo>
                      <a:pt x="29" y="16"/>
                    </a:lnTo>
                    <a:lnTo>
                      <a:pt x="29" y="0"/>
                    </a:lnTo>
                  </a:path>
                </a:pathLst>
              </a:custGeom>
              <a:noFill/>
              <a:ln cap="rnd">
                <a:solidFill>
                  <a:srgbClr val="000000">
                    <a:alpha val="100000"/>
                  </a:srgbClr>
                </a:solidFill>
                <a:prstDash val="solid"/>
                <a:round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586" name="path"/>
              <p:cNvSpPr/>
              <p:nvPr/>
            </p:nvSpPr>
            <p:spPr>
              <a:xfrm>
                <a:off x="0" y="0"/>
                <a:ext cx="29895" cy="78168"/>
              </a:xfrm>
              <a:custGeom>
                <a:rect l="0" t="0" r="0" b="0"/>
                <a:pathLst>
                  <a:path w="47" h="123">
                    <a:moveTo>
                      <a:pt x="0" y="0"/>
                    </a:move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  <a:path w="47" h="123">
                    <a:moveTo>
                      <a:pt x="0" y="122"/>
                    </a:moveTo>
                    <a:lnTo>
                      <a:pt x="0" y="122"/>
                    </a:lnTo>
                    <a:lnTo>
                      <a:pt x="0" y="123"/>
                    </a:lnTo>
                    <a:lnTo>
                      <a:pt x="0" y="123"/>
                    </a:lnTo>
                    <a:lnTo>
                      <a:pt x="0" y="122"/>
                    </a:lnTo>
                    <a:close/>
                  </a:path>
                  <a:path w="47" h="123">
                    <a:moveTo>
                      <a:pt x="46" y="122"/>
                    </a:moveTo>
                    <a:lnTo>
                      <a:pt x="47" y="122"/>
                    </a:lnTo>
                    <a:lnTo>
                      <a:pt x="47" y="123"/>
                    </a:lnTo>
                    <a:lnTo>
                      <a:pt x="46" y="123"/>
                    </a:lnTo>
                    <a:lnTo>
                      <a:pt x="46" y="122"/>
                    </a:lnTo>
                    <a:close/>
                  </a:path>
                </a:pathLst>
              </a:custGeom>
              <a:solidFill>
                <a:srgbClr val="66CCB2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588" name="path"/>
              <p:cNvSpPr/>
              <p:nvPr/>
            </p:nvSpPr>
            <p:spPr>
              <a:xfrm>
                <a:off x="3175" y="12445"/>
                <a:ext cx="18554" cy="10604"/>
              </a:xfrm>
              <a:custGeom>
                <a:rect l="0" t="0" r="0" b="0"/>
                <a:pathLst>
                  <a:path w="28" h="16">
                    <a:moveTo>
                      <a:pt x="0" y="9"/>
                    </a:moveTo>
                    <a:lnTo>
                      <a:pt x="1" y="13"/>
                    </a:lnTo>
                    <a:lnTo>
                      <a:pt x="5" y="15"/>
                    </a:lnTo>
                    <a:lnTo>
                      <a:pt x="12" y="16"/>
                    </a:lnTo>
                    <a:lnTo>
                      <a:pt x="16" y="16"/>
                    </a:lnTo>
                    <a:lnTo>
                      <a:pt x="23" y="15"/>
                    </a:lnTo>
                    <a:lnTo>
                      <a:pt x="27" y="13"/>
                    </a:lnTo>
                    <a:lnTo>
                      <a:pt x="29" y="9"/>
                    </a:lnTo>
                    <a:lnTo>
                      <a:pt x="29" y="7"/>
                    </a:lnTo>
                    <a:lnTo>
                      <a:pt x="27" y="3"/>
                    </a:lnTo>
                    <a:lnTo>
                      <a:pt x="23" y="1"/>
                    </a:lnTo>
                    <a:lnTo>
                      <a:pt x="16" y="0"/>
                    </a:lnTo>
                    <a:lnTo>
                      <a:pt x="12" y="0"/>
                    </a:lnTo>
                    <a:lnTo>
                      <a:pt x="5" y="1"/>
                    </a:lnTo>
                    <a:lnTo>
                      <a:pt x="1" y="3"/>
                    </a:lnTo>
                    <a:lnTo>
                      <a:pt x="0" y="7"/>
                    </a:lnTo>
                    <a:lnTo>
                      <a:pt x="0" y="9"/>
                    </a:lnTo>
                  </a:path>
                </a:pathLst>
              </a:custGeom>
              <a:noFill/>
              <a:ln cap="rnd">
                <a:solidFill>
                  <a:srgbClr val="000000">
                    <a:alpha val="100000"/>
                  </a:srgbClr>
                </a:solidFill>
                <a:prstDash val="solid"/>
                <a:round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590" name="path"/>
              <p:cNvSpPr/>
              <p:nvPr/>
            </p:nvSpPr>
            <p:spPr>
              <a:xfrm>
                <a:off x="19050" y="77851"/>
                <a:ext cx="26224" cy="227634"/>
              </a:xfrm>
              <a:custGeom>
                <a:rect l="0" t="0" r="0" b="0"/>
                <a:pathLst>
                  <a:path w="41" h="358">
                    <a:moveTo>
                      <a:pt x="0" y="0"/>
                    </a:moveTo>
                    <a:lnTo>
                      <a:pt x="41" y="0"/>
                    </a:lnTo>
                    <a:moveTo>
                      <a:pt x="0" y="358"/>
                    </a:moveTo>
                    <a:lnTo>
                      <a:pt x="41" y="358"/>
                    </a:lnTo>
                    <a:moveTo>
                      <a:pt x="16" y="0"/>
                    </a:moveTo>
                    <a:lnTo>
                      <a:pt x="16" y="358"/>
                    </a:lnTo>
                  </a:path>
                </a:pathLst>
              </a:custGeom>
              <a:noFill/>
              <a:ln cap="rnd">
                <a:solidFill>
                  <a:srgbClr val="66CCB2">
                    <a:alpha val="100000"/>
                  </a:srgbClr>
                </a:solidFill>
                <a:prstDash val="solid"/>
                <a:round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2" name="group 52"/>
            <p:cNvGrpSpPr/>
            <p:nvPr/>
          </p:nvGrpSpPr>
          <p:grpSpPr>
            <a:xfrm rot="21600000">
              <a:off x="1722360" y="709675"/>
              <a:ext cx="68822" cy="161652"/>
              <a:chExt cx="68822" cy="161652"/>
            </a:xfrm>
          </p:grpSpPr>
          <p:sp>
            <p:nvSpPr>
              <p:cNvPr id="592" name="path"/>
              <p:cNvSpPr/>
              <p:nvPr/>
            </p:nvSpPr>
            <p:spPr>
              <a:xfrm>
                <a:off x="23235" y="150209"/>
                <a:ext cx="9716" cy="11442"/>
              </a:xfrm>
              <a:custGeom>
                <a:rect l="0" t="0" r="0" b="0"/>
                <a:pathLst>
                  <a:path w="15" h="18">
                    <a:moveTo>
                      <a:pt x="4" y="1"/>
                    </a:moveTo>
                    <a:lnTo>
                      <a:pt x="1" y="4"/>
                    </a:lnTo>
                    <a:lnTo>
                      <a:pt x="11" y="16"/>
                    </a:lnTo>
                    <a:lnTo>
                      <a:pt x="13" y="13"/>
                    </a:lnTo>
                    <a:lnTo>
                      <a:pt x="4" y="1"/>
                    </a:lnTo>
                  </a:path>
                </a:pathLst>
              </a:custGeom>
              <a:noFill/>
              <a:ln w="1689" cap="rnd">
                <a:solidFill>
                  <a:srgbClr val="00FF00">
                    <a:alpha val="100000"/>
                  </a:srgbClr>
                </a:solidFill>
                <a:prstDash val="solid"/>
                <a:round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594" name="path"/>
              <p:cNvSpPr/>
              <p:nvPr/>
            </p:nvSpPr>
            <p:spPr>
              <a:xfrm>
                <a:off x="0" y="63119"/>
                <a:ext cx="21946" cy="47866"/>
              </a:xfrm>
              <a:custGeom>
                <a:rect l="0" t="0" r="0" b="0"/>
                <a:pathLst>
                  <a:path w="34" h="75">
                    <a:moveTo>
                      <a:pt x="8" y="74"/>
                    </a:moveTo>
                    <a:lnTo>
                      <a:pt x="6" y="74"/>
                    </a:lnTo>
                    <a:lnTo>
                      <a:pt x="3" y="72"/>
                    </a:lnTo>
                    <a:lnTo>
                      <a:pt x="1" y="70"/>
                    </a:lnTo>
                    <a:lnTo>
                      <a:pt x="0" y="68"/>
                    </a:lnTo>
                    <a:lnTo>
                      <a:pt x="0" y="62"/>
                    </a:lnTo>
                    <a:lnTo>
                      <a:pt x="1" y="60"/>
                    </a:lnTo>
                    <a:lnTo>
                      <a:pt x="3" y="58"/>
                    </a:lnTo>
                    <a:lnTo>
                      <a:pt x="6" y="56"/>
                    </a:lnTo>
                    <a:lnTo>
                      <a:pt x="9" y="56"/>
                    </a:lnTo>
                    <a:lnTo>
                      <a:pt x="13" y="58"/>
                    </a:lnTo>
                    <a:lnTo>
                      <a:pt x="17" y="61"/>
                    </a:lnTo>
                    <a:lnTo>
                      <a:pt x="34" y="75"/>
                    </a:lnTo>
                    <a:lnTo>
                      <a:pt x="34" y="55"/>
                    </a:lnTo>
                    <a:moveTo>
                      <a:pt x="0" y="38"/>
                    </a:moveTo>
                    <a:lnTo>
                      <a:pt x="1" y="43"/>
                    </a:lnTo>
                    <a:lnTo>
                      <a:pt x="6" y="46"/>
                    </a:lnTo>
                    <a:lnTo>
                      <a:pt x="14" y="47"/>
                    </a:lnTo>
                    <a:lnTo>
                      <a:pt x="19" y="47"/>
                    </a:lnTo>
                    <a:lnTo>
                      <a:pt x="28" y="46"/>
                    </a:lnTo>
                    <a:lnTo>
                      <a:pt x="32" y="43"/>
                    </a:lnTo>
                    <a:lnTo>
                      <a:pt x="34" y="38"/>
                    </a:lnTo>
                    <a:lnTo>
                      <a:pt x="34" y="36"/>
                    </a:lnTo>
                    <a:lnTo>
                      <a:pt x="32" y="32"/>
                    </a:lnTo>
                    <a:lnTo>
                      <a:pt x="28" y="29"/>
                    </a:lnTo>
                    <a:lnTo>
                      <a:pt x="19" y="27"/>
                    </a:lnTo>
                    <a:lnTo>
                      <a:pt x="14" y="27"/>
                    </a:lnTo>
                    <a:lnTo>
                      <a:pt x="6" y="29"/>
                    </a:lnTo>
                    <a:lnTo>
                      <a:pt x="1" y="32"/>
                    </a:lnTo>
                    <a:lnTo>
                      <a:pt x="0" y="36"/>
                    </a:lnTo>
                    <a:lnTo>
                      <a:pt x="0" y="38"/>
                    </a:lnTo>
                    <a:moveTo>
                      <a:pt x="0" y="2"/>
                    </a:moveTo>
                    <a:lnTo>
                      <a:pt x="0" y="16"/>
                    </a:lnTo>
                    <a:lnTo>
                      <a:pt x="14" y="18"/>
                    </a:lnTo>
                    <a:lnTo>
                      <a:pt x="13" y="16"/>
                    </a:lnTo>
                    <a:lnTo>
                      <a:pt x="11" y="12"/>
                    </a:lnTo>
                    <a:lnTo>
                      <a:pt x="11" y="8"/>
                    </a:lnTo>
                    <a:lnTo>
                      <a:pt x="13" y="4"/>
                    </a:lnTo>
                    <a:lnTo>
                      <a:pt x="16" y="1"/>
                    </a:lnTo>
                    <a:lnTo>
                      <a:pt x="21" y="0"/>
                    </a:lnTo>
                    <a:lnTo>
                      <a:pt x="24" y="0"/>
                    </a:lnTo>
                    <a:lnTo>
                      <a:pt x="29" y="1"/>
                    </a:lnTo>
                    <a:lnTo>
                      <a:pt x="32" y="4"/>
                    </a:lnTo>
                    <a:lnTo>
                      <a:pt x="34" y="8"/>
                    </a:lnTo>
                    <a:lnTo>
                      <a:pt x="34" y="12"/>
                    </a:lnTo>
                    <a:lnTo>
                      <a:pt x="32" y="16"/>
                    </a:lnTo>
                    <a:lnTo>
                      <a:pt x="31" y="18"/>
                    </a:lnTo>
                    <a:lnTo>
                      <a:pt x="28" y="19"/>
                    </a:lnTo>
                  </a:path>
                </a:pathLst>
              </a:custGeom>
              <a:noFill/>
              <a:ln cap="rnd">
                <a:solidFill>
                  <a:srgbClr val="000000">
                    <a:alpha val="100000"/>
                  </a:srgbClr>
                </a:solidFill>
                <a:prstDash val="solid"/>
                <a:round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596" name="path"/>
              <p:cNvSpPr/>
              <p:nvPr/>
            </p:nvSpPr>
            <p:spPr>
              <a:xfrm>
                <a:off x="27864" y="0"/>
                <a:ext cx="40957" cy="156362"/>
              </a:xfrm>
              <a:custGeom>
                <a:rect l="0" t="0" r="0" b="0"/>
                <a:pathLst>
                  <a:path w="64" h="246">
                    <a:moveTo>
                      <a:pt x="63" y="0"/>
                    </a:moveTo>
                    <a:lnTo>
                      <a:pt x="64" y="0"/>
                    </a:lnTo>
                    <a:lnTo>
                      <a:pt x="64" y="0"/>
                    </a:lnTo>
                    <a:lnTo>
                      <a:pt x="63" y="0"/>
                    </a:lnTo>
                    <a:lnTo>
                      <a:pt x="63" y="0"/>
                    </a:lnTo>
                    <a:close/>
                  </a:path>
                  <a:path w="64" h="246">
                    <a:moveTo>
                      <a:pt x="63" y="245"/>
                    </a:moveTo>
                    <a:lnTo>
                      <a:pt x="64" y="245"/>
                    </a:lnTo>
                    <a:lnTo>
                      <a:pt x="64" y="246"/>
                    </a:lnTo>
                    <a:lnTo>
                      <a:pt x="63" y="246"/>
                    </a:lnTo>
                    <a:lnTo>
                      <a:pt x="63" y="245"/>
                    </a:lnTo>
                    <a:close/>
                  </a:path>
                  <a:path w="64" h="246">
                    <a:moveTo>
                      <a:pt x="0" y="245"/>
                    </a:moveTo>
                    <a:lnTo>
                      <a:pt x="0" y="245"/>
                    </a:lnTo>
                    <a:lnTo>
                      <a:pt x="0" y="246"/>
                    </a:lnTo>
                    <a:lnTo>
                      <a:pt x="0" y="246"/>
                    </a:lnTo>
                    <a:lnTo>
                      <a:pt x="0" y="245"/>
                    </a:lnTo>
                    <a:close/>
                  </a:path>
                </a:pathLst>
              </a:custGeom>
              <a:solidFill>
                <a:srgbClr val="00FF00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598" name="path"/>
              <p:cNvSpPr/>
              <p:nvPr/>
            </p:nvSpPr>
            <p:spPr>
              <a:xfrm>
                <a:off x="0" y="45364"/>
                <a:ext cx="21946" cy="12344"/>
              </a:xfrm>
              <a:custGeom>
                <a:rect l="0" t="0" r="0" b="0"/>
                <a:pathLst>
                  <a:path w="34" h="19">
                    <a:moveTo>
                      <a:pt x="0" y="11"/>
                    </a:moveTo>
                    <a:lnTo>
                      <a:pt x="1" y="15"/>
                    </a:lnTo>
                    <a:lnTo>
                      <a:pt x="6" y="18"/>
                    </a:lnTo>
                    <a:lnTo>
                      <a:pt x="14" y="19"/>
                    </a:lnTo>
                    <a:lnTo>
                      <a:pt x="19" y="19"/>
                    </a:lnTo>
                    <a:lnTo>
                      <a:pt x="28" y="18"/>
                    </a:lnTo>
                    <a:lnTo>
                      <a:pt x="32" y="15"/>
                    </a:lnTo>
                    <a:lnTo>
                      <a:pt x="34" y="11"/>
                    </a:lnTo>
                    <a:lnTo>
                      <a:pt x="34" y="8"/>
                    </a:lnTo>
                    <a:lnTo>
                      <a:pt x="32" y="4"/>
                    </a:lnTo>
                    <a:lnTo>
                      <a:pt x="28" y="1"/>
                    </a:lnTo>
                    <a:lnTo>
                      <a:pt x="19" y="0"/>
                    </a:lnTo>
                    <a:lnTo>
                      <a:pt x="14" y="0"/>
                    </a:lnTo>
                    <a:lnTo>
                      <a:pt x="6" y="1"/>
                    </a:lnTo>
                    <a:lnTo>
                      <a:pt x="1" y="4"/>
                    </a:lnTo>
                    <a:lnTo>
                      <a:pt x="0" y="8"/>
                    </a:lnTo>
                    <a:lnTo>
                      <a:pt x="0" y="11"/>
                    </a:lnTo>
                  </a:path>
                </a:pathLst>
              </a:custGeom>
              <a:noFill/>
              <a:ln cap="rnd">
                <a:solidFill>
                  <a:srgbClr val="000000">
                    <a:alpha val="100000"/>
                  </a:srgbClr>
                </a:solidFill>
                <a:prstDash val="solid"/>
                <a:round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600" name="path"/>
            <p:cNvSpPr/>
            <p:nvPr/>
          </p:nvSpPr>
          <p:spPr>
            <a:xfrm>
              <a:off x="194271" y="672083"/>
              <a:ext cx="56553" cy="187997"/>
            </a:xfrm>
            <a:custGeom>
              <a:rect l="0" t="0" r="0" b="0"/>
              <a:pathLst>
                <a:path w="89" h="296">
                  <a:moveTo>
                    <a:pt x="0" y="296"/>
                  </a:moveTo>
                  <a:lnTo>
                    <a:pt x="89" y="0"/>
                  </a:lnTo>
                </a:path>
              </a:pathLst>
            </a:custGeom>
            <a:noFill/>
            <a:ln cap="rnd">
              <a:solidFill>
                <a:srgbClr val="000000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grpSp>
          <p:nvGrpSpPr>
            <p:cNvPr id="54" name="group 54"/>
            <p:cNvGrpSpPr/>
            <p:nvPr/>
          </p:nvGrpSpPr>
          <p:grpSpPr>
            <a:xfrm rot="21600000">
              <a:off x="3414242" y="631698"/>
              <a:ext cx="34525" cy="233774"/>
              <a:chExt cx="34525" cy="233774"/>
            </a:xfrm>
          </p:grpSpPr>
          <p:sp>
            <p:nvSpPr>
              <p:cNvPr id="602" name="path"/>
              <p:cNvSpPr/>
              <p:nvPr/>
            </p:nvSpPr>
            <p:spPr>
              <a:xfrm>
                <a:off x="24808" y="222344"/>
                <a:ext cx="9716" cy="11429"/>
              </a:xfrm>
              <a:custGeom>
                <a:rect l="0" t="0" r="0" b="0"/>
                <a:pathLst>
                  <a:path w="15" h="17">
                    <a:moveTo>
                      <a:pt x="4" y="1"/>
                    </a:moveTo>
                    <a:lnTo>
                      <a:pt x="1" y="4"/>
                    </a:lnTo>
                    <a:lnTo>
                      <a:pt x="11" y="16"/>
                    </a:lnTo>
                    <a:lnTo>
                      <a:pt x="13" y="13"/>
                    </a:lnTo>
                    <a:lnTo>
                      <a:pt x="4" y="1"/>
                    </a:lnTo>
                  </a:path>
                </a:pathLst>
              </a:custGeom>
              <a:noFill/>
              <a:ln w="1689" cap="rnd">
                <a:solidFill>
                  <a:srgbClr val="66CCB2">
                    <a:alpha val="100000"/>
                  </a:srgbClr>
                </a:solidFill>
                <a:prstDash val="solid"/>
                <a:round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604" name="path"/>
              <p:cNvSpPr/>
              <p:nvPr/>
            </p:nvSpPr>
            <p:spPr>
              <a:xfrm>
                <a:off x="3175" y="131571"/>
                <a:ext cx="18554" cy="10617"/>
              </a:xfrm>
              <a:custGeom>
                <a:rect l="0" t="0" r="0" b="0"/>
                <a:pathLst>
                  <a:path w="28" h="16">
                    <a:moveTo>
                      <a:pt x="0" y="14"/>
                    </a:moveTo>
                    <a:lnTo>
                      <a:pt x="0" y="1"/>
                    </a:lnTo>
                    <a:lnTo>
                      <a:pt x="11" y="8"/>
                    </a:lnTo>
                    <a:lnTo>
                      <a:pt x="11" y="4"/>
                    </a:lnTo>
                    <a:lnTo>
                      <a:pt x="12" y="2"/>
                    </a:lnTo>
                    <a:lnTo>
                      <a:pt x="14" y="1"/>
                    </a:lnTo>
                    <a:lnTo>
                      <a:pt x="18" y="0"/>
                    </a:lnTo>
                    <a:lnTo>
                      <a:pt x="21" y="0"/>
                    </a:lnTo>
                    <a:lnTo>
                      <a:pt x="25" y="1"/>
                    </a:lnTo>
                    <a:lnTo>
                      <a:pt x="27" y="3"/>
                    </a:lnTo>
                    <a:lnTo>
                      <a:pt x="29" y="7"/>
                    </a:lnTo>
                    <a:lnTo>
                      <a:pt x="29" y="10"/>
                    </a:lnTo>
                    <a:lnTo>
                      <a:pt x="27" y="14"/>
                    </a:lnTo>
                    <a:lnTo>
                      <a:pt x="26" y="15"/>
                    </a:lnTo>
                    <a:lnTo>
                      <a:pt x="23" y="16"/>
                    </a:lnTo>
                  </a:path>
                </a:pathLst>
              </a:custGeom>
              <a:noFill/>
              <a:ln cap="rnd">
                <a:solidFill>
                  <a:srgbClr val="000000">
                    <a:alpha val="100000"/>
                  </a:srgbClr>
                </a:solidFill>
                <a:prstDash val="solid"/>
                <a:round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606" name="path"/>
              <p:cNvSpPr/>
              <p:nvPr/>
            </p:nvSpPr>
            <p:spPr>
              <a:xfrm>
                <a:off x="0" y="0"/>
                <a:ext cx="29895" cy="228269"/>
              </a:xfrm>
              <a:custGeom>
                <a:rect l="0" t="0" r="0" b="0"/>
                <a:pathLst>
                  <a:path w="47" h="359">
                    <a:moveTo>
                      <a:pt x="0" y="0"/>
                    </a:move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  <a:path w="47" h="359">
                    <a:moveTo>
                      <a:pt x="0" y="358"/>
                    </a:moveTo>
                    <a:lnTo>
                      <a:pt x="0" y="358"/>
                    </a:lnTo>
                    <a:lnTo>
                      <a:pt x="0" y="359"/>
                    </a:lnTo>
                    <a:lnTo>
                      <a:pt x="0" y="359"/>
                    </a:lnTo>
                    <a:lnTo>
                      <a:pt x="0" y="358"/>
                    </a:lnTo>
                    <a:close/>
                  </a:path>
                  <a:path w="47" h="359">
                    <a:moveTo>
                      <a:pt x="46" y="358"/>
                    </a:moveTo>
                    <a:lnTo>
                      <a:pt x="47" y="358"/>
                    </a:lnTo>
                    <a:lnTo>
                      <a:pt x="47" y="359"/>
                    </a:lnTo>
                    <a:lnTo>
                      <a:pt x="46" y="359"/>
                    </a:lnTo>
                    <a:lnTo>
                      <a:pt x="46" y="358"/>
                    </a:lnTo>
                    <a:close/>
                  </a:path>
                </a:pathLst>
              </a:custGeom>
              <a:solidFill>
                <a:srgbClr val="66CCB2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608" name="path"/>
              <p:cNvSpPr/>
              <p:nvPr/>
            </p:nvSpPr>
            <p:spPr>
              <a:xfrm>
                <a:off x="3175" y="86092"/>
                <a:ext cx="18554" cy="40932"/>
              </a:xfrm>
              <a:custGeom>
                <a:rect l="0" t="0" r="0" b="0"/>
                <a:pathLst>
                  <a:path w="28" h="64">
                    <a:moveTo>
                      <a:pt x="0" y="57"/>
                    </a:moveTo>
                    <a:lnTo>
                      <a:pt x="1" y="60"/>
                    </a:lnTo>
                    <a:lnTo>
                      <a:pt x="5" y="63"/>
                    </a:lnTo>
                    <a:lnTo>
                      <a:pt x="12" y="64"/>
                    </a:lnTo>
                    <a:lnTo>
                      <a:pt x="16" y="64"/>
                    </a:lnTo>
                    <a:lnTo>
                      <a:pt x="23" y="63"/>
                    </a:lnTo>
                    <a:lnTo>
                      <a:pt x="27" y="60"/>
                    </a:lnTo>
                    <a:lnTo>
                      <a:pt x="29" y="57"/>
                    </a:lnTo>
                    <a:lnTo>
                      <a:pt x="29" y="54"/>
                    </a:lnTo>
                    <a:lnTo>
                      <a:pt x="27" y="51"/>
                    </a:lnTo>
                    <a:lnTo>
                      <a:pt x="23" y="48"/>
                    </a:lnTo>
                    <a:lnTo>
                      <a:pt x="16" y="47"/>
                    </a:lnTo>
                    <a:lnTo>
                      <a:pt x="12" y="47"/>
                    </a:lnTo>
                    <a:lnTo>
                      <a:pt x="5" y="48"/>
                    </a:lnTo>
                    <a:lnTo>
                      <a:pt x="1" y="51"/>
                    </a:lnTo>
                    <a:lnTo>
                      <a:pt x="0" y="54"/>
                    </a:lnTo>
                    <a:lnTo>
                      <a:pt x="0" y="57"/>
                    </a:lnTo>
                    <a:moveTo>
                      <a:pt x="0" y="33"/>
                    </a:moveTo>
                    <a:lnTo>
                      <a:pt x="1" y="36"/>
                    </a:lnTo>
                    <a:lnTo>
                      <a:pt x="5" y="39"/>
                    </a:lnTo>
                    <a:lnTo>
                      <a:pt x="12" y="40"/>
                    </a:lnTo>
                    <a:lnTo>
                      <a:pt x="16" y="40"/>
                    </a:lnTo>
                    <a:lnTo>
                      <a:pt x="23" y="39"/>
                    </a:lnTo>
                    <a:lnTo>
                      <a:pt x="27" y="36"/>
                    </a:lnTo>
                    <a:lnTo>
                      <a:pt x="29" y="33"/>
                    </a:lnTo>
                    <a:lnTo>
                      <a:pt x="29" y="31"/>
                    </a:lnTo>
                    <a:lnTo>
                      <a:pt x="27" y="27"/>
                    </a:lnTo>
                    <a:lnTo>
                      <a:pt x="23" y="24"/>
                    </a:lnTo>
                    <a:lnTo>
                      <a:pt x="16" y="23"/>
                    </a:lnTo>
                    <a:lnTo>
                      <a:pt x="12" y="23"/>
                    </a:lnTo>
                    <a:lnTo>
                      <a:pt x="5" y="24"/>
                    </a:lnTo>
                    <a:lnTo>
                      <a:pt x="1" y="27"/>
                    </a:lnTo>
                    <a:lnTo>
                      <a:pt x="0" y="31"/>
                    </a:lnTo>
                    <a:lnTo>
                      <a:pt x="0" y="33"/>
                    </a:lnTo>
                    <a:moveTo>
                      <a:pt x="0" y="9"/>
                    </a:moveTo>
                    <a:lnTo>
                      <a:pt x="1" y="12"/>
                    </a:lnTo>
                    <a:lnTo>
                      <a:pt x="5" y="15"/>
                    </a:lnTo>
                    <a:lnTo>
                      <a:pt x="12" y="16"/>
                    </a:lnTo>
                    <a:lnTo>
                      <a:pt x="16" y="16"/>
                    </a:lnTo>
                    <a:lnTo>
                      <a:pt x="23" y="15"/>
                    </a:lnTo>
                    <a:lnTo>
                      <a:pt x="27" y="12"/>
                    </a:lnTo>
                    <a:lnTo>
                      <a:pt x="29" y="9"/>
                    </a:lnTo>
                    <a:lnTo>
                      <a:pt x="29" y="7"/>
                    </a:lnTo>
                    <a:lnTo>
                      <a:pt x="27" y="3"/>
                    </a:lnTo>
                    <a:lnTo>
                      <a:pt x="23" y="1"/>
                    </a:lnTo>
                    <a:lnTo>
                      <a:pt x="16" y="0"/>
                    </a:lnTo>
                    <a:lnTo>
                      <a:pt x="12" y="0"/>
                    </a:lnTo>
                    <a:lnTo>
                      <a:pt x="5" y="1"/>
                    </a:lnTo>
                    <a:lnTo>
                      <a:pt x="1" y="3"/>
                    </a:lnTo>
                    <a:lnTo>
                      <a:pt x="0" y="7"/>
                    </a:lnTo>
                    <a:lnTo>
                      <a:pt x="0" y="9"/>
                    </a:lnTo>
                  </a:path>
                </a:pathLst>
              </a:custGeom>
              <a:noFill/>
              <a:ln cap="rnd">
                <a:solidFill>
                  <a:srgbClr val="000000">
                    <a:alpha val="100000"/>
                  </a:srgbClr>
                </a:solidFill>
                <a:prstDash val="solid"/>
                <a:round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6" name="group 56"/>
            <p:cNvGrpSpPr/>
            <p:nvPr/>
          </p:nvGrpSpPr>
          <p:grpSpPr>
            <a:xfrm rot="21600000">
              <a:off x="1211630" y="663657"/>
              <a:ext cx="55079" cy="136645"/>
              <a:chExt cx="55079" cy="136645"/>
            </a:xfrm>
          </p:grpSpPr>
          <p:sp>
            <p:nvSpPr>
              <p:cNvPr id="610" name="path"/>
              <p:cNvSpPr/>
              <p:nvPr/>
            </p:nvSpPr>
            <p:spPr>
              <a:xfrm>
                <a:off x="23234" y="0"/>
                <a:ext cx="9716" cy="11442"/>
              </a:xfrm>
              <a:custGeom>
                <a:rect l="0" t="0" r="0" b="0"/>
                <a:pathLst>
                  <a:path w="15" h="18">
                    <a:moveTo>
                      <a:pt x="11" y="16"/>
                    </a:moveTo>
                    <a:lnTo>
                      <a:pt x="13" y="13"/>
                    </a:lnTo>
                    <a:lnTo>
                      <a:pt x="4" y="1"/>
                    </a:lnTo>
                    <a:lnTo>
                      <a:pt x="1" y="4"/>
                    </a:lnTo>
                    <a:lnTo>
                      <a:pt x="11" y="16"/>
                    </a:lnTo>
                  </a:path>
                </a:pathLst>
              </a:custGeom>
              <a:noFill/>
              <a:ln w="1689" cap="rnd">
                <a:solidFill>
                  <a:srgbClr val="00FF00">
                    <a:alpha val="100000"/>
                  </a:srgbClr>
                </a:solidFill>
                <a:prstDash val="solid"/>
                <a:round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612" name="path"/>
              <p:cNvSpPr/>
              <p:nvPr/>
            </p:nvSpPr>
            <p:spPr>
              <a:xfrm>
                <a:off x="0" y="88779"/>
                <a:ext cx="21767" cy="47866"/>
              </a:xfrm>
              <a:custGeom>
                <a:rect l="0" t="0" r="0" b="0"/>
                <a:pathLst>
                  <a:path w="34" h="75">
                    <a:moveTo>
                      <a:pt x="8" y="74"/>
                    </a:moveTo>
                    <a:lnTo>
                      <a:pt x="6" y="74"/>
                    </a:lnTo>
                    <a:lnTo>
                      <a:pt x="3" y="72"/>
                    </a:lnTo>
                    <a:lnTo>
                      <a:pt x="1" y="71"/>
                    </a:lnTo>
                    <a:lnTo>
                      <a:pt x="0" y="68"/>
                    </a:lnTo>
                    <a:lnTo>
                      <a:pt x="0" y="62"/>
                    </a:lnTo>
                    <a:lnTo>
                      <a:pt x="1" y="60"/>
                    </a:lnTo>
                    <a:lnTo>
                      <a:pt x="3" y="58"/>
                    </a:lnTo>
                    <a:lnTo>
                      <a:pt x="6" y="57"/>
                    </a:lnTo>
                    <a:lnTo>
                      <a:pt x="9" y="57"/>
                    </a:lnTo>
                    <a:lnTo>
                      <a:pt x="12" y="58"/>
                    </a:lnTo>
                    <a:lnTo>
                      <a:pt x="17" y="61"/>
                    </a:lnTo>
                    <a:lnTo>
                      <a:pt x="34" y="75"/>
                    </a:lnTo>
                    <a:lnTo>
                      <a:pt x="34" y="55"/>
                    </a:lnTo>
                    <a:moveTo>
                      <a:pt x="0" y="30"/>
                    </a:moveTo>
                    <a:lnTo>
                      <a:pt x="0" y="44"/>
                    </a:lnTo>
                    <a:lnTo>
                      <a:pt x="14" y="46"/>
                    </a:lnTo>
                    <a:lnTo>
                      <a:pt x="12" y="44"/>
                    </a:lnTo>
                    <a:lnTo>
                      <a:pt x="11" y="40"/>
                    </a:lnTo>
                    <a:lnTo>
                      <a:pt x="11" y="36"/>
                    </a:lnTo>
                    <a:lnTo>
                      <a:pt x="12" y="32"/>
                    </a:lnTo>
                    <a:lnTo>
                      <a:pt x="16" y="29"/>
                    </a:lnTo>
                    <a:lnTo>
                      <a:pt x="21" y="27"/>
                    </a:lnTo>
                    <a:lnTo>
                      <a:pt x="24" y="27"/>
                    </a:lnTo>
                    <a:lnTo>
                      <a:pt x="29" y="29"/>
                    </a:lnTo>
                    <a:lnTo>
                      <a:pt x="32" y="32"/>
                    </a:lnTo>
                    <a:lnTo>
                      <a:pt x="34" y="36"/>
                    </a:lnTo>
                    <a:lnTo>
                      <a:pt x="34" y="40"/>
                    </a:lnTo>
                    <a:lnTo>
                      <a:pt x="32" y="44"/>
                    </a:lnTo>
                    <a:lnTo>
                      <a:pt x="30" y="46"/>
                    </a:lnTo>
                    <a:lnTo>
                      <a:pt x="27" y="47"/>
                    </a:lnTo>
                    <a:moveTo>
                      <a:pt x="0" y="12"/>
                    </a:moveTo>
                    <a:lnTo>
                      <a:pt x="1" y="16"/>
                    </a:lnTo>
                    <a:lnTo>
                      <a:pt x="4" y="18"/>
                    </a:lnTo>
                    <a:lnTo>
                      <a:pt x="8" y="18"/>
                    </a:lnTo>
                    <a:lnTo>
                      <a:pt x="11" y="16"/>
                    </a:lnTo>
                    <a:lnTo>
                      <a:pt x="12" y="13"/>
                    </a:lnTo>
                    <a:lnTo>
                      <a:pt x="14" y="8"/>
                    </a:lnTo>
                    <a:lnTo>
                      <a:pt x="16" y="4"/>
                    </a:lnTo>
                    <a:lnTo>
                      <a:pt x="19" y="1"/>
                    </a:lnTo>
                    <a:lnTo>
                      <a:pt x="22" y="0"/>
                    </a:lnTo>
                    <a:lnTo>
                      <a:pt x="27" y="0"/>
                    </a:lnTo>
                    <a:lnTo>
                      <a:pt x="30" y="1"/>
                    </a:lnTo>
                    <a:lnTo>
                      <a:pt x="32" y="2"/>
                    </a:lnTo>
                    <a:lnTo>
                      <a:pt x="34" y="7"/>
                    </a:lnTo>
                    <a:lnTo>
                      <a:pt x="34" y="12"/>
                    </a:lnTo>
                    <a:lnTo>
                      <a:pt x="32" y="16"/>
                    </a:lnTo>
                    <a:lnTo>
                      <a:pt x="30" y="18"/>
                    </a:lnTo>
                    <a:lnTo>
                      <a:pt x="27" y="19"/>
                    </a:lnTo>
                    <a:lnTo>
                      <a:pt x="22" y="19"/>
                    </a:lnTo>
                    <a:lnTo>
                      <a:pt x="19" y="18"/>
                    </a:lnTo>
                    <a:lnTo>
                      <a:pt x="16" y="15"/>
                    </a:lnTo>
                    <a:lnTo>
                      <a:pt x="14" y="11"/>
                    </a:lnTo>
                    <a:lnTo>
                      <a:pt x="12" y="5"/>
                    </a:lnTo>
                    <a:lnTo>
                      <a:pt x="11" y="2"/>
                    </a:lnTo>
                    <a:lnTo>
                      <a:pt x="8" y="1"/>
                    </a:lnTo>
                    <a:lnTo>
                      <a:pt x="4" y="1"/>
                    </a:lnTo>
                    <a:lnTo>
                      <a:pt x="1" y="2"/>
                    </a:lnTo>
                    <a:lnTo>
                      <a:pt x="0" y="7"/>
                    </a:lnTo>
                    <a:lnTo>
                      <a:pt x="0" y="12"/>
                    </a:lnTo>
                  </a:path>
                </a:pathLst>
              </a:custGeom>
              <a:noFill/>
              <a:ln cap="rnd">
                <a:solidFill>
                  <a:srgbClr val="000000">
                    <a:alpha val="100000"/>
                  </a:srgbClr>
                </a:solidFill>
                <a:prstDash val="solid"/>
                <a:round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614" name="path"/>
              <p:cNvSpPr/>
              <p:nvPr/>
            </p:nvSpPr>
            <p:spPr>
              <a:xfrm>
                <a:off x="54444" y="5289"/>
                <a:ext cx="634" cy="634"/>
              </a:xfrm>
              <a:custGeom>
                <a:rect l="0" t="0" r="0" b="0"/>
                <a:pathLst>
                  <a:path>
                    <a:moveTo>
                      <a:pt x="0" y="0"/>
                    </a:move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00FF00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616" name="path"/>
              <p:cNvSpPr/>
              <p:nvPr/>
            </p:nvSpPr>
            <p:spPr>
              <a:xfrm>
                <a:off x="0" y="71025"/>
                <a:ext cx="21767" cy="12560"/>
              </a:xfrm>
              <a:custGeom>
                <a:rect l="0" t="0" r="0" b="0"/>
                <a:pathLst>
                  <a:path w="34" h="19">
                    <a:moveTo>
                      <a:pt x="0" y="19"/>
                    </a:moveTo>
                    <a:lnTo>
                      <a:pt x="0" y="0"/>
                    </a:lnTo>
                    <a:lnTo>
                      <a:pt x="34" y="13"/>
                    </a:lnTo>
                  </a:path>
                </a:pathLst>
              </a:custGeom>
              <a:noFill/>
              <a:ln cap="rnd">
                <a:solidFill>
                  <a:srgbClr val="000000">
                    <a:alpha val="100000"/>
                  </a:srgbClr>
                </a:solidFill>
                <a:prstDash val="solid"/>
                <a:round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618" name="path"/>
            <p:cNvSpPr/>
            <p:nvPr/>
          </p:nvSpPr>
          <p:spPr>
            <a:xfrm>
              <a:off x="960996" y="632447"/>
              <a:ext cx="17297" cy="234784"/>
            </a:xfrm>
            <a:custGeom>
              <a:rect l="0" t="0" r="0" b="0"/>
              <a:pathLst>
                <a:path w="27" h="369">
                  <a:moveTo>
                    <a:pt x="27" y="11"/>
                  </a:moveTo>
                  <a:lnTo>
                    <a:pt x="0" y="11"/>
                  </a:lnTo>
                  <a:moveTo>
                    <a:pt x="23" y="357"/>
                  </a:moveTo>
                  <a:lnTo>
                    <a:pt x="0" y="357"/>
                  </a:lnTo>
                  <a:moveTo>
                    <a:pt x="9" y="0"/>
                  </a:moveTo>
                  <a:lnTo>
                    <a:pt x="9" y="369"/>
                  </a:lnTo>
                </a:path>
              </a:pathLst>
            </a:custGeom>
            <a:noFill/>
            <a:ln cap="rnd">
              <a:solidFill>
                <a:srgbClr val="00FF00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20" name="path"/>
            <p:cNvSpPr/>
            <p:nvPr/>
          </p:nvSpPr>
          <p:spPr>
            <a:xfrm>
              <a:off x="168046" y="129311"/>
              <a:ext cx="18732" cy="136233"/>
            </a:xfrm>
            <a:custGeom>
              <a:rect l="0" t="0" r="0" b="0"/>
              <a:pathLst>
                <a:path w="28" h="214">
                  <a:moveTo>
                    <a:pt x="29" y="0"/>
                  </a:moveTo>
                  <a:lnTo>
                    <a:pt x="29" y="180"/>
                  </a:lnTo>
                  <a:moveTo>
                    <a:pt x="0" y="18"/>
                  </a:moveTo>
                  <a:lnTo>
                    <a:pt x="0" y="214"/>
                  </a:lnTo>
                </a:path>
              </a:pathLst>
            </a:custGeom>
            <a:noFill/>
            <a:ln cap="rnd">
              <a:solidFill>
                <a:srgbClr val="00FFFF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22" name="path"/>
            <p:cNvSpPr/>
            <p:nvPr/>
          </p:nvSpPr>
          <p:spPr>
            <a:xfrm>
              <a:off x="3433292" y="554481"/>
              <a:ext cx="26224" cy="77533"/>
            </a:xfrm>
            <a:custGeom>
              <a:rect l="0" t="0" r="0" b="0"/>
              <a:pathLst>
                <a:path w="41" h="122">
                  <a:moveTo>
                    <a:pt x="0" y="0"/>
                  </a:moveTo>
                  <a:lnTo>
                    <a:pt x="41" y="0"/>
                  </a:lnTo>
                  <a:moveTo>
                    <a:pt x="0" y="122"/>
                  </a:moveTo>
                  <a:lnTo>
                    <a:pt x="41" y="122"/>
                  </a:lnTo>
                  <a:moveTo>
                    <a:pt x="16" y="0"/>
                  </a:moveTo>
                  <a:lnTo>
                    <a:pt x="16" y="122"/>
                  </a:lnTo>
                </a:path>
              </a:pathLst>
            </a:custGeom>
            <a:noFill/>
            <a:ln cap="rnd">
              <a:solidFill>
                <a:srgbClr val="66CCB2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24" name="path"/>
            <p:cNvSpPr/>
            <p:nvPr/>
          </p:nvSpPr>
          <p:spPr>
            <a:xfrm>
              <a:off x="2262352" y="311467"/>
              <a:ext cx="35140" cy="49377"/>
            </a:xfrm>
            <a:custGeom>
              <a:rect l="0" t="0" r="0" b="0"/>
              <a:pathLst>
                <a:path w="55" h="77">
                  <a:moveTo>
                    <a:pt x="55" y="65"/>
                  </a:moveTo>
                  <a:lnTo>
                    <a:pt x="0" y="65"/>
                  </a:lnTo>
                  <a:moveTo>
                    <a:pt x="55" y="11"/>
                  </a:moveTo>
                  <a:lnTo>
                    <a:pt x="0" y="11"/>
                  </a:lnTo>
                  <a:moveTo>
                    <a:pt x="24" y="65"/>
                  </a:moveTo>
                  <a:lnTo>
                    <a:pt x="24" y="77"/>
                  </a:lnTo>
                  <a:moveTo>
                    <a:pt x="24" y="11"/>
                  </a:moveTo>
                  <a:lnTo>
                    <a:pt x="24" y="0"/>
                  </a:lnTo>
                  <a:moveTo>
                    <a:pt x="24" y="65"/>
                  </a:moveTo>
                  <a:lnTo>
                    <a:pt x="24" y="11"/>
                  </a:lnTo>
                </a:path>
              </a:pathLst>
            </a:custGeom>
            <a:noFill/>
            <a:ln cap="rnd">
              <a:solidFill>
                <a:srgbClr val="66CCB2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26" name="path"/>
            <p:cNvSpPr/>
            <p:nvPr/>
          </p:nvSpPr>
          <p:spPr>
            <a:xfrm>
              <a:off x="3395840" y="565962"/>
              <a:ext cx="18719" cy="66052"/>
            </a:xfrm>
            <a:custGeom>
              <a:rect l="0" t="0" r="0" b="0"/>
              <a:pathLst>
                <a:path w="28" h="104">
                  <a:moveTo>
                    <a:pt x="29" y="0"/>
                  </a:moveTo>
                  <a:lnTo>
                    <a:pt x="29" y="104"/>
                  </a:lnTo>
                  <a:moveTo>
                    <a:pt x="29" y="104"/>
                  </a:moveTo>
                  <a:lnTo>
                    <a:pt x="0" y="104"/>
                  </a:lnTo>
                </a:path>
              </a:pathLst>
            </a:custGeom>
            <a:noFill/>
            <a:ln cap="rnd">
              <a:solidFill>
                <a:srgbClr val="00FFFF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28" name="path"/>
            <p:cNvSpPr/>
            <p:nvPr/>
          </p:nvSpPr>
          <p:spPr>
            <a:xfrm>
              <a:off x="507707" y="767816"/>
              <a:ext cx="34962" cy="18847"/>
            </a:xfrm>
            <a:custGeom>
              <a:rect l="0" t="0" r="0" b="0"/>
              <a:pathLst>
                <a:path w="55" h="28">
                  <a:moveTo>
                    <a:pt x="5" y="4"/>
                  </a:moveTo>
                  <a:lnTo>
                    <a:pt x="4" y="14"/>
                  </a:lnTo>
                  <a:lnTo>
                    <a:pt x="3" y="10"/>
                  </a:lnTo>
                  <a:moveTo>
                    <a:pt x="3" y="0"/>
                  </a:moveTo>
                  <a:lnTo>
                    <a:pt x="3" y="6"/>
                  </a:lnTo>
                  <a:moveTo>
                    <a:pt x="7" y="4"/>
                  </a:moveTo>
                  <a:lnTo>
                    <a:pt x="7" y="13"/>
                  </a:lnTo>
                  <a:moveTo>
                    <a:pt x="7" y="6"/>
                  </a:moveTo>
                  <a:lnTo>
                    <a:pt x="10" y="5"/>
                  </a:lnTo>
                  <a:moveTo>
                    <a:pt x="10" y="4"/>
                  </a:moveTo>
                  <a:lnTo>
                    <a:pt x="10" y="11"/>
                  </a:lnTo>
                  <a:moveTo>
                    <a:pt x="10" y="11"/>
                  </a:moveTo>
                  <a:lnTo>
                    <a:pt x="7" y="11"/>
                  </a:lnTo>
                  <a:moveTo>
                    <a:pt x="1" y="19"/>
                  </a:moveTo>
                  <a:lnTo>
                    <a:pt x="10" y="17"/>
                  </a:lnTo>
                  <a:moveTo>
                    <a:pt x="6" y="13"/>
                  </a:moveTo>
                  <a:lnTo>
                    <a:pt x="6" y="29"/>
                  </a:lnTo>
                  <a:moveTo>
                    <a:pt x="6" y="18"/>
                  </a:moveTo>
                  <a:lnTo>
                    <a:pt x="0" y="28"/>
                  </a:lnTo>
                  <a:moveTo>
                    <a:pt x="6" y="18"/>
                  </a:moveTo>
                  <a:lnTo>
                    <a:pt x="10" y="27"/>
                  </a:lnTo>
                  <a:lnTo>
                    <a:pt x="11" y="27"/>
                  </a:lnTo>
                  <a:moveTo>
                    <a:pt x="0" y="6"/>
                  </a:moveTo>
                  <a:lnTo>
                    <a:pt x="5" y="5"/>
                  </a:lnTo>
                  <a:moveTo>
                    <a:pt x="3" y="6"/>
                  </a:moveTo>
                  <a:lnTo>
                    <a:pt x="1" y="11"/>
                  </a:lnTo>
                  <a:lnTo>
                    <a:pt x="0" y="17"/>
                  </a:lnTo>
                  <a:moveTo>
                    <a:pt x="21" y="9"/>
                  </a:moveTo>
                  <a:lnTo>
                    <a:pt x="24" y="16"/>
                  </a:lnTo>
                  <a:moveTo>
                    <a:pt x="19" y="8"/>
                  </a:moveTo>
                  <a:lnTo>
                    <a:pt x="15" y="17"/>
                  </a:lnTo>
                  <a:moveTo>
                    <a:pt x="24" y="4"/>
                  </a:moveTo>
                  <a:lnTo>
                    <a:pt x="23" y="9"/>
                  </a:lnTo>
                  <a:moveTo>
                    <a:pt x="16" y="6"/>
                  </a:moveTo>
                  <a:lnTo>
                    <a:pt x="24" y="5"/>
                  </a:lnTo>
                  <a:moveTo>
                    <a:pt x="16" y="4"/>
                  </a:moveTo>
                  <a:lnTo>
                    <a:pt x="15" y="11"/>
                  </a:lnTo>
                  <a:moveTo>
                    <a:pt x="19" y="0"/>
                  </a:moveTo>
                  <a:lnTo>
                    <a:pt x="21" y="5"/>
                  </a:lnTo>
                  <a:moveTo>
                    <a:pt x="20" y="26"/>
                  </a:moveTo>
                  <a:lnTo>
                    <a:pt x="20" y="26"/>
                  </a:lnTo>
                  <a:moveTo>
                    <a:pt x="15" y="27"/>
                  </a:moveTo>
                  <a:lnTo>
                    <a:pt x="25" y="26"/>
                  </a:lnTo>
                  <a:moveTo>
                    <a:pt x="16" y="19"/>
                  </a:moveTo>
                  <a:lnTo>
                    <a:pt x="23" y="18"/>
                  </a:lnTo>
                  <a:moveTo>
                    <a:pt x="20" y="18"/>
                  </a:moveTo>
                  <a:lnTo>
                    <a:pt x="20" y="26"/>
                  </a:lnTo>
                  <a:moveTo>
                    <a:pt x="37" y="2"/>
                  </a:moveTo>
                  <a:lnTo>
                    <a:pt x="37" y="29"/>
                  </a:lnTo>
                  <a:moveTo>
                    <a:pt x="37" y="5"/>
                  </a:moveTo>
                  <a:lnTo>
                    <a:pt x="40" y="4"/>
                  </a:lnTo>
                  <a:moveTo>
                    <a:pt x="40" y="3"/>
                  </a:moveTo>
                  <a:lnTo>
                    <a:pt x="39" y="11"/>
                  </a:lnTo>
                  <a:moveTo>
                    <a:pt x="39" y="22"/>
                  </a:moveTo>
                  <a:lnTo>
                    <a:pt x="38" y="19"/>
                  </a:lnTo>
                  <a:moveTo>
                    <a:pt x="39" y="10"/>
                  </a:moveTo>
                  <a:lnTo>
                    <a:pt x="40" y="15"/>
                  </a:lnTo>
                  <a:lnTo>
                    <a:pt x="40" y="19"/>
                  </a:lnTo>
                  <a:lnTo>
                    <a:pt x="39" y="22"/>
                  </a:lnTo>
                  <a:moveTo>
                    <a:pt x="32" y="0"/>
                  </a:moveTo>
                  <a:lnTo>
                    <a:pt x="33" y="4"/>
                  </a:lnTo>
                  <a:moveTo>
                    <a:pt x="35" y="5"/>
                  </a:moveTo>
                  <a:lnTo>
                    <a:pt x="30" y="6"/>
                  </a:lnTo>
                  <a:moveTo>
                    <a:pt x="34" y="5"/>
                  </a:moveTo>
                  <a:lnTo>
                    <a:pt x="33" y="13"/>
                  </a:lnTo>
                  <a:moveTo>
                    <a:pt x="32" y="12"/>
                  </a:moveTo>
                  <a:lnTo>
                    <a:pt x="31" y="8"/>
                  </a:lnTo>
                  <a:moveTo>
                    <a:pt x="34" y="23"/>
                  </a:moveTo>
                  <a:lnTo>
                    <a:pt x="35" y="16"/>
                  </a:lnTo>
                  <a:moveTo>
                    <a:pt x="34" y="18"/>
                  </a:moveTo>
                  <a:lnTo>
                    <a:pt x="31" y="19"/>
                  </a:lnTo>
                  <a:moveTo>
                    <a:pt x="28" y="15"/>
                  </a:moveTo>
                  <a:lnTo>
                    <a:pt x="36" y="12"/>
                  </a:lnTo>
                  <a:moveTo>
                    <a:pt x="31" y="16"/>
                  </a:moveTo>
                  <a:lnTo>
                    <a:pt x="31" y="27"/>
                  </a:lnTo>
                  <a:moveTo>
                    <a:pt x="31" y="24"/>
                  </a:moveTo>
                  <a:lnTo>
                    <a:pt x="35" y="23"/>
                  </a:lnTo>
                  <a:moveTo>
                    <a:pt x="50" y="23"/>
                  </a:moveTo>
                  <a:lnTo>
                    <a:pt x="50" y="29"/>
                  </a:lnTo>
                  <a:lnTo>
                    <a:pt x="48" y="25"/>
                  </a:lnTo>
                  <a:moveTo>
                    <a:pt x="51" y="14"/>
                  </a:moveTo>
                  <a:lnTo>
                    <a:pt x="51" y="23"/>
                  </a:lnTo>
                  <a:moveTo>
                    <a:pt x="46" y="16"/>
                  </a:moveTo>
                  <a:lnTo>
                    <a:pt x="51" y="15"/>
                  </a:lnTo>
                  <a:moveTo>
                    <a:pt x="51" y="8"/>
                  </a:moveTo>
                  <a:lnTo>
                    <a:pt x="53" y="16"/>
                  </a:lnTo>
                  <a:lnTo>
                    <a:pt x="55" y="16"/>
                  </a:lnTo>
                  <a:moveTo>
                    <a:pt x="50" y="0"/>
                  </a:moveTo>
                  <a:lnTo>
                    <a:pt x="51" y="8"/>
                  </a:lnTo>
                  <a:moveTo>
                    <a:pt x="48" y="6"/>
                  </a:moveTo>
                  <a:lnTo>
                    <a:pt x="45" y="12"/>
                  </a:lnTo>
                  <a:lnTo>
                    <a:pt x="42" y="18"/>
                  </a:lnTo>
                  <a:moveTo>
                    <a:pt x="48" y="16"/>
                  </a:moveTo>
                  <a:lnTo>
                    <a:pt x="46" y="23"/>
                  </a:lnTo>
                  <a:lnTo>
                    <a:pt x="44" y="29"/>
                  </a:lnTo>
                </a:path>
              </a:pathLst>
            </a:custGeom>
            <a:noFill/>
            <a:ln cap="rnd">
              <a:solidFill>
                <a:srgbClr val="CC9966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30" name="path"/>
            <p:cNvSpPr/>
            <p:nvPr/>
          </p:nvSpPr>
          <p:spPr>
            <a:xfrm>
              <a:off x="2414154" y="637870"/>
              <a:ext cx="11240" cy="52844"/>
            </a:xfrm>
            <a:custGeom>
              <a:rect l="0" t="0" r="0" b="0"/>
              <a:pathLst>
                <a:path w="17" h="83">
                  <a:moveTo>
                    <a:pt x="3" y="0"/>
                  </a:moveTo>
                  <a:lnTo>
                    <a:pt x="14" y="0"/>
                  </a:lnTo>
                  <a:lnTo>
                    <a:pt x="9" y="13"/>
                  </a:lnTo>
                  <a:lnTo>
                    <a:pt x="11" y="13"/>
                  </a:lnTo>
                  <a:lnTo>
                    <a:pt x="13" y="15"/>
                  </a:lnTo>
                  <a:lnTo>
                    <a:pt x="14" y="17"/>
                  </a:lnTo>
                  <a:lnTo>
                    <a:pt x="15" y="22"/>
                  </a:lnTo>
                  <a:lnTo>
                    <a:pt x="15" y="25"/>
                  </a:lnTo>
                  <a:lnTo>
                    <a:pt x="14" y="30"/>
                  </a:lnTo>
                  <a:lnTo>
                    <a:pt x="12" y="34"/>
                  </a:lnTo>
                  <a:lnTo>
                    <a:pt x="9" y="35"/>
                  </a:lnTo>
                  <a:lnTo>
                    <a:pt x="7" y="35"/>
                  </a:lnTo>
                  <a:lnTo>
                    <a:pt x="3" y="34"/>
                  </a:lnTo>
                  <a:lnTo>
                    <a:pt x="3" y="32"/>
                  </a:lnTo>
                  <a:lnTo>
                    <a:pt x="1" y="28"/>
                  </a:lnTo>
                  <a:moveTo>
                    <a:pt x="0" y="83"/>
                  </a:moveTo>
                  <a:lnTo>
                    <a:pt x="17" y="83"/>
                  </a:lnTo>
                </a:path>
              </a:pathLst>
            </a:custGeom>
            <a:noFill/>
            <a:ln cap="rnd">
              <a:solidFill>
                <a:srgbClr val="000000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grpSp>
          <p:nvGrpSpPr>
            <p:cNvPr id="58" name="group 58"/>
            <p:cNvGrpSpPr/>
            <p:nvPr/>
          </p:nvGrpSpPr>
          <p:grpSpPr>
            <a:xfrm rot="21600000">
              <a:off x="1234864" y="860101"/>
              <a:ext cx="31845" cy="11442"/>
              <a:chExt cx="31845" cy="11442"/>
            </a:xfrm>
          </p:grpSpPr>
          <p:sp>
            <p:nvSpPr>
              <p:cNvPr id="632" name="path"/>
              <p:cNvSpPr/>
              <p:nvPr/>
            </p:nvSpPr>
            <p:spPr>
              <a:xfrm>
                <a:off x="0" y="0"/>
                <a:ext cx="9716" cy="11442"/>
              </a:xfrm>
              <a:custGeom>
                <a:rect l="0" t="0" r="0" b="0"/>
                <a:pathLst>
                  <a:path w="15" h="18">
                    <a:moveTo>
                      <a:pt x="4" y="1"/>
                    </a:moveTo>
                    <a:lnTo>
                      <a:pt x="1" y="4"/>
                    </a:lnTo>
                    <a:lnTo>
                      <a:pt x="11" y="16"/>
                    </a:lnTo>
                    <a:lnTo>
                      <a:pt x="13" y="13"/>
                    </a:lnTo>
                    <a:lnTo>
                      <a:pt x="4" y="1"/>
                    </a:lnTo>
                  </a:path>
                </a:pathLst>
              </a:custGeom>
              <a:noFill/>
              <a:ln w="1689" cap="rnd">
                <a:solidFill>
                  <a:srgbClr val="00FF00">
                    <a:alpha val="100000"/>
                  </a:srgbClr>
                </a:solidFill>
                <a:prstDash val="solid"/>
                <a:round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634" name="path"/>
              <p:cNvSpPr/>
              <p:nvPr/>
            </p:nvSpPr>
            <p:spPr>
              <a:xfrm>
                <a:off x="4452" y="5302"/>
                <a:ext cx="27392" cy="634"/>
              </a:xfrm>
              <a:custGeom>
                <a:rect l="0" t="0" r="0" b="0"/>
                <a:pathLst>
                  <a:path w="43">
                    <a:moveTo>
                      <a:pt x="42" y="0"/>
                    </a:moveTo>
                    <a:lnTo>
                      <a:pt x="43" y="0"/>
                    </a:lnTo>
                    <a:lnTo>
                      <a:pt x="43" y="0"/>
                    </a:lnTo>
                    <a:lnTo>
                      <a:pt x="42" y="0"/>
                    </a:lnTo>
                    <a:lnTo>
                      <a:pt x="42" y="0"/>
                    </a:lnTo>
                    <a:close/>
                  </a:path>
                  <a:path w="43">
                    <a:moveTo>
                      <a:pt x="0" y="0"/>
                    </a:move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00FF00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636" name="path"/>
            <p:cNvSpPr/>
            <p:nvPr/>
          </p:nvSpPr>
          <p:spPr>
            <a:xfrm>
              <a:off x="417480" y="525049"/>
              <a:ext cx="20421" cy="7746"/>
            </a:xfrm>
            <a:custGeom>
              <a:rect l="0" t="0" r="0" b="0"/>
              <a:pathLst>
                <a:path w="32" h="12">
                  <a:moveTo>
                    <a:pt x="1" y="1"/>
                  </a:moveTo>
                  <a:lnTo>
                    <a:pt x="30" y="7"/>
                  </a:lnTo>
                  <a:lnTo>
                    <a:pt x="1" y="10"/>
                  </a:lnTo>
                  <a:lnTo>
                    <a:pt x="1" y="1"/>
                  </a:lnTo>
                </a:path>
              </a:pathLst>
            </a:custGeom>
            <a:noFill/>
            <a:ln w="1689" cap="rnd">
              <a:solidFill>
                <a:srgbClr val="CC9900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38" name="path"/>
            <p:cNvSpPr/>
            <p:nvPr/>
          </p:nvSpPr>
          <p:spPr>
            <a:xfrm>
              <a:off x="3100647" y="347656"/>
              <a:ext cx="9716" cy="11442"/>
            </a:xfrm>
            <a:custGeom>
              <a:rect l="0" t="0" r="0" b="0"/>
              <a:pathLst>
                <a:path w="15" h="18">
                  <a:moveTo>
                    <a:pt x="11" y="16"/>
                  </a:moveTo>
                  <a:lnTo>
                    <a:pt x="13" y="13"/>
                  </a:lnTo>
                  <a:lnTo>
                    <a:pt x="4" y="1"/>
                  </a:lnTo>
                  <a:lnTo>
                    <a:pt x="1" y="4"/>
                  </a:lnTo>
                  <a:lnTo>
                    <a:pt x="11" y="16"/>
                  </a:lnTo>
                </a:path>
              </a:pathLst>
            </a:custGeom>
            <a:noFill/>
            <a:ln w="1689" cap="rnd">
              <a:solidFill>
                <a:srgbClr val="66CCB2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40" name="path"/>
            <p:cNvSpPr/>
            <p:nvPr/>
          </p:nvSpPr>
          <p:spPr>
            <a:xfrm>
              <a:off x="1745773" y="704373"/>
              <a:ext cx="9716" cy="11442"/>
            </a:xfrm>
            <a:custGeom>
              <a:rect l="0" t="0" r="0" b="0"/>
              <a:pathLst>
                <a:path w="15" h="18">
                  <a:moveTo>
                    <a:pt x="11" y="16"/>
                  </a:moveTo>
                  <a:lnTo>
                    <a:pt x="13" y="13"/>
                  </a:lnTo>
                  <a:lnTo>
                    <a:pt x="4" y="1"/>
                  </a:lnTo>
                  <a:lnTo>
                    <a:pt x="1" y="4"/>
                  </a:lnTo>
                  <a:lnTo>
                    <a:pt x="11" y="16"/>
                  </a:lnTo>
                </a:path>
              </a:pathLst>
            </a:custGeom>
            <a:noFill/>
            <a:ln w="1689" cap="rnd">
              <a:solidFill>
                <a:srgbClr val="00FF00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42" name="path"/>
            <p:cNvSpPr/>
            <p:nvPr/>
          </p:nvSpPr>
          <p:spPr>
            <a:xfrm>
              <a:off x="2540145" y="795559"/>
              <a:ext cx="9716" cy="11442"/>
            </a:xfrm>
            <a:custGeom>
              <a:rect l="0" t="0" r="0" b="0"/>
              <a:pathLst>
                <a:path w="15" h="18">
                  <a:moveTo>
                    <a:pt x="4" y="1"/>
                  </a:moveTo>
                  <a:lnTo>
                    <a:pt x="1" y="4"/>
                  </a:lnTo>
                  <a:lnTo>
                    <a:pt x="11" y="16"/>
                  </a:lnTo>
                  <a:lnTo>
                    <a:pt x="13" y="13"/>
                  </a:lnTo>
                  <a:lnTo>
                    <a:pt x="4" y="1"/>
                  </a:lnTo>
                </a:path>
              </a:pathLst>
            </a:custGeom>
            <a:noFill/>
            <a:ln w="1689" cap="rnd">
              <a:solidFill>
                <a:srgbClr val="66CCB2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44" name="path"/>
            <p:cNvSpPr/>
            <p:nvPr/>
          </p:nvSpPr>
          <p:spPr>
            <a:xfrm>
              <a:off x="2273102" y="761993"/>
              <a:ext cx="9717" cy="11429"/>
            </a:xfrm>
            <a:custGeom>
              <a:rect l="0" t="0" r="0" b="0"/>
              <a:pathLst>
                <a:path w="15" h="17">
                  <a:moveTo>
                    <a:pt x="4" y="1"/>
                  </a:moveTo>
                  <a:lnTo>
                    <a:pt x="1" y="4"/>
                  </a:lnTo>
                  <a:lnTo>
                    <a:pt x="11" y="16"/>
                  </a:lnTo>
                  <a:lnTo>
                    <a:pt x="13" y="13"/>
                  </a:lnTo>
                  <a:lnTo>
                    <a:pt x="4" y="1"/>
                  </a:lnTo>
                </a:path>
              </a:pathLst>
            </a:custGeom>
            <a:noFill/>
            <a:ln w="1689" cap="rnd">
              <a:solidFill>
                <a:srgbClr val="66CCB2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46" name="path"/>
            <p:cNvSpPr/>
            <p:nvPr/>
          </p:nvSpPr>
          <p:spPr>
            <a:xfrm>
              <a:off x="3439051" y="626192"/>
              <a:ext cx="9716" cy="11429"/>
            </a:xfrm>
            <a:custGeom>
              <a:rect l="0" t="0" r="0" b="0"/>
              <a:pathLst>
                <a:path w="15" h="17">
                  <a:moveTo>
                    <a:pt x="11" y="16"/>
                  </a:moveTo>
                  <a:lnTo>
                    <a:pt x="13" y="13"/>
                  </a:lnTo>
                  <a:lnTo>
                    <a:pt x="4" y="1"/>
                  </a:lnTo>
                  <a:lnTo>
                    <a:pt x="1" y="4"/>
                  </a:lnTo>
                  <a:lnTo>
                    <a:pt x="11" y="16"/>
                  </a:lnTo>
                </a:path>
              </a:pathLst>
            </a:custGeom>
            <a:noFill/>
            <a:ln w="1689" cap="rnd">
              <a:solidFill>
                <a:srgbClr val="66CCB2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48" name="path"/>
            <p:cNvSpPr/>
            <p:nvPr/>
          </p:nvSpPr>
          <p:spPr>
            <a:xfrm>
              <a:off x="962285" y="634206"/>
              <a:ext cx="9716" cy="11430"/>
            </a:xfrm>
            <a:custGeom>
              <a:rect l="0" t="0" r="0" b="0"/>
              <a:pathLst>
                <a:path w="15" h="18">
                  <a:moveTo>
                    <a:pt x="11" y="16"/>
                  </a:moveTo>
                  <a:lnTo>
                    <a:pt x="13" y="13"/>
                  </a:lnTo>
                  <a:lnTo>
                    <a:pt x="4" y="1"/>
                  </a:lnTo>
                  <a:lnTo>
                    <a:pt x="1" y="4"/>
                  </a:lnTo>
                  <a:lnTo>
                    <a:pt x="11" y="16"/>
                  </a:lnTo>
                </a:path>
              </a:pathLst>
            </a:custGeom>
            <a:noFill/>
            <a:ln w="1689" cap="rnd">
              <a:solidFill>
                <a:srgbClr val="00FF00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50" name="path"/>
            <p:cNvSpPr/>
            <p:nvPr/>
          </p:nvSpPr>
          <p:spPr>
            <a:xfrm>
              <a:off x="3100647" y="313442"/>
              <a:ext cx="9716" cy="11429"/>
            </a:xfrm>
            <a:custGeom>
              <a:rect l="0" t="0" r="0" b="0"/>
              <a:pathLst>
                <a:path w="15" h="17">
                  <a:moveTo>
                    <a:pt x="4" y="1"/>
                  </a:moveTo>
                  <a:lnTo>
                    <a:pt x="1" y="4"/>
                  </a:lnTo>
                  <a:lnTo>
                    <a:pt x="11" y="16"/>
                  </a:lnTo>
                  <a:lnTo>
                    <a:pt x="13" y="13"/>
                  </a:lnTo>
                  <a:lnTo>
                    <a:pt x="4" y="1"/>
                  </a:lnTo>
                </a:path>
              </a:pathLst>
            </a:custGeom>
            <a:noFill/>
            <a:ln w="1689" cap="rnd">
              <a:solidFill>
                <a:srgbClr val="66CCB2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52" name="path"/>
            <p:cNvSpPr/>
            <p:nvPr/>
          </p:nvSpPr>
          <p:spPr>
            <a:xfrm>
              <a:off x="1991061" y="313442"/>
              <a:ext cx="9716" cy="11429"/>
            </a:xfrm>
            <a:custGeom>
              <a:rect l="0" t="0" r="0" b="0"/>
              <a:pathLst>
                <a:path w="15" h="17">
                  <a:moveTo>
                    <a:pt x="4" y="1"/>
                  </a:moveTo>
                  <a:lnTo>
                    <a:pt x="1" y="4"/>
                  </a:lnTo>
                  <a:lnTo>
                    <a:pt x="11" y="16"/>
                  </a:lnTo>
                  <a:lnTo>
                    <a:pt x="13" y="13"/>
                  </a:lnTo>
                  <a:lnTo>
                    <a:pt x="4" y="1"/>
                  </a:lnTo>
                </a:path>
              </a:pathLst>
            </a:custGeom>
            <a:noFill/>
            <a:ln w="1689" cap="rnd">
              <a:solidFill>
                <a:srgbClr val="66CCB2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54" name="path"/>
            <p:cNvSpPr/>
            <p:nvPr/>
          </p:nvSpPr>
          <p:spPr>
            <a:xfrm>
              <a:off x="1746129" y="313442"/>
              <a:ext cx="9716" cy="11429"/>
            </a:xfrm>
            <a:custGeom>
              <a:rect l="0" t="0" r="0" b="0"/>
              <a:pathLst>
                <a:path w="15" h="17">
                  <a:moveTo>
                    <a:pt x="11" y="16"/>
                  </a:moveTo>
                  <a:lnTo>
                    <a:pt x="13" y="13"/>
                  </a:lnTo>
                  <a:lnTo>
                    <a:pt x="4" y="1"/>
                  </a:lnTo>
                  <a:lnTo>
                    <a:pt x="1" y="4"/>
                  </a:lnTo>
                  <a:lnTo>
                    <a:pt x="11" y="16"/>
                  </a:lnTo>
                </a:path>
              </a:pathLst>
            </a:custGeom>
            <a:noFill/>
            <a:ln w="1689" cap="rnd">
              <a:solidFill>
                <a:srgbClr val="00FF00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56" name="path"/>
            <p:cNvSpPr/>
            <p:nvPr/>
          </p:nvSpPr>
          <p:spPr>
            <a:xfrm>
              <a:off x="615677" y="573995"/>
              <a:ext cx="9359" cy="11861"/>
            </a:xfrm>
            <a:custGeom>
              <a:rect l="0" t="0" r="0" b="0"/>
              <a:pathLst>
                <a:path w="14" h="18">
                  <a:moveTo>
                    <a:pt x="4" y="1"/>
                  </a:moveTo>
                  <a:lnTo>
                    <a:pt x="1" y="4"/>
                  </a:lnTo>
                  <a:lnTo>
                    <a:pt x="10" y="17"/>
                  </a:lnTo>
                  <a:lnTo>
                    <a:pt x="13" y="13"/>
                  </a:lnTo>
                  <a:lnTo>
                    <a:pt x="4" y="1"/>
                  </a:lnTo>
                </a:path>
              </a:pathLst>
            </a:custGeom>
            <a:noFill/>
            <a:ln w="1689" cap="rnd">
              <a:solidFill>
                <a:srgbClr val="00FF00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58" name="path"/>
            <p:cNvSpPr/>
            <p:nvPr/>
          </p:nvSpPr>
          <p:spPr>
            <a:xfrm>
              <a:off x="3439051" y="548874"/>
              <a:ext cx="9716" cy="11214"/>
            </a:xfrm>
            <a:custGeom>
              <a:rect l="0" t="0" r="0" b="0"/>
              <a:pathLst>
                <a:path w="15" h="17">
                  <a:moveTo>
                    <a:pt x="11" y="16"/>
                  </a:moveTo>
                  <a:lnTo>
                    <a:pt x="13" y="13"/>
                  </a:lnTo>
                  <a:lnTo>
                    <a:pt x="4" y="1"/>
                  </a:lnTo>
                  <a:lnTo>
                    <a:pt x="1" y="4"/>
                  </a:lnTo>
                  <a:lnTo>
                    <a:pt x="11" y="16"/>
                  </a:lnTo>
                </a:path>
              </a:pathLst>
            </a:custGeom>
            <a:noFill/>
            <a:ln w="1689" cap="rnd">
              <a:solidFill>
                <a:srgbClr val="66CCB2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60" name="path"/>
            <p:cNvSpPr/>
            <p:nvPr/>
          </p:nvSpPr>
          <p:spPr>
            <a:xfrm>
              <a:off x="2327097" y="669048"/>
              <a:ext cx="125411" cy="0"/>
            </a:xfrm>
            <a:custGeom>
              <a:rect l="0" t="0" r="0" b="0"/>
              <a:pathLst>
                <a:path w="197">
                  <a:moveTo>
                    <a:pt x="0" y="0"/>
                  </a:moveTo>
                  <a:lnTo>
                    <a:pt x="94" y="0"/>
                  </a:lnTo>
                  <a:moveTo>
                    <a:pt x="94" y="0"/>
                  </a:moveTo>
                  <a:lnTo>
                    <a:pt x="197" y="0"/>
                  </a:lnTo>
                </a:path>
              </a:pathLst>
            </a:custGeom>
            <a:noFill/>
            <a:ln cap="rnd">
              <a:solidFill>
                <a:srgbClr val="000000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pic>
        <p:nvPicPr>
          <p:cNvPr id="662" name="picture 662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21600000">
            <a:off x="1307960" y="245236"/>
            <a:ext cx="7836039" cy="466725"/>
          </a:xfrm>
          <a:prstGeom prst="rect">
            <a:avLst/>
          </a:prstGeom>
        </p:spPr>
      </p:pic>
      <p:grpSp>
        <p:nvGrpSpPr>
          <p:cNvPr id="60" name="group 60"/>
          <p:cNvGrpSpPr/>
          <p:nvPr/>
        </p:nvGrpSpPr>
        <p:grpSpPr>
          <a:xfrm rot="21600000">
            <a:off x="263144" y="158356"/>
            <a:ext cx="931748" cy="571576"/>
            <a:chExt cx="931748" cy="571576"/>
          </a:xfrm>
        </p:grpSpPr>
        <p:pic>
          <p:nvPicPr>
            <p:cNvPr id="666" name="picture 666"/>
            <p:cNvPicPr>
              <a:picLocks noChangeAspect="1"/>
            </p:cNvPicPr>
            <p:nvPr/>
          </p:nvPicPr>
          <p:blipFill>
            <a:blip r:embed="rId10"/>
            <a:stretch>
              <a:fillRect/>
            </a:stretch>
          </p:blipFill>
          <p:spPr>
            <a:xfrm rot="21600000">
              <a:off x="0" y="0"/>
              <a:ext cx="931748" cy="571576"/>
            </a:xfrm>
            <a:prstGeom prst="rect">
              <a:avLst/>
            </a:prstGeom>
          </p:spPr>
        </p:pic>
        <p:sp>
          <p:nvSpPr>
            <p:cNvPr id="668" name="textbox 668"/>
            <p:cNvSpPr/>
            <p:nvPr/>
          </p:nvSpPr>
          <p:spPr>
            <a:xfrm>
              <a:off x="-12700" y="-12700"/>
              <a:ext cx="957580" cy="69723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10000"/>
                </a:lnSpc>
              </a:pPr>
              <a:endParaRPr lang="Arial" altLang="Arial" sz="500"/>
            </a:p>
            <a:p>
              <a:pPr marL="236854" algn="l" rtl="0" eaLnBrk="0">
                <a:lnSpc>
                  <a:spcPct val="90000"/>
                </a:lnSpc>
              </a:pPr>
              <a:r>
                <a:rPr sz="3500" kern="0" spc="-20">
                  <a:solidFill>
                    <a:srgbClr val="0089CF">
                      <a:alpha val="100000"/>
                    </a:srgbClr>
                  </a:solidFill>
                  <a:latin typeface="Impact"/>
                  <a:ea typeface="Impact"/>
                  <a:cs typeface="Impact"/>
                </a:rPr>
                <a:t>03</a:t>
              </a:r>
              <a:endParaRPr lang="Impact" altLang="Impact" sz="3500"/>
            </a:p>
          </p:txBody>
        </p:sp>
      </p:grpSp>
      <p:sp>
        <p:nvSpPr>
          <p:cNvPr id="670" name="textbox 670"/>
          <p:cNvSpPr/>
          <p:nvPr/>
        </p:nvSpPr>
        <p:spPr>
          <a:xfrm>
            <a:off x="6355383" y="2692614"/>
            <a:ext cx="1797685" cy="3124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732155" algn="l" rtl="0" eaLnBrk="0">
              <a:lnSpc>
                <a:spcPts val="587"/>
              </a:lnSpc>
            </a:pPr>
            <a:r>
              <a:rPr sz="4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坡道</a:t>
            </a:r>
            <a:r>
              <a:rPr sz="400" kern="0" spc="1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4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剖</a:t>
            </a:r>
            <a:r>
              <a:rPr sz="600" kern="0" spc="20" baseline="31571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4</a:t>
            </a:r>
            <a:r>
              <a:rPr sz="4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面图</a:t>
            </a:r>
            <a:r>
              <a:rPr sz="400" kern="0" spc="-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1:100</a:t>
            </a:r>
            <a:endParaRPr lang="SimHei" altLang="SimHei" sz="200"/>
          </a:p>
          <a:p>
            <a:pPr algn="l" rtl="0" eaLnBrk="0">
              <a:lnSpc>
                <a:spcPct val="113000"/>
              </a:lnSpc>
            </a:pPr>
            <a:endParaRPr lang="Arial" altLang="Arial" sz="400"/>
          </a:p>
          <a:p>
            <a:pPr marL="12700" algn="l" rtl="0" eaLnBrk="0">
              <a:lnSpc>
                <a:spcPts val="1127"/>
              </a:lnSpc>
              <a:spcBef>
                <a:spcPts val="1"/>
              </a:spcBef>
            </a:pPr>
            <a:r>
              <a:rPr sz="900" kern="0" spc="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原设计需回填土完成后施工坡道</a:t>
            </a:r>
            <a:endParaRPr lang="SimHei" altLang="SimHei" sz="900"/>
          </a:p>
        </p:txBody>
      </p:sp>
      <p:sp>
        <p:nvSpPr>
          <p:cNvPr id="672" name="textbox 672"/>
          <p:cNvSpPr/>
          <p:nvPr/>
        </p:nvSpPr>
        <p:spPr>
          <a:xfrm>
            <a:off x="6015360" y="4382985"/>
            <a:ext cx="2560954" cy="1638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088"/>
              </a:lnSpc>
            </a:pPr>
            <a:r>
              <a:rPr sz="900" kern="0" spc="1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优化为现浇结构板坡道，随一次结</a:t>
            </a:r>
            <a:r>
              <a:rPr sz="900" kern="0" spc="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构同时施工</a:t>
            </a:r>
            <a:endParaRPr lang="SimHei" altLang="SimHei" sz="900"/>
          </a:p>
        </p:txBody>
      </p:sp>
      <p:sp>
        <p:nvSpPr>
          <p:cNvPr id="674" name="textbox 674"/>
          <p:cNvSpPr/>
          <p:nvPr/>
        </p:nvSpPr>
        <p:spPr>
          <a:xfrm>
            <a:off x="1104187" y="875931"/>
            <a:ext cx="965200" cy="3003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595"/>
              </a:lnSpc>
            </a:pPr>
            <a:endParaRPr lang="Arial" altLang="Arial" sz="100"/>
          </a:p>
          <a:p>
            <a:pPr algn="r" rtl="0" eaLnBrk="0">
              <a:lnSpc>
                <a:spcPct val="86000"/>
              </a:lnSpc>
            </a:pPr>
            <a:r>
              <a:rPr sz="2100" kern="0" spc="-3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</a:t>
            </a:r>
            <a:r>
              <a:rPr sz="2100" kern="0" spc="-3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</a:t>
            </a:r>
            <a:r>
              <a:rPr sz="2100" kern="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</a:t>
            </a:r>
            <a:endParaRPr lang="Microsoft YaHei" altLang="Microsoft YaHei" sz="2100"/>
          </a:p>
        </p:txBody>
      </p:sp>
      <p:pic>
        <p:nvPicPr>
          <p:cNvPr id="676" name="picture 676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 rot="21600000">
            <a:off x="790422" y="1165643"/>
            <a:ext cx="1375600" cy="61188"/>
          </a:xfrm>
          <a:prstGeom prst="rect">
            <a:avLst/>
          </a:prstGeom>
        </p:spPr>
      </p:pic>
      <p:pic>
        <p:nvPicPr>
          <p:cNvPr id="678" name="picture 678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 rot="21600000">
            <a:off x="2069591" y="577469"/>
            <a:ext cx="7074408" cy="635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80" name="picture 68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9144000" cy="5143500"/>
          </a:xfrm>
          <a:prstGeom prst="rect">
            <a:avLst/>
          </a:prstGeom>
        </p:spPr>
      </p:pic>
      <p:pic>
        <p:nvPicPr>
          <p:cNvPr id="682" name="picture 68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420789" y="949778"/>
            <a:ext cx="5584278" cy="3466748"/>
          </a:xfrm>
          <a:prstGeom prst="rect">
            <a:avLst/>
          </a:prstGeom>
        </p:spPr>
      </p:pic>
      <p:sp>
        <p:nvSpPr>
          <p:cNvPr id="684" name="textbox 684"/>
          <p:cNvSpPr/>
          <p:nvPr/>
        </p:nvSpPr>
        <p:spPr>
          <a:xfrm>
            <a:off x="520867" y="1520408"/>
            <a:ext cx="5400040" cy="28136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13664" algn="l" rtl="0" eaLnBrk="0">
              <a:lnSpc>
                <a:spcPts val="1813"/>
              </a:lnSpc>
            </a:pP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（4）露天钢结构与主体结构连接节点优化</a:t>
            </a:r>
            <a:endParaRPr lang="Microsoft YaHei" altLang="Microsoft YaHei" sz="1400"/>
          </a:p>
          <a:p>
            <a:pPr marL="12700" algn="l" rtl="0" eaLnBrk="0">
              <a:lnSpc>
                <a:spcPct val="91000"/>
              </a:lnSpc>
              <a:spcBef>
                <a:spcPts val="968"/>
              </a:spcBef>
              <a:tabLst>
                <a:tab pos="156210"/>
              </a:tabLst>
            </a:pPr>
            <a:r>
              <a:rPr sz="1400" kern="0" spc="0">
                <a:solidFill>
                  <a:srgbClr val="1F4E7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1400" b="1" kern="0" spc="90">
                <a:solidFill>
                  <a:srgbClr val="1F4E7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1400" b="1" kern="0" spc="0">
                <a:solidFill>
                  <a:srgbClr val="1F4E7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原设计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：采光井钢梁支座与混凝土柱墩或上返梁</a:t>
            </a:r>
            <a:r>
              <a:rPr sz="1400" kern="0" spc="0">
                <a:solidFill>
                  <a:srgbClr val="FF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刚性</a:t>
            </a:r>
            <a:r>
              <a:rPr sz="1400" kern="0" spc="-10">
                <a:solidFill>
                  <a:srgbClr val="FF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连接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400"/>
          </a:p>
          <a:p>
            <a:pPr marL="285750" indent="-273050" algn="l" rtl="0" eaLnBrk="0">
              <a:lnSpc>
                <a:spcPct val="130000"/>
              </a:lnSpc>
              <a:spcBef>
                <a:spcPts val="1009"/>
              </a:spcBef>
              <a:tabLst>
                <a:tab pos="156210"/>
              </a:tabLst>
            </a:pPr>
            <a:r>
              <a:rPr sz="1400" kern="0" spc="0">
                <a:solidFill>
                  <a:srgbClr val="1F4E7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1400" b="1" kern="0" spc="90">
                <a:solidFill>
                  <a:srgbClr val="1F4E7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1400" b="1" kern="0" spc="20">
                <a:solidFill>
                  <a:srgbClr val="1F4E7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不利因素</a:t>
            </a:r>
            <a:r>
              <a:rPr sz="1400" kern="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：严寒地区施工过程中</a:t>
            </a:r>
            <a:r>
              <a:rPr sz="1400" kern="0" spc="-1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400" kern="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，露天钢</a:t>
            </a:r>
            <a:r>
              <a:rPr sz="1400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结构温度作用较大</a:t>
            </a:r>
            <a:r>
              <a:rPr sz="1400" kern="0" spc="-1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400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，如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400" kern="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为刚性连接</a:t>
            </a:r>
            <a:r>
              <a:rPr sz="1400" kern="0" spc="-1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400" kern="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，相连混凝土结构将承受较大</a:t>
            </a:r>
            <a:r>
              <a:rPr sz="1400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拉力及附加弯矩</a:t>
            </a:r>
            <a:r>
              <a:rPr sz="1400" kern="0" spc="-1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400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，易产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生裂缝或破坏。</a:t>
            </a:r>
            <a:endParaRPr lang="Microsoft YaHei" altLang="Microsoft YaHei" sz="1400"/>
          </a:p>
          <a:p>
            <a:pPr marL="283845" indent="-271145" algn="l" rtl="0" eaLnBrk="0">
              <a:lnSpc>
                <a:spcPct val="121000"/>
              </a:lnSpc>
              <a:spcBef>
                <a:spcPts val="975"/>
              </a:spcBef>
              <a:tabLst>
                <a:tab pos="156210"/>
              </a:tabLst>
            </a:pPr>
            <a:r>
              <a:rPr sz="1400" kern="0" spc="0">
                <a:solidFill>
                  <a:srgbClr val="1F4E7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1400" b="1" kern="0" spc="90">
                <a:solidFill>
                  <a:srgbClr val="1F4E7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1400" b="1" kern="0" spc="20">
                <a:solidFill>
                  <a:srgbClr val="1F4E7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优化措施</a:t>
            </a:r>
            <a:r>
              <a:rPr sz="1400" b="1" kern="0" spc="-120">
                <a:solidFill>
                  <a:srgbClr val="1F4E7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400" kern="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：</a:t>
            </a:r>
            <a:r>
              <a:rPr sz="1400" kern="0" spc="20">
                <a:solidFill>
                  <a:srgbClr val="FF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宜优化为铰接或滑动</a:t>
            </a:r>
            <a:r>
              <a:rPr sz="1400" kern="0" spc="10">
                <a:solidFill>
                  <a:srgbClr val="FF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支座</a:t>
            </a:r>
            <a:r>
              <a:rPr sz="1400" kern="0" spc="-170">
                <a:solidFill>
                  <a:srgbClr val="FF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400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，并要求设计充分考虑温度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应力影响</a:t>
            </a:r>
            <a:r>
              <a:rPr sz="1400" kern="0" spc="-2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，复核混凝土柱墩或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上返梁配筋</a:t>
            </a:r>
            <a:r>
              <a:rPr sz="1400" kern="0" spc="-2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</a:t>
            </a:r>
            <a:r>
              <a:rPr sz="1400" kern="0" spc="-20">
                <a:solidFill>
                  <a:srgbClr val="FF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规避后期开裂风险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400"/>
          </a:p>
          <a:p>
            <a:pPr algn="l" rtl="0" eaLnBrk="0">
              <a:lnSpc>
                <a:spcPct val="101000"/>
              </a:lnSpc>
            </a:pPr>
            <a:endParaRPr lang="Arial" altLang="Arial" sz="800"/>
          </a:p>
          <a:p>
            <a:pPr marL="287020" indent="-274320" algn="l" rtl="0" eaLnBrk="0">
              <a:lnSpc>
                <a:spcPct val="121000"/>
              </a:lnSpc>
              <a:spcBef>
                <a:spcPts val="5"/>
              </a:spcBef>
              <a:tabLst>
                <a:tab pos="156210"/>
              </a:tabLst>
            </a:pPr>
            <a:r>
              <a:rPr sz="1400" kern="0" spc="0">
                <a:solidFill>
                  <a:srgbClr val="1F4E7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1400" b="1" kern="0" spc="100">
                <a:solidFill>
                  <a:srgbClr val="1F4E7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1400" b="1" kern="0" spc="40">
                <a:solidFill>
                  <a:srgbClr val="1F4E7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  <a:r>
              <a:rPr sz="1400" kern="0" spc="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：严寒地区采</a:t>
            </a:r>
            <a:r>
              <a:rPr sz="1400" kern="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光顶钢结构、幕墙钢骨架等气温变化较敏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感的结构与主体结构连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接节点。</a:t>
            </a:r>
            <a:endParaRPr lang="Microsoft YaHei" altLang="Microsoft YaHei" sz="1400"/>
          </a:p>
        </p:txBody>
      </p:sp>
      <p:pic>
        <p:nvPicPr>
          <p:cNvPr id="686" name="picture 68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533567" y="3827275"/>
            <a:ext cx="143997" cy="130971"/>
          </a:xfrm>
          <a:prstGeom prst="rect">
            <a:avLst/>
          </a:prstGeom>
        </p:spPr>
      </p:pic>
      <p:pic>
        <p:nvPicPr>
          <p:cNvPr id="688" name="picture 68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533567" y="3187195"/>
            <a:ext cx="143997" cy="130971"/>
          </a:xfrm>
          <a:prstGeom prst="rect">
            <a:avLst/>
          </a:prstGeom>
        </p:spPr>
      </p:pic>
      <p:pic>
        <p:nvPicPr>
          <p:cNvPr id="690" name="picture 69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533567" y="2227076"/>
            <a:ext cx="143997" cy="130971"/>
          </a:xfrm>
          <a:prstGeom prst="rect">
            <a:avLst/>
          </a:prstGeom>
        </p:spPr>
      </p:pic>
      <p:pic>
        <p:nvPicPr>
          <p:cNvPr id="692" name="picture 692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533567" y="1907035"/>
            <a:ext cx="143997" cy="130971"/>
          </a:xfrm>
          <a:prstGeom prst="rect">
            <a:avLst/>
          </a:prstGeom>
        </p:spPr>
      </p:pic>
      <p:pic>
        <p:nvPicPr>
          <p:cNvPr id="694" name="picture 694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1600000">
            <a:off x="6140195" y="2554223"/>
            <a:ext cx="2520695" cy="1641347"/>
          </a:xfrm>
          <a:prstGeom prst="rect">
            <a:avLst/>
          </a:prstGeom>
        </p:spPr>
      </p:pic>
      <p:pic>
        <p:nvPicPr>
          <p:cNvPr id="696" name="picture 696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21600000">
            <a:off x="6140195" y="745235"/>
            <a:ext cx="2520695" cy="1528572"/>
          </a:xfrm>
          <a:prstGeom prst="rect">
            <a:avLst/>
          </a:prstGeom>
        </p:spPr>
      </p:pic>
      <p:pic>
        <p:nvPicPr>
          <p:cNvPr id="698" name="picture 698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21600000">
            <a:off x="1307960" y="245236"/>
            <a:ext cx="7836039" cy="466725"/>
          </a:xfrm>
          <a:prstGeom prst="rect">
            <a:avLst/>
          </a:prstGeom>
        </p:spPr>
      </p:pic>
      <p:grpSp>
        <p:nvGrpSpPr>
          <p:cNvPr id="62" name="group 62"/>
          <p:cNvGrpSpPr/>
          <p:nvPr/>
        </p:nvGrpSpPr>
        <p:grpSpPr>
          <a:xfrm rot="21600000">
            <a:off x="263144" y="158356"/>
            <a:ext cx="931748" cy="571576"/>
            <a:chExt cx="931748" cy="571576"/>
          </a:xfrm>
        </p:grpSpPr>
        <p:pic>
          <p:nvPicPr>
            <p:cNvPr id="702" name="picture 702"/>
            <p:cNvPicPr>
              <a:picLocks noChangeAspect="1"/>
            </p:cNvPicPr>
            <p:nvPr/>
          </p:nvPicPr>
          <p:blipFill>
            <a:blip r:embed="rId10"/>
            <a:stretch>
              <a:fillRect/>
            </a:stretch>
          </p:blipFill>
          <p:spPr>
            <a:xfrm rot="21600000">
              <a:off x="0" y="0"/>
              <a:ext cx="931748" cy="571576"/>
            </a:xfrm>
            <a:prstGeom prst="rect">
              <a:avLst/>
            </a:prstGeom>
          </p:spPr>
        </p:pic>
        <p:sp>
          <p:nvSpPr>
            <p:cNvPr id="704" name="textbox 704"/>
            <p:cNvSpPr/>
            <p:nvPr/>
          </p:nvSpPr>
          <p:spPr>
            <a:xfrm>
              <a:off x="-12700" y="-12700"/>
              <a:ext cx="957580" cy="69723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10000"/>
                </a:lnSpc>
              </a:pPr>
              <a:endParaRPr lang="Arial" altLang="Arial" sz="500"/>
            </a:p>
            <a:p>
              <a:pPr marL="236854" algn="l" rtl="0" eaLnBrk="0">
                <a:lnSpc>
                  <a:spcPct val="90000"/>
                </a:lnSpc>
              </a:pPr>
              <a:r>
                <a:rPr sz="3500" kern="0" spc="-20">
                  <a:solidFill>
                    <a:srgbClr val="0089CF">
                      <a:alpha val="100000"/>
                    </a:srgbClr>
                  </a:solidFill>
                  <a:latin typeface="Impact"/>
                  <a:ea typeface="Impact"/>
                  <a:cs typeface="Impact"/>
                </a:rPr>
                <a:t>03</a:t>
              </a:r>
              <a:endParaRPr lang="Impact" altLang="Impact" sz="3500"/>
            </a:p>
          </p:txBody>
        </p:sp>
      </p:grpSp>
      <p:sp>
        <p:nvSpPr>
          <p:cNvPr id="706" name="textbox 706"/>
          <p:cNvSpPr/>
          <p:nvPr/>
        </p:nvSpPr>
        <p:spPr>
          <a:xfrm>
            <a:off x="1104187" y="875931"/>
            <a:ext cx="965200" cy="3003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595"/>
              </a:lnSpc>
            </a:pPr>
            <a:endParaRPr lang="Arial" altLang="Arial" sz="100"/>
          </a:p>
          <a:p>
            <a:pPr algn="r" rtl="0" eaLnBrk="0">
              <a:lnSpc>
                <a:spcPct val="86000"/>
              </a:lnSpc>
            </a:pPr>
            <a:r>
              <a:rPr sz="2100" kern="0" spc="-3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</a:t>
            </a:r>
            <a:r>
              <a:rPr sz="2100" kern="0" spc="-3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</a:t>
            </a:r>
            <a:r>
              <a:rPr sz="2100" kern="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</a:t>
            </a:r>
            <a:endParaRPr lang="Microsoft YaHei" altLang="Microsoft YaHei" sz="2100"/>
          </a:p>
        </p:txBody>
      </p:sp>
      <p:sp>
        <p:nvSpPr>
          <p:cNvPr id="708" name="textbox 708"/>
          <p:cNvSpPr/>
          <p:nvPr/>
        </p:nvSpPr>
        <p:spPr>
          <a:xfrm>
            <a:off x="6882299" y="2339339"/>
            <a:ext cx="1031875" cy="1695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130"/>
              </a:lnSpc>
            </a:pPr>
            <a:r>
              <a:rPr sz="900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刚性连接设计节点</a:t>
            </a:r>
            <a:endParaRPr lang="SimHei" altLang="SimHei" sz="900"/>
          </a:p>
        </p:txBody>
      </p:sp>
      <p:sp>
        <p:nvSpPr>
          <p:cNvPr id="710" name="textbox 710"/>
          <p:cNvSpPr/>
          <p:nvPr/>
        </p:nvSpPr>
        <p:spPr>
          <a:xfrm>
            <a:off x="6920232" y="4251091"/>
            <a:ext cx="1039494" cy="1625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914"/>
              </a:lnSpc>
            </a:pPr>
            <a:endParaRPr lang="Arial" altLang="Arial" sz="100"/>
          </a:p>
          <a:p>
            <a:pPr marL="12700" algn="l" rtl="0" eaLnBrk="0">
              <a:lnSpc>
                <a:spcPct val="100000"/>
              </a:lnSpc>
            </a:pPr>
            <a:r>
              <a:rPr sz="900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相连柱墩产生裂缝</a:t>
            </a:r>
            <a:endParaRPr lang="Microsoft YaHei" altLang="Microsoft YaHei" sz="900"/>
          </a:p>
        </p:txBody>
      </p:sp>
      <p:pic>
        <p:nvPicPr>
          <p:cNvPr id="712" name="picture 712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 rot="21600000">
            <a:off x="790422" y="1165643"/>
            <a:ext cx="1375600" cy="6118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14" name="picture 71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9144000" cy="5143500"/>
          </a:xfrm>
          <a:prstGeom prst="rect">
            <a:avLst/>
          </a:prstGeom>
        </p:spPr>
      </p:pic>
      <p:pic>
        <p:nvPicPr>
          <p:cNvPr id="716" name="picture 71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503783" y="949778"/>
            <a:ext cx="213741" cy="461767"/>
          </a:xfrm>
          <a:prstGeom prst="rect">
            <a:avLst/>
          </a:prstGeom>
        </p:spPr>
      </p:pic>
      <p:graphicFrame>
        <p:nvGraphicFramePr>
          <p:cNvPr id="718" name="table 718"/>
          <p:cNvGraphicFramePr>
            <a:graphicFrameLocks noGrp="1"/>
          </p:cNvGraphicFramePr>
          <p:nvPr/>
        </p:nvGraphicFramePr>
        <p:xfrm>
          <a:off x="420801" y="1403006"/>
          <a:ext cx="5261609" cy="2689860"/>
        </p:xfrm>
        <a:graphic>
          <a:graphicData uri="http://schemas.openxmlformats.org/drawingml/2006/table">
            <a:tbl>
              <a:tblPr/>
              <a:tblGrid>
                <a:gridCol w="526160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268351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800"/>
                    </a:p>
                    <a:p>
                      <a:pPr marL="213995" algn="l" rtl="0" eaLnBrk="0">
                        <a:lnSpc>
                          <a:spcPts val="1813"/>
                        </a:lnSpc>
                        <a:spcBef>
                          <a:spcPts val="7"/>
                        </a:spcBef>
                      </a:pPr>
                      <a:r>
                        <a:rPr sz="1400" kern="0" spc="-5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（5）二灰稳定碎石变更为水泥稳</a:t>
                      </a:r>
                      <a:r>
                        <a:rPr sz="1400" kern="0" spc="-6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定碎石</a:t>
                      </a:r>
                      <a:endParaRPr lang="Microsoft YaHei" altLang="Microsoft YaHei" sz="1400"/>
                    </a:p>
                    <a:p>
                      <a:pPr marL="112395" algn="l" rtl="0" eaLnBrk="0">
                        <a:lnSpc>
                          <a:spcPct val="91000"/>
                        </a:lnSpc>
                        <a:spcBef>
                          <a:spcPts val="968"/>
                        </a:spcBef>
                        <a:tabLst>
                          <a:tab pos="256540"/>
                        </a:tabLst>
                      </a:pPr>
                      <a:r>
                        <a:rPr sz="1400" kern="0" spc="0">
                          <a:solidFill>
                            <a:srgbClr val="1F4E7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	</a:t>
                      </a:r>
                      <a:r>
                        <a:rPr sz="1400" b="1" kern="0" spc="90">
                          <a:solidFill>
                            <a:srgbClr val="1F4E7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</a:t>
                      </a:r>
                      <a:r>
                        <a:rPr sz="1400" b="1" kern="0" spc="0">
                          <a:solidFill>
                            <a:srgbClr val="1F4E7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原设计</a:t>
                      </a:r>
                      <a:r>
                        <a:rPr sz="14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：</a:t>
                      </a:r>
                      <a:r>
                        <a:rPr sz="1400" kern="0" spc="0">
                          <a:solidFill>
                            <a:srgbClr val="FF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石材铺装及园路</a:t>
                      </a:r>
                      <a:r>
                        <a:rPr sz="14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采用</a:t>
                      </a:r>
                      <a:r>
                        <a:rPr sz="1400" kern="0" spc="0">
                          <a:solidFill>
                            <a:srgbClr val="FF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二灰稳定碎石</a:t>
                      </a:r>
                      <a:r>
                        <a:rPr sz="14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作为</a:t>
                      </a:r>
                      <a:r>
                        <a:rPr sz="14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基层。</a:t>
                      </a:r>
                      <a:endParaRPr lang="Microsoft YaHei" altLang="Microsoft YaHei" sz="1400"/>
                    </a:p>
                    <a:p>
                      <a:pPr marL="384809" indent="-272415" algn="l" rtl="0" eaLnBrk="0">
                        <a:lnSpc>
                          <a:spcPct val="121000"/>
                        </a:lnSpc>
                        <a:spcBef>
                          <a:spcPts val="975"/>
                        </a:spcBef>
                        <a:tabLst>
                          <a:tab pos="256540"/>
                        </a:tabLst>
                      </a:pPr>
                      <a:r>
                        <a:rPr sz="1400" kern="0" spc="0">
                          <a:solidFill>
                            <a:srgbClr val="1F4E7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	</a:t>
                      </a:r>
                      <a:r>
                        <a:rPr sz="1400" b="1" kern="0" spc="90">
                          <a:solidFill>
                            <a:srgbClr val="1F4E7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</a:t>
                      </a:r>
                      <a:r>
                        <a:rPr sz="1400" b="1" kern="0" spc="30">
                          <a:solidFill>
                            <a:srgbClr val="1F4E7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不利因素</a:t>
                      </a:r>
                      <a:r>
                        <a:rPr sz="1400" b="1" kern="0" spc="-100">
                          <a:solidFill>
                            <a:srgbClr val="1F4E7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</a:t>
                      </a:r>
                      <a:r>
                        <a:rPr sz="14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：二灰稳定碎石水</a:t>
                      </a:r>
                      <a:r>
                        <a:rPr sz="14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稳定性、抗冻性、板体性差</a:t>
                      </a:r>
                      <a:r>
                        <a:rPr sz="1400" kern="0" spc="-16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</a:t>
                      </a:r>
                      <a:r>
                        <a:rPr sz="14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，早</a:t>
                      </a:r>
                      <a:r>
                        <a:rPr sz="14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 </a:t>
                      </a:r>
                      <a:r>
                        <a:rPr sz="14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期强度低</a:t>
                      </a:r>
                      <a:r>
                        <a:rPr sz="1400" kern="0" spc="-2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</a:t>
                      </a:r>
                      <a:r>
                        <a:rPr sz="14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，不适合严寒</a:t>
                      </a:r>
                      <a:r>
                        <a:rPr sz="14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地区冬季施工路段</a:t>
                      </a:r>
                      <a:r>
                        <a:rPr sz="1400" kern="0" spc="-2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</a:t>
                      </a:r>
                      <a:r>
                        <a:rPr sz="14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，易产生质量病害。</a:t>
                      </a:r>
                      <a:endParaRPr lang="Microsoft YaHei" altLang="Microsoft YaHei" sz="1400"/>
                    </a:p>
                    <a:p>
                      <a:pPr marL="112395" algn="l" rtl="0" eaLnBrk="0">
                        <a:lnSpc>
                          <a:spcPct val="91000"/>
                        </a:lnSpc>
                        <a:spcBef>
                          <a:spcPts val="991"/>
                        </a:spcBef>
                        <a:tabLst>
                          <a:tab pos="256540"/>
                        </a:tabLst>
                      </a:pPr>
                      <a:r>
                        <a:rPr sz="1400" kern="0" spc="0">
                          <a:solidFill>
                            <a:srgbClr val="1F4E7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	</a:t>
                      </a:r>
                      <a:r>
                        <a:rPr sz="1400" b="1" kern="0" spc="90">
                          <a:solidFill>
                            <a:srgbClr val="1F4E7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</a:t>
                      </a:r>
                      <a:r>
                        <a:rPr sz="1400" b="1" kern="0" spc="0">
                          <a:solidFill>
                            <a:srgbClr val="1F4E7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优化方案</a:t>
                      </a:r>
                      <a:r>
                        <a:rPr sz="14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：变更为</a:t>
                      </a:r>
                      <a:r>
                        <a:rPr sz="1400" kern="0" spc="0">
                          <a:solidFill>
                            <a:srgbClr val="FF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水泥稳定</a:t>
                      </a:r>
                      <a:r>
                        <a:rPr sz="1400" kern="0" spc="-10">
                          <a:solidFill>
                            <a:srgbClr val="FF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碎石</a:t>
                      </a:r>
                      <a:r>
                        <a:rPr sz="14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。</a:t>
                      </a:r>
                      <a:endParaRPr lang="Microsoft YaHei" altLang="Microsoft YaHei" sz="1400"/>
                    </a:p>
                    <a:p>
                      <a:pPr marL="391795" indent="-279400" algn="l" rtl="0" eaLnBrk="0">
                        <a:lnSpc>
                          <a:spcPct val="121000"/>
                        </a:lnSpc>
                        <a:spcBef>
                          <a:spcPts val="975"/>
                        </a:spcBef>
                        <a:tabLst>
                          <a:tab pos="256540"/>
                        </a:tabLst>
                      </a:pPr>
                      <a:r>
                        <a:rPr sz="1400" kern="0" spc="0">
                          <a:solidFill>
                            <a:srgbClr val="1F4E7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	</a:t>
                      </a:r>
                      <a:r>
                        <a:rPr sz="1400" b="1" kern="0" spc="90">
                          <a:solidFill>
                            <a:srgbClr val="1F4E7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</a:t>
                      </a:r>
                      <a:r>
                        <a:rPr sz="1400" b="1" kern="0" spc="30">
                          <a:solidFill>
                            <a:srgbClr val="1F4E7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优化效果</a:t>
                      </a:r>
                      <a:r>
                        <a:rPr sz="1400" b="1" kern="0" spc="-110">
                          <a:solidFill>
                            <a:srgbClr val="1F4E7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</a:t>
                      </a:r>
                      <a:r>
                        <a:rPr sz="14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：初冬季节施工或抢</a:t>
                      </a:r>
                      <a:r>
                        <a:rPr sz="14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工时</a:t>
                      </a:r>
                      <a:r>
                        <a:rPr sz="1400" kern="0" spc="-16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</a:t>
                      </a:r>
                      <a:r>
                        <a:rPr sz="14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，有效</a:t>
                      </a:r>
                      <a:r>
                        <a:rPr sz="1400" kern="0" spc="20">
                          <a:solidFill>
                            <a:srgbClr val="FF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减少基层冻害、病</a:t>
                      </a:r>
                      <a:r>
                        <a:rPr sz="1400" kern="0" spc="0">
                          <a:solidFill>
                            <a:srgbClr val="FF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 </a:t>
                      </a:r>
                      <a:r>
                        <a:rPr sz="1400" kern="0" spc="-20">
                          <a:solidFill>
                            <a:srgbClr val="FF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害发生</a:t>
                      </a:r>
                      <a:r>
                        <a:rPr sz="1400" kern="0" spc="-220">
                          <a:solidFill>
                            <a:srgbClr val="FF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</a:t>
                      </a:r>
                      <a:r>
                        <a:rPr sz="1400" kern="0" spc="-20">
                          <a:solidFill>
                            <a:srgbClr val="FF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，</a:t>
                      </a:r>
                      <a:r>
                        <a:rPr sz="14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提高道路使用寿命；重新认价</a:t>
                      </a:r>
                      <a:r>
                        <a:rPr sz="1400" kern="0" spc="-2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</a:t>
                      </a:r>
                      <a:r>
                        <a:rPr sz="14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，增加</a:t>
                      </a:r>
                      <a:r>
                        <a:rPr sz="14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效益。</a:t>
                      </a:r>
                      <a:endParaRPr lang="Microsoft YaHei" altLang="Microsoft YaHei" sz="1400"/>
                    </a:p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800"/>
                    </a:p>
                    <a:p>
                      <a:pPr marL="112395" algn="l" rtl="0" eaLnBrk="0">
                        <a:lnSpc>
                          <a:spcPct val="92000"/>
                        </a:lnSpc>
                        <a:spcBef>
                          <a:spcPts val="5"/>
                        </a:spcBef>
                        <a:tabLst>
                          <a:tab pos="256540"/>
                        </a:tabLst>
                      </a:pPr>
                      <a:r>
                        <a:rPr sz="1400" kern="0" spc="0">
                          <a:solidFill>
                            <a:srgbClr val="1F4E7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	</a:t>
                      </a:r>
                      <a:r>
                        <a:rPr sz="1400" b="1" kern="0" spc="90">
                          <a:solidFill>
                            <a:srgbClr val="1F4E7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  </a:t>
                      </a:r>
                      <a:r>
                        <a:rPr sz="1400" b="1" kern="0" spc="0">
                          <a:solidFill>
                            <a:srgbClr val="1F4E79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适用范围</a:t>
                      </a:r>
                      <a:r>
                        <a:rPr sz="14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：道路基层或对基层早期要求较高的道路工</a:t>
                      </a:r>
                      <a:r>
                        <a:rPr sz="14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程施工。</a:t>
                      </a:r>
                      <a:endParaRPr lang="Microsoft YaHei" altLang="Microsoft YaHei" sz="1400"/>
                    </a:p>
                  </a:txBody>
                  <a:tcPr marL="0" marR="0" marT="0" marB="0">
                    <a:lnL w="6350" cap="flat" cmpd="sng" algn="ctr">
                      <a:solidFill>
                        <a:srgbClr val="1F4E7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1F4E7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1F4E7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1F4E7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FEFE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pic>
        <p:nvPicPr>
          <p:cNvPr id="720" name="picture 7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533580" y="3827275"/>
            <a:ext cx="143997" cy="130971"/>
          </a:xfrm>
          <a:prstGeom prst="rect">
            <a:avLst/>
          </a:prstGeom>
        </p:spPr>
      </p:pic>
      <p:pic>
        <p:nvPicPr>
          <p:cNvPr id="722" name="picture 72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533580" y="3187195"/>
            <a:ext cx="143997" cy="130971"/>
          </a:xfrm>
          <a:prstGeom prst="rect">
            <a:avLst/>
          </a:prstGeom>
        </p:spPr>
      </p:pic>
      <p:pic>
        <p:nvPicPr>
          <p:cNvPr id="724" name="picture 724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533580" y="2867155"/>
            <a:ext cx="143997" cy="130971"/>
          </a:xfrm>
          <a:prstGeom prst="rect">
            <a:avLst/>
          </a:prstGeom>
        </p:spPr>
      </p:pic>
      <p:pic>
        <p:nvPicPr>
          <p:cNvPr id="726" name="picture 72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533580" y="2227076"/>
            <a:ext cx="143997" cy="130971"/>
          </a:xfrm>
          <a:prstGeom prst="rect">
            <a:avLst/>
          </a:prstGeom>
        </p:spPr>
      </p:pic>
      <p:pic>
        <p:nvPicPr>
          <p:cNvPr id="728" name="picture 728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533580" y="1907035"/>
            <a:ext cx="143997" cy="130971"/>
          </a:xfrm>
          <a:prstGeom prst="rect">
            <a:avLst/>
          </a:prstGeom>
        </p:spPr>
      </p:pic>
      <p:graphicFrame>
        <p:nvGraphicFramePr>
          <p:cNvPr id="730" name="table 730"/>
          <p:cNvGraphicFramePr>
            <a:graphicFrameLocks noGrp="1"/>
          </p:cNvGraphicFramePr>
          <p:nvPr/>
        </p:nvGraphicFramePr>
        <p:xfrm>
          <a:off x="5745098" y="2815374"/>
          <a:ext cx="3130550" cy="1514475"/>
        </p:xfrm>
        <a:graphic>
          <a:graphicData uri="http://schemas.openxmlformats.org/drawingml/2006/table">
            <a:tbl>
              <a:tblPr/>
              <a:tblGrid>
                <a:gridCol w="313055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169545">
                <a:tc>
                  <a:txBody>
                    <a:bodyPr vert="horz" wrap="square"/>
                    <a:lstStyle/>
                    <a:p>
                      <a:pPr marL="1332230" algn="l" rtl="0" eaLnBrk="0">
                        <a:lnSpc>
                          <a:spcPct val="89000"/>
                        </a:lnSpc>
                        <a:spcBef>
                          <a:spcPts val="4"/>
                        </a:spcBef>
                      </a:pPr>
                      <a:r>
                        <a:rPr sz="12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变更前</a:t>
                      </a:r>
                      <a:endParaRPr lang="Microsoft YaHei" altLang="Microsoft YaHei" sz="1200"/>
                    </a:p>
                  </a:txBody>
                  <a:tcPr marL="0" marR="0" marT="447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34493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graphicFrame>
        <p:nvGraphicFramePr>
          <p:cNvPr id="732" name="table 732"/>
          <p:cNvGraphicFramePr>
            <a:graphicFrameLocks noGrp="1"/>
          </p:cNvGraphicFramePr>
          <p:nvPr/>
        </p:nvGraphicFramePr>
        <p:xfrm>
          <a:off x="5735954" y="1400175"/>
          <a:ext cx="3141345" cy="1395095"/>
        </p:xfrm>
        <a:graphic>
          <a:graphicData uri="http://schemas.openxmlformats.org/drawingml/2006/table">
            <a:tbl>
              <a:tblPr/>
              <a:tblGrid>
                <a:gridCol w="314134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138874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pic>
        <p:nvPicPr>
          <p:cNvPr id="734" name="picture 734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1600000">
            <a:off x="5745479" y="1409700"/>
            <a:ext cx="3122676" cy="1376172"/>
          </a:xfrm>
          <a:prstGeom prst="rect">
            <a:avLst/>
          </a:prstGeom>
        </p:spPr>
      </p:pic>
      <p:pic>
        <p:nvPicPr>
          <p:cNvPr id="736" name="picture 736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21600000">
            <a:off x="5754623" y="2991612"/>
            <a:ext cx="3112007" cy="1328927"/>
          </a:xfrm>
          <a:prstGeom prst="rect">
            <a:avLst/>
          </a:prstGeom>
        </p:spPr>
      </p:pic>
      <p:pic>
        <p:nvPicPr>
          <p:cNvPr id="738" name="picture 738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21600000">
            <a:off x="1307960" y="245236"/>
            <a:ext cx="7836039" cy="466725"/>
          </a:xfrm>
          <a:prstGeom prst="rect">
            <a:avLst/>
          </a:prstGeom>
        </p:spPr>
      </p:pic>
      <p:grpSp>
        <p:nvGrpSpPr>
          <p:cNvPr id="64" name="group 64"/>
          <p:cNvGrpSpPr/>
          <p:nvPr/>
        </p:nvGrpSpPr>
        <p:grpSpPr>
          <a:xfrm rot="21600000">
            <a:off x="263144" y="158356"/>
            <a:ext cx="931748" cy="571576"/>
            <a:chExt cx="931748" cy="571576"/>
          </a:xfrm>
        </p:grpSpPr>
        <p:pic>
          <p:nvPicPr>
            <p:cNvPr id="742" name="picture 742"/>
            <p:cNvPicPr>
              <a:picLocks noChangeAspect="1"/>
            </p:cNvPicPr>
            <p:nvPr/>
          </p:nvPicPr>
          <p:blipFill>
            <a:blip r:embed="rId10"/>
            <a:stretch>
              <a:fillRect/>
            </a:stretch>
          </p:blipFill>
          <p:spPr>
            <a:xfrm rot="21600000">
              <a:off x="0" y="0"/>
              <a:ext cx="931748" cy="571576"/>
            </a:xfrm>
            <a:prstGeom prst="rect">
              <a:avLst/>
            </a:prstGeom>
          </p:spPr>
        </p:pic>
        <p:sp>
          <p:nvSpPr>
            <p:cNvPr id="744" name="textbox 744"/>
            <p:cNvSpPr/>
            <p:nvPr/>
          </p:nvSpPr>
          <p:spPr>
            <a:xfrm>
              <a:off x="-12700" y="-12700"/>
              <a:ext cx="957580" cy="69723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10000"/>
                </a:lnSpc>
              </a:pPr>
              <a:endParaRPr lang="Arial" altLang="Arial" sz="500"/>
            </a:p>
            <a:p>
              <a:pPr marL="236854" algn="l" rtl="0" eaLnBrk="0">
                <a:lnSpc>
                  <a:spcPct val="90000"/>
                </a:lnSpc>
              </a:pPr>
              <a:r>
                <a:rPr sz="3500" kern="0" spc="-20">
                  <a:solidFill>
                    <a:srgbClr val="0089CF">
                      <a:alpha val="100000"/>
                    </a:srgbClr>
                  </a:solidFill>
                  <a:latin typeface="Impact"/>
                  <a:ea typeface="Impact"/>
                  <a:cs typeface="Impact"/>
                </a:rPr>
                <a:t>03</a:t>
              </a:r>
              <a:endParaRPr lang="Impact" altLang="Impact" sz="3500"/>
            </a:p>
          </p:txBody>
        </p:sp>
      </p:grpSp>
      <p:sp>
        <p:nvSpPr>
          <p:cNvPr id="746" name="textbox 746"/>
          <p:cNvSpPr/>
          <p:nvPr/>
        </p:nvSpPr>
        <p:spPr>
          <a:xfrm>
            <a:off x="777722" y="875931"/>
            <a:ext cx="1299844" cy="3638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595"/>
              </a:lnSpc>
            </a:pPr>
            <a:endParaRPr lang="Arial" altLang="Arial" sz="100"/>
          </a:p>
          <a:p>
            <a:pPr marL="72389" algn="l" rtl="0" eaLnBrk="0">
              <a:lnSpc>
                <a:spcPct val="82000"/>
              </a:lnSpc>
              <a:tabLst>
                <a:tab pos="334009"/>
              </a:tabLst>
            </a:pPr>
            <a:r>
              <a:rPr sz="2200" u="sng" kern="0" spc="0">
                <a:solidFill>
                  <a:srgbClr val="000000">
                    <a:alpha val="100000"/>
                  </a:srgbClr>
                </a:solidFill>
                <a:uFill>
                  <a:solidFill>
                    <a:srgbClr val="C00000"/>
                  </a:solidFill>
                </a:uFill>
                <a:latin typeface="Microsoft YaHei"/>
                <a:ea typeface="Microsoft YaHei"/>
                <a:cs typeface="Microsoft YaHei"/>
              </a:rPr>
              <a:t>	</a:t>
            </a:r>
            <a:r>
              <a:rPr sz="2200" u="sng" kern="0" spc="-4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</a:t>
            </a:r>
            <a:r>
              <a:rPr sz="2200" u="sng" kern="0" spc="-4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</a:t>
            </a:r>
            <a:r>
              <a:rPr sz="2200" u="sng" kern="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</a:t>
            </a:r>
            <a:endParaRPr lang="Microsoft YaHei" altLang="Microsoft YaHei" sz="2200"/>
          </a:p>
        </p:txBody>
      </p:sp>
      <p:sp>
        <p:nvSpPr>
          <p:cNvPr id="748" name="path"/>
          <p:cNvSpPr/>
          <p:nvPr/>
        </p:nvSpPr>
        <p:spPr>
          <a:xfrm>
            <a:off x="790422" y="1165643"/>
            <a:ext cx="60248" cy="61188"/>
          </a:xfrm>
          <a:custGeom>
            <a:rect l="0" t="0" r="0" b="0"/>
            <a:pathLst>
              <a:path w="94" h="96">
                <a:moveTo>
                  <a:pt x="0" y="48"/>
                </a:moveTo>
                <a:cubicBezTo>
                  <a:pt x="0" y="21"/>
                  <a:pt x="21" y="0"/>
                  <a:pt x="47" y="0"/>
                </a:cubicBezTo>
                <a:cubicBezTo>
                  <a:pt x="73" y="0"/>
                  <a:pt x="94" y="21"/>
                  <a:pt x="94" y="48"/>
                </a:cubicBezTo>
                <a:cubicBezTo>
                  <a:pt x="94" y="74"/>
                  <a:pt x="73" y="96"/>
                  <a:pt x="47" y="96"/>
                </a:cubicBezTo>
                <a:cubicBezTo>
                  <a:pt x="21" y="96"/>
                  <a:pt x="0" y="74"/>
                  <a:pt x="0" y="48"/>
                </a:cubicBezTo>
              </a:path>
            </a:pathLst>
          </a:custGeom>
          <a:solidFill>
            <a:srgbClr val="B4202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50" name="textbox 750"/>
          <p:cNvSpPr/>
          <p:nvPr/>
        </p:nvSpPr>
        <p:spPr>
          <a:xfrm>
            <a:off x="7065035" y="4373638"/>
            <a:ext cx="480059" cy="1917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168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变更后</a:t>
            </a:r>
            <a:endParaRPr lang="Microsoft YaHei" altLang="Microsoft YaHei" sz="1200"/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52" name="picture 75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9144000" cy="5143500"/>
          </a:xfrm>
          <a:prstGeom prst="rect">
            <a:avLst/>
          </a:prstGeom>
        </p:spPr>
      </p:pic>
      <p:pic>
        <p:nvPicPr>
          <p:cNvPr id="754" name="picture 75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420801" y="949778"/>
            <a:ext cx="4916436" cy="3466748"/>
          </a:xfrm>
          <a:prstGeom prst="rect">
            <a:avLst/>
          </a:prstGeom>
        </p:spPr>
      </p:pic>
      <p:sp>
        <p:nvSpPr>
          <p:cNvPr id="756" name="textbox 756"/>
          <p:cNvSpPr/>
          <p:nvPr/>
        </p:nvSpPr>
        <p:spPr>
          <a:xfrm>
            <a:off x="520880" y="1520408"/>
            <a:ext cx="4732020" cy="28136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13664" algn="l" rtl="0" eaLnBrk="0">
              <a:lnSpc>
                <a:spcPts val="1813"/>
              </a:lnSpc>
            </a:pP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（6）</a:t>
            </a:r>
            <a:r>
              <a:rPr sz="1400" kern="0" spc="-50">
                <a:solidFill>
                  <a:srgbClr val="FF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基础防水保护</a:t>
            </a:r>
            <a:r>
              <a:rPr sz="1400" kern="0" spc="-60">
                <a:solidFill>
                  <a:srgbClr val="FF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层改为水泥压力板</a:t>
            </a:r>
            <a:endParaRPr lang="Microsoft YaHei" altLang="Microsoft YaHei" sz="1400"/>
          </a:p>
          <a:p>
            <a:pPr marL="12700" algn="l" rtl="0" eaLnBrk="0">
              <a:lnSpc>
                <a:spcPct val="91000"/>
              </a:lnSpc>
              <a:spcBef>
                <a:spcPts val="968"/>
              </a:spcBef>
              <a:tabLst>
                <a:tab pos="156210"/>
              </a:tabLst>
            </a:pPr>
            <a:r>
              <a:rPr sz="1400" kern="0" spc="0">
                <a:solidFill>
                  <a:srgbClr val="1F4E7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1400" b="1" kern="0" spc="90">
                <a:solidFill>
                  <a:srgbClr val="1F4E7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1400" b="1" kern="0" spc="0">
                <a:solidFill>
                  <a:srgbClr val="1F4E7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原设计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：基础防水保护层为细石混凝土或抹灰形式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做法。</a:t>
            </a:r>
            <a:endParaRPr lang="Microsoft YaHei" altLang="Microsoft YaHei" sz="1400"/>
          </a:p>
          <a:p>
            <a:pPr marL="285750" indent="-273050" algn="l" rtl="0" eaLnBrk="0">
              <a:lnSpc>
                <a:spcPct val="121000"/>
              </a:lnSpc>
              <a:spcBef>
                <a:spcPts val="975"/>
              </a:spcBef>
              <a:tabLst>
                <a:tab pos="156210"/>
              </a:tabLst>
            </a:pPr>
            <a:r>
              <a:rPr sz="1400" kern="0" spc="0">
                <a:solidFill>
                  <a:srgbClr val="1F4E7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1400" b="1" kern="0" spc="100">
                <a:solidFill>
                  <a:srgbClr val="1F4E7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1400" b="1" kern="0" spc="-10">
                <a:solidFill>
                  <a:srgbClr val="1F4E7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不利因素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：严寒地区</a:t>
            </a:r>
            <a:r>
              <a:rPr sz="1400" kern="0" spc="-2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，基础防水保护层混凝土施工困难，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且宜因冻融破坏开裂</a:t>
            </a:r>
            <a:r>
              <a:rPr sz="1400" kern="0" spc="-2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渗漏隐患较大。</a:t>
            </a:r>
            <a:endParaRPr lang="Microsoft YaHei" altLang="Microsoft YaHei" sz="1400"/>
          </a:p>
          <a:p>
            <a:pPr marL="285750" indent="-273050" algn="l" rtl="0" eaLnBrk="0">
              <a:lnSpc>
                <a:spcPct val="121000"/>
              </a:lnSpc>
              <a:spcBef>
                <a:spcPts val="975"/>
              </a:spcBef>
              <a:tabLst>
                <a:tab pos="156210"/>
              </a:tabLst>
            </a:pPr>
            <a:r>
              <a:rPr sz="1400" kern="0" spc="0">
                <a:solidFill>
                  <a:srgbClr val="1F4E7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1400" b="1" kern="0" spc="90">
                <a:solidFill>
                  <a:srgbClr val="1F4E7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1400" b="1" kern="0" spc="40">
                <a:solidFill>
                  <a:srgbClr val="1F4E7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优化措施</a:t>
            </a:r>
            <a:r>
              <a:rPr sz="1400" b="1" kern="0" spc="-100">
                <a:solidFill>
                  <a:srgbClr val="1F4E7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400" kern="0" spc="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：将防水保护层混凝土或抹灰做法改为1</a:t>
            </a:r>
            <a:r>
              <a:rPr sz="1400" kern="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mm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厚水泥压力板</a:t>
            </a:r>
            <a:r>
              <a:rPr sz="1400" kern="0" spc="-2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，采用砂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灰或胶泥粘接。</a:t>
            </a:r>
            <a:endParaRPr lang="Microsoft YaHei" altLang="Microsoft YaHei" sz="1400"/>
          </a:p>
          <a:p>
            <a:pPr marL="287020" indent="-274320" algn="l" rtl="0" eaLnBrk="0">
              <a:lnSpc>
                <a:spcPct val="121000"/>
              </a:lnSpc>
              <a:spcBef>
                <a:spcPts val="975"/>
              </a:spcBef>
              <a:tabLst>
                <a:tab pos="156210"/>
              </a:tabLst>
            </a:pPr>
            <a:r>
              <a:rPr sz="1400" kern="0" spc="0">
                <a:solidFill>
                  <a:srgbClr val="1F4E7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1400" b="1" kern="0" spc="120">
                <a:solidFill>
                  <a:srgbClr val="1F4E7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1400" b="1" kern="0" spc="-20">
                <a:solidFill>
                  <a:srgbClr val="1F4E7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优化效果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：</a:t>
            </a:r>
            <a:r>
              <a:rPr sz="1400" kern="0" spc="-20">
                <a:solidFill>
                  <a:srgbClr val="FF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避免冻胀破坏</a:t>
            </a:r>
            <a:r>
              <a:rPr sz="1400" kern="0" spc="-210">
                <a:solidFill>
                  <a:srgbClr val="FF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400" kern="0" spc="-20">
                <a:solidFill>
                  <a:srgbClr val="FF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，减少湿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作业</a:t>
            </a:r>
            <a:r>
              <a:rPr sz="1400" kern="0" spc="-2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，保证施工质量；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减少成本</a:t>
            </a:r>
            <a:r>
              <a:rPr sz="1400" kern="0" spc="-1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，增加效益。</a:t>
            </a:r>
            <a:endParaRPr lang="Microsoft YaHei" altLang="Microsoft YaHei" sz="1400"/>
          </a:p>
          <a:p>
            <a:pPr algn="l" rtl="0" eaLnBrk="0">
              <a:lnSpc>
                <a:spcPct val="103000"/>
              </a:lnSpc>
            </a:pPr>
            <a:endParaRPr lang="Arial" altLang="Arial" sz="800"/>
          </a:p>
          <a:p>
            <a:pPr marL="12700" algn="l" rtl="0" eaLnBrk="0">
              <a:lnSpc>
                <a:spcPct val="91000"/>
              </a:lnSpc>
              <a:spcBef>
                <a:spcPts val="3"/>
              </a:spcBef>
              <a:tabLst>
                <a:tab pos="156210"/>
              </a:tabLst>
            </a:pPr>
            <a:r>
              <a:rPr sz="1400" kern="0" spc="0">
                <a:solidFill>
                  <a:srgbClr val="1F4E7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1400" b="1" kern="0" spc="100">
                <a:solidFill>
                  <a:srgbClr val="1F4E7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1400" b="1" kern="0" spc="0">
                <a:solidFill>
                  <a:srgbClr val="1F4E7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：基础防水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保护层。</a:t>
            </a:r>
            <a:endParaRPr lang="Microsoft YaHei" altLang="Microsoft YaHei" sz="1400"/>
          </a:p>
        </p:txBody>
      </p:sp>
      <p:pic>
        <p:nvPicPr>
          <p:cNvPr id="758" name="picture 75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533580" y="4147315"/>
            <a:ext cx="143997" cy="130971"/>
          </a:xfrm>
          <a:prstGeom prst="rect">
            <a:avLst/>
          </a:prstGeom>
        </p:spPr>
      </p:pic>
      <p:pic>
        <p:nvPicPr>
          <p:cNvPr id="760" name="picture 760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533580" y="3507235"/>
            <a:ext cx="143997" cy="130971"/>
          </a:xfrm>
          <a:prstGeom prst="rect">
            <a:avLst/>
          </a:prstGeom>
        </p:spPr>
      </p:pic>
      <p:pic>
        <p:nvPicPr>
          <p:cNvPr id="762" name="picture 76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533580" y="2867155"/>
            <a:ext cx="143997" cy="130971"/>
          </a:xfrm>
          <a:prstGeom prst="rect">
            <a:avLst/>
          </a:prstGeom>
        </p:spPr>
      </p:pic>
      <p:pic>
        <p:nvPicPr>
          <p:cNvPr id="764" name="picture 764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533580" y="2227076"/>
            <a:ext cx="143997" cy="130971"/>
          </a:xfrm>
          <a:prstGeom prst="rect">
            <a:avLst/>
          </a:prstGeom>
        </p:spPr>
      </p:pic>
      <p:pic>
        <p:nvPicPr>
          <p:cNvPr id="766" name="picture 76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533580" y="1907035"/>
            <a:ext cx="143997" cy="130971"/>
          </a:xfrm>
          <a:prstGeom prst="rect">
            <a:avLst/>
          </a:prstGeom>
        </p:spPr>
      </p:pic>
      <p:pic>
        <p:nvPicPr>
          <p:cNvPr id="768" name="picture 768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1600000">
            <a:off x="5631179" y="897635"/>
            <a:ext cx="3240024" cy="3425952"/>
          </a:xfrm>
          <a:prstGeom prst="rect">
            <a:avLst/>
          </a:prstGeom>
        </p:spPr>
      </p:pic>
      <p:pic>
        <p:nvPicPr>
          <p:cNvPr id="770" name="picture 770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21600000">
            <a:off x="1307960" y="245236"/>
            <a:ext cx="7836039" cy="466725"/>
          </a:xfrm>
          <a:prstGeom prst="rect">
            <a:avLst/>
          </a:prstGeom>
        </p:spPr>
      </p:pic>
      <p:grpSp>
        <p:nvGrpSpPr>
          <p:cNvPr id="66" name="group 66"/>
          <p:cNvGrpSpPr/>
          <p:nvPr/>
        </p:nvGrpSpPr>
        <p:grpSpPr>
          <a:xfrm rot="21600000">
            <a:off x="263144" y="158356"/>
            <a:ext cx="931748" cy="571576"/>
            <a:chExt cx="931748" cy="571576"/>
          </a:xfrm>
        </p:grpSpPr>
        <p:pic>
          <p:nvPicPr>
            <p:cNvPr id="774" name="picture 774"/>
            <p:cNvPicPr>
              <a:picLocks noChangeAspect="1"/>
            </p:cNvPicPr>
            <p:nvPr/>
          </p:nvPicPr>
          <p:blipFill>
            <a:blip r:embed="rId9"/>
            <a:stretch>
              <a:fillRect/>
            </a:stretch>
          </p:blipFill>
          <p:spPr>
            <a:xfrm rot="21600000">
              <a:off x="0" y="0"/>
              <a:ext cx="931748" cy="571576"/>
            </a:xfrm>
            <a:prstGeom prst="rect">
              <a:avLst/>
            </a:prstGeom>
          </p:spPr>
        </p:pic>
        <p:sp>
          <p:nvSpPr>
            <p:cNvPr id="776" name="textbox 776"/>
            <p:cNvSpPr/>
            <p:nvPr/>
          </p:nvSpPr>
          <p:spPr>
            <a:xfrm>
              <a:off x="-12700" y="-12700"/>
              <a:ext cx="957580" cy="69723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10000"/>
                </a:lnSpc>
              </a:pPr>
              <a:endParaRPr lang="Arial" altLang="Arial" sz="500"/>
            </a:p>
            <a:p>
              <a:pPr marL="236854" algn="l" rtl="0" eaLnBrk="0">
                <a:lnSpc>
                  <a:spcPct val="90000"/>
                </a:lnSpc>
              </a:pPr>
              <a:r>
                <a:rPr sz="3500" kern="0" spc="-20">
                  <a:solidFill>
                    <a:srgbClr val="0089CF">
                      <a:alpha val="100000"/>
                    </a:srgbClr>
                  </a:solidFill>
                  <a:latin typeface="Impact"/>
                  <a:ea typeface="Impact"/>
                  <a:cs typeface="Impact"/>
                </a:rPr>
                <a:t>03</a:t>
              </a:r>
              <a:endParaRPr lang="Impact" altLang="Impact" sz="3500"/>
            </a:p>
          </p:txBody>
        </p:sp>
      </p:grpSp>
      <p:sp>
        <p:nvSpPr>
          <p:cNvPr id="778" name="textbox 778"/>
          <p:cNvSpPr/>
          <p:nvPr/>
        </p:nvSpPr>
        <p:spPr>
          <a:xfrm>
            <a:off x="1104187" y="875931"/>
            <a:ext cx="965200" cy="3003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595"/>
              </a:lnSpc>
            </a:pPr>
            <a:endParaRPr lang="Arial" altLang="Arial" sz="100"/>
          </a:p>
          <a:p>
            <a:pPr algn="r" rtl="0" eaLnBrk="0">
              <a:lnSpc>
                <a:spcPct val="86000"/>
              </a:lnSpc>
            </a:pPr>
            <a:r>
              <a:rPr sz="2100" kern="0" spc="-3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</a:t>
            </a:r>
            <a:r>
              <a:rPr sz="2100" kern="0" spc="-3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</a:t>
            </a:r>
            <a:r>
              <a:rPr sz="2100" kern="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</a:t>
            </a:r>
            <a:endParaRPr lang="Microsoft YaHei" altLang="Microsoft YaHei" sz="2100"/>
          </a:p>
        </p:txBody>
      </p:sp>
      <p:sp>
        <p:nvSpPr>
          <p:cNvPr id="780" name="textbox 780"/>
          <p:cNvSpPr/>
          <p:nvPr/>
        </p:nvSpPr>
        <p:spPr>
          <a:xfrm>
            <a:off x="6501971" y="4368303"/>
            <a:ext cx="1925954" cy="1689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127"/>
              </a:lnSpc>
            </a:pPr>
            <a:r>
              <a:rPr sz="900" kern="0" spc="1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水泥压力板防水立面保</a:t>
            </a:r>
            <a:r>
              <a:rPr sz="900" kern="0" spc="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护层效果图</a:t>
            </a:r>
            <a:endParaRPr lang="SimHei" altLang="SimHei" sz="900"/>
          </a:p>
        </p:txBody>
      </p:sp>
      <p:pic>
        <p:nvPicPr>
          <p:cNvPr id="782" name="picture 782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 rot="21600000">
            <a:off x="790422" y="1165643"/>
            <a:ext cx="1375600" cy="6118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84" name="picture 78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9144000" cy="5143500"/>
          </a:xfrm>
          <a:prstGeom prst="rect">
            <a:avLst/>
          </a:prstGeom>
        </p:spPr>
      </p:pic>
      <p:sp>
        <p:nvSpPr>
          <p:cNvPr id="786" name="textbox 786"/>
          <p:cNvSpPr/>
          <p:nvPr/>
        </p:nvSpPr>
        <p:spPr>
          <a:xfrm>
            <a:off x="420801" y="1403006"/>
            <a:ext cx="5123179" cy="2690495"/>
          </a:xfrm>
          <a:prstGeom prst="rect">
            <a:avLst/>
          </a:prstGeom>
          <a:solidFill>
            <a:srgbClr val="DDDDDD">
              <a:alpha val="44313"/>
            </a:srgbClr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6000"/>
              </a:lnSpc>
            </a:pPr>
            <a:endParaRPr lang="Arial" altLang="Arial" sz="800"/>
          </a:p>
          <a:p>
            <a:pPr marL="213995" algn="l" rtl="0" eaLnBrk="0">
              <a:lnSpc>
                <a:spcPts val="1813"/>
              </a:lnSpc>
              <a:spcBef>
                <a:spcPts val="7"/>
              </a:spcBef>
            </a:pPr>
            <a:r>
              <a:rPr sz="1400" kern="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（7）地下室外墙内侧构造优化</a:t>
            </a:r>
            <a:endParaRPr lang="Microsoft YaHei" altLang="Microsoft YaHei" sz="1400"/>
          </a:p>
          <a:p>
            <a:pPr marL="112395" algn="l" rtl="0" eaLnBrk="0">
              <a:lnSpc>
                <a:spcPct val="91000"/>
              </a:lnSpc>
              <a:spcBef>
                <a:spcPts val="968"/>
              </a:spcBef>
              <a:tabLst>
                <a:tab pos="256540"/>
              </a:tabLst>
            </a:pPr>
            <a:r>
              <a:rPr sz="1400" kern="0" spc="0">
                <a:solidFill>
                  <a:srgbClr val="1F4E7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1400" b="1" kern="0" spc="90">
                <a:solidFill>
                  <a:srgbClr val="1F4E7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1400" b="1" kern="0" spc="0">
                <a:solidFill>
                  <a:srgbClr val="1F4E7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原设计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：</a:t>
            </a:r>
            <a:r>
              <a:rPr sz="1400" kern="0" spc="0">
                <a:solidFill>
                  <a:srgbClr val="FF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地下室外墙内侧不抹灰直接刮</a:t>
            </a:r>
            <a:r>
              <a:rPr sz="1400" kern="0" spc="-10">
                <a:solidFill>
                  <a:srgbClr val="FF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腻子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400"/>
          </a:p>
          <a:p>
            <a:pPr marL="387350" indent="-274954" algn="l" rtl="0" eaLnBrk="0">
              <a:lnSpc>
                <a:spcPct val="121000"/>
              </a:lnSpc>
              <a:spcBef>
                <a:spcPts val="975"/>
              </a:spcBef>
              <a:tabLst>
                <a:tab pos="256540"/>
              </a:tabLst>
            </a:pPr>
            <a:r>
              <a:rPr sz="1400" kern="0" spc="0">
                <a:solidFill>
                  <a:srgbClr val="1F4E7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1400" b="1" kern="0" spc="90">
                <a:solidFill>
                  <a:srgbClr val="1F4E7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1400" b="1" kern="0" spc="0">
                <a:solidFill>
                  <a:srgbClr val="1F4E7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不利因素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：地下室外墙保温有缺陷或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不设置保温时</a:t>
            </a:r>
            <a:r>
              <a:rPr sz="1400" kern="0" spc="-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，易形成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冷凝结露</a:t>
            </a:r>
            <a:r>
              <a:rPr sz="1400" kern="0" spc="-2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，对墙体装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修面层破坏严重。</a:t>
            </a:r>
            <a:endParaRPr lang="Microsoft YaHei" altLang="Microsoft YaHei" sz="1400"/>
          </a:p>
          <a:p>
            <a:pPr marL="112395" algn="l" rtl="0" eaLnBrk="0">
              <a:lnSpc>
                <a:spcPct val="92000"/>
              </a:lnSpc>
              <a:spcBef>
                <a:spcPts val="974"/>
              </a:spcBef>
              <a:tabLst>
                <a:tab pos="256540"/>
              </a:tabLst>
            </a:pPr>
            <a:r>
              <a:rPr sz="1400" kern="0" spc="0">
                <a:solidFill>
                  <a:srgbClr val="1F4E7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1400" b="1" kern="0" spc="90">
                <a:solidFill>
                  <a:srgbClr val="1F4E7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1400" b="1" kern="0" spc="0">
                <a:solidFill>
                  <a:srgbClr val="1F4E7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优化措施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：地下室外墙内侧</a:t>
            </a:r>
            <a:r>
              <a:rPr sz="1400" kern="0" spc="0">
                <a:solidFill>
                  <a:srgbClr val="FF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增设一道轻质砌体保</a:t>
            </a:r>
            <a:r>
              <a:rPr sz="1400" kern="0" spc="-10">
                <a:solidFill>
                  <a:srgbClr val="FF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墙。</a:t>
            </a:r>
            <a:endParaRPr lang="Microsoft YaHei" altLang="Microsoft YaHei" sz="1400"/>
          </a:p>
          <a:p>
            <a:pPr marL="385445" indent="-273050" algn="l" rtl="0" eaLnBrk="0">
              <a:lnSpc>
                <a:spcPct val="121000"/>
              </a:lnSpc>
              <a:spcBef>
                <a:spcPts val="975"/>
              </a:spcBef>
              <a:tabLst>
                <a:tab pos="256540"/>
              </a:tabLst>
            </a:pPr>
            <a:r>
              <a:rPr sz="1400" kern="0" spc="0">
                <a:solidFill>
                  <a:srgbClr val="1F4E7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1400" b="1" kern="0" spc="90">
                <a:solidFill>
                  <a:srgbClr val="1F4E7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1400" b="1" kern="0" spc="-10">
                <a:solidFill>
                  <a:srgbClr val="1F4E7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优化效果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：</a:t>
            </a:r>
            <a:r>
              <a:rPr sz="1400" kern="0" spc="-10">
                <a:solidFill>
                  <a:srgbClr val="FF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减弱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</a:t>
            </a:r>
            <a:r>
              <a:rPr sz="1400" kern="0" spc="-10">
                <a:solidFill>
                  <a:srgbClr val="FF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外墙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</a:t>
            </a:r>
            <a:r>
              <a:rPr sz="1400" kern="0" spc="-10">
                <a:solidFill>
                  <a:srgbClr val="FF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导热效果</a:t>
            </a:r>
            <a:r>
              <a:rPr sz="1400" kern="0" spc="-200">
                <a:solidFill>
                  <a:srgbClr val="FF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</a:t>
            </a:r>
            <a:r>
              <a:rPr sz="1400" kern="0" spc="-10">
                <a:solidFill>
                  <a:srgbClr val="FF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避免冷凝水</a:t>
            </a:r>
            <a:r>
              <a:rPr sz="1400" kern="0" spc="-20">
                <a:solidFill>
                  <a:srgbClr val="FF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结露</a:t>
            </a:r>
            <a:r>
              <a:rPr sz="1400" kern="0" spc="-200">
                <a:solidFill>
                  <a:srgbClr val="FF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，保证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装饰面层</a:t>
            </a:r>
            <a:r>
              <a:rPr sz="1400" kern="0" spc="-2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，降低后期维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修费用</a:t>
            </a:r>
            <a:r>
              <a:rPr sz="1400" kern="0" spc="-2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，增加工程量</a:t>
            </a:r>
            <a:r>
              <a:rPr sz="1400" kern="0" spc="-2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，增加效益。</a:t>
            </a:r>
            <a:endParaRPr lang="Microsoft YaHei" altLang="Microsoft YaHei" sz="1400"/>
          </a:p>
          <a:p>
            <a:pPr algn="l" rtl="0" eaLnBrk="0">
              <a:lnSpc>
                <a:spcPct val="101000"/>
              </a:lnSpc>
            </a:pPr>
            <a:endParaRPr lang="Arial" altLang="Arial" sz="800"/>
          </a:p>
          <a:p>
            <a:pPr marL="112395" algn="l" rtl="0" eaLnBrk="0">
              <a:lnSpc>
                <a:spcPct val="92000"/>
              </a:lnSpc>
              <a:spcBef>
                <a:spcPts val="5"/>
              </a:spcBef>
              <a:tabLst>
                <a:tab pos="256540"/>
              </a:tabLst>
            </a:pPr>
            <a:r>
              <a:rPr sz="1400" kern="0" spc="0">
                <a:solidFill>
                  <a:srgbClr val="1F4E7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1400" b="1" kern="0" spc="90">
                <a:solidFill>
                  <a:srgbClr val="1F4E7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1400" b="1" kern="0" spc="0">
                <a:solidFill>
                  <a:srgbClr val="1F4E7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： 水位较高的地下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室工程。</a:t>
            </a:r>
            <a:endParaRPr lang="Microsoft YaHei" altLang="Microsoft YaHei" sz="1400"/>
          </a:p>
        </p:txBody>
      </p:sp>
      <p:pic>
        <p:nvPicPr>
          <p:cNvPr id="788" name="picture 78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533580" y="3827275"/>
            <a:ext cx="143997" cy="130971"/>
          </a:xfrm>
          <a:prstGeom prst="rect">
            <a:avLst/>
          </a:prstGeom>
        </p:spPr>
      </p:pic>
      <p:pic>
        <p:nvPicPr>
          <p:cNvPr id="790" name="picture 79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533580" y="3187195"/>
            <a:ext cx="143997" cy="130971"/>
          </a:xfrm>
          <a:prstGeom prst="rect">
            <a:avLst/>
          </a:prstGeom>
        </p:spPr>
      </p:pic>
      <p:pic>
        <p:nvPicPr>
          <p:cNvPr id="792" name="picture 79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533580" y="2867155"/>
            <a:ext cx="143997" cy="130971"/>
          </a:xfrm>
          <a:prstGeom prst="rect">
            <a:avLst/>
          </a:prstGeom>
        </p:spPr>
      </p:pic>
      <p:pic>
        <p:nvPicPr>
          <p:cNvPr id="794" name="picture 79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533580" y="2227076"/>
            <a:ext cx="143997" cy="130971"/>
          </a:xfrm>
          <a:prstGeom prst="rect">
            <a:avLst/>
          </a:prstGeom>
        </p:spPr>
      </p:pic>
      <p:pic>
        <p:nvPicPr>
          <p:cNvPr id="796" name="picture 79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533580" y="1907035"/>
            <a:ext cx="143997" cy="130971"/>
          </a:xfrm>
          <a:prstGeom prst="rect">
            <a:avLst/>
          </a:prstGeom>
        </p:spPr>
      </p:pic>
      <p:pic>
        <p:nvPicPr>
          <p:cNvPr id="798" name="picture 798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5620130" y="1400175"/>
            <a:ext cx="2999612" cy="2990469"/>
          </a:xfrm>
          <a:prstGeom prst="rect">
            <a:avLst/>
          </a:prstGeom>
        </p:spPr>
      </p:pic>
      <p:pic>
        <p:nvPicPr>
          <p:cNvPr id="800" name="picture 800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1600000">
            <a:off x="1307960" y="245236"/>
            <a:ext cx="7836039" cy="466725"/>
          </a:xfrm>
          <a:prstGeom prst="rect">
            <a:avLst/>
          </a:prstGeom>
        </p:spPr>
      </p:pic>
      <p:grpSp>
        <p:nvGrpSpPr>
          <p:cNvPr id="68" name="group 68"/>
          <p:cNvGrpSpPr/>
          <p:nvPr/>
        </p:nvGrpSpPr>
        <p:grpSpPr>
          <a:xfrm rot="21600000">
            <a:off x="263144" y="158356"/>
            <a:ext cx="931748" cy="571576"/>
            <a:chExt cx="931748" cy="571576"/>
          </a:xfrm>
        </p:grpSpPr>
        <p:pic>
          <p:nvPicPr>
            <p:cNvPr id="804" name="picture 804"/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 rot="21600000">
              <a:off x="0" y="0"/>
              <a:ext cx="931748" cy="571576"/>
            </a:xfrm>
            <a:prstGeom prst="rect">
              <a:avLst/>
            </a:prstGeom>
          </p:spPr>
        </p:pic>
        <p:sp>
          <p:nvSpPr>
            <p:cNvPr id="806" name="textbox 806"/>
            <p:cNvSpPr/>
            <p:nvPr/>
          </p:nvSpPr>
          <p:spPr>
            <a:xfrm>
              <a:off x="-12700" y="-12700"/>
              <a:ext cx="957580" cy="69723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10000"/>
                </a:lnSpc>
              </a:pPr>
              <a:endParaRPr lang="Arial" altLang="Arial" sz="500"/>
            </a:p>
            <a:p>
              <a:pPr marL="236854" algn="l" rtl="0" eaLnBrk="0">
                <a:lnSpc>
                  <a:spcPct val="90000"/>
                </a:lnSpc>
              </a:pPr>
              <a:r>
                <a:rPr sz="3500" kern="0" spc="-20">
                  <a:solidFill>
                    <a:srgbClr val="0089CF">
                      <a:alpha val="100000"/>
                    </a:srgbClr>
                  </a:solidFill>
                  <a:latin typeface="Impact"/>
                  <a:ea typeface="Impact"/>
                  <a:cs typeface="Impact"/>
                </a:rPr>
                <a:t>03</a:t>
              </a:r>
              <a:endParaRPr lang="Impact" altLang="Impact" sz="3500"/>
            </a:p>
          </p:txBody>
        </p:sp>
      </p:grpSp>
      <p:sp>
        <p:nvSpPr>
          <p:cNvPr id="808" name="textbox 808"/>
          <p:cNvSpPr/>
          <p:nvPr/>
        </p:nvSpPr>
        <p:spPr>
          <a:xfrm>
            <a:off x="777722" y="875931"/>
            <a:ext cx="1291589" cy="3638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595"/>
              </a:lnSpc>
            </a:pPr>
            <a:endParaRPr lang="Arial" altLang="Arial" sz="100"/>
          </a:p>
          <a:p>
            <a:pPr marL="72389" algn="l" rtl="0" eaLnBrk="0">
              <a:lnSpc>
                <a:spcPct val="95000"/>
              </a:lnSpc>
              <a:tabLst>
                <a:tab pos="334009"/>
              </a:tabLst>
            </a:pPr>
            <a:r>
              <a:rPr sz="1900" u="sng" kern="0" spc="0">
                <a:solidFill>
                  <a:srgbClr val="000000">
                    <a:alpha val="100000"/>
                  </a:srgbClr>
                </a:solidFill>
                <a:uFill>
                  <a:solidFill>
                    <a:srgbClr val="C00000"/>
                  </a:solidFill>
                </a:uFill>
                <a:latin typeface="Microsoft YaHei"/>
                <a:ea typeface="Microsoft YaHei"/>
                <a:cs typeface="Microsoft YaHei"/>
              </a:rPr>
              <a:t>	</a:t>
            </a:r>
            <a:r>
              <a:rPr sz="1900" u="sng" kern="0" spc="-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</a:t>
            </a:r>
            <a:r>
              <a:rPr sz="1900" u="sng" kern="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</a:t>
            </a:r>
            <a:r>
              <a:rPr sz="1900" u="sng" kern="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</a:t>
            </a:r>
            <a:endParaRPr lang="Microsoft YaHei" altLang="Microsoft YaHei" sz="1900"/>
          </a:p>
        </p:txBody>
      </p:sp>
      <p:sp>
        <p:nvSpPr>
          <p:cNvPr id="810" name="path"/>
          <p:cNvSpPr/>
          <p:nvPr/>
        </p:nvSpPr>
        <p:spPr>
          <a:xfrm>
            <a:off x="790422" y="1165643"/>
            <a:ext cx="60248" cy="61188"/>
          </a:xfrm>
          <a:custGeom>
            <a:rect l="0" t="0" r="0" b="0"/>
            <a:pathLst>
              <a:path w="94" h="96">
                <a:moveTo>
                  <a:pt x="0" y="48"/>
                </a:moveTo>
                <a:cubicBezTo>
                  <a:pt x="0" y="21"/>
                  <a:pt x="21" y="0"/>
                  <a:pt x="47" y="0"/>
                </a:cubicBezTo>
                <a:cubicBezTo>
                  <a:pt x="73" y="0"/>
                  <a:pt x="94" y="21"/>
                  <a:pt x="94" y="48"/>
                </a:cubicBezTo>
                <a:cubicBezTo>
                  <a:pt x="94" y="74"/>
                  <a:pt x="73" y="96"/>
                  <a:pt x="47" y="96"/>
                </a:cubicBezTo>
                <a:cubicBezTo>
                  <a:pt x="21" y="96"/>
                  <a:pt x="0" y="74"/>
                  <a:pt x="0" y="48"/>
                </a:cubicBezTo>
              </a:path>
            </a:pathLst>
          </a:custGeom>
          <a:solidFill>
            <a:srgbClr val="B4202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12" name="picture 812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21600000">
            <a:off x="503783" y="949778"/>
            <a:ext cx="213741" cy="461767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14" name="picture 81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9144000" cy="5143500"/>
          </a:xfrm>
          <a:prstGeom prst="rect">
            <a:avLst/>
          </a:prstGeom>
        </p:spPr>
      </p:pic>
      <p:pic>
        <p:nvPicPr>
          <p:cNvPr id="816" name="picture 81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420801" y="949778"/>
            <a:ext cx="5460910" cy="3466748"/>
          </a:xfrm>
          <a:prstGeom prst="rect">
            <a:avLst/>
          </a:prstGeom>
        </p:spPr>
      </p:pic>
      <p:sp>
        <p:nvSpPr>
          <p:cNvPr id="818" name="textbox 818"/>
          <p:cNvSpPr/>
          <p:nvPr/>
        </p:nvSpPr>
        <p:spPr>
          <a:xfrm>
            <a:off x="520880" y="1520408"/>
            <a:ext cx="5276215" cy="28136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13664" algn="l" rtl="0" eaLnBrk="0">
              <a:lnSpc>
                <a:spcPts val="1813"/>
              </a:lnSpc>
            </a:pP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（8）地下室防水涂料改为安石粉、通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风系统优化</a:t>
            </a:r>
            <a:endParaRPr lang="Microsoft YaHei" altLang="Microsoft YaHei" sz="1400"/>
          </a:p>
          <a:p>
            <a:pPr marL="12700" algn="l" rtl="0" eaLnBrk="0">
              <a:lnSpc>
                <a:spcPct val="91000"/>
              </a:lnSpc>
              <a:spcBef>
                <a:spcPts val="968"/>
              </a:spcBef>
              <a:tabLst>
                <a:tab pos="156210"/>
              </a:tabLst>
            </a:pPr>
            <a:r>
              <a:rPr sz="1400" kern="0" spc="0">
                <a:solidFill>
                  <a:srgbClr val="1F4E7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1400" b="1" kern="0" spc="90">
                <a:solidFill>
                  <a:srgbClr val="1F4E7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1400" b="1" kern="0" spc="0">
                <a:solidFill>
                  <a:srgbClr val="1F4E7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原设计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：地下室墙柱、天棚为耐水腻子加乳胶漆或防水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涂料。</a:t>
            </a:r>
            <a:endParaRPr lang="Microsoft YaHei" altLang="Microsoft YaHei" sz="1400"/>
          </a:p>
          <a:p>
            <a:pPr marL="295275" indent="-283209" algn="l" rtl="0" eaLnBrk="0">
              <a:lnSpc>
                <a:spcPct val="121000"/>
              </a:lnSpc>
              <a:spcBef>
                <a:spcPts val="975"/>
              </a:spcBef>
              <a:tabLst>
                <a:tab pos="156210"/>
              </a:tabLst>
            </a:pPr>
            <a:r>
              <a:rPr sz="1400" kern="0" spc="0">
                <a:solidFill>
                  <a:srgbClr val="1F4E7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1400" b="1" kern="0" spc="110">
                <a:solidFill>
                  <a:srgbClr val="1F4E7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1400" b="1" kern="0" spc="-10">
                <a:solidFill>
                  <a:srgbClr val="1F4E7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不利因素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：严寒地区</a:t>
            </a:r>
            <a:r>
              <a:rPr sz="1400" kern="0" spc="-1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，地下室墙柱、天棚容易因温差大、湿气大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引起结露</a:t>
            </a:r>
            <a:r>
              <a:rPr sz="1400" kern="0" spc="-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，导致开裂或发霉。</a:t>
            </a:r>
            <a:endParaRPr lang="Microsoft YaHei" altLang="Microsoft YaHei" sz="1400"/>
          </a:p>
          <a:p>
            <a:pPr marL="285115" indent="-272415" algn="l" rtl="0" eaLnBrk="0">
              <a:lnSpc>
                <a:spcPct val="121000"/>
              </a:lnSpc>
              <a:spcBef>
                <a:spcPts val="975"/>
              </a:spcBef>
              <a:tabLst>
                <a:tab pos="156210"/>
              </a:tabLst>
            </a:pPr>
            <a:r>
              <a:rPr sz="1400" kern="0" spc="0">
                <a:solidFill>
                  <a:srgbClr val="1F4E7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1400" b="1" kern="0" spc="110">
                <a:solidFill>
                  <a:srgbClr val="1F4E7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1400" b="1" kern="0" spc="-10">
                <a:solidFill>
                  <a:srgbClr val="1F4E7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优化措施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：</a:t>
            </a:r>
            <a:r>
              <a:rPr sz="1400" kern="0" spc="-10">
                <a:solidFill>
                  <a:srgbClr val="FF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地下室墙柱、天棚防水涂料改为安石粉</a:t>
            </a:r>
            <a:r>
              <a:rPr sz="1400" kern="0" spc="-190">
                <a:solidFill>
                  <a:srgbClr val="FF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，并合理优化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通风系统</a:t>
            </a:r>
            <a:r>
              <a:rPr sz="1400" kern="0" spc="-2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，室内环境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保持通风干燥。</a:t>
            </a:r>
            <a:endParaRPr lang="Microsoft YaHei" altLang="Microsoft YaHei" sz="1400"/>
          </a:p>
          <a:p>
            <a:pPr marL="285115" indent="-272415" algn="l" rtl="0" eaLnBrk="0">
              <a:lnSpc>
                <a:spcPct val="121000"/>
              </a:lnSpc>
              <a:spcBef>
                <a:spcPts val="975"/>
              </a:spcBef>
              <a:tabLst>
                <a:tab pos="156210"/>
              </a:tabLst>
            </a:pPr>
            <a:r>
              <a:rPr sz="1400" kern="0" spc="0">
                <a:solidFill>
                  <a:srgbClr val="1F4E7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1400" b="1" kern="0" spc="110">
                <a:solidFill>
                  <a:srgbClr val="1F4E7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1400" b="1" kern="0" spc="-10">
                <a:solidFill>
                  <a:srgbClr val="1F4E7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优化效果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：安石粉施工基层</a:t>
            </a:r>
            <a:r>
              <a:rPr sz="1400" kern="0" spc="-10">
                <a:solidFill>
                  <a:srgbClr val="FF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无须完全干燥即可进行施工</a:t>
            </a:r>
            <a:r>
              <a:rPr sz="1400" kern="0" spc="-190">
                <a:solidFill>
                  <a:srgbClr val="FF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，缩短工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期；安石粉饰面涂料坚牢</a:t>
            </a:r>
            <a:r>
              <a:rPr sz="1400" kern="0" spc="-2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维护成本低；重新认价</a:t>
            </a:r>
            <a:r>
              <a:rPr sz="1400" kern="0" spc="-2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，增加效益。</a:t>
            </a:r>
            <a:endParaRPr lang="Microsoft YaHei" altLang="Microsoft YaHei" sz="1400"/>
          </a:p>
          <a:p>
            <a:pPr algn="l" rtl="0" eaLnBrk="0">
              <a:lnSpc>
                <a:spcPct val="103000"/>
              </a:lnSpc>
            </a:pPr>
            <a:endParaRPr lang="Arial" altLang="Arial" sz="800"/>
          </a:p>
          <a:p>
            <a:pPr marL="12700" algn="l" rtl="0" eaLnBrk="0">
              <a:lnSpc>
                <a:spcPct val="91000"/>
              </a:lnSpc>
              <a:spcBef>
                <a:spcPts val="3"/>
              </a:spcBef>
              <a:tabLst>
                <a:tab pos="156210"/>
              </a:tabLst>
            </a:pPr>
            <a:r>
              <a:rPr sz="1400" kern="0" spc="0">
                <a:solidFill>
                  <a:srgbClr val="1F4E7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1400" b="1" kern="0" spc="130">
                <a:solidFill>
                  <a:srgbClr val="1F4E7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1400" b="1" kern="0" spc="-10">
                <a:solidFill>
                  <a:srgbClr val="1F4E7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：地下建筑。</a:t>
            </a:r>
            <a:endParaRPr lang="Microsoft YaHei" altLang="Microsoft YaHei" sz="1400"/>
          </a:p>
        </p:txBody>
      </p:sp>
      <p:pic>
        <p:nvPicPr>
          <p:cNvPr id="820" name="picture 8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533580" y="4147315"/>
            <a:ext cx="143997" cy="130971"/>
          </a:xfrm>
          <a:prstGeom prst="rect">
            <a:avLst/>
          </a:prstGeom>
        </p:spPr>
      </p:pic>
      <p:pic>
        <p:nvPicPr>
          <p:cNvPr id="822" name="picture 82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533580" y="3507235"/>
            <a:ext cx="143997" cy="130971"/>
          </a:xfrm>
          <a:prstGeom prst="rect">
            <a:avLst/>
          </a:prstGeom>
        </p:spPr>
      </p:pic>
      <p:pic>
        <p:nvPicPr>
          <p:cNvPr id="824" name="picture 82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533580" y="2867155"/>
            <a:ext cx="143997" cy="130971"/>
          </a:xfrm>
          <a:prstGeom prst="rect">
            <a:avLst/>
          </a:prstGeom>
        </p:spPr>
      </p:pic>
      <p:pic>
        <p:nvPicPr>
          <p:cNvPr id="826" name="picture 826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533580" y="2227076"/>
            <a:ext cx="143997" cy="130971"/>
          </a:xfrm>
          <a:prstGeom prst="rect">
            <a:avLst/>
          </a:prstGeom>
        </p:spPr>
      </p:pic>
      <p:pic>
        <p:nvPicPr>
          <p:cNvPr id="828" name="picture 82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533580" y="1907035"/>
            <a:ext cx="143997" cy="130971"/>
          </a:xfrm>
          <a:prstGeom prst="rect">
            <a:avLst/>
          </a:prstGeom>
        </p:spPr>
      </p:pic>
      <p:grpSp>
        <p:nvGrpSpPr>
          <p:cNvPr id="70" name="group 70"/>
          <p:cNvGrpSpPr/>
          <p:nvPr/>
        </p:nvGrpSpPr>
        <p:grpSpPr>
          <a:xfrm rot="21600000">
            <a:off x="5935840" y="873328"/>
            <a:ext cx="3060065" cy="3724760"/>
            <a:chExt cx="3060065" cy="3724760"/>
          </a:xfrm>
        </p:grpSpPr>
        <p:pic>
          <p:nvPicPr>
            <p:cNvPr id="830" name="picture 830"/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 rot="21600000">
              <a:off x="0" y="0"/>
              <a:ext cx="3060065" cy="3597529"/>
            </a:xfrm>
            <a:prstGeom prst="rect">
              <a:avLst/>
            </a:prstGeom>
          </p:spPr>
        </p:pic>
        <p:sp>
          <p:nvSpPr>
            <p:cNvPr id="832" name="textbox 832"/>
            <p:cNvSpPr/>
            <p:nvPr/>
          </p:nvSpPr>
          <p:spPr>
            <a:xfrm>
              <a:off x="-12700" y="-12700"/>
              <a:ext cx="3086100" cy="376491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8000"/>
                </a:lnSpc>
              </a:pPr>
              <a:endParaRPr lang="Arial" altLang="Arial" sz="1000"/>
            </a:p>
            <a:p>
              <a:pPr algn="l" rtl="0" eaLnBrk="0">
                <a:lnSpc>
                  <a:spcPct val="109000"/>
                </a:lnSpc>
              </a:pPr>
              <a:endParaRPr lang="Arial" altLang="Arial" sz="1000"/>
            </a:p>
            <a:p>
              <a:pPr algn="l" rtl="0" eaLnBrk="0">
                <a:lnSpc>
                  <a:spcPct val="109000"/>
                </a:lnSpc>
              </a:pPr>
              <a:endParaRPr lang="Arial" altLang="Arial" sz="1000"/>
            </a:p>
            <a:p>
              <a:pPr algn="l" rtl="0" eaLnBrk="0">
                <a:lnSpc>
                  <a:spcPct val="109000"/>
                </a:lnSpc>
              </a:pPr>
              <a:endParaRPr lang="Arial" altLang="Arial" sz="1000"/>
            </a:p>
            <a:p>
              <a:pPr algn="l" rtl="0" eaLnBrk="0">
                <a:lnSpc>
                  <a:spcPct val="109000"/>
                </a:lnSpc>
              </a:pPr>
              <a:endParaRPr lang="Arial" altLang="Arial" sz="1000"/>
            </a:p>
            <a:p>
              <a:pPr algn="l" rtl="0" eaLnBrk="0">
                <a:lnSpc>
                  <a:spcPct val="109000"/>
                </a:lnSpc>
              </a:pPr>
              <a:endParaRPr lang="Arial" altLang="Arial" sz="1000"/>
            </a:p>
            <a:p>
              <a:pPr algn="l" rtl="0" eaLnBrk="0">
                <a:lnSpc>
                  <a:spcPct val="109000"/>
                </a:lnSpc>
              </a:pPr>
              <a:endParaRPr lang="Arial" altLang="Arial" sz="1000"/>
            </a:p>
            <a:p>
              <a:pPr algn="l" rtl="0" eaLnBrk="0">
                <a:lnSpc>
                  <a:spcPct val="109000"/>
                </a:lnSpc>
              </a:pPr>
              <a:endParaRPr lang="Arial" altLang="Arial" sz="1000"/>
            </a:p>
            <a:p>
              <a:pPr algn="l" rtl="0" eaLnBrk="0">
                <a:lnSpc>
                  <a:spcPct val="109000"/>
                </a:lnSpc>
              </a:pPr>
              <a:endParaRPr lang="Arial" altLang="Arial" sz="1000"/>
            </a:p>
            <a:p>
              <a:pPr algn="l" rtl="0" eaLnBrk="0">
                <a:lnSpc>
                  <a:spcPct val="109000"/>
                </a:lnSpc>
              </a:pPr>
              <a:endParaRPr lang="Arial" altLang="Arial" sz="1000"/>
            </a:p>
            <a:p>
              <a:pPr algn="l" rtl="0" eaLnBrk="0">
                <a:lnSpc>
                  <a:spcPct val="109000"/>
                </a:lnSpc>
              </a:pPr>
              <a:endParaRPr lang="Arial" altLang="Arial" sz="1000"/>
            </a:p>
            <a:p>
              <a:pPr algn="l" rtl="0" eaLnBrk="0">
                <a:lnSpc>
                  <a:spcPct val="7885"/>
                </a:lnSpc>
              </a:pPr>
              <a:endParaRPr lang="Arial" altLang="Arial" sz="100"/>
            </a:p>
            <a:p>
              <a:pPr marL="1102994" algn="l" rtl="0" eaLnBrk="0">
                <a:lnSpc>
                  <a:spcPts val="1123"/>
                </a:lnSpc>
              </a:pPr>
              <a:r>
                <a:rPr sz="900" kern="0" spc="8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安石粉成活效果</a:t>
              </a:r>
              <a:endParaRPr lang="SimHei" altLang="SimHei" sz="9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15000"/>
                </a:lnSpc>
              </a:pPr>
              <a:endParaRPr lang="Arial" altLang="Arial" sz="200"/>
            </a:p>
            <a:p>
              <a:pPr marL="846455" algn="l" rtl="0" eaLnBrk="0">
                <a:lnSpc>
                  <a:spcPts val="1123"/>
                </a:lnSpc>
              </a:pPr>
              <a:r>
                <a:rPr sz="900" kern="0" spc="9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安石粉墙面阴角成活效果</a:t>
              </a:r>
              <a:endParaRPr lang="SimHei" altLang="SimHei" sz="900"/>
            </a:p>
          </p:txBody>
        </p:sp>
      </p:grpSp>
      <p:pic>
        <p:nvPicPr>
          <p:cNvPr id="834" name="picture 834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21600000">
            <a:off x="1307960" y="245236"/>
            <a:ext cx="7836039" cy="466725"/>
          </a:xfrm>
          <a:prstGeom prst="rect">
            <a:avLst/>
          </a:prstGeom>
        </p:spPr>
      </p:pic>
      <p:grpSp>
        <p:nvGrpSpPr>
          <p:cNvPr id="72" name="group 72"/>
          <p:cNvGrpSpPr/>
          <p:nvPr/>
        </p:nvGrpSpPr>
        <p:grpSpPr>
          <a:xfrm rot="21600000">
            <a:off x="263144" y="158356"/>
            <a:ext cx="931748" cy="571576"/>
            <a:chExt cx="931748" cy="571576"/>
          </a:xfrm>
        </p:grpSpPr>
        <p:pic>
          <p:nvPicPr>
            <p:cNvPr id="838" name="picture 838"/>
            <p:cNvPicPr>
              <a:picLocks noChangeAspect="1"/>
            </p:cNvPicPr>
            <p:nvPr/>
          </p:nvPicPr>
          <p:blipFill>
            <a:blip r:embed="rId9"/>
            <a:stretch>
              <a:fillRect/>
            </a:stretch>
          </p:blipFill>
          <p:spPr>
            <a:xfrm rot="21600000">
              <a:off x="0" y="0"/>
              <a:ext cx="931748" cy="571576"/>
            </a:xfrm>
            <a:prstGeom prst="rect">
              <a:avLst/>
            </a:prstGeom>
          </p:spPr>
        </p:pic>
        <p:sp>
          <p:nvSpPr>
            <p:cNvPr id="840" name="textbox 840"/>
            <p:cNvSpPr/>
            <p:nvPr/>
          </p:nvSpPr>
          <p:spPr>
            <a:xfrm>
              <a:off x="-12700" y="-12700"/>
              <a:ext cx="957580" cy="69723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10000"/>
                </a:lnSpc>
              </a:pPr>
              <a:endParaRPr lang="Arial" altLang="Arial" sz="500"/>
            </a:p>
            <a:p>
              <a:pPr marL="236854" algn="l" rtl="0" eaLnBrk="0">
                <a:lnSpc>
                  <a:spcPct val="90000"/>
                </a:lnSpc>
              </a:pPr>
              <a:r>
                <a:rPr sz="3500" kern="0" spc="-20">
                  <a:solidFill>
                    <a:srgbClr val="0089CF">
                      <a:alpha val="100000"/>
                    </a:srgbClr>
                  </a:solidFill>
                  <a:latin typeface="Impact"/>
                  <a:ea typeface="Impact"/>
                  <a:cs typeface="Impact"/>
                </a:rPr>
                <a:t>03</a:t>
              </a:r>
              <a:endParaRPr lang="Impact" altLang="Impact" sz="3500"/>
            </a:p>
          </p:txBody>
        </p:sp>
      </p:grpSp>
      <p:sp>
        <p:nvSpPr>
          <p:cNvPr id="842" name="textbox 842"/>
          <p:cNvSpPr/>
          <p:nvPr/>
        </p:nvSpPr>
        <p:spPr>
          <a:xfrm>
            <a:off x="1104187" y="875931"/>
            <a:ext cx="965200" cy="3003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595"/>
              </a:lnSpc>
            </a:pPr>
            <a:endParaRPr lang="Arial" altLang="Arial" sz="100"/>
          </a:p>
          <a:p>
            <a:pPr algn="r" rtl="0" eaLnBrk="0">
              <a:lnSpc>
                <a:spcPct val="86000"/>
              </a:lnSpc>
            </a:pPr>
            <a:r>
              <a:rPr sz="2100" kern="0" spc="-3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</a:t>
            </a:r>
            <a:r>
              <a:rPr sz="2100" kern="0" spc="-3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</a:t>
            </a:r>
            <a:r>
              <a:rPr sz="2100" kern="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</a:t>
            </a:r>
            <a:endParaRPr lang="Microsoft YaHei" altLang="Microsoft YaHei" sz="2100"/>
          </a:p>
        </p:txBody>
      </p:sp>
      <p:pic>
        <p:nvPicPr>
          <p:cNvPr id="844" name="picture 844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 rot="21600000">
            <a:off x="790422" y="1165643"/>
            <a:ext cx="1375600" cy="6118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46" name="picture 84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9144000" cy="5143500"/>
          </a:xfrm>
          <a:prstGeom prst="rect">
            <a:avLst/>
          </a:prstGeom>
        </p:spPr>
      </p:pic>
      <p:pic>
        <p:nvPicPr>
          <p:cNvPr id="848" name="picture 84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420801" y="949778"/>
            <a:ext cx="5426112" cy="3466748"/>
          </a:xfrm>
          <a:prstGeom prst="rect">
            <a:avLst/>
          </a:prstGeom>
        </p:spPr>
      </p:pic>
      <p:sp>
        <p:nvSpPr>
          <p:cNvPr id="850" name="textbox 850"/>
          <p:cNvSpPr/>
          <p:nvPr/>
        </p:nvSpPr>
        <p:spPr>
          <a:xfrm>
            <a:off x="520880" y="1520408"/>
            <a:ext cx="5241925" cy="28136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13664" algn="l" rtl="0" eaLnBrk="0">
              <a:lnSpc>
                <a:spcPts val="1813"/>
              </a:lnSpc>
            </a:pP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（9）</a:t>
            </a:r>
            <a:r>
              <a:rPr sz="1400" kern="0" spc="-50">
                <a:solidFill>
                  <a:srgbClr val="FF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严寒地区不得采用倒置式屋面构造做法</a:t>
            </a:r>
            <a:endParaRPr lang="Microsoft YaHei" altLang="Microsoft YaHei" sz="1400"/>
          </a:p>
          <a:p>
            <a:pPr marL="12700" algn="l" rtl="0" eaLnBrk="0">
              <a:lnSpc>
                <a:spcPct val="91000"/>
              </a:lnSpc>
              <a:spcBef>
                <a:spcPts val="968"/>
              </a:spcBef>
              <a:tabLst>
                <a:tab pos="156210"/>
              </a:tabLst>
            </a:pPr>
            <a:r>
              <a:rPr sz="1400" kern="0" spc="0">
                <a:solidFill>
                  <a:srgbClr val="1F4E7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1400" b="1" kern="0" spc="90">
                <a:solidFill>
                  <a:srgbClr val="1F4E7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1400" b="1" kern="0" spc="0">
                <a:solidFill>
                  <a:srgbClr val="1F4E7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原设计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：原设计为倒置式屋面构造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做法。</a:t>
            </a:r>
            <a:endParaRPr lang="Microsoft YaHei" altLang="Microsoft YaHei" sz="1400"/>
          </a:p>
          <a:p>
            <a:pPr marL="283845" indent="-271779" algn="l" rtl="0" eaLnBrk="0">
              <a:lnSpc>
                <a:spcPct val="130000"/>
              </a:lnSpc>
              <a:spcBef>
                <a:spcPts val="1009"/>
              </a:spcBef>
              <a:tabLst>
                <a:tab pos="156210"/>
              </a:tabLst>
            </a:pPr>
            <a:r>
              <a:rPr sz="1400" kern="0" spc="0">
                <a:solidFill>
                  <a:srgbClr val="1F4E7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1400" b="1" kern="0" spc="120">
                <a:solidFill>
                  <a:srgbClr val="1F4E7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1400" b="1" kern="0" spc="10">
                <a:solidFill>
                  <a:srgbClr val="1F4E7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不利因素</a:t>
            </a:r>
            <a:r>
              <a:rPr sz="1400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：</a:t>
            </a:r>
            <a:r>
              <a:rPr sz="1400" kern="0" spc="-2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400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防水层在保温层下面</a:t>
            </a:r>
            <a:r>
              <a:rPr sz="1400" kern="0" spc="-1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400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，在严寒地区</a:t>
            </a:r>
            <a:r>
              <a:rPr sz="1400" kern="0" spc="-1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400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，受冻融影响</a:t>
            </a:r>
            <a:r>
              <a:rPr sz="1400" kern="0" spc="-1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400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400" kern="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屋面保护层难免出现裂缝</a:t>
            </a:r>
            <a:r>
              <a:rPr sz="1400" kern="0" spc="-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400" kern="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，导致渗水等情况</a:t>
            </a:r>
            <a:r>
              <a:rPr sz="1400" kern="0" spc="-1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400" kern="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，水分沉积在保温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层和防水层的空隙内</a:t>
            </a:r>
            <a:r>
              <a:rPr sz="1400" kern="0" spc="-2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，不易散发出去</a:t>
            </a:r>
            <a:r>
              <a:rPr sz="1400" kern="0" spc="-2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，保温失效。</a:t>
            </a:r>
            <a:endParaRPr lang="Microsoft YaHei" altLang="Microsoft YaHei" sz="1400"/>
          </a:p>
          <a:p>
            <a:pPr marL="12700" algn="l" rtl="0" eaLnBrk="0">
              <a:lnSpc>
                <a:spcPct val="91000"/>
              </a:lnSpc>
              <a:spcBef>
                <a:spcPts val="991"/>
              </a:spcBef>
              <a:tabLst>
                <a:tab pos="156210"/>
              </a:tabLst>
            </a:pPr>
            <a:r>
              <a:rPr sz="1400" kern="0" spc="0">
                <a:solidFill>
                  <a:srgbClr val="1F4E7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1400" b="1" kern="0" spc="90">
                <a:solidFill>
                  <a:srgbClr val="1F4E7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1400" b="1" kern="0" spc="0">
                <a:solidFill>
                  <a:srgbClr val="1F4E7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优化措施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：改为正置式屋面构造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做法。</a:t>
            </a:r>
            <a:endParaRPr lang="Microsoft YaHei" altLang="Microsoft YaHei" sz="1400"/>
          </a:p>
          <a:p>
            <a:pPr marL="285750" indent="-273050" algn="l" rtl="0" eaLnBrk="0">
              <a:lnSpc>
                <a:spcPct val="121000"/>
              </a:lnSpc>
              <a:spcBef>
                <a:spcPts val="975"/>
              </a:spcBef>
              <a:tabLst>
                <a:tab pos="156210"/>
              </a:tabLst>
            </a:pPr>
            <a:r>
              <a:rPr sz="1400" kern="0" spc="0">
                <a:solidFill>
                  <a:srgbClr val="1F4E7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1400" b="1" kern="0" spc="90">
                <a:solidFill>
                  <a:srgbClr val="1F4E7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1400" b="1" kern="0" spc="30">
                <a:solidFill>
                  <a:srgbClr val="1F4E7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优化效果</a:t>
            </a:r>
            <a:r>
              <a:rPr sz="1400" kern="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：</a:t>
            </a:r>
            <a:r>
              <a:rPr sz="1400" kern="0" spc="30">
                <a:solidFill>
                  <a:srgbClr val="FF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避免保温层结露、受潮</a:t>
            </a:r>
            <a:r>
              <a:rPr sz="1400" kern="0" spc="-150">
                <a:solidFill>
                  <a:srgbClr val="FF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400" kern="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，保障</a:t>
            </a:r>
            <a:r>
              <a:rPr sz="1400" kern="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保温功能，</a:t>
            </a:r>
            <a:r>
              <a:rPr sz="1400" kern="0" spc="-2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400" kern="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降低后期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维修费用。</a:t>
            </a:r>
            <a:endParaRPr lang="Microsoft YaHei" altLang="Microsoft YaHei" sz="1400"/>
          </a:p>
          <a:p>
            <a:pPr algn="l" rtl="0" eaLnBrk="0">
              <a:lnSpc>
                <a:spcPct val="103000"/>
              </a:lnSpc>
            </a:pPr>
            <a:endParaRPr lang="Arial" altLang="Arial" sz="800"/>
          </a:p>
          <a:p>
            <a:pPr marL="12700" algn="l" rtl="0" eaLnBrk="0">
              <a:lnSpc>
                <a:spcPct val="91000"/>
              </a:lnSpc>
              <a:spcBef>
                <a:spcPts val="3"/>
              </a:spcBef>
              <a:tabLst>
                <a:tab pos="156210"/>
              </a:tabLst>
            </a:pPr>
            <a:r>
              <a:rPr sz="1400" kern="0" spc="0">
                <a:solidFill>
                  <a:srgbClr val="1F4E7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1400" b="1" kern="0" spc="140">
                <a:solidFill>
                  <a:srgbClr val="1F4E7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1400" b="1" kern="0" spc="-10">
                <a:solidFill>
                  <a:srgbClr val="1F4E7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：屋面构造做法。</a:t>
            </a:r>
            <a:endParaRPr lang="Microsoft YaHei" altLang="Microsoft YaHei" sz="1400"/>
          </a:p>
        </p:txBody>
      </p:sp>
      <p:pic>
        <p:nvPicPr>
          <p:cNvPr id="852" name="picture 85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533580" y="4147315"/>
            <a:ext cx="143997" cy="130971"/>
          </a:xfrm>
          <a:prstGeom prst="rect">
            <a:avLst/>
          </a:prstGeom>
        </p:spPr>
      </p:pic>
      <p:pic>
        <p:nvPicPr>
          <p:cNvPr id="854" name="picture 85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533580" y="3507235"/>
            <a:ext cx="143997" cy="130971"/>
          </a:xfrm>
          <a:prstGeom prst="rect">
            <a:avLst/>
          </a:prstGeom>
        </p:spPr>
      </p:pic>
      <p:pic>
        <p:nvPicPr>
          <p:cNvPr id="856" name="picture 85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533580" y="3187195"/>
            <a:ext cx="143997" cy="130971"/>
          </a:xfrm>
          <a:prstGeom prst="rect">
            <a:avLst/>
          </a:prstGeom>
        </p:spPr>
      </p:pic>
      <p:pic>
        <p:nvPicPr>
          <p:cNvPr id="858" name="picture 858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533580" y="2227076"/>
            <a:ext cx="143997" cy="130971"/>
          </a:xfrm>
          <a:prstGeom prst="rect">
            <a:avLst/>
          </a:prstGeom>
        </p:spPr>
      </p:pic>
      <p:pic>
        <p:nvPicPr>
          <p:cNvPr id="860" name="picture 860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533580" y="1907035"/>
            <a:ext cx="143997" cy="130971"/>
          </a:xfrm>
          <a:prstGeom prst="rect">
            <a:avLst/>
          </a:prstGeom>
        </p:spPr>
      </p:pic>
      <p:pic>
        <p:nvPicPr>
          <p:cNvPr id="862" name="picture 862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1600000">
            <a:off x="7560564" y="1106423"/>
            <a:ext cx="1333500" cy="3063239"/>
          </a:xfrm>
          <a:prstGeom prst="rect">
            <a:avLst/>
          </a:prstGeom>
        </p:spPr>
      </p:pic>
      <p:pic>
        <p:nvPicPr>
          <p:cNvPr id="864" name="picture 864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21600000">
            <a:off x="5940552" y="1795271"/>
            <a:ext cx="1519428" cy="2471928"/>
          </a:xfrm>
          <a:prstGeom prst="rect">
            <a:avLst/>
          </a:prstGeom>
        </p:spPr>
      </p:pic>
      <p:pic>
        <p:nvPicPr>
          <p:cNvPr id="866" name="picture 866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21600000">
            <a:off x="1307960" y="245236"/>
            <a:ext cx="7836039" cy="466725"/>
          </a:xfrm>
          <a:prstGeom prst="rect">
            <a:avLst/>
          </a:prstGeom>
        </p:spPr>
      </p:pic>
      <p:grpSp>
        <p:nvGrpSpPr>
          <p:cNvPr id="74" name="group 74"/>
          <p:cNvGrpSpPr/>
          <p:nvPr/>
        </p:nvGrpSpPr>
        <p:grpSpPr>
          <a:xfrm rot="21600000">
            <a:off x="263144" y="158356"/>
            <a:ext cx="931748" cy="571576"/>
            <a:chExt cx="931748" cy="571576"/>
          </a:xfrm>
        </p:grpSpPr>
        <p:pic>
          <p:nvPicPr>
            <p:cNvPr id="870" name="picture 870"/>
            <p:cNvPicPr>
              <a:picLocks noChangeAspect="1"/>
            </p:cNvPicPr>
            <p:nvPr/>
          </p:nvPicPr>
          <p:blipFill>
            <a:blip r:embed="rId10"/>
            <a:stretch>
              <a:fillRect/>
            </a:stretch>
          </p:blipFill>
          <p:spPr>
            <a:xfrm rot="21600000">
              <a:off x="0" y="0"/>
              <a:ext cx="931748" cy="571576"/>
            </a:xfrm>
            <a:prstGeom prst="rect">
              <a:avLst/>
            </a:prstGeom>
          </p:spPr>
        </p:pic>
        <p:sp>
          <p:nvSpPr>
            <p:cNvPr id="872" name="textbox 872"/>
            <p:cNvSpPr/>
            <p:nvPr/>
          </p:nvSpPr>
          <p:spPr>
            <a:xfrm>
              <a:off x="-12700" y="-12700"/>
              <a:ext cx="957580" cy="69723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10000"/>
                </a:lnSpc>
              </a:pPr>
              <a:endParaRPr lang="Arial" altLang="Arial" sz="500"/>
            </a:p>
            <a:p>
              <a:pPr marL="236854" algn="l" rtl="0" eaLnBrk="0">
                <a:lnSpc>
                  <a:spcPct val="90000"/>
                </a:lnSpc>
              </a:pPr>
              <a:r>
                <a:rPr sz="3500" kern="0" spc="-20">
                  <a:solidFill>
                    <a:srgbClr val="0089CF">
                      <a:alpha val="100000"/>
                    </a:srgbClr>
                  </a:solidFill>
                  <a:latin typeface="Impact"/>
                  <a:ea typeface="Impact"/>
                  <a:cs typeface="Impact"/>
                </a:rPr>
                <a:t>03</a:t>
              </a:r>
              <a:endParaRPr lang="Impact" altLang="Impact" sz="3500"/>
            </a:p>
          </p:txBody>
        </p:sp>
      </p:grpSp>
      <p:sp>
        <p:nvSpPr>
          <p:cNvPr id="874" name="textbox 874"/>
          <p:cNvSpPr/>
          <p:nvPr/>
        </p:nvSpPr>
        <p:spPr>
          <a:xfrm>
            <a:off x="6306368" y="4312449"/>
            <a:ext cx="2252979" cy="1701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138"/>
              </a:lnSpc>
            </a:pPr>
            <a:r>
              <a:rPr sz="900" kern="0" spc="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倒置式屋面</a:t>
            </a:r>
            <a:r>
              <a:rPr sz="9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        </a:t>
            </a:r>
            <a:r>
              <a:rPr sz="9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  </a:t>
            </a:r>
            <a:r>
              <a:rPr sz="900" kern="0" spc="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正置式屋</a:t>
            </a:r>
            <a:r>
              <a:rPr sz="900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面</a:t>
            </a:r>
            <a:endParaRPr lang="SimHei" altLang="SimHei" sz="900"/>
          </a:p>
        </p:txBody>
      </p:sp>
      <p:sp>
        <p:nvSpPr>
          <p:cNvPr id="876" name="textbox 876"/>
          <p:cNvSpPr/>
          <p:nvPr/>
        </p:nvSpPr>
        <p:spPr>
          <a:xfrm>
            <a:off x="1104187" y="875931"/>
            <a:ext cx="965200" cy="3003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595"/>
              </a:lnSpc>
            </a:pPr>
            <a:endParaRPr lang="Arial" altLang="Arial" sz="100"/>
          </a:p>
          <a:p>
            <a:pPr algn="r" rtl="0" eaLnBrk="0">
              <a:lnSpc>
                <a:spcPct val="86000"/>
              </a:lnSpc>
            </a:pPr>
            <a:r>
              <a:rPr sz="2100" kern="0" spc="-3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</a:t>
            </a:r>
            <a:r>
              <a:rPr sz="2100" kern="0" spc="-3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</a:t>
            </a:r>
            <a:r>
              <a:rPr sz="2100" kern="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</a:t>
            </a:r>
            <a:endParaRPr lang="Microsoft YaHei" altLang="Microsoft YaHei" sz="2100"/>
          </a:p>
        </p:txBody>
      </p:sp>
      <p:pic>
        <p:nvPicPr>
          <p:cNvPr id="878" name="picture 878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 rot="21600000">
            <a:off x="790422" y="1165643"/>
            <a:ext cx="1375600" cy="6118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80" name="picture 88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9144000" cy="5143500"/>
          </a:xfrm>
          <a:prstGeom prst="rect">
            <a:avLst/>
          </a:prstGeom>
        </p:spPr>
      </p:pic>
      <p:pic>
        <p:nvPicPr>
          <p:cNvPr id="882" name="picture 88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420801" y="949778"/>
            <a:ext cx="5419966" cy="3420583"/>
          </a:xfrm>
          <a:prstGeom prst="rect">
            <a:avLst/>
          </a:prstGeom>
        </p:spPr>
      </p:pic>
      <p:sp>
        <p:nvSpPr>
          <p:cNvPr id="884" name="textbox 884"/>
          <p:cNvSpPr/>
          <p:nvPr/>
        </p:nvSpPr>
        <p:spPr>
          <a:xfrm>
            <a:off x="520880" y="1520408"/>
            <a:ext cx="5240020" cy="27743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13664" algn="l" rtl="0" eaLnBrk="0">
              <a:lnSpc>
                <a:spcPts val="1813"/>
              </a:lnSpc>
            </a:pP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（10）正置式屋面构造做法增</a:t>
            </a:r>
            <a:r>
              <a:rPr sz="1400" kern="0" spc="-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设隔汽层</a:t>
            </a:r>
            <a:endParaRPr lang="Microsoft YaHei" altLang="Microsoft YaHei" sz="1400"/>
          </a:p>
          <a:p>
            <a:pPr marL="12700" algn="l" rtl="0" eaLnBrk="0">
              <a:lnSpc>
                <a:spcPct val="91000"/>
              </a:lnSpc>
              <a:spcBef>
                <a:spcPts val="698"/>
              </a:spcBef>
              <a:tabLst>
                <a:tab pos="156210"/>
              </a:tabLst>
            </a:pPr>
            <a:r>
              <a:rPr sz="1400" kern="0" spc="0">
                <a:solidFill>
                  <a:srgbClr val="1F4E7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1400" b="1" kern="0" spc="90">
                <a:solidFill>
                  <a:srgbClr val="1F4E7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1400" b="1" kern="0" spc="0">
                <a:solidFill>
                  <a:srgbClr val="1F4E7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原设计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：原设计正置式屋面构造做法未设置隔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汽层。</a:t>
            </a:r>
            <a:endParaRPr lang="Microsoft YaHei" altLang="Microsoft YaHei" sz="1400"/>
          </a:p>
          <a:p>
            <a:pPr marL="285750" indent="-273050" algn="l" rtl="0" eaLnBrk="0">
              <a:lnSpc>
                <a:spcPct val="118000"/>
              </a:lnSpc>
              <a:spcBef>
                <a:spcPts val="653"/>
              </a:spcBef>
              <a:tabLst>
                <a:tab pos="156210"/>
              </a:tabLst>
            </a:pPr>
            <a:r>
              <a:rPr sz="1400" kern="0" spc="0">
                <a:solidFill>
                  <a:srgbClr val="1F4E7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1400" b="1" kern="0" spc="90">
                <a:solidFill>
                  <a:srgbClr val="1F4E7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1400" b="1" kern="0" spc="10">
                <a:solidFill>
                  <a:srgbClr val="1F4E7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不利因素</a:t>
            </a:r>
            <a:r>
              <a:rPr sz="1400" b="1" kern="0" spc="-110">
                <a:solidFill>
                  <a:srgbClr val="1F4E7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400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：在严寒地区</a:t>
            </a:r>
            <a:r>
              <a:rPr sz="1400" kern="0" spc="-1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400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，冬季室内外温差大</a:t>
            </a:r>
            <a:r>
              <a:rPr sz="1400" kern="0" spc="-1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400" kern="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，室内湿气可能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透 </a:t>
            </a:r>
            <a:r>
              <a:rPr sz="1400" kern="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过屋面结构层进入保温层</a:t>
            </a:r>
            <a:r>
              <a:rPr sz="1400" kern="0" spc="-1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400" kern="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，在保温</a:t>
            </a:r>
            <a:r>
              <a:rPr sz="1400" kern="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层中形成结露、受潮情况</a:t>
            </a:r>
            <a:r>
              <a:rPr sz="1400" kern="0" spc="-1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400" kern="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影响保温层的保温效果。</a:t>
            </a:r>
            <a:endParaRPr lang="Microsoft YaHei" altLang="Microsoft YaHei" sz="1400"/>
          </a:p>
          <a:p>
            <a:pPr marL="285750" indent="-273050" algn="l" rtl="0" eaLnBrk="0">
              <a:lnSpc>
                <a:spcPct val="115000"/>
              </a:lnSpc>
              <a:spcBef>
                <a:spcPts val="655"/>
              </a:spcBef>
              <a:tabLst>
                <a:tab pos="156210"/>
              </a:tabLst>
            </a:pPr>
            <a:r>
              <a:rPr sz="1400" kern="0" spc="0">
                <a:solidFill>
                  <a:srgbClr val="1F4E7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1400" b="1" kern="0" spc="90">
                <a:solidFill>
                  <a:srgbClr val="1F4E7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1400" b="1" kern="0" spc="-10">
                <a:solidFill>
                  <a:srgbClr val="1F4E7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优化措施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：</a:t>
            </a:r>
            <a:r>
              <a:rPr sz="1400" kern="0" spc="-10">
                <a:solidFill>
                  <a:srgbClr val="FF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在结构层上部、保温</a:t>
            </a:r>
            <a:r>
              <a:rPr sz="1400" kern="0" spc="-20">
                <a:solidFill>
                  <a:srgbClr val="FF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层下设置隔汽层</a:t>
            </a:r>
            <a:r>
              <a:rPr sz="1400" kern="0" spc="-200">
                <a:solidFill>
                  <a:srgbClr val="FF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，选用气密性、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水密性好的材料(如:改性沥青防水卷材、合成高分子涂膜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等) 。</a:t>
            </a:r>
            <a:endParaRPr lang="Microsoft YaHei" altLang="Microsoft YaHei" sz="1400"/>
          </a:p>
          <a:p>
            <a:pPr marL="288290" indent="-275590" algn="l" rtl="0" eaLnBrk="0">
              <a:lnSpc>
                <a:spcPct val="111000"/>
              </a:lnSpc>
              <a:spcBef>
                <a:spcPts val="552"/>
              </a:spcBef>
              <a:tabLst>
                <a:tab pos="156210"/>
              </a:tabLst>
            </a:pPr>
            <a:r>
              <a:rPr sz="1400" kern="0" spc="0">
                <a:solidFill>
                  <a:srgbClr val="1F4E7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1400" b="1" kern="0" spc="90">
                <a:solidFill>
                  <a:srgbClr val="1F4E7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1400" b="1" kern="0" spc="30">
                <a:solidFill>
                  <a:srgbClr val="1F4E7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优化效果</a:t>
            </a:r>
            <a:r>
              <a:rPr sz="1400" kern="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：</a:t>
            </a:r>
            <a:r>
              <a:rPr sz="1400" kern="0" spc="30">
                <a:solidFill>
                  <a:srgbClr val="FF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避免保温层结露、受</a:t>
            </a:r>
            <a:r>
              <a:rPr sz="1400" kern="0" spc="20">
                <a:solidFill>
                  <a:srgbClr val="FF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潮</a:t>
            </a:r>
            <a:r>
              <a:rPr sz="1400" kern="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</a:t>
            </a:r>
            <a:r>
              <a:rPr sz="1400" kern="0" spc="-2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400" kern="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降低后期维修费用</a:t>
            </a:r>
            <a:r>
              <a:rPr sz="1400" kern="0" spc="-1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400" kern="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，增加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工程量</a:t>
            </a:r>
            <a:r>
              <a:rPr sz="1400" kern="0" spc="-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，增加效益。</a:t>
            </a:r>
            <a:endParaRPr lang="Microsoft YaHei" altLang="Microsoft YaHei" sz="1400"/>
          </a:p>
          <a:p>
            <a:pPr algn="l" rtl="0" eaLnBrk="0">
              <a:lnSpc>
                <a:spcPct val="111000"/>
              </a:lnSpc>
            </a:pPr>
            <a:endParaRPr lang="Arial" altLang="Arial" sz="500"/>
          </a:p>
          <a:p>
            <a:pPr marL="12700" algn="l" rtl="0" eaLnBrk="0">
              <a:lnSpc>
                <a:spcPct val="91000"/>
              </a:lnSpc>
              <a:spcBef>
                <a:spcPts val="5"/>
              </a:spcBef>
              <a:tabLst>
                <a:tab pos="156210"/>
              </a:tabLst>
            </a:pPr>
            <a:r>
              <a:rPr sz="1400" kern="0" spc="0">
                <a:solidFill>
                  <a:srgbClr val="1F4E7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1400" b="1" kern="0" spc="100">
                <a:solidFill>
                  <a:srgbClr val="1F4E7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1400" b="1" kern="0" spc="0">
                <a:solidFill>
                  <a:srgbClr val="1F4E7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：严寒地区正置式屋面构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造做法。</a:t>
            </a:r>
            <a:endParaRPr lang="Microsoft YaHei" altLang="Microsoft YaHei" sz="1400"/>
          </a:p>
        </p:txBody>
      </p:sp>
      <p:pic>
        <p:nvPicPr>
          <p:cNvPr id="886" name="picture 88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533580" y="4107946"/>
            <a:ext cx="143997" cy="130971"/>
          </a:xfrm>
          <a:prstGeom prst="rect">
            <a:avLst/>
          </a:prstGeom>
        </p:spPr>
      </p:pic>
      <p:pic>
        <p:nvPicPr>
          <p:cNvPr id="888" name="picture 88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533580" y="3549146"/>
            <a:ext cx="143997" cy="130971"/>
          </a:xfrm>
          <a:prstGeom prst="rect">
            <a:avLst/>
          </a:prstGeom>
        </p:spPr>
      </p:pic>
      <p:pic>
        <p:nvPicPr>
          <p:cNvPr id="890" name="picture 890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533580" y="2990345"/>
            <a:ext cx="143997" cy="130971"/>
          </a:xfrm>
          <a:prstGeom prst="rect">
            <a:avLst/>
          </a:prstGeom>
        </p:spPr>
      </p:pic>
      <p:pic>
        <p:nvPicPr>
          <p:cNvPr id="892" name="picture 89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533580" y="2152145"/>
            <a:ext cx="143997" cy="130971"/>
          </a:xfrm>
          <a:prstGeom prst="rect">
            <a:avLst/>
          </a:prstGeom>
        </p:spPr>
      </p:pic>
      <p:pic>
        <p:nvPicPr>
          <p:cNvPr id="894" name="picture 89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533580" y="1872745"/>
            <a:ext cx="143997" cy="130971"/>
          </a:xfrm>
          <a:prstGeom prst="rect">
            <a:avLst/>
          </a:prstGeom>
        </p:spPr>
      </p:pic>
      <p:pic>
        <p:nvPicPr>
          <p:cNvPr id="896" name="picture 896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5951220" y="745235"/>
            <a:ext cx="3060191" cy="3720084"/>
          </a:xfrm>
          <a:prstGeom prst="rect">
            <a:avLst/>
          </a:prstGeom>
        </p:spPr>
      </p:pic>
      <p:pic>
        <p:nvPicPr>
          <p:cNvPr id="898" name="picture 898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1600000">
            <a:off x="1307960" y="245236"/>
            <a:ext cx="7836039" cy="466725"/>
          </a:xfrm>
          <a:prstGeom prst="rect">
            <a:avLst/>
          </a:prstGeom>
        </p:spPr>
      </p:pic>
      <p:grpSp>
        <p:nvGrpSpPr>
          <p:cNvPr id="76" name="group 76"/>
          <p:cNvGrpSpPr/>
          <p:nvPr/>
        </p:nvGrpSpPr>
        <p:grpSpPr>
          <a:xfrm rot="21600000">
            <a:off x="263144" y="158356"/>
            <a:ext cx="931748" cy="571576"/>
            <a:chExt cx="931748" cy="571576"/>
          </a:xfrm>
        </p:grpSpPr>
        <p:pic>
          <p:nvPicPr>
            <p:cNvPr id="902" name="picture 902"/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 rot="21600000">
              <a:off x="0" y="0"/>
              <a:ext cx="931748" cy="571576"/>
            </a:xfrm>
            <a:prstGeom prst="rect">
              <a:avLst/>
            </a:prstGeom>
          </p:spPr>
        </p:pic>
        <p:sp>
          <p:nvSpPr>
            <p:cNvPr id="904" name="textbox 904"/>
            <p:cNvSpPr/>
            <p:nvPr/>
          </p:nvSpPr>
          <p:spPr>
            <a:xfrm>
              <a:off x="-12700" y="-12700"/>
              <a:ext cx="957580" cy="69723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10000"/>
                </a:lnSpc>
              </a:pPr>
              <a:endParaRPr lang="Arial" altLang="Arial" sz="500"/>
            </a:p>
            <a:p>
              <a:pPr marL="236854" algn="l" rtl="0" eaLnBrk="0">
                <a:lnSpc>
                  <a:spcPct val="90000"/>
                </a:lnSpc>
              </a:pPr>
              <a:r>
                <a:rPr sz="3500" kern="0" spc="-20">
                  <a:solidFill>
                    <a:srgbClr val="0089CF">
                      <a:alpha val="100000"/>
                    </a:srgbClr>
                  </a:solidFill>
                  <a:latin typeface="Impact"/>
                  <a:ea typeface="Impact"/>
                  <a:cs typeface="Impact"/>
                </a:rPr>
                <a:t>03</a:t>
              </a:r>
              <a:endParaRPr lang="Impact" altLang="Impact" sz="3500"/>
            </a:p>
          </p:txBody>
        </p:sp>
      </p:grpSp>
      <p:sp>
        <p:nvSpPr>
          <p:cNvPr id="906" name="textbox 906"/>
          <p:cNvSpPr/>
          <p:nvPr/>
        </p:nvSpPr>
        <p:spPr>
          <a:xfrm>
            <a:off x="1104187" y="875931"/>
            <a:ext cx="965200" cy="3003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595"/>
              </a:lnSpc>
            </a:pPr>
            <a:endParaRPr lang="Arial" altLang="Arial" sz="100"/>
          </a:p>
          <a:p>
            <a:pPr algn="r" rtl="0" eaLnBrk="0">
              <a:lnSpc>
                <a:spcPct val="86000"/>
              </a:lnSpc>
            </a:pPr>
            <a:r>
              <a:rPr sz="2100" kern="0" spc="-3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</a:t>
            </a:r>
            <a:r>
              <a:rPr sz="2100" kern="0" spc="-3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</a:t>
            </a:r>
            <a:r>
              <a:rPr sz="2100" kern="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</a:t>
            </a:r>
            <a:endParaRPr lang="Microsoft YaHei" altLang="Microsoft YaHei" sz="2100"/>
          </a:p>
        </p:txBody>
      </p:sp>
      <p:pic>
        <p:nvPicPr>
          <p:cNvPr id="908" name="picture 908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21600000">
            <a:off x="790422" y="1165643"/>
            <a:ext cx="1375600" cy="6118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38735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https://d.book118.com/078002033074006032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192</Paragraphs>
  <Slides>22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29">
      <vt:lpstr>Arial</vt:lpstr>
      <vt:lpstr>Calibri</vt:lpstr>
      <vt:lpstr>Microsoft YaHei</vt:lpstr>
      <vt:lpstr>SimHei</vt:lpstr>
      <vt:lpstr>Impact</vt:lpstr>
      <vt:lpstr>SimSun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2024-09-10T02:40:11.181</cp:lastPrinted>
  <dcterms:created xsi:type="dcterms:W3CDTF">2024-09-09T18:40:11Z</dcterms:created>
  <dcterms:modified xsi:type="dcterms:W3CDTF">2024-09-09T18:40:13Z</dcterms:modified>
</cp:coreProperties>
</file>