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C20DB-2865-490A-9819-5A5D50BD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6E7A6-C418-451F-95BA-DEFD908E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17F45-0E2F-4D9F-83DD-99E957B6A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61BCC-4A34-4211-8F47-FD1A44A2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2D53E3-EC23-4349-8695-78DE235D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6630B-F1D2-44A6-B06C-56F486D46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CB8C0-A8FA-44CB-8A97-8E9551E1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C933E-6302-4BD7-AF37-AD211564B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17287-F79E-4B8F-95DE-6816E693E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BCF68-897E-4C5B-A3F9-03590769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0DBC8-6A79-46F3-8142-48B49545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45" y="1420283"/>
            <a:ext cx="518211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90" y="2590800"/>
            <a:ext cx="426762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89" y="2937933"/>
            <a:ext cx="5182110" cy="908050"/>
          </a:xfrm>
        </p:spPr>
        <p:txBody>
          <a:bodyPr anchor="t"/>
          <a:lstStyle>
            <a:lvl1pPr algn="l">
              <a:defRPr sz="2665" b="1" cap="all"/>
            </a:lvl1pPr>
          </a:lstStyle>
          <a:p>
            <a:r>
              <a:rPr lang="en-US" b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89" y="1937809"/>
            <a:ext cx="5182110" cy="1000125"/>
          </a:xfrm>
        </p:spPr>
        <p:txBody>
          <a:bodyPr anchor="b"/>
          <a:lstStyle>
            <a:lvl1pPr marL="0" indent="0">
              <a:buNone/>
              <a:defRPr sz="1335">
                <a:solidFill>
                  <a:schemeClr val="tx1">
                    <a:tint val="75000"/>
                  </a:schemeClr>
                </a:solidFill>
              </a:defRPr>
            </a:lvl1pPr>
            <a:lvl2pPr marL="304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00" indent="0">
              <a:buNone/>
              <a:defRPr sz="1065">
                <a:solidFill>
                  <a:schemeClr val="tx1">
                    <a:tint val="75000"/>
                  </a:schemeClr>
                </a:solidFill>
              </a:defRPr>
            </a:lvl3pPr>
            <a:lvl4pPr marL="914400" indent="0">
              <a:buNone/>
              <a:defRPr sz="935">
                <a:solidFill>
                  <a:schemeClr val="tx1">
                    <a:tint val="75000"/>
                  </a:schemeClr>
                </a:solidFill>
              </a:defRPr>
            </a:lvl4pPr>
            <a:lvl5pPr marL="1219200" indent="0">
              <a:buNone/>
              <a:defRPr sz="935">
                <a:solidFill>
                  <a:schemeClr val="tx1">
                    <a:tint val="75000"/>
                  </a:schemeClr>
                </a:solidFill>
              </a:defRPr>
            </a:lvl5pPr>
            <a:lvl6pPr marL="1524000" indent="0">
              <a:buNone/>
              <a:defRPr sz="935">
                <a:solidFill>
                  <a:schemeClr val="tx1">
                    <a:tint val="75000"/>
                  </a:schemeClr>
                </a:solidFill>
              </a:defRPr>
            </a:lvl6pPr>
            <a:lvl7pPr marL="1828800" indent="0">
              <a:buNone/>
              <a:defRPr sz="935">
                <a:solidFill>
                  <a:schemeClr val="tx1">
                    <a:tint val="75000"/>
                  </a:schemeClr>
                </a:solidFill>
              </a:defRPr>
            </a:lvl7pPr>
            <a:lvl8pPr marL="2133600" indent="0">
              <a:buNone/>
              <a:defRPr sz="935">
                <a:solidFill>
                  <a:schemeClr val="tx1">
                    <a:tint val="75000"/>
                  </a:schemeClr>
                </a:solidFill>
              </a:defRPr>
            </a:lvl8pPr>
            <a:lvl9pPr marL="2438400" indent="0">
              <a:buNone/>
              <a:defRPr sz="93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30" y="1066800"/>
            <a:ext cx="2692665" cy="3017309"/>
          </a:xfrm>
        </p:spPr>
        <p:txBody>
          <a:bodyPr/>
          <a:lstStyle>
            <a:lvl1pPr>
              <a:defRPr sz="1865"/>
            </a:lvl1pPr>
            <a:lvl2pPr>
              <a:defRPr sz="1600"/>
            </a:lvl2pPr>
            <a:lvl3pPr>
              <a:defRPr sz="1335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9105" y="1066800"/>
            <a:ext cx="2692665" cy="3017309"/>
          </a:xfrm>
        </p:spPr>
        <p:txBody>
          <a:bodyPr/>
          <a:lstStyle>
            <a:lvl1pPr>
              <a:defRPr sz="1865"/>
            </a:lvl1pPr>
            <a:lvl2pPr>
              <a:defRPr sz="1600"/>
            </a:lvl2pPr>
            <a:lvl3pPr>
              <a:defRPr sz="1335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30" y="1023409"/>
            <a:ext cx="2693724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00" indent="0">
              <a:buNone/>
              <a:defRPr sz="1335" b="1"/>
            </a:lvl2pPr>
            <a:lvl3pPr marL="609600" indent="0">
              <a:buNone/>
              <a:defRPr sz="1200" b="1"/>
            </a:lvl3pPr>
            <a:lvl4pPr marL="914400" indent="0">
              <a:buNone/>
              <a:defRPr sz="1065" b="1"/>
            </a:lvl4pPr>
            <a:lvl5pPr marL="1219200" indent="0">
              <a:buNone/>
              <a:defRPr sz="1065" b="1"/>
            </a:lvl5pPr>
            <a:lvl6pPr marL="1524000" indent="0">
              <a:buNone/>
              <a:defRPr sz="1065" b="1"/>
            </a:lvl6pPr>
            <a:lvl7pPr marL="1828800" indent="0">
              <a:buNone/>
              <a:defRPr sz="1065" b="1"/>
            </a:lvl7pPr>
            <a:lvl8pPr marL="2133600" indent="0">
              <a:buNone/>
              <a:defRPr sz="1065" b="1"/>
            </a:lvl8pPr>
            <a:lvl9pPr marL="2438400" indent="0">
              <a:buNone/>
              <a:defRPr sz="1065" b="1"/>
            </a:lvl9pPr>
          </a:lstStyle>
          <a:p>
            <a:pPr lvl="0"/>
            <a:r>
              <a:rPr lang="en-US" b="1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30" y="1449917"/>
            <a:ext cx="2693724" cy="2634192"/>
          </a:xfrm>
        </p:spPr>
        <p:txBody>
          <a:bodyPr/>
          <a:lstStyle>
            <a:lvl1pPr>
              <a:defRPr sz="1600"/>
            </a:lvl1pPr>
            <a:lvl2pPr>
              <a:defRPr sz="1335"/>
            </a:lvl2pPr>
            <a:lvl3pPr>
              <a:defRPr sz="1200"/>
            </a:lvl3pPr>
            <a:lvl4pPr>
              <a:defRPr sz="1065"/>
            </a:lvl4pPr>
            <a:lvl5pPr>
              <a:defRPr sz="1065"/>
            </a:lvl5pPr>
            <a:lvl6pPr>
              <a:defRPr sz="1065"/>
            </a:lvl6pPr>
            <a:lvl7pPr>
              <a:defRPr sz="1065"/>
            </a:lvl7pPr>
            <a:lvl8pPr>
              <a:defRPr sz="1065"/>
            </a:lvl8pPr>
            <a:lvl9pPr>
              <a:defRPr sz="106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988" y="1023409"/>
            <a:ext cx="2694782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00" indent="0">
              <a:buNone/>
              <a:defRPr sz="1335" b="1"/>
            </a:lvl2pPr>
            <a:lvl3pPr marL="609600" indent="0">
              <a:buNone/>
              <a:defRPr sz="1200" b="1"/>
            </a:lvl3pPr>
            <a:lvl4pPr marL="914400" indent="0">
              <a:buNone/>
              <a:defRPr sz="1065" b="1"/>
            </a:lvl4pPr>
            <a:lvl5pPr marL="1219200" indent="0">
              <a:buNone/>
              <a:defRPr sz="1065" b="1"/>
            </a:lvl5pPr>
            <a:lvl6pPr marL="1524000" indent="0">
              <a:buNone/>
              <a:defRPr sz="1065" b="1"/>
            </a:lvl6pPr>
            <a:lvl7pPr marL="1828800" indent="0">
              <a:buNone/>
              <a:defRPr sz="1065" b="1"/>
            </a:lvl7pPr>
            <a:lvl8pPr marL="2133600" indent="0">
              <a:buNone/>
              <a:defRPr sz="1065" b="1"/>
            </a:lvl8pPr>
            <a:lvl9pPr marL="2438400" indent="0">
              <a:buNone/>
              <a:defRPr sz="1065" b="1"/>
            </a:lvl9pPr>
          </a:lstStyle>
          <a:p>
            <a:pPr lvl="0"/>
            <a:r>
              <a:rPr lang="en-US" b="1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988" y="1449917"/>
            <a:ext cx="2694782" cy="2634192"/>
          </a:xfrm>
        </p:spPr>
        <p:txBody>
          <a:bodyPr/>
          <a:lstStyle>
            <a:lvl1pPr>
              <a:defRPr sz="1600"/>
            </a:lvl1pPr>
            <a:lvl2pPr>
              <a:defRPr sz="1335"/>
            </a:lvl2pPr>
            <a:lvl3pPr>
              <a:defRPr sz="1200"/>
            </a:lvl3pPr>
            <a:lvl4pPr>
              <a:defRPr sz="1065"/>
            </a:lvl4pPr>
            <a:lvl5pPr>
              <a:defRPr sz="1065"/>
            </a:lvl5pPr>
            <a:lvl6pPr>
              <a:defRPr sz="1065"/>
            </a:lvl6pPr>
            <a:lvl7pPr>
              <a:defRPr sz="1065"/>
            </a:lvl7pPr>
            <a:lvl8pPr>
              <a:defRPr sz="1065"/>
            </a:lvl8pPr>
            <a:lvl9pPr>
              <a:defRPr sz="106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30" y="182033"/>
            <a:ext cx="2005739" cy="774700"/>
          </a:xfrm>
        </p:spPr>
        <p:txBody>
          <a:bodyPr anchor="b"/>
          <a:lstStyle>
            <a:lvl1pPr algn="l">
              <a:defRPr sz="1335" b="1"/>
            </a:lvl1pPr>
          </a:lstStyle>
          <a:p>
            <a:r>
              <a:rPr lang="en-US" b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601" y="182033"/>
            <a:ext cx="3408169" cy="3902075"/>
          </a:xfrm>
        </p:spPr>
        <p:txBody>
          <a:bodyPr/>
          <a:lstStyle>
            <a:lvl1pPr>
              <a:defRPr sz="2135"/>
            </a:lvl1pPr>
            <a:lvl2pPr>
              <a:defRPr sz="1865"/>
            </a:lvl2pPr>
            <a:lvl3pPr>
              <a:defRPr sz="1600"/>
            </a:lvl3pPr>
            <a:lvl4pPr>
              <a:defRPr sz="1335"/>
            </a:lvl4pPr>
            <a:lvl5pPr>
              <a:defRPr sz="1335"/>
            </a:lvl5pPr>
            <a:lvl6pPr>
              <a:defRPr sz="1335"/>
            </a:lvl6pPr>
            <a:lvl7pPr>
              <a:defRPr sz="1335"/>
            </a:lvl7pPr>
            <a:lvl8pPr>
              <a:defRPr sz="1335"/>
            </a:lvl8pPr>
            <a:lvl9pPr>
              <a:defRPr sz="133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30" y="956733"/>
            <a:ext cx="2005739" cy="3127375"/>
          </a:xfrm>
        </p:spPr>
        <p:txBody>
          <a:bodyPr/>
          <a:lstStyle>
            <a:lvl1pPr marL="0" indent="0">
              <a:buNone/>
              <a:defRPr sz="935"/>
            </a:lvl1pPr>
            <a:lvl2pPr marL="304800" indent="0">
              <a:buNone/>
              <a:defRPr sz="800"/>
            </a:lvl2pPr>
            <a:lvl3pPr marL="609600" indent="0">
              <a:buNone/>
              <a:defRPr sz="665"/>
            </a:lvl3pPr>
            <a:lvl4pPr marL="914400" indent="0">
              <a:buNone/>
              <a:defRPr sz="600"/>
            </a:lvl4pPr>
            <a:lvl5pPr marL="1219200" indent="0">
              <a:buNone/>
              <a:defRPr sz="600"/>
            </a:lvl5pPr>
            <a:lvl6pPr marL="1524000" indent="0">
              <a:buNone/>
              <a:defRPr sz="600"/>
            </a:lvl6pPr>
            <a:lvl7pPr marL="1828800" indent="0">
              <a:buNone/>
              <a:defRPr sz="600"/>
            </a:lvl7pPr>
            <a:lvl8pPr marL="2133600" indent="0">
              <a:buNone/>
              <a:defRPr sz="600"/>
            </a:lvl8pPr>
            <a:lvl9pPr marL="2438400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976" y="3200400"/>
            <a:ext cx="3657960" cy="377825"/>
          </a:xfrm>
        </p:spPr>
        <p:txBody>
          <a:bodyPr anchor="b"/>
          <a:lstStyle>
            <a:lvl1pPr algn="l">
              <a:defRPr sz="1335" b="1"/>
            </a:lvl1pPr>
          </a:lstStyle>
          <a:p>
            <a:r>
              <a:rPr lang="en-US" b="1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976" y="408517"/>
            <a:ext cx="3657960" cy="2743200"/>
          </a:xfrm>
        </p:spPr>
        <p:txBody>
          <a:bodyPr/>
          <a:lstStyle>
            <a:lvl1pPr marL="0" indent="0">
              <a:buNone/>
              <a:defRPr sz="2135"/>
            </a:lvl1pPr>
            <a:lvl2pPr marL="304800" indent="0">
              <a:buNone/>
              <a:defRPr sz="1865"/>
            </a:lvl2pPr>
            <a:lvl3pPr marL="609600" indent="0">
              <a:buNone/>
              <a:defRPr sz="1600"/>
            </a:lvl3pPr>
            <a:lvl4pPr marL="914400" indent="0">
              <a:buNone/>
              <a:defRPr sz="1335"/>
            </a:lvl4pPr>
            <a:lvl5pPr marL="1219200" indent="0">
              <a:buNone/>
              <a:defRPr sz="1335"/>
            </a:lvl5pPr>
            <a:lvl6pPr marL="1524000" indent="0">
              <a:buNone/>
              <a:defRPr sz="1335"/>
            </a:lvl6pPr>
            <a:lvl7pPr marL="1828800" indent="0">
              <a:buNone/>
              <a:defRPr sz="1335"/>
            </a:lvl7pPr>
            <a:lvl8pPr marL="2133600" indent="0">
              <a:buNone/>
              <a:defRPr sz="1335"/>
            </a:lvl8pPr>
            <a:lvl9pPr marL="2438400" indent="0">
              <a:buNone/>
              <a:defRPr sz="1335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976" y="3578225"/>
            <a:ext cx="3657960" cy="536575"/>
          </a:xfrm>
        </p:spPr>
        <p:txBody>
          <a:bodyPr/>
          <a:lstStyle>
            <a:lvl1pPr marL="0" indent="0">
              <a:buNone/>
              <a:defRPr sz="935"/>
            </a:lvl1pPr>
            <a:lvl2pPr marL="304800" indent="0">
              <a:buNone/>
              <a:defRPr sz="800"/>
            </a:lvl2pPr>
            <a:lvl3pPr marL="609600" indent="0">
              <a:buNone/>
              <a:defRPr sz="665"/>
            </a:lvl3pPr>
            <a:lvl4pPr marL="914400" indent="0">
              <a:buNone/>
              <a:defRPr sz="600"/>
            </a:lvl4pPr>
            <a:lvl5pPr marL="1219200" indent="0">
              <a:buNone/>
              <a:defRPr sz="600"/>
            </a:lvl5pPr>
            <a:lvl6pPr marL="1524000" indent="0">
              <a:buNone/>
              <a:defRPr sz="600"/>
            </a:lvl6pPr>
            <a:lvl7pPr marL="1828800" indent="0">
              <a:buNone/>
              <a:defRPr sz="600"/>
            </a:lvl7pPr>
            <a:lvl8pPr marL="2133600" indent="0">
              <a:buNone/>
              <a:defRPr sz="600"/>
            </a:lvl8pPr>
            <a:lvl9pPr marL="2438400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20035" y="183092"/>
            <a:ext cx="1371735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30" y="183092"/>
            <a:ext cx="4013595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/>
              <a:t>‹#›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30" y="183092"/>
            <a:ext cx="548694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30" y="1066800"/>
            <a:ext cx="548694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30" y="4237567"/>
            <a:ext cx="142254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>4/19/2023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3005" y="4237567"/>
            <a:ext cx="193059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9230" y="4237567"/>
            <a:ext cx="142254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609600" rtl="0" eaLnBrk="1" latinLnBrk="0" hangingPunct="1">
        <a:spcBef>
          <a:spcPct val="0"/>
        </a:spcBef>
        <a:buNone/>
        <a:defRPr sz="293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609600" rtl="0" eaLnBrk="1" latinLnBrk="0" hangingPunct="1">
        <a:spcBef>
          <a:spcPct val="13000"/>
        </a:spcBef>
        <a:buFont typeface="Arial" pitchFamily="34" charset="0"/>
        <a:buChar char="•"/>
        <a:defRPr sz="2135" kern="1200">
          <a:solidFill>
            <a:schemeClr val="tx1"/>
          </a:solidFill>
          <a:latin typeface="+mn-lt"/>
          <a:ea typeface="+mn-ea"/>
          <a:cs typeface="+mn-cs"/>
        </a:defRPr>
      </a:lvl1pPr>
      <a:lvl2pPr marL="495300" indent="-190500" algn="l" defTabSz="609600" rtl="0" eaLnBrk="1" latinLnBrk="0" hangingPunct="1">
        <a:spcBef>
          <a:spcPct val="13000"/>
        </a:spcBef>
        <a:buFont typeface="Arial" pitchFamily="34" charset="0"/>
        <a:buChar char="–"/>
        <a:defRPr sz="1865" kern="1200">
          <a:solidFill>
            <a:schemeClr val="tx1"/>
          </a:solidFill>
          <a:latin typeface="+mn-lt"/>
          <a:ea typeface="+mn-ea"/>
          <a:cs typeface="+mn-cs"/>
        </a:defRPr>
      </a:lvl2pPr>
      <a:lvl3pPr marL="762000" indent="-152400" algn="l" defTabSz="609600" rtl="0" eaLnBrk="1" latinLnBrk="0" hangingPunct="1">
        <a:spcBef>
          <a:spcPct val="13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00" indent="-152400" algn="l" defTabSz="609600" rtl="0" eaLnBrk="1" latinLnBrk="0" hangingPunct="1">
        <a:spcBef>
          <a:spcPct val="13000"/>
        </a:spcBef>
        <a:buFont typeface="Arial" pitchFamily="34" charset="0"/>
        <a:buChar char="–"/>
        <a:defRPr sz="1335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152400" algn="l" defTabSz="609600" rtl="0" eaLnBrk="1" latinLnBrk="0" hangingPunct="1">
        <a:spcBef>
          <a:spcPct val="13000"/>
        </a:spcBef>
        <a:buFont typeface="Arial" pitchFamily="34" charset="0"/>
        <a:buChar char="»"/>
        <a:defRPr sz="1335" kern="1200">
          <a:solidFill>
            <a:schemeClr val="tx1"/>
          </a:solidFill>
          <a:latin typeface="+mn-lt"/>
          <a:ea typeface="+mn-ea"/>
          <a:cs typeface="+mn-cs"/>
        </a:defRPr>
      </a:lvl5pPr>
      <a:lvl6pPr marL="1676400" indent="-152400" algn="l" defTabSz="609600" rtl="0" eaLnBrk="1" latinLnBrk="0" hangingPunct="1">
        <a:spcBef>
          <a:spcPct val="13000"/>
        </a:spcBef>
        <a:buFont typeface="Arial" pitchFamily="34" charset="0"/>
        <a:buChar char="•"/>
        <a:defRPr sz="1335" kern="1200">
          <a:solidFill>
            <a:schemeClr val="tx1"/>
          </a:solidFill>
          <a:latin typeface="+mn-lt"/>
          <a:ea typeface="+mn-ea"/>
          <a:cs typeface="+mn-cs"/>
        </a:defRPr>
      </a:lvl6pPr>
      <a:lvl7pPr marL="1981200" indent="-152400" algn="l" defTabSz="609600" rtl="0" eaLnBrk="1" latinLnBrk="0" hangingPunct="1">
        <a:spcBef>
          <a:spcPct val="13000"/>
        </a:spcBef>
        <a:buFont typeface="Arial" pitchFamily="34" charset="0"/>
        <a:buChar char="•"/>
        <a:defRPr sz="1335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52400" algn="l" defTabSz="609600" rtl="0" eaLnBrk="1" latinLnBrk="0" hangingPunct="1">
        <a:spcBef>
          <a:spcPct val="13000"/>
        </a:spcBef>
        <a:buFont typeface="Arial" pitchFamily="34" charset="0"/>
        <a:buChar char="•"/>
        <a:defRPr sz="1335" kern="1200">
          <a:solidFill>
            <a:schemeClr val="tx1"/>
          </a:solidFill>
          <a:latin typeface="+mn-lt"/>
          <a:ea typeface="+mn-ea"/>
          <a:cs typeface="+mn-cs"/>
        </a:defRPr>
      </a:lvl8pPr>
      <a:lvl9pPr marL="2590800" indent="-152400" algn="l" defTabSz="609600" rtl="0" eaLnBrk="1" latinLnBrk="0" hangingPunct="1">
        <a:spcBef>
          <a:spcPct val="13000"/>
        </a:spcBef>
        <a:buFont typeface="Arial" pitchFamily="34" charset="0"/>
        <a:buChar char="•"/>
        <a:defRPr sz="133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6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400" algn="l" defTabSz="60960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1310104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New picture"/>
          <p:cNvPicPr/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21" name="New picture"/>
          <p:cNvPicPr/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pic>
        <p:nvPicPr>
          <p:cNvPr id="8" name="图片 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-123443"/>
            <a:ext cx="12329160" cy="6783323"/>
          </a:xfrm>
          <a:prstGeom prst="rect">
            <a:avLst/>
          </a:prstGeom>
          <a:ln>
            <a:noFill/>
          </a:ln>
        </p:spPr>
      </p:pic>
      <p:sp>
        <p:nvSpPr>
          <p:cNvPr id="6" name="任意多边形: 形状 5"/>
          <p:cNvSpPr/>
          <p:nvPr/>
        </p:nvSpPr>
        <p:spPr>
          <a:xfrm>
            <a:off x="-579120" y="-123443"/>
            <a:ext cx="13731239" cy="6981443"/>
          </a:xfrm>
          <a:custGeom>
            <a:gdLst>
              <a:gd name="connsiteX0" fmla="*/ 0 w 11671684"/>
              <a:gd name="connsiteY0" fmla="*/ 0 h 6858000"/>
              <a:gd name="connsiteX1" fmla="*/ 5175075 w 11671684"/>
              <a:gd name="connsiteY1" fmla="*/ 0 h 6858000"/>
              <a:gd name="connsiteX2" fmla="*/ 5243881 w 11671684"/>
              <a:gd name="connsiteY2" fmla="*/ 101112 h 6858000"/>
              <a:gd name="connsiteX3" fmla="*/ 5627079 w 11671684"/>
              <a:gd name="connsiteY3" fmla="*/ 984739 h 6858000"/>
              <a:gd name="connsiteX4" fmla="*/ 5205047 w 11671684"/>
              <a:gd name="connsiteY4" fmla="*/ 4384431 h 6858000"/>
              <a:gd name="connsiteX5" fmla="*/ 8299939 w 11671684"/>
              <a:gd name="connsiteY5" fmla="*/ 4900247 h 6858000"/>
              <a:gd name="connsiteX6" fmla="*/ 11301047 w 11671684"/>
              <a:gd name="connsiteY6" fmla="*/ 4337539 h 6858000"/>
              <a:gd name="connsiteX7" fmla="*/ 11575523 w 11671684"/>
              <a:gd name="connsiteY7" fmla="*/ 6711422 h 6858000"/>
              <a:gd name="connsiteX8" fmla="*/ 11671684 w 11671684"/>
              <a:gd name="connsiteY8" fmla="*/ 6858000 h 6858000"/>
              <a:gd name="connsiteX9" fmla="*/ 0 w 11671684"/>
              <a:gd name="connsiteY9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671684" h="6858000">
                <a:moveTo>
                  <a:pt x="0" y="0"/>
                </a:moveTo>
                <a:lnTo>
                  <a:pt x="5175075" y="0"/>
                </a:lnTo>
                <a:lnTo>
                  <a:pt x="5243881" y="101112"/>
                </a:lnTo>
                <a:cubicBezTo>
                  <a:pt x="5402387" y="351693"/>
                  <a:pt x="5535248" y="638909"/>
                  <a:pt x="5627079" y="984739"/>
                </a:cubicBezTo>
                <a:cubicBezTo>
                  <a:pt x="5994402" y="2368062"/>
                  <a:pt x="4759571" y="3731846"/>
                  <a:pt x="5205047" y="4384431"/>
                </a:cubicBezTo>
                <a:cubicBezTo>
                  <a:pt x="5650525" y="5037016"/>
                  <a:pt x="7283939" y="4908062"/>
                  <a:pt x="8299939" y="4900247"/>
                </a:cubicBezTo>
                <a:cubicBezTo>
                  <a:pt x="9315939" y="4892432"/>
                  <a:pt x="10671909" y="3954585"/>
                  <a:pt x="11301047" y="4337539"/>
                </a:cubicBezTo>
                <a:cubicBezTo>
                  <a:pt x="11812222" y="4648690"/>
                  <a:pt x="11147059" y="5888526"/>
                  <a:pt x="11575523" y="6711422"/>
                </a:cubicBezTo>
                <a:lnTo>
                  <a:pt x="1167168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5423D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任意多边形: 形状 8"/>
          <p:cNvSpPr/>
          <p:nvPr/>
        </p:nvSpPr>
        <p:spPr>
          <a:xfrm>
            <a:off x="-1112520" y="-123443"/>
            <a:ext cx="13731239" cy="7560563"/>
          </a:xfrm>
          <a:custGeom>
            <a:gdLst>
              <a:gd name="connsiteX0" fmla="*/ 0 w 11671684"/>
              <a:gd name="connsiteY0" fmla="*/ 0 h 6858000"/>
              <a:gd name="connsiteX1" fmla="*/ 5175075 w 11671684"/>
              <a:gd name="connsiteY1" fmla="*/ 0 h 6858000"/>
              <a:gd name="connsiteX2" fmla="*/ 5243881 w 11671684"/>
              <a:gd name="connsiteY2" fmla="*/ 101112 h 6858000"/>
              <a:gd name="connsiteX3" fmla="*/ 5627079 w 11671684"/>
              <a:gd name="connsiteY3" fmla="*/ 984739 h 6858000"/>
              <a:gd name="connsiteX4" fmla="*/ 5205047 w 11671684"/>
              <a:gd name="connsiteY4" fmla="*/ 4384431 h 6858000"/>
              <a:gd name="connsiteX5" fmla="*/ 8299939 w 11671684"/>
              <a:gd name="connsiteY5" fmla="*/ 4900247 h 6858000"/>
              <a:gd name="connsiteX6" fmla="*/ 11301047 w 11671684"/>
              <a:gd name="connsiteY6" fmla="*/ 4337539 h 6858000"/>
              <a:gd name="connsiteX7" fmla="*/ 11575523 w 11671684"/>
              <a:gd name="connsiteY7" fmla="*/ 6711422 h 6858000"/>
              <a:gd name="connsiteX8" fmla="*/ 11671684 w 11671684"/>
              <a:gd name="connsiteY8" fmla="*/ 6858000 h 6858000"/>
              <a:gd name="connsiteX9" fmla="*/ 0 w 11671684"/>
              <a:gd name="connsiteY9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671684" h="6858000">
                <a:moveTo>
                  <a:pt x="0" y="0"/>
                </a:moveTo>
                <a:lnTo>
                  <a:pt x="5175075" y="0"/>
                </a:lnTo>
                <a:lnTo>
                  <a:pt x="5243881" y="101112"/>
                </a:lnTo>
                <a:cubicBezTo>
                  <a:pt x="5402387" y="351693"/>
                  <a:pt x="5535248" y="638909"/>
                  <a:pt x="5627079" y="984739"/>
                </a:cubicBezTo>
                <a:cubicBezTo>
                  <a:pt x="5994402" y="2368062"/>
                  <a:pt x="4759571" y="3731846"/>
                  <a:pt x="5205047" y="4384431"/>
                </a:cubicBezTo>
                <a:cubicBezTo>
                  <a:pt x="5650525" y="5037016"/>
                  <a:pt x="7283939" y="4908062"/>
                  <a:pt x="8299939" y="4900247"/>
                </a:cubicBezTo>
                <a:cubicBezTo>
                  <a:pt x="9315939" y="4892432"/>
                  <a:pt x="10671909" y="3954585"/>
                  <a:pt x="11301047" y="4337539"/>
                </a:cubicBezTo>
                <a:cubicBezTo>
                  <a:pt x="11812222" y="4648690"/>
                  <a:pt x="11147059" y="5888526"/>
                  <a:pt x="11575523" y="6711422"/>
                </a:cubicBezTo>
                <a:lnTo>
                  <a:pt x="1167168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椭圆 14"/>
          <p:cNvSpPr/>
          <p:nvPr/>
        </p:nvSpPr>
        <p:spPr>
          <a:xfrm>
            <a:off x="1824990" y="4792979"/>
            <a:ext cx="1112520" cy="1057811"/>
          </a:xfrm>
          <a:prstGeom prst="ellipse">
            <a:avLst/>
          </a:prstGeom>
          <a:solidFill>
            <a:srgbClr val="45423D">
              <a:alpha val="1607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13" name="椭圆 12"/>
          <p:cNvSpPr/>
          <p:nvPr/>
        </p:nvSpPr>
        <p:spPr>
          <a:xfrm>
            <a:off x="-1291590" y="-733603"/>
            <a:ext cx="1965960" cy="1965960"/>
          </a:xfrm>
          <a:prstGeom prst="ellipse">
            <a:avLst/>
          </a:prstGeom>
          <a:solidFill>
            <a:srgbClr val="45423D">
              <a:alpha val="2784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14" name="椭圆 13"/>
          <p:cNvSpPr/>
          <p:nvPr/>
        </p:nvSpPr>
        <p:spPr>
          <a:xfrm>
            <a:off x="-1093470" y="-502372"/>
            <a:ext cx="1965960" cy="1965960"/>
          </a:xfrm>
          <a:prstGeom prst="ellipse">
            <a:avLst/>
          </a:prstGeom>
          <a:solidFill>
            <a:srgbClr val="45423D">
              <a:alpha val="2784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17" name="椭圆 16"/>
          <p:cNvSpPr/>
          <p:nvPr/>
        </p:nvSpPr>
        <p:spPr>
          <a:xfrm>
            <a:off x="6509385" y="5496368"/>
            <a:ext cx="1527810" cy="1527810"/>
          </a:xfrm>
          <a:prstGeom prst="ellipse">
            <a:avLst/>
          </a:prstGeom>
          <a:solidFill>
            <a:srgbClr val="45423D">
              <a:alpha val="5882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16" name="椭圆 15"/>
          <p:cNvSpPr/>
          <p:nvPr/>
        </p:nvSpPr>
        <p:spPr>
          <a:xfrm>
            <a:off x="312420" y="6294501"/>
            <a:ext cx="1889760" cy="1889760"/>
          </a:xfrm>
          <a:prstGeom prst="ellipse">
            <a:avLst/>
          </a:prstGeom>
          <a:solidFill>
            <a:srgbClr val="45423D">
              <a:alpha val="45098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18" name="椭圆 17"/>
          <p:cNvSpPr/>
          <p:nvPr/>
        </p:nvSpPr>
        <p:spPr>
          <a:xfrm>
            <a:off x="9848850" y="5332630"/>
            <a:ext cx="1036320" cy="1036320"/>
          </a:xfrm>
          <a:prstGeom prst="ellipse">
            <a:avLst/>
          </a:prstGeom>
          <a:solidFill>
            <a:srgbClr val="45423D">
              <a:alpha val="2784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19" name="椭圆 18"/>
          <p:cNvSpPr/>
          <p:nvPr/>
        </p:nvSpPr>
        <p:spPr>
          <a:xfrm>
            <a:off x="4236720" y="-388238"/>
            <a:ext cx="918210" cy="918210"/>
          </a:xfrm>
          <a:prstGeom prst="ellipse">
            <a:avLst/>
          </a:prstGeom>
          <a:solidFill>
            <a:srgbClr val="45423D">
              <a:alpha val="32157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/>
        </p:txBody>
      </p:sp>
      <p:sp>
        <p:nvSpPr>
          <p:cNvPr id="22" name="New shape"/>
          <p:cNvSpPr/>
          <p:nvPr/>
        </p:nvSpPr>
        <p:spPr>
          <a:xfrm>
            <a:off x="1066800" y="1587500"/>
            <a:ext cx="3683000" cy="3429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lang="zh-CN" sz="2100" b="0" i="0">
                <a:solidFill>
                  <a:srgbClr val="000000"/>
                </a:solidFill>
                <a:latin typeface="宋体"/>
                <a:sym typeface="宋体"/>
              </a:rPr>
              <a:t>XXXXX</a:t>
            </a:r>
          </a:p>
        </p:txBody>
      </p:sp>
      <p:sp>
        <p:nvSpPr>
          <p:cNvPr id="23" name="New shape"/>
          <p:cNvSpPr/>
          <p:nvPr/>
        </p:nvSpPr>
        <p:spPr>
          <a:xfrm>
            <a:off x="1066800" y="2120900"/>
            <a:ext cx="3683000" cy="20828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7500" lnSpcReduction="20000"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lang="zh-CN" sz="8700" b="1" i="0">
                <a:solidFill>
                  <a:srgbClr val="000000"/>
                </a:solidFill>
                <a:latin typeface="宋体"/>
                <a:sym typeface="宋体"/>
              </a:rPr>
              <a:t>彩陶的发展史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8" name="New picture"/>
          <p:cNvPicPr/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69" name="New picture"/>
          <p:cNvPicPr/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70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71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 i="0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-</a:t>
            </a:r>
          </a:p>
        </p:txBody>
      </p:sp>
      <p:sp>
        <p:nvSpPr>
          <p:cNvPr id="27" name="Text Box 18"/>
          <p:cNvSpPr txBox="1">
            <a:spLocks noChangeArrowheads="1"/>
          </p:cNvSpPr>
          <p:nvPr/>
        </p:nvSpPr>
        <p:spPr>
          <a:xfrm>
            <a:off x="3625535" y="1661902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新石器时代：彩陶的起源</a:t>
            </a:r>
          </a:p>
        </p:txBody>
      </p:sp>
      <p:sp>
        <p:nvSpPr>
          <p:cNvPr id="29" name="Oval 7"/>
          <p:cNvSpPr>
            <a:spLocks noChangeArrowheads="1"/>
          </p:cNvSpPr>
          <p:nvPr/>
        </p:nvSpPr>
        <p:spPr>
          <a:xfrm>
            <a:off x="3272980" y="1646541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1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31" name="Text Box 18"/>
          <p:cNvSpPr txBox="1">
            <a:spLocks noChangeArrowheads="1"/>
          </p:cNvSpPr>
          <p:nvPr/>
        </p:nvSpPr>
        <p:spPr>
          <a:xfrm>
            <a:off x="3625535" y="2248527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rgbClr val="1F3240"/>
                </a:solidFill>
                <a:latin typeface="宋体"/>
                <a:ea typeface="微软雅黑" panose="020b0503020204020204" pitchFamily="34" charset="-122"/>
                <a:sym typeface="宋体"/>
              </a:rPr>
              <a:t>夏商周时期：彩陶的发展与演变</a:t>
            </a:r>
          </a:p>
        </p:txBody>
      </p:sp>
      <p:sp>
        <p:nvSpPr>
          <p:cNvPr id="33" name="Oval 7"/>
          <p:cNvSpPr>
            <a:spLocks noChangeArrowheads="1"/>
          </p:cNvSpPr>
          <p:nvPr/>
        </p:nvSpPr>
        <p:spPr>
          <a:xfrm>
            <a:off x="3272980" y="2233166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2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35" name="Text Box 18"/>
          <p:cNvSpPr txBox="1">
            <a:spLocks noChangeArrowheads="1"/>
          </p:cNvSpPr>
          <p:nvPr/>
        </p:nvSpPr>
        <p:spPr>
          <a:xfrm>
            <a:off x="3625535" y="2807867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秦汉时期：彩陶的繁荣与多样化</a:t>
            </a:r>
          </a:p>
        </p:txBody>
      </p:sp>
      <p:sp>
        <p:nvSpPr>
          <p:cNvPr id="37" name="Oval 7"/>
          <p:cNvSpPr>
            <a:spLocks noChangeArrowheads="1"/>
          </p:cNvSpPr>
          <p:nvPr/>
        </p:nvSpPr>
        <p:spPr>
          <a:xfrm>
            <a:off x="3272980" y="2792506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3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39" name="Text Box 18"/>
          <p:cNvSpPr txBox="1">
            <a:spLocks noChangeArrowheads="1"/>
          </p:cNvSpPr>
          <p:nvPr/>
        </p:nvSpPr>
        <p:spPr>
          <a:xfrm>
            <a:off x="3625535" y="3353564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rgbClr val="1F3240"/>
                </a:solidFill>
                <a:latin typeface="宋体"/>
                <a:ea typeface="微软雅黑" panose="020b0503020204020204" pitchFamily="34" charset="-122"/>
                <a:sym typeface="宋体"/>
              </a:rPr>
              <a:t>魏晋南北朝时期：彩陶的转型与融合</a:t>
            </a:r>
          </a:p>
        </p:txBody>
      </p:sp>
      <p:sp>
        <p:nvSpPr>
          <p:cNvPr id="41" name="Oval 7"/>
          <p:cNvSpPr>
            <a:spLocks noChangeArrowheads="1"/>
          </p:cNvSpPr>
          <p:nvPr/>
        </p:nvSpPr>
        <p:spPr>
          <a:xfrm>
            <a:off x="3272980" y="3338203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4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43" name="Text Box 18"/>
          <p:cNvSpPr txBox="1">
            <a:spLocks noChangeArrowheads="1"/>
          </p:cNvSpPr>
          <p:nvPr/>
        </p:nvSpPr>
        <p:spPr>
          <a:xfrm>
            <a:off x="3625535" y="3926546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唐宋时期：彩陶的鼎盛与专业化</a:t>
            </a:r>
          </a:p>
        </p:txBody>
      </p:sp>
      <p:sp>
        <p:nvSpPr>
          <p:cNvPr id="45" name="Oval 7"/>
          <p:cNvSpPr>
            <a:spLocks noChangeArrowheads="1"/>
          </p:cNvSpPr>
          <p:nvPr/>
        </p:nvSpPr>
        <p:spPr>
          <a:xfrm>
            <a:off x="3272980" y="3911185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5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47" name="Text Box 18"/>
          <p:cNvSpPr txBox="1">
            <a:spLocks noChangeArrowheads="1"/>
          </p:cNvSpPr>
          <p:nvPr/>
        </p:nvSpPr>
        <p:spPr>
          <a:xfrm>
            <a:off x="3625535" y="4499399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rgbClr val="1F3240"/>
                </a:solidFill>
                <a:latin typeface="宋体"/>
                <a:ea typeface="微软雅黑" panose="020b0503020204020204" pitchFamily="34" charset="-122"/>
                <a:sym typeface="宋体"/>
              </a:rPr>
              <a:t>元明清时期：彩陶的延续与创新</a:t>
            </a:r>
          </a:p>
        </p:txBody>
      </p:sp>
      <p:sp>
        <p:nvSpPr>
          <p:cNvPr id="49" name="Oval 7"/>
          <p:cNvSpPr>
            <a:spLocks noChangeArrowheads="1"/>
          </p:cNvSpPr>
          <p:nvPr/>
        </p:nvSpPr>
        <p:spPr>
          <a:xfrm>
            <a:off x="3272980" y="4484038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6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sp>
        <p:nvSpPr>
          <p:cNvPr id="59" name="Text Box 18"/>
          <p:cNvSpPr txBox="1">
            <a:spLocks noChangeArrowheads="1"/>
          </p:cNvSpPr>
          <p:nvPr/>
        </p:nvSpPr>
        <p:spPr>
          <a:xfrm>
            <a:off x="3625535" y="5072381"/>
            <a:ext cx="4733211" cy="32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just" defTabSz="914400" rtl="0" eaLnBrk="1" latinLnBrk="0" hangingPunct="1">
              <a:defRPr sz="1800" kern="1200">
                <a:solidFill>
                  <a:schemeClr val="bg2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599">
                <a:solidFill>
                  <a:schemeClr val="tx1">
                    <a:lumMod val="65000"/>
                    <a:lumOff val="3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结语</a:t>
            </a:r>
          </a:p>
        </p:txBody>
      </p:sp>
      <p:sp>
        <p:nvSpPr>
          <p:cNvPr id="60" name="Oval 7"/>
          <p:cNvSpPr>
            <a:spLocks noChangeArrowheads="1"/>
          </p:cNvSpPr>
          <p:nvPr/>
        </p:nvSpPr>
        <p:spPr>
          <a:xfrm>
            <a:off x="3272980" y="5057020"/>
            <a:ext cx="352555" cy="353654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zh-CN" sz="1200" b="1">
                <a:solidFill>
                  <a:srgbClr val="FFFFFF"/>
                </a:solidFill>
                <a:latin typeface="宋体"/>
                <a:ea typeface="微软雅黑" panose="020b0503020204020204" pitchFamily="34" charset="-122"/>
                <a:sym typeface="宋体"/>
              </a:rPr>
              <a:t>7</a:t>
            </a:r>
            <a:endParaRPr lang="zh-CN" altLang="en-US" sz="1200" b="1">
              <a:solidFill>
                <a:srgbClr val="FFFFFF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1545435946"/>
      </p:ext>
    </p:extLst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dur="500" fill="hold" grpId="3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dur="500" fill="hold" grpId="5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6" dur="500" fill="hold" grpId="7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dur="500" fill="hold" grpId="9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6" presetID="22" presetClass="entr" presetSubtype="8" dur="500" fill="hold" grpId="0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2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3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4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6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grpId="8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6" dur="500" fill="hold" grpId="11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6" dur="500" fill="hold" grpId="13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2" presetClass="entr" presetSubtype="8" dur="500" fill="hold" grpId="10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5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dur="500" fill="hold" grpId="12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 prLst="">
                                      <p:cBhvr>
                                        <p:cTn id="5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1"/>
      <p:bldP spid="31" grpId="2"/>
      <p:bldP spid="33" grpId="3"/>
      <p:bldP spid="35" grpId="4"/>
      <p:bldP spid="37" grpId="5"/>
      <p:bldP spid="39" grpId="6"/>
      <p:bldP spid="41" grpId="7"/>
      <p:bldP spid="43" grpId="8"/>
      <p:bldP spid="45" grpId="9"/>
      <p:bldP spid="47" grpId="10"/>
      <p:bldP spid="49" grpId="11"/>
      <p:bldP spid="59" grpId="12"/>
      <p:bldP spid="60" grpId="13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彩陶的发展史</a:t>
            </a:r>
          </a:p>
        </p:txBody>
      </p:sp>
      <p:pic>
        <p:nvPicPr>
          <p:cNvPr id="13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6781800" y="1397000"/>
            <a:ext cx="3708400" cy="4749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4" name="New shape"/>
          <p:cNvSpPr/>
          <p:nvPr/>
        </p:nvSpPr>
        <p:spPr>
          <a:xfrm>
            <a:off x="1117600" y="2717800"/>
            <a:ext cx="4876800" cy="20574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彩陶，作为中国史前文化的重要组成部分，它的起源、发展和影响都体现了中国古代文化的独特魅力。本篇文章将带您领略中国彩陶的发展历程，从新石器时代到夏商周时期，让我们一起走进这个瑰丽的历史长卷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rgbClr val="FFFFFF">
              <a:alpha val="5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5765800" y="3098800"/>
            <a:ext cx="660400" cy="101600"/>
          </a:xfrm>
          <a:prstGeom prst="rect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13" name="New shape"/>
          <p:cNvSpPr/>
          <p:nvPr/>
        </p:nvSpPr>
        <p:spPr>
          <a:xfrm>
            <a:off x="2006600" y="2565400"/>
            <a:ext cx="8178800" cy="5334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5000"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20000"/>
              </a:lnSpc>
            </a:pPr>
            <a:r>
              <a:rPr lang="zh-CN" sz="3700" b="1" i="0">
                <a:solidFill>
                  <a:srgbClr val="000000"/>
                </a:solidFill>
                <a:latin typeface="宋体"/>
                <a:sym typeface="宋体"/>
              </a:rPr>
              <a:t>1</a:t>
            </a:r>
          </a:p>
        </p:txBody>
      </p:sp>
      <p:sp>
        <p:nvSpPr>
          <p:cNvPr id="14" name="New shape"/>
          <p:cNvSpPr/>
          <p:nvPr/>
        </p:nvSpPr>
        <p:spPr>
          <a:xfrm>
            <a:off x="2006600" y="3352800"/>
            <a:ext cx="8178800" cy="838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00000"/>
              </a:lnSpc>
            </a:pPr>
            <a:r>
              <a:rPr lang="zh-CN" sz="3700" b="1" i="0">
                <a:solidFill>
                  <a:srgbClr val="000000"/>
                </a:solidFill>
                <a:latin typeface="宋体"/>
                <a:sym typeface="宋体"/>
              </a:rPr>
              <a:t>新石器时代：彩陶的起源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3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新石器时代：彩陶的起源</a:t>
            </a:r>
          </a:p>
        </p:txBody>
      </p:sp>
      <p:pic>
        <p:nvPicPr>
          <p:cNvPr id="13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3022600" y="3708400"/>
            <a:ext cx="1828800" cy="24257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pic>
        <p:nvPicPr>
          <p:cNvPr id="14" name="New picture"/>
          <p:cNvPicPr/>
          <p:nvPr/>
        </p:nvPicPr>
        <p:blipFill>
          <a:blip r:embed="rId5"/>
          <a:stretch>
            <a:fillRect/>
          </a:stretch>
        </p:blipFill>
        <p:spPr>
          <a:xfrm>
            <a:off x="8305800" y="3708400"/>
            <a:ext cx="1346200" cy="24257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5" name="New shape"/>
          <p:cNvSpPr/>
          <p:nvPr/>
        </p:nvSpPr>
        <p:spPr>
          <a:xfrm>
            <a:off x="1117600" y="1333500"/>
            <a:ext cx="9956800" cy="10287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在大约公元前6000年前，中国的新石器时代开始。这个时期，人类开始定居，从事农业和畜牧业。随着生产力的发展，人们开始有余暇和意愿去创造艺术。彩陶便是这个时期人类艺术创造的重要代表</a:t>
            </a:r>
          </a:p>
        </p:txBody>
      </p:sp>
      <p:sp>
        <p:nvSpPr>
          <p:cNvPr id="16" name="New shape"/>
          <p:cNvSpPr/>
          <p:nvPr/>
        </p:nvSpPr>
        <p:spPr>
          <a:xfrm>
            <a:off x="1117600" y="2489200"/>
            <a:ext cx="9956800" cy="10287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彩陶最早出现在黄河流域的河南、河北等地，其中河南的仰韶文化是最为典型的代表。仰韶文化的彩陶以红陶为主，上面用各种颜色的彩绘装饰，形成了绚丽多彩的图案。这些图案有的描绘了日常生活场景，有的则表现了人们对神灵的崇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25" presetID="23" presetClass="entr" presetSubtype="16" dur="200" fill="hold" grpId="4" nodeType="after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3" presetClass="entr" presetSubtype="16" dur="200" fill="hold" grpId="5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  <p:bldP spid="15" grpId="4"/>
      <p:bldP spid="16" grpId="5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rgbClr val="FFFFFF">
              <a:alpha val="5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5765800" y="3098800"/>
            <a:ext cx="660400" cy="101600"/>
          </a:xfrm>
          <a:prstGeom prst="rect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13" name="New shape"/>
          <p:cNvSpPr/>
          <p:nvPr/>
        </p:nvSpPr>
        <p:spPr>
          <a:xfrm>
            <a:off x="2006600" y="2565400"/>
            <a:ext cx="8178800" cy="5334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5000"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20000"/>
              </a:lnSpc>
            </a:pPr>
            <a:r>
              <a:rPr lang="zh-CN" sz="3700" b="1" i="0">
                <a:solidFill>
                  <a:srgbClr val="000000"/>
                </a:solidFill>
                <a:latin typeface="宋体"/>
                <a:sym typeface="宋体"/>
              </a:rPr>
              <a:t>2</a:t>
            </a:r>
          </a:p>
        </p:txBody>
      </p:sp>
      <p:sp>
        <p:nvSpPr>
          <p:cNvPr id="14" name="New shape"/>
          <p:cNvSpPr/>
          <p:nvPr/>
        </p:nvSpPr>
        <p:spPr>
          <a:xfrm>
            <a:off x="2006600" y="3352800"/>
            <a:ext cx="8178800" cy="838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00000"/>
              </a:lnSpc>
            </a:pPr>
            <a:r>
              <a:rPr lang="zh-CN" sz="3700" b="1" i="0">
                <a:solidFill>
                  <a:srgbClr val="000000"/>
                </a:solidFill>
                <a:latin typeface="宋体"/>
                <a:sym typeface="宋体"/>
              </a:rPr>
              <a:t>夏商周时期：彩陶的发展与演变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3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New picture"/>
          <p:cNvPicPr/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22" name="New picture"/>
          <p:cNvPicPr/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23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24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 i="0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夏商周时期：彩陶的发展与演变</a:t>
            </a:r>
          </a:p>
        </p:txBody>
      </p:sp>
      <p:grpSp>
        <p:nvGrpSpPr>
          <p:cNvPr id="2" name="Group 2"/>
          <p:cNvGrpSpPr/>
          <p:nvPr/>
        </p:nvGrpSpPr>
        <p:grpSpPr>
          <a:xfrm rot="18683152">
            <a:off x="4036314" y="2773356"/>
            <a:ext cx="4170916" cy="2017967"/>
            <a:chExt cx="9466962" cy="455066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466962" cy="4550664"/>
            </a:xfrm>
            <a:custGeom>
              <a:rect l="l" t="t" r="r" b="b"/>
              <a:pathLst>
                <a:path w="9466962" h="4550664">
                  <a:moveTo>
                    <a:pt x="0" y="3792220"/>
                  </a:moveTo>
                  <a:cubicBezTo>
                    <a:pt x="0" y="4211066"/>
                    <a:pt x="339598" y="4550664"/>
                    <a:pt x="758444" y="4550664"/>
                  </a:cubicBezTo>
                  <a:lnTo>
                    <a:pt x="8708517" y="4550664"/>
                  </a:lnTo>
                  <a:cubicBezTo>
                    <a:pt x="9127363" y="4550664"/>
                    <a:pt x="9466962" y="4211066"/>
                    <a:pt x="9466962" y="3792220"/>
                  </a:cubicBezTo>
                  <a:lnTo>
                    <a:pt x="9466962" y="758444"/>
                  </a:lnTo>
                  <a:cubicBezTo>
                    <a:pt x="9466961" y="339598"/>
                    <a:pt x="9127363" y="0"/>
                    <a:pt x="8708517" y="0"/>
                  </a:cubicBezTo>
                  <a:lnTo>
                    <a:pt x="758444" y="0"/>
                  </a:lnTo>
                  <a:cubicBezTo>
                    <a:pt x="339598" y="0"/>
                    <a:pt x="0" y="339598"/>
                    <a:pt x="0" y="758444"/>
                  </a:cubicBezTo>
                  <a:close/>
                </a:path>
              </a:pathLst>
            </a:custGeom>
            <a:solidFill>
              <a:srgbClr val="695ACD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 rot="2493332">
            <a:off x="3983670" y="2873767"/>
            <a:ext cx="4198072" cy="2004913"/>
            <a:chExt cx="9466962" cy="455066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466962" cy="4550664"/>
            </a:xfrm>
            <a:custGeom>
              <a:rect l="l" t="t" r="r" b="b"/>
              <a:pathLst>
                <a:path w="9466962" h="4550664">
                  <a:moveTo>
                    <a:pt x="0" y="758444"/>
                  </a:moveTo>
                  <a:cubicBezTo>
                    <a:pt x="0" y="339598"/>
                    <a:pt x="339598" y="0"/>
                    <a:pt x="758444" y="0"/>
                  </a:cubicBezTo>
                  <a:lnTo>
                    <a:pt x="8708517" y="0"/>
                  </a:lnTo>
                  <a:cubicBezTo>
                    <a:pt x="9127363" y="0"/>
                    <a:pt x="9466962" y="339598"/>
                    <a:pt x="9466962" y="758444"/>
                  </a:cubicBezTo>
                  <a:lnTo>
                    <a:pt x="9466962" y="3792220"/>
                  </a:lnTo>
                  <a:cubicBezTo>
                    <a:pt x="9466962" y="4211066"/>
                    <a:pt x="9127363" y="4550664"/>
                    <a:pt x="8708517" y="4550664"/>
                  </a:cubicBezTo>
                  <a:lnTo>
                    <a:pt x="758444" y="4550664"/>
                  </a:lnTo>
                  <a:cubicBezTo>
                    <a:pt x="339598" y="4550664"/>
                    <a:pt x="0" y="4211066"/>
                    <a:pt x="0" y="379222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645910" y="3734402"/>
            <a:ext cx="340664" cy="338460"/>
            <a:chExt cx="768223" cy="7682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768223" cy="768223"/>
            </a:xfrm>
            <a:custGeom>
              <a:rect l="l" t="t" r="r" b="b"/>
              <a:pathLst>
                <a:path w="768223" h="768223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223" y="171958"/>
                    <a:pt x="768223" y="384048"/>
                  </a:cubicBezTo>
                  <a:cubicBezTo>
                    <a:pt x="768223" y="596138"/>
                    <a:pt x="596265" y="768223"/>
                    <a:pt x="384048" y="768223"/>
                  </a:cubicBezTo>
                  <a:cubicBezTo>
                    <a:pt x="171831" y="768223"/>
                    <a:pt x="0" y="596265"/>
                    <a:pt x="0" y="384048"/>
                  </a:cubicBezTo>
                  <a:close/>
                </a:path>
              </a:pathLst>
            </a:custGeom>
            <a:solidFill>
              <a:srgbClr val="695ACD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042864" y="4163425"/>
            <a:ext cx="2907724" cy="369903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42864" y="4595634"/>
            <a:ext cx="2907724" cy="1281184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00000"/>
              </a:lnSpc>
            </a:pPr>
            <a:r>
              <a:rPr lang="zh-CN" sz="1600" spc="600">
                <a:solidFill>
                  <a:srgbClr val="727272"/>
                </a:solidFill>
                <a:latin typeface="宋体"/>
                <a:ea typeface="思源黑体-粗体 2"/>
                <a:sym typeface="宋体"/>
              </a:rPr>
              <a:t>随着时间的推移，彩陶在夏商周时期得到了进一步的发展和演变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8152428" y="1628693"/>
            <a:ext cx="340664" cy="338460"/>
            <a:chExt cx="768223" cy="76822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68223" cy="768223"/>
            </a:xfrm>
            <a:custGeom>
              <a:rect l="l" t="t" r="r" b="b"/>
              <a:pathLst>
                <a:path w="768223" h="768223">
                  <a:moveTo>
                    <a:pt x="0" y="384048"/>
                  </a:moveTo>
                  <a:cubicBezTo>
                    <a:pt x="0" y="171958"/>
                    <a:pt x="171958" y="0"/>
                    <a:pt x="384048" y="0"/>
                  </a:cubicBezTo>
                  <a:cubicBezTo>
                    <a:pt x="596138" y="0"/>
                    <a:pt x="768223" y="171958"/>
                    <a:pt x="768223" y="384048"/>
                  </a:cubicBezTo>
                  <a:cubicBezTo>
                    <a:pt x="768223" y="596138"/>
                    <a:pt x="596265" y="768223"/>
                    <a:pt x="384048" y="768223"/>
                  </a:cubicBezTo>
                  <a:cubicBezTo>
                    <a:pt x="171831" y="768223"/>
                    <a:pt x="0" y="596265"/>
                    <a:pt x="0" y="384048"/>
                  </a:cubicBezTo>
                  <a:close/>
                </a:path>
              </a:pathLst>
            </a:custGeom>
            <a:solidFill>
              <a:srgbClr val="695ACD"/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8240068" y="2072605"/>
            <a:ext cx="2909067" cy="369903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8240068" y="2504814"/>
            <a:ext cx="2909067" cy="1281184"/>
          </a:xfrm>
          <a:prstGeom prst="rect">
            <a:avLst/>
          </a:prstGeom>
        </p:spPr>
        <p:txBody>
          <a:bodyPr lIns="0" tIns="0" rIns="0" bIns="0" rtlCol="0" anchor="t">
            <a:normAutofit/>
          </a:bodyPr>
          <a:lstStyle>
            <a:defPPr>
              <a:defRPr lang="en-US"/>
            </a:defPPr>
            <a:lvl1pPr marL="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2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40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algn="l" defTabSz="6096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sz="1600" spc="600">
                <a:solidFill>
                  <a:srgbClr val="727272"/>
                </a:solidFill>
                <a:latin typeface="宋体"/>
                <a:ea typeface="思源黑体-粗体 2"/>
                <a:sym typeface="宋体"/>
              </a:rPr>
              <a:t>这个时期的彩陶不仅在制作工艺上更加精湛，同时也反映了当时的社会生活和思想观念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夏商周时期：彩陶的发展与演变</a:t>
            </a:r>
          </a:p>
        </p:txBody>
      </p:sp>
      <p:sp>
        <p:nvSpPr>
          <p:cNvPr id="13" name="New shape"/>
          <p:cNvSpPr/>
          <p:nvPr/>
        </p:nvSpPr>
        <p:spPr>
          <a:xfrm>
            <a:off x="1117600" y="2197100"/>
            <a:ext cx="635000" cy="63500"/>
          </a:xfrm>
          <a:prstGeom prst="rect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6337300" y="1841500"/>
            <a:ext cx="4597400" cy="3860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5" name="New shape"/>
          <p:cNvSpPr/>
          <p:nvPr/>
        </p:nvSpPr>
        <p:spPr>
          <a:xfrm>
            <a:off x="1117600" y="1841500"/>
            <a:ext cx="487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夏代彩陶</a:t>
            </a:r>
          </a:p>
        </p:txBody>
      </p:sp>
      <p:sp>
        <p:nvSpPr>
          <p:cNvPr id="16" name="New shape"/>
          <p:cNvSpPr/>
          <p:nvPr/>
        </p:nvSpPr>
        <p:spPr>
          <a:xfrm>
            <a:off x="1117600" y="2286000"/>
            <a:ext cx="4876800" cy="34290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夏代是中国历史上的第一个朝代，虽然关于夏代的文化遗存相对较少，但彩陶却是一个例外。夏代的彩陶以黑陶为主，上面用白色或红色的线条绘制出各种图案。这些图案有的描绘了自然景观，如山水、花鸟等，有的则表现了当时的社会生活，如劳动、战争等。这些彩陶作品不仅在制作工艺上达到了很高的水平，同时也为我们了解夏代的社会生活提供了重要的线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3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5" presetID="23" presetClass="entr" presetSubtype="16" dur="20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800"/>
                            </p:stCondLst>
                            <p:childTnLst>
                              <p:par>
                                <p:cTn id="30" presetID="23" presetClass="entr" presetSubtype="16" dur="200" fill="hold" grpId="5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  <p:bldP spid="15" grpId="4"/>
      <p:bldP spid="16" grpId="5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夏商周时期：彩陶的发展与演变</a:t>
            </a:r>
          </a:p>
        </p:txBody>
      </p:sp>
      <p:sp>
        <p:nvSpPr>
          <p:cNvPr id="13" name="New shape"/>
          <p:cNvSpPr/>
          <p:nvPr/>
        </p:nvSpPr>
        <p:spPr>
          <a:xfrm>
            <a:off x="1117600" y="1854200"/>
            <a:ext cx="635000" cy="63500"/>
          </a:xfrm>
          <a:prstGeom prst="rect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1117600" y="2413000"/>
            <a:ext cx="4864100" cy="32385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5" name="New shape"/>
          <p:cNvSpPr/>
          <p:nvPr/>
        </p:nvSpPr>
        <p:spPr>
          <a:xfrm>
            <a:off x="1117600" y="1498600"/>
            <a:ext cx="995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商代彩陶</a:t>
            </a:r>
          </a:p>
        </p:txBody>
      </p:sp>
      <p:sp>
        <p:nvSpPr>
          <p:cNvPr id="16" name="New shape"/>
          <p:cNvSpPr/>
          <p:nvPr/>
        </p:nvSpPr>
        <p:spPr>
          <a:xfrm>
            <a:off x="6197600" y="1943100"/>
            <a:ext cx="4876800" cy="41148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商代是中国历史上的一个重要时期，商代的彩陶也在这一时期得到了极大的发展。商代的彩陶以灰陶为主，上面用白色或红色的涂料进行涂绘。这些涂料经过烧制后会在陶器表面形成一层亮丽的釉层，使得彩陶看起来更加绚丽夺目。此外，商代的彩陶在图案设计上也更加复杂和精细，除了自然景观和人物形象外，还出现了许多寓意吉祥的图案，如龙、凤、鱼等。这些彩陶作品不仅具有极高的艺术价值，同时也为我们了解商代的文化提供了重要的资料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3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5" presetID="23" presetClass="entr" presetSubtype="16" dur="20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800"/>
                            </p:stCondLst>
                            <p:childTnLst>
                              <p:par>
                                <p:cTn id="30" presetID="23" presetClass="entr" presetSubtype="16" dur="200" fill="hold" grpId="5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  <p:bldP spid="15" grpId="4"/>
      <p:bldP spid="16" grpId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sz="1800" b="1">
                <a:solidFill>
                  <a:srgbClr val="000000">
                    <a:alpha val="94118"/>
                  </a:srgbClr>
                </a:solidFill>
                <a:latin typeface="宋体"/>
              </a:rPr>
              <a:t>夏商周时期：彩陶的发展与演变</a:t>
            </a:r>
          </a:p>
        </p:txBody>
      </p:sp>
      <p:sp>
        <p:nvSpPr>
          <p:cNvPr id="13" name="New shape"/>
          <p:cNvSpPr/>
          <p:nvPr/>
        </p:nvSpPr>
        <p:spPr>
          <a:xfrm>
            <a:off x="1117600" y="1854200"/>
            <a:ext cx="635000" cy="63500"/>
          </a:xfrm>
          <a:prstGeom prst="rect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New picture"/>
          <p:cNvPicPr/>
          <p:nvPr/>
        </p:nvPicPr>
        <p:blipFill>
          <a:blip r:embed="rId4"/>
          <a:stretch>
            <a:fillRect/>
          </a:stretch>
        </p:blipFill>
        <p:spPr>
          <a:xfrm>
            <a:off x="6197600" y="2400300"/>
            <a:ext cx="4864100" cy="27432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5" name="New shape"/>
          <p:cNvSpPr/>
          <p:nvPr/>
        </p:nvSpPr>
        <p:spPr>
          <a:xfrm>
            <a:off x="1117600" y="1498600"/>
            <a:ext cx="487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西周至春秋时期彩陶</a:t>
            </a:r>
          </a:p>
        </p:txBody>
      </p:sp>
      <p:sp>
        <p:nvSpPr>
          <p:cNvPr id="16" name="New shape"/>
          <p:cNvSpPr/>
          <p:nvPr/>
        </p:nvSpPr>
        <p:spPr>
          <a:xfrm>
            <a:off x="1117600" y="1943100"/>
            <a:ext cx="4876800" cy="41148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西周至春秋时期是中国历史上的一个重要阶段，这一时期的彩陶也具有独特的风格和特点。西周至春秋时期的彩陶以硬陶为主，上面用黑色或红色的线条绘制出各种图案。这些图案以几何形为主，如三角形、圆形等，同时也有一些寓意吉祥的图案，如龙、凤等。此外，西周至春秋时期的彩陶在制作工艺上也更加精湛和复杂，出现了许多新的制作技术和装饰手法，如刻划、压印等。这些技术和手法使得彩陶看起来更加精致和美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3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20" presetID="23" presetClass="entr" presetSubtype="16" dur="300" fill="hold" grpId="3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25" presetID="23" presetClass="entr" presetSubtype="16" dur="300" fill="hold" grpId="4" nodeType="after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100"/>
                            </p:stCondLst>
                            <p:childTnLst>
                              <p:par>
                                <p:cTn id="30" presetID="23" presetClass="entr" presetSubtype="16" dur="300" fill="hold" grpId="5" nodeType="after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  <p:bldP spid="15" grpId="4"/>
      <p:bldP spid="16" grpId="5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11" name="New shape"/>
          <p:cNvSpPr/>
          <p:nvPr/>
        </p:nvSpPr>
        <p:spPr>
          <a:xfrm>
            <a:off x="762000" y="762000"/>
            <a:ext cx="10668000" cy="5334000"/>
          </a:xfrm>
          <a:prstGeom prst="rect">
            <a:avLst/>
          </a:prstGeom>
          <a:solidFill>
            <a:srgbClr val="FFFFFF">
              <a:alpha val="5490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12" name="New shape"/>
          <p:cNvSpPr/>
          <p:nvPr/>
        </p:nvSpPr>
        <p:spPr>
          <a:xfrm>
            <a:off x="5765800" y="3098800"/>
            <a:ext cx="660400" cy="101600"/>
          </a:xfrm>
          <a:prstGeom prst="rect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13" name="New shape"/>
          <p:cNvSpPr/>
          <p:nvPr/>
        </p:nvSpPr>
        <p:spPr>
          <a:xfrm>
            <a:off x="2006600" y="2565400"/>
            <a:ext cx="8178800" cy="5334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5000"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20000"/>
              </a:lnSpc>
            </a:pPr>
            <a:r>
              <a:rPr lang="zh-CN" sz="3700" b="1" i="0">
                <a:solidFill>
                  <a:srgbClr val="000000"/>
                </a:solidFill>
                <a:latin typeface="宋体"/>
                <a:sym typeface="宋体"/>
              </a:rPr>
              <a:t>3</a:t>
            </a:r>
          </a:p>
        </p:txBody>
      </p:sp>
      <p:sp>
        <p:nvSpPr>
          <p:cNvPr id="14" name="New shape"/>
          <p:cNvSpPr/>
          <p:nvPr/>
        </p:nvSpPr>
        <p:spPr>
          <a:xfrm>
            <a:off x="2006600" y="3352800"/>
            <a:ext cx="8178800" cy="838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00000"/>
              </a:lnSpc>
            </a:pPr>
            <a:r>
              <a:rPr lang="zh-CN" sz="3700" b="1" i="0">
                <a:solidFill>
                  <a:srgbClr val="000000"/>
                </a:solidFill>
                <a:latin typeface="宋体"/>
                <a:sym typeface="宋体"/>
              </a:rPr>
              <a:t>秦汉时期：彩陶的繁荣与多样化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3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  <p:bldP spid="13" grpId="2"/>
      <p:bldP spid="14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Freeform 3"/>
          <p:cNvSpPr/>
          <p:nvPr/>
        </p:nvSpPr>
        <p:spPr>
          <a:xfrm rot="13648375">
            <a:off x="-18910" y="5710556"/>
            <a:ext cx="2301177" cy="1986280"/>
          </a:xfrm>
          <a:custGeom>
            <a:rect l="l" t="t" r="r" b="b"/>
            <a:pathLst>
              <a:path w="4602353" h="3972560">
                <a:moveTo>
                  <a:pt x="4443984" y="3814064"/>
                </a:moveTo>
                <a:cubicBezTo>
                  <a:pt x="4346067" y="3911981"/>
                  <a:pt x="4210812" y="3972560"/>
                  <a:pt x="4061460" y="3972560"/>
                </a:cubicBezTo>
                <a:lnTo>
                  <a:pt x="4061460" y="3934460"/>
                </a:lnTo>
                <a:lnTo>
                  <a:pt x="4061460" y="3972560"/>
                </a:lnTo>
                <a:lnTo>
                  <a:pt x="131445" y="3972560"/>
                </a:lnTo>
                <a:cubicBezTo>
                  <a:pt x="128905" y="3972560"/>
                  <a:pt x="126365" y="3972306"/>
                  <a:pt x="123952" y="3971798"/>
                </a:cubicBezTo>
                <a:lnTo>
                  <a:pt x="33020" y="3953510"/>
                </a:lnTo>
                <a:cubicBezTo>
                  <a:pt x="19558" y="3950843"/>
                  <a:pt x="8636" y="3941064"/>
                  <a:pt x="4318" y="3927983"/>
                </a:cubicBezTo>
                <a:cubicBezTo>
                  <a:pt x="0" y="3914902"/>
                  <a:pt x="3175" y="3900551"/>
                  <a:pt x="12446" y="3890391"/>
                </a:cubicBezTo>
                <a:lnTo>
                  <a:pt x="3565398" y="16510"/>
                </a:lnTo>
                <a:cubicBezTo>
                  <a:pt x="3579622" y="1016"/>
                  <a:pt x="3603752" y="0"/>
                  <a:pt x="3619246" y="14224"/>
                </a:cubicBezTo>
                <a:lnTo>
                  <a:pt x="4590034" y="904621"/>
                </a:lnTo>
                <a:cubicBezTo>
                  <a:pt x="4597908" y="911860"/>
                  <a:pt x="4602353" y="922020"/>
                  <a:pt x="4602353" y="932688"/>
                </a:cubicBezTo>
                <a:lnTo>
                  <a:pt x="4602353" y="3431540"/>
                </a:lnTo>
                <a:lnTo>
                  <a:pt x="4564253" y="3431540"/>
                </a:lnTo>
                <a:lnTo>
                  <a:pt x="4602353" y="3431540"/>
                </a:lnTo>
                <a:cubicBezTo>
                  <a:pt x="4602353" y="3580892"/>
                  <a:pt x="4541774" y="3716274"/>
                  <a:pt x="4443857" y="3814064"/>
                </a:cubicBezTo>
                <a:lnTo>
                  <a:pt x="4443857" y="3814064"/>
                </a:lnTo>
                <a:moveTo>
                  <a:pt x="4390009" y="3760216"/>
                </a:moveTo>
                <a:lnTo>
                  <a:pt x="4416933" y="3787140"/>
                </a:lnTo>
                <a:lnTo>
                  <a:pt x="4390009" y="3760216"/>
                </a:lnTo>
                <a:cubicBezTo>
                  <a:pt x="4474210" y="3676015"/>
                  <a:pt x="4526153" y="3559937"/>
                  <a:pt x="4526153" y="3431540"/>
                </a:cubicBezTo>
                <a:lnTo>
                  <a:pt x="4526153" y="932688"/>
                </a:lnTo>
                <a:lnTo>
                  <a:pt x="4564253" y="932688"/>
                </a:lnTo>
                <a:lnTo>
                  <a:pt x="4538472" y="960755"/>
                </a:lnTo>
                <a:lnTo>
                  <a:pt x="3567811" y="70358"/>
                </a:lnTo>
                <a:lnTo>
                  <a:pt x="3593465" y="42291"/>
                </a:lnTo>
                <a:lnTo>
                  <a:pt x="3621532" y="68072"/>
                </a:lnTo>
                <a:lnTo>
                  <a:pt x="68580" y="3941826"/>
                </a:lnTo>
                <a:lnTo>
                  <a:pt x="40513" y="3916045"/>
                </a:lnTo>
                <a:lnTo>
                  <a:pt x="48006" y="3878707"/>
                </a:lnTo>
                <a:lnTo>
                  <a:pt x="138938" y="3896995"/>
                </a:lnTo>
                <a:lnTo>
                  <a:pt x="131445" y="3934333"/>
                </a:lnTo>
                <a:lnTo>
                  <a:pt x="131445" y="3896233"/>
                </a:lnTo>
                <a:lnTo>
                  <a:pt x="4061333" y="3896233"/>
                </a:lnTo>
                <a:cubicBezTo>
                  <a:pt x="4189730" y="3896233"/>
                  <a:pt x="4305808" y="3844290"/>
                  <a:pt x="4390009" y="3760089"/>
                </a:cubicBezTo>
                <a:close/>
              </a:path>
            </a:pathLst>
          </a:custGeom>
          <a:solidFill>
            <a:srgbClr val="A39176">
              <a:alpha val="2078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5"/>
          <p:cNvSpPr/>
          <p:nvPr/>
        </p:nvSpPr>
        <p:spPr>
          <a:xfrm rot="19001620">
            <a:off x="1758357" y="6003859"/>
            <a:ext cx="1818958" cy="1714500"/>
          </a:xfrm>
          <a:custGeom>
            <a:rect l="l" t="t" r="r" b="b"/>
            <a:pathLst>
              <a:path w="3637915" h="3429000">
                <a:moveTo>
                  <a:pt x="3427984" y="209931"/>
                </a:moveTo>
                <a:cubicBezTo>
                  <a:pt x="3557651" y="339598"/>
                  <a:pt x="3637915" y="518795"/>
                  <a:pt x="3637915" y="716661"/>
                </a:cubicBezTo>
                <a:lnTo>
                  <a:pt x="3637915" y="3429000"/>
                </a:lnTo>
                <a:lnTo>
                  <a:pt x="0" y="0"/>
                </a:lnTo>
                <a:lnTo>
                  <a:pt x="2921254" y="0"/>
                </a:lnTo>
                <a:cubicBezTo>
                  <a:pt x="3119120" y="0"/>
                  <a:pt x="3298317" y="80264"/>
                  <a:pt x="3427984" y="209931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7"/>
          <p:cNvSpPr/>
          <p:nvPr/>
        </p:nvSpPr>
        <p:spPr>
          <a:xfrm rot="2598381">
            <a:off x="9284148" y="-494557"/>
            <a:ext cx="1002348" cy="944753"/>
          </a:xfrm>
          <a:custGeom>
            <a:rect l="l" t="t" r="r" b="b"/>
            <a:pathLst>
              <a:path w="2004695" h="1889506">
                <a:moveTo>
                  <a:pt x="1888998" y="1773809"/>
                </a:moveTo>
                <a:cubicBezTo>
                  <a:pt x="1960499" y="1702308"/>
                  <a:pt x="2004695" y="1603629"/>
                  <a:pt x="2004695" y="1494536"/>
                </a:cubicBezTo>
                <a:lnTo>
                  <a:pt x="2004695" y="0"/>
                </a:lnTo>
                <a:lnTo>
                  <a:pt x="0" y="1889506"/>
                </a:lnTo>
                <a:lnTo>
                  <a:pt x="1609725" y="1889506"/>
                </a:lnTo>
                <a:cubicBezTo>
                  <a:pt x="1718818" y="1889506"/>
                  <a:pt x="1817497" y="1845310"/>
                  <a:pt x="1888998" y="1773809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9"/>
          <p:cNvSpPr/>
          <p:nvPr/>
        </p:nvSpPr>
        <p:spPr>
          <a:xfrm rot="19001620">
            <a:off x="-897047" y="545551"/>
            <a:ext cx="1836484" cy="1888998"/>
          </a:xfrm>
          <a:custGeom>
            <a:rect l="l" t="t" r="r" b="b"/>
            <a:pathLst>
              <a:path w="3672966" h="3777996">
                <a:moveTo>
                  <a:pt x="3557270" y="17780"/>
                </a:moveTo>
                <a:cubicBezTo>
                  <a:pt x="3628771" y="89281"/>
                  <a:pt x="3672967" y="187960"/>
                  <a:pt x="3672967" y="297053"/>
                </a:cubicBezTo>
                <a:lnTo>
                  <a:pt x="3672967" y="3383026"/>
                </a:lnTo>
                <a:cubicBezTo>
                  <a:pt x="3672967" y="3601085"/>
                  <a:pt x="3496183" y="3777996"/>
                  <a:pt x="3277997" y="3777996"/>
                </a:cubicBezTo>
                <a:lnTo>
                  <a:pt x="33782" y="3777996"/>
                </a:lnTo>
                <a:lnTo>
                  <a:pt x="0" y="3746119"/>
                </a:lnTo>
                <a:lnTo>
                  <a:pt x="3530981" y="0"/>
                </a:ln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11"/>
          <p:cNvSpPr/>
          <p:nvPr/>
        </p:nvSpPr>
        <p:spPr>
          <a:xfrm rot="19001620">
            <a:off x="-660839" y="788921"/>
            <a:ext cx="1321689" cy="1402271"/>
          </a:xfrm>
          <a:custGeom>
            <a:rect l="l" t="t" r="r" b="b"/>
            <a:pathLst>
              <a:path w="2643378" h="2804541">
                <a:moveTo>
                  <a:pt x="2643378" y="0"/>
                </a:moveTo>
                <a:lnTo>
                  <a:pt x="2643378" y="2409571"/>
                </a:lnTo>
                <a:cubicBezTo>
                  <a:pt x="2643378" y="2627630"/>
                  <a:pt x="2466594" y="2804541"/>
                  <a:pt x="2248408" y="2804541"/>
                </a:cubicBezTo>
                <a:lnTo>
                  <a:pt x="0" y="2804541"/>
                </a:ln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13"/>
          <p:cNvSpPr/>
          <p:nvPr/>
        </p:nvSpPr>
        <p:spPr>
          <a:xfrm rot="19001620">
            <a:off x="10331353" y="1663328"/>
            <a:ext cx="3667379" cy="3777679"/>
          </a:xfrm>
          <a:custGeom>
            <a:rect l="l" t="t" r="r" b="b"/>
            <a:pathLst>
              <a:path w="7334758" h="7555357">
                <a:moveTo>
                  <a:pt x="7325106" y="0"/>
                </a:moveTo>
                <a:lnTo>
                  <a:pt x="7334758" y="9144"/>
                </a:lnTo>
                <a:lnTo>
                  <a:pt x="221869" y="7555357"/>
                </a:lnTo>
                <a:lnTo>
                  <a:pt x="135636" y="7450963"/>
                </a:lnTo>
                <a:cubicBezTo>
                  <a:pt x="50038" y="7324090"/>
                  <a:pt x="0" y="7171182"/>
                  <a:pt x="0" y="7006463"/>
                </a:cubicBez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>
              <a:alpha val="49804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15"/>
          <p:cNvSpPr/>
          <p:nvPr/>
        </p:nvSpPr>
        <p:spPr>
          <a:xfrm rot="19001620">
            <a:off x="10937250" y="2214018"/>
            <a:ext cx="2539111" cy="2693861"/>
          </a:xfrm>
          <a:custGeom>
            <a:rect l="l" t="t" r="r" b="b"/>
            <a:pathLst>
              <a:path w="5078222" h="5387721">
                <a:moveTo>
                  <a:pt x="5078222" y="0"/>
                </a:moveTo>
                <a:lnTo>
                  <a:pt x="0" y="5387721"/>
                </a:lnTo>
                <a:lnTo>
                  <a:pt x="0" y="794893"/>
                </a:lnTo>
                <a:cubicBezTo>
                  <a:pt x="0" y="355854"/>
                  <a:pt x="355854" y="0"/>
                  <a:pt x="794893" y="0"/>
                </a:cubicBezTo>
                <a:close/>
              </a:path>
            </a:pathLst>
          </a:custGeom>
          <a:solidFill>
            <a:srgbClr val="A39176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7" name="New picture"/>
          <p:cNvPicPr/>
          <p:nvPr/>
        </p:nvPicPr>
        <p:blipFill>
          <a:blip r:embed="rId2"/>
          <a:stretch>
            <a:fillRect/>
          </a:stretch>
        </p:blipFill>
        <p:spPr>
          <a:xfrm rot="-10521886">
            <a:off x="8295112" y="-743661"/>
            <a:ext cx="7015814" cy="3775579"/>
          </a:xfrm>
          <a:prstGeom prst="rect">
            <a:avLst/>
          </a:prstGeom>
          <a:ln>
            <a:noFill/>
          </a:ln>
        </p:spPr>
      </p:pic>
      <p:pic>
        <p:nvPicPr>
          <p:cNvPr id="38" name="New picture"/>
          <p:cNvPicPr/>
          <p:nvPr/>
        </p:nvPicPr>
        <p:blipFill>
          <a:blip r:embed="rId3"/>
          <a:stretch>
            <a:fillRect/>
          </a:stretch>
        </p:blipFill>
        <p:spPr>
          <a:xfrm rot="3438245">
            <a:off x="-3602248" y="2298577"/>
            <a:ext cx="6749698" cy="3632367"/>
          </a:xfrm>
          <a:prstGeom prst="rect">
            <a:avLst/>
          </a:prstGeom>
          <a:ln>
            <a:noFill/>
          </a:ln>
        </p:spPr>
      </p:pic>
      <p:sp>
        <p:nvSpPr>
          <p:cNvPr id="39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8235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/>
        </p:txBody>
      </p:sp>
      <p:sp>
        <p:nvSpPr>
          <p:cNvPr id="40" name="New shape"/>
          <p:cNvSpPr/>
          <p:nvPr/>
        </p:nvSpPr>
        <p:spPr>
          <a:xfrm>
            <a:off x="421870" y="490266"/>
            <a:ext cx="11336944" cy="411892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spAutoFit/>
          </a:bodyPr>
          <a:lstStyle>
            <a:defPPr>
              <a:defRPr lang="en-US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Calibri"/>
                <a:ea typeface="Arial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</a:pPr>
            <a:r>
              <a:rPr lang="zh-CN" sz="1800" b="1" i="0">
                <a:solidFill>
                  <a:srgbClr val="000000">
                    <a:alpha val="94118"/>
                  </a:srgbClr>
                </a:solidFill>
                <a:latin typeface="宋体"/>
                <a:sym typeface="宋体"/>
              </a:rPr>
              <a:t>秦汉时期：彩陶的繁荣与多样化</a:t>
            </a:r>
          </a:p>
        </p:txBody>
      </p:sp>
      <p:sp>
        <p:nvSpPr>
          <p:cNvPr id="24" name="Oval 20"/>
          <p:cNvSpPr/>
          <p:nvPr/>
        </p:nvSpPr>
        <p:spPr>
          <a:xfrm>
            <a:off x="1103907" y="1463580"/>
            <a:ext cx="366823" cy="366823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sz="2000" b="0" i="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1</a:t>
            </a:r>
          </a:p>
        </p:txBody>
      </p:sp>
      <p:sp>
        <p:nvSpPr>
          <p:cNvPr id="25" name="TextBox 22"/>
          <p:cNvSpPr txBox="1"/>
          <p:nvPr/>
        </p:nvSpPr>
        <p:spPr>
          <a:xfrm>
            <a:off x="1573521" y="1368248"/>
            <a:ext cx="9300994" cy="5796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秦汉时期是中国历史上的一个重要时期，这一时期的政治、经济和文化都得到了极大的发展。同时，这一时期的彩陶也迎来了繁荣和多样化的发展</a:t>
            </a:r>
          </a:p>
        </p:txBody>
      </p:sp>
      <p:sp>
        <p:nvSpPr>
          <p:cNvPr id="26" name="Oval 23"/>
          <p:cNvSpPr/>
          <p:nvPr/>
        </p:nvSpPr>
        <p:spPr>
          <a:xfrm>
            <a:off x="1103908" y="2521072"/>
            <a:ext cx="366823" cy="366823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sz="2000" b="0" i="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2</a:t>
            </a:r>
          </a:p>
        </p:txBody>
      </p:sp>
      <p:sp>
        <p:nvSpPr>
          <p:cNvPr id="27" name="TextBox 24"/>
          <p:cNvSpPr txBox="1"/>
          <p:nvPr/>
        </p:nvSpPr>
        <p:spPr>
          <a:xfrm>
            <a:off x="1573522" y="2307980"/>
            <a:ext cx="9300994" cy="82378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秦代的彩陶以砖瓦为主，上面用各种颜色绘制出各种图案。这些图案以几何形为主，也有一些动物和人物的形象。此外，秦代的彩陶在制作工艺上也更加精湛和复杂，出现了许多新的制作技术和装饰手法，如印花、刻划等。这些技术和手法使得彩陶看起来更加精致和美观</a:t>
            </a:r>
          </a:p>
        </p:txBody>
      </p:sp>
      <p:sp>
        <p:nvSpPr>
          <p:cNvPr id="28" name="Oval 23"/>
          <p:cNvSpPr/>
          <p:nvPr/>
        </p:nvSpPr>
        <p:spPr>
          <a:xfrm>
            <a:off x="1103906" y="3582846"/>
            <a:ext cx="366823" cy="366823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sz="2000" b="0" i="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3</a:t>
            </a:r>
          </a:p>
        </p:txBody>
      </p:sp>
      <p:sp>
        <p:nvSpPr>
          <p:cNvPr id="29" name="TextBox 24"/>
          <p:cNvSpPr txBox="1"/>
          <p:nvPr/>
        </p:nvSpPr>
        <p:spPr>
          <a:xfrm>
            <a:off x="1573519" y="3613838"/>
            <a:ext cx="9300994" cy="33561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汉代的彩陶在制作工艺和图案设计上更加精湛和多样化</a:t>
            </a:r>
          </a:p>
        </p:txBody>
      </p:sp>
      <p:sp>
        <p:nvSpPr>
          <p:cNvPr id="8" name="Oval 23"/>
          <p:cNvSpPr/>
          <p:nvPr/>
        </p:nvSpPr>
        <p:spPr>
          <a:xfrm>
            <a:off x="1103906" y="4644620"/>
            <a:ext cx="366823" cy="366823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sz="2000" b="0" i="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4</a:t>
            </a:r>
          </a:p>
        </p:txBody>
      </p:sp>
      <p:sp>
        <p:nvSpPr>
          <p:cNvPr id="9" name="TextBox 24"/>
          <p:cNvSpPr txBox="1"/>
          <p:nvPr/>
        </p:nvSpPr>
        <p:spPr>
          <a:xfrm>
            <a:off x="1573519" y="4675612"/>
            <a:ext cx="9300994" cy="33561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汉代的彩陶以硬陶和釉陶为主，上面用各种颜色绘制出各种图案</a:t>
            </a:r>
          </a:p>
        </p:txBody>
      </p:sp>
      <p:sp>
        <p:nvSpPr>
          <p:cNvPr id="10" name="Oval 20"/>
          <p:cNvSpPr/>
          <p:nvPr/>
        </p:nvSpPr>
        <p:spPr>
          <a:xfrm>
            <a:off x="1103906" y="5710676"/>
            <a:ext cx="366823" cy="366823"/>
          </a:xfrm>
          <a:prstGeom prst="ellipse">
            <a:avLst/>
          </a:prstGeom>
          <a:solidFill>
            <a:srgbClr val="695AC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pPr algn="ctr"/>
            <a:r>
              <a:rPr lang="zh-CN" altLang="zh-CN" sz="2000" b="0" i="0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rPr>
              <a:t>5</a:t>
            </a:r>
          </a:p>
        </p:txBody>
      </p:sp>
      <p:sp>
        <p:nvSpPr>
          <p:cNvPr id="11" name="TextBox 22"/>
          <p:cNvSpPr txBox="1"/>
          <p:nvPr/>
        </p:nvSpPr>
        <p:spPr>
          <a:xfrm>
            <a:off x="1573520" y="5737385"/>
            <a:ext cx="9300994" cy="33561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1600">
                <a:solidFill>
                  <a:schemeClr val="tx1">
                    <a:lumMod val="85000"/>
                    <a:lumOff val="15000"/>
                  </a:schemeClr>
                </a:solidFill>
                <a:latin typeface="宋体"/>
                <a:ea typeface="微软雅黑" panose="020b0503020204020204" pitchFamily="34" charset="-122"/>
                <a:cs typeface="Open Sans" panose="020b0606030504020204" pitchFamily="34" charset="0"/>
                <a:sym typeface="宋体"/>
              </a:rPr>
              <a:t>这些图案除了几何形和动物、人物形象外，还出现了许多寓意吉祥的图案，如云纹、雷纹等</a:t>
            </a:r>
          </a:p>
        </p:txBody>
      </p:sp>
    </p:spTree>
    <p:extLst>
      <p:ext uri="{BB962C8B-B14F-4D97-AF65-F5344CB8AC3E}">
        <p14:creationId xmlns:p14="http://schemas.microsoft.com/office/powerpoint/2010/main" val="3583299732"/>
      </p:ext>
    </p:extLst>
  </p:cSld>
  <p:clrMapOvr>
    <a:masterClrMapping/>
  </p:clrMapOvr>
  <mc:AlternateContent>
    <mc:Choice xmlns:p14="http://schemas.microsoft.com/office/powerpoint/2010/main" Requires="p14">
      <p:transition spd="med" advTm="7200000" p14:dur="7200000">
        <p:fade/>
      </p:transition>
    </mc:Choice>
    <mc:Fallback>
      <p:transition spd="med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4" dur="250" fill="hold" grpId="1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5" presetID="2" presetClass="entr" presetSubtype="4" dur="25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dur="250" fill="hold" grpId="3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4" dur="250" fill="hold" grpId="4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30" presetID="2" presetClass="entr" presetSubtype="4" dur="250" fill="hold" grpId="5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35" presetID="2" presetClass="entr" presetSubtype="4" dur="250" fill="hold" grpId="6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40" presetID="2" presetClass="entr" presetSubtype="4" dur="250" fill="hold" grpId="7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45" presetID="2" presetClass="entr" presetSubtype="4" dur="250" fill="hold" grpId="8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1250"/>
                            </p:stCondLst>
                            <p:childTnLst>
                              <p:par>
                                <p:cTn id="50" presetID="2" presetClass="entr" presetSubtype="4" dur="250" fill="hold" grpId="9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1"/>
      <p:bldP spid="26" grpId="2"/>
      <p:bldP spid="27" grpId="3"/>
      <p:bldP spid="28" grpId="4"/>
      <p:bldP spid="29" grpId="5"/>
      <p:bldP spid="8" grpId="6"/>
      <p:bldP spid="9" grpId="7"/>
      <p:bldP spid="10" grpId="8"/>
      <p:bldP spid="11" grpId="9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https://d.book118.com/078013101041006043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</vt:lpstr>
      <vt:lpstr>宋体</vt:lpstr>
      <vt:lpstr>微软雅黑</vt:lpstr>
      <vt:lpstr>思源黑体-粗体 2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2024-09-22T19:17:41.489</cp:lastPrinted>
  <dcterms:created xsi:type="dcterms:W3CDTF">2024-09-22T11:17:41Z</dcterms:created>
  <dcterms:modified xsi:type="dcterms:W3CDTF">2024-09-22T11:17:43Z</dcterms:modified>
</cp:coreProperties>
</file>