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40AA7-95A6-4F29-8A2A-1C9DC2145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197E7-5279-4336-993D-C60B278F3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627AD-7A88-41AB-8EE7-BFC88C089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13F8A-DB34-43B6-8B06-4444ED13F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C2B54A-3C2D-4A7B-AF80-81F57999C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160372-AA0B-4028-A0BC-FEA91B1D7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178C95-6E30-4562-A9BA-5129E27B0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8CE71-39FE-4FA7-99CB-03A99591C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769FC-0E86-4921-83A4-4050FBC4F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35FE3-CF9F-464E-A914-C2753C242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13F82-00D8-489A-ACB0-9D6BDCF8A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26" Type="http://schemas.openxmlformats.org/officeDocument/2006/relationships/tags" Target="../tags/tag185.xml" /><Relationship Id="rId27" Type="http://schemas.openxmlformats.org/officeDocument/2006/relationships/tags" Target="../tags/tag186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151171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面部三度烧伤的查房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面部三度烧伤概述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面部三度烧伤概述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定义和诊断标准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5618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117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三度烧伤：皮肤全层损伤，包括表皮、真皮和皮下组织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240137" y="2651739"/>
            <a:ext cx="1820321" cy="12890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424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2911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诊断标准：皮肤发白、无痛觉、无弹性，严重者可出现水疱、坏死和焦痂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68762" y="2651739"/>
            <a:ext cx="1820321" cy="12890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218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741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面部三度烧伤：面部皮肤受到三度烧伤的损伤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6018" y="2651739"/>
            <a:ext cx="1820321" cy="12890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60124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5682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治疗方法：包括清创、植皮、抗感染等，具体治疗方案需根据患者情况制定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24643" y="2651739"/>
            <a:ext cx="1820321" cy="12890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烧伤严重程度分级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4873" y="1832674"/>
            <a:ext cx="5217957" cy="1701675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9146" y="1826948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8599" y="1842854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856657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一度烧伤：仅伤及表皮，皮肤发红、疼痛、轻度肿胀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816880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rgbClr val="FFFFFF"/>
                </a:solidFill>
                <a:latin typeface="+mn-ea"/>
                <a:sym typeface="+mn-ea"/>
              </a:rPr>
              <a:t>二度烧伤：伤及真皮浅层，皮肤出现水疱、疼痛剧烈、肿胀明显</a:t>
            </a:r>
            <a:endParaRPr lang="zh-CN" altLang="en-US" sz="2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15857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12451" y="1846672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87839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4693" y="3932307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925944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8418" y="3943123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56657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三度烧伤：伤及真皮深层，皮肤呈蜡状、苍白、无痛觉、无肿胀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816880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四度烧伤：伤及皮肤全层，甚至肌肉、骨骼，皮肤呈焦炭状，无痛觉、无肿胀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15857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02271" y="3946941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87839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烧伤对机体的影响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5609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皮肤损伤：皮肤屏障功能受损，易感染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疼痛：烧伤部位疼痛剧烈，影响生活质量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心理创伤：烧伤可能导致心理创伤，影响心理健康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功能障碍：烧伤可能导致面部功能障碍，影响日常生活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691495" y="3498717"/>
            <a:ext cx="10794532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3"/>
            </p:custDataLst>
          </p:nvPr>
        </p:nvCxnSpPr>
        <p:spPr>
          <a:xfrm>
            <a:off x="2937568" y="2518874"/>
            <a:ext cx="625" cy="92044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4"/>
            </p:custDataLst>
          </p:nvPr>
        </p:nvSpPr>
        <p:spPr>
          <a:xfrm>
            <a:off x="1871433" y="1981742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59397" y="3174187"/>
            <a:ext cx="3752" cy="2632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4397640" y="2655189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职业：厨师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85604" y="2121809"/>
            <a:ext cx="3752" cy="1311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正文"/>
          <p:cNvSpPr txBox="1"/>
          <p:nvPr>
            <p:custDataLst>
              <p:tags r:id="rId8"/>
            </p:custDataLst>
          </p:nvPr>
        </p:nvSpPr>
        <p:spPr>
          <a:xfrm>
            <a:off x="6923847" y="1600935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烧伤程度：面部三度烧伤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511811" y="2995977"/>
            <a:ext cx="3752" cy="51837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10"/>
            </p:custDataLst>
          </p:nvPr>
        </p:nvSpPr>
        <p:spPr>
          <a:xfrm>
            <a:off x="9450054" y="2473852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恢复情况：正在康复中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673214" y="3514349"/>
            <a:ext cx="625" cy="1813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12"/>
            </p:custDataLst>
          </p:nvPr>
        </p:nvSpPr>
        <p:spPr>
          <a:xfrm>
            <a:off x="608330" y="3942054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00671" y="3493714"/>
            <a:ext cx="3752" cy="110302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正文"/>
          <p:cNvSpPr txBox="1"/>
          <p:nvPr>
            <p:custDataLst>
              <p:tags r:id="rId14"/>
            </p:custDataLst>
          </p:nvPr>
        </p:nvSpPr>
        <p:spPr>
          <a:xfrm>
            <a:off x="3134537" y="4837481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24377" y="3540612"/>
            <a:ext cx="0" cy="5515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正文"/>
          <p:cNvSpPr txBox="1"/>
          <p:nvPr>
            <p:custDataLst>
              <p:tags r:id="rId16"/>
            </p:custDataLst>
          </p:nvPr>
        </p:nvSpPr>
        <p:spPr>
          <a:xfrm>
            <a:off x="5660744" y="4381013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烧伤原因：厨房火灾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249958" y="3493714"/>
            <a:ext cx="1876" cy="14488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8186951" y="5183897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治疗方案：手术治疗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9"/>
            </p:custDataLst>
          </p:nvPr>
        </p:nvSpPr>
        <p:spPr>
          <a:xfrm>
            <a:off x="2872537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0"/>
            </p:custDataLst>
          </p:nvPr>
        </p:nvSpPr>
        <p:spPr>
          <a:xfrm>
            <a:off x="5396242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1"/>
            </p:custDataLst>
          </p:nvPr>
        </p:nvSpPr>
        <p:spPr>
          <a:xfrm>
            <a:off x="7922449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2"/>
            </p:custDataLst>
          </p:nvPr>
        </p:nvSpPr>
        <p:spPr>
          <a:xfrm>
            <a:off x="10448656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23"/>
            </p:custDataLst>
          </p:nvPr>
        </p:nvSpPr>
        <p:spPr>
          <a:xfrm>
            <a:off x="1607557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4"/>
            </p:custDataLst>
          </p:nvPr>
        </p:nvSpPr>
        <p:spPr>
          <a:xfrm>
            <a:off x="4139392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5"/>
            </p:custDataLst>
          </p:nvPr>
        </p:nvSpPr>
        <p:spPr>
          <a:xfrm>
            <a:off x="6659346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6"/>
            </p:custDataLst>
          </p:nvPr>
        </p:nvSpPr>
        <p:spPr>
          <a:xfrm>
            <a:off x="9185553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烧伤原因和经过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269331" y="1221740"/>
            <a:ext cx="4277977" cy="2232909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274275" y="1222446"/>
            <a:ext cx="4277977" cy="22329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522140" y="1396870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患者因意外事故导致面部三度烧伤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32692" y="1221740"/>
            <a:ext cx="4277977" cy="2232909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38341" y="1222446"/>
            <a:ext cx="4277977" cy="223290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86913" y="1396870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烧伤面积占面部的50%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269331" y="4016054"/>
            <a:ext cx="4277977" cy="2232909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274275" y="4016761"/>
            <a:ext cx="4277977" cy="22329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521434" y="4191185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烧伤深度为三度，皮肤、皮下组织和肌肉组织受损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32692" y="4016054"/>
            <a:ext cx="4277977" cy="2232909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38341" y="4016761"/>
            <a:ext cx="4277977" cy="223290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85501" y="4191185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经过紧急救治，患者生命体征稳定，但面部烧伤严重，需要进行后续治疗和康复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治疗方案和效果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08330" y="2191403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19957" y="2444974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985826" y="2551105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治疗方案：采用局部清创、抗感染、创面修复等综合治疗方法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19957" y="1776412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08330" y="433880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19957" y="459237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985826" y="469851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治疗难点：如何避免创面感染和疤痕形成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19957" y="392445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0"/>
            </p:custDataLst>
          </p:nvPr>
        </p:nvSpPr>
        <p:spPr>
          <a:xfrm>
            <a:off x="6483031" y="2165347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1"/>
            </p:custDataLst>
          </p:nvPr>
        </p:nvSpPr>
        <p:spPr>
          <a:xfrm>
            <a:off x="6695293" y="2418918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2"/>
            </p:custDataLst>
          </p:nvPr>
        </p:nvSpPr>
        <p:spPr>
          <a:xfrm>
            <a:off x="6861163" y="2525049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效果：患者面部烧伤创面愈合良好，无感染和疤痕形成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6695293" y="1750356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4"/>
            </p:custDataLst>
          </p:nvPr>
        </p:nvSpPr>
        <p:spPr>
          <a:xfrm>
            <a:off x="6483031" y="432037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5"/>
            </p:custDataLst>
          </p:nvPr>
        </p:nvSpPr>
        <p:spPr>
          <a:xfrm>
            <a:off x="6695293" y="457394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16"/>
            </p:custDataLst>
          </p:nvPr>
        </p:nvSpPr>
        <p:spPr>
          <a:xfrm>
            <a:off x="6861163" y="468008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治疗建议：加强创面护理，定期复查，及时调整治疗方案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5293" y="390602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240035" y="4077806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240035" y="3929244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30874" y="3929926"/>
            <a:ext cx="89000" cy="1483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869037" y="4089391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持续时间：烧伤愈合前持续存在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240035" y="1370983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240035" y="1221740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30874" y="1222421"/>
            <a:ext cx="89000" cy="1483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869037" y="1374391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原因：面部三度烧伤，皮肤组织损伤严重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240035" y="2724395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240035" y="2575151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30874" y="2576514"/>
            <a:ext cx="89000" cy="1483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869037" y="2735980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程度：剧烈疼痛，影响患者日常生活和睡眠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240035" y="5431899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240035" y="5282655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30874" y="5283337"/>
            <a:ext cx="89000" cy="1483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869037" y="5442802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影响：可能导致患者焦虑、抑郁等心理问题，影响康复过程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感染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5609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原因：烧伤创面易感染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症状：红肿、发热、疼痛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预防措施：保持创面清洁，使用抗生素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治疗方法：根据感染程度，使用抗生素或手术清创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呼吸困难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4873" y="1832674"/>
            <a:ext cx="5217957" cy="1701675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9146" y="1826948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8599" y="1842854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856657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rgbClr val="FFFFFF"/>
                </a:solidFill>
                <a:latin typeface="+mn-ea"/>
                <a:sym typeface="+mn-ea"/>
              </a:rPr>
              <a:t>原因：面部烧伤导致呼吸道水肿、狭窄</a:t>
            </a:r>
            <a:endParaRPr lang="zh-CN" altLang="en-US" sz="2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816880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rgbClr val="FFFFFF"/>
                </a:solidFill>
                <a:latin typeface="+mn-ea"/>
                <a:sym typeface="+mn-ea"/>
              </a:rPr>
              <a:t>症状：呼吸急促、呼吸困难、咳嗽、胸闷</a:t>
            </a:r>
            <a:endParaRPr lang="zh-CN" altLang="en-US" sz="2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15857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12451" y="1846672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87839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4693" y="3932307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925944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8418" y="3943123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56657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护理措施：保持呼吸道通畅，使用雾化吸入器，保持室内湿度适宜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816880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预防措施：密切观察患者呼吸状况，及时调整治疗方案，避免呼吸道感染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15857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02271" y="3946941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87839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https://d.book118.com/078015117142006037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Office Theme</vt:lpstr>
      <vt:lpstr>面部三度烧伤的查房</vt:lpstr>
      <vt:lpstr>目录</vt:lpstr>
      <vt:lpstr>面部三度烧伤概述</vt:lpstr>
      <vt:lpstr>定义和诊断标准</vt:lpstr>
      <vt:lpstr>烧伤严重程度分级</vt:lpstr>
      <vt:lpstr>烧伤对机体的影响</vt:lpstr>
      <vt:lpstr>病例汇报</vt:lpstr>
      <vt:lpstr>患者基本信息</vt:lpstr>
      <vt:lpstr>烧伤原因和经过</vt:lpstr>
      <vt:lpstr>治疗方案和效果</vt:lpstr>
      <vt:lpstr>护理诊断</vt:lpstr>
      <vt:lpstr>疼痛</vt:lpstr>
      <vt:lpstr>感染</vt:lpstr>
      <vt:lpstr>呼吸困难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2024-09-18T01:29:13.697</cp:lastPrinted>
  <dcterms:created xsi:type="dcterms:W3CDTF">2024-09-17T17:29:13Z</dcterms:created>
  <dcterms:modified xsi:type="dcterms:W3CDTF">2024-09-17T17:29:16Z</dcterms:modified>
</cp:coreProperties>
</file>