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E6A388-3499-4E39-8881-517A67661D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137367-DD5F-4FEC-A0F4-189A258851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6CAC3-75D3-4C4E-A8EF-DD1046D81C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0D6E01-8AEB-42D0-A560-B9DEE9F9C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E7A219-566A-4E32-906B-CDAACDD346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326C8BB-BD6B-450E-B6FB-30DD991AA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5A14F3-0F48-4713-B6C8-B29811400A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8E8368-6D6B-4F29-BB3F-FB6179739C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2375EA-8CDD-4AC4-8DC1-59BFB0250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A41347-BD0D-431B-BAAC-A3FC7F2776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09C1B0-06E1-4C75-B679-3897B6470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1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Relationship Id="rId3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802411507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模拟法庭流程全面解析\n## 1.模拟法庭的基本概念与重要性\n### 1.1模拟法庭的定义与目的\n### 1.2模拟法庭在法学教育中的作用\n### 1.3模拟法庭与其他法律实践教育方式的比较\n## 2.模拟法庭的基本流程与环节\n### 2.1模拟法庭的筹备阶段\n### 2.2模拟法庭的庭审阶段\n### 2.3模拟法庭的判决阶段\n## 3.模拟法庭的角色分配与职责\n### 3.1法官的角色与职责\n### 3.2律师的角色与职责\n### 3.3当事人的角色与职责\n## 4.模拟法庭的实践技巧与策略\n### 4.1如何提高模拟法庭的逼真度\n### 4.2模拟法庭中的沟通与协作技巧\n### 4.3模拟法庭中的辩论与辩护策略\n## 5.模拟法庭的案例分析\n### 5.1成功的模拟法庭案例分析\n### 5.2失败的模拟法庭案例分析\n### 5.3从案例中学习的经验与教训\n## 6.模拟法庭的未来发展趋势与挑战\n### 6.1模拟法庭技术的创新与应用\n### 6.2模拟法庭在法学教育中的发展前景\n### 6.3模拟法庭面临的挑战与应对措施\n&quot;,&quot;templateId&quot;:&quot;3wr1pbmdtjrh3jjfzwr75chiy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15700" cy="1301750"/>
          </a:xfrm>
        </p:spPr>
        <p:txBody>
          <a:bodyPr vert="horz" wrap="square" lIns="91440" tIns="45720" rIns="91440" bIns="45720" anchor="t">
            <a:normAutofit/>
          </a:bodyPr>
          <a:lstStyle/>
          <a:p>
            <a:r>
              <a:rPr lang="zh-CN" sz="7900"/>
              <a:t>模拟法庭流程全面解析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5600"/>
              <a:t>模拟法庭的基本概念与重要性</a:t>
            </a:r>
            <a:endParaRPr/>
          </a:p>
        </p:txBody>
      </p:sp>
      <p:sp>
        <p:nvSpPr>
          <p:cNvPr id="131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2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26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2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模拟法庭是一种法律实践教育方式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通过模拟真实法庭审理过程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提高学生的法律实践能力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培养学生的法律思维</a:t>
                </a:r>
                <a:endParaRPr/>
              </a:p>
            </p:txBody>
          </p:sp>
        </p:grpSp>
        <p:grpSp>
          <p:nvGrpSpPr>
            <p:cNvPr id="229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3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模拟法庭的目的   -帮助学生理解和掌握法律知识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培养学生的法律实践能力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提高学生的团队协作能力</a:t>
                </a:r>
                <a:endParaRPr/>
              </a:p>
            </p:txBody>
          </p:sp>
        </p:grpSp>
      </p:grpSp>
      <p:sp>
        <p:nvSpPr>
          <p:cNvPr id="23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模拟法庭的定义与目的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35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36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提高学生的实践能力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通过模拟法庭审理案件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学生能够亲身体验法律实践过程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提高学生的实践能力</a:t>
                </a:r>
                <a:endParaRPr/>
              </a:p>
            </p:txBody>
          </p:sp>
          <p:pic>
            <p:nvPicPr>
              <p:cNvPr id="23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0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培养学生的法律思维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模拟法庭审理过程中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学生需要运用法律知识分析问题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培养学生的法律思维</a:t>
                </a:r>
                <a:endParaRPr/>
              </a:p>
            </p:txBody>
          </p:sp>
          <p:pic>
            <p:nvPicPr>
              <p:cNvPr id="244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提高学生的团队协作能力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模拟法庭审理过程中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学生需要与其他成员协作完成任务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提高学生的团队协作能力</a:t>
                </a:r>
                <a:endParaRPr/>
              </a:p>
            </p:txBody>
          </p:sp>
          <p:pic>
            <p:nvPicPr>
              <p:cNvPr id="249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5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模拟法庭在法学教育中的作用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55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256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257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258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模拟法庭更注重实践操作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课堂讲授法更注重理论知识传授</a:t>
                </a:r>
                <a:endParaRPr/>
              </a:p>
            </p:txBody>
          </p:sp>
          <p:sp>
            <p:nvSpPr>
              <p:cNvPr id="259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与课堂讲授法比较</a:t>
                </a:r>
                <a:endParaRPr/>
              </a:p>
            </p:txBody>
          </p:sp>
        </p:grpSp>
        <p:grpSp>
          <p:nvGrpSpPr>
            <p:cNvPr id="260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61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与案例分析法比较</a:t>
                </a:r>
                <a:endParaRPr/>
              </a:p>
            </p:txBody>
          </p:sp>
          <p:sp>
            <p:nvSpPr>
              <p:cNvPr id="262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模拟法庭更注重培养学生的实际操作能力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案例分析法更注重培养学生的案例分析能力</a:t>
                </a:r>
                <a:endParaRPr/>
              </a:p>
            </p:txBody>
          </p:sp>
        </p:grpSp>
        <p:grpSp>
          <p:nvGrpSpPr>
            <p:cNvPr id="263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64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与实习实践比较</a:t>
                </a:r>
                <a:endParaRPr/>
              </a:p>
            </p:txBody>
          </p:sp>
          <p:sp>
            <p:nvSpPr>
              <p:cNvPr id="265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模拟法庭可以在校内进行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实习实践需要学生参与到实际工作中</a:t>
                </a:r>
                <a:endParaRPr/>
              </a:p>
            </p:txBody>
          </p:sp>
        </p:grpSp>
      </p:grpSp>
      <p:sp>
        <p:nvSpPr>
          <p:cNvPr id="26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模拟法庭与其他法律实践教育方式的比较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7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68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9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模拟法庭的基本流程与环节</a:t>
            </a:r>
            <a:endParaRPr/>
          </a:p>
        </p:txBody>
      </p:sp>
      <p:sp>
        <p:nvSpPr>
          <p:cNvPr id="27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4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75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76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7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确定模拟法庭的主题和案例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选择具有代表性的法律案例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确定案件的法律问题和争议焦点</a:t>
                </a:r>
                <a:endParaRPr/>
              </a:p>
            </p:txBody>
          </p:sp>
          <p:sp>
            <p:nvSpPr>
              <p:cNvPr id="279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0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8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分配角色和职责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根据案例和参与人数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分配法官、律师、当事人等角色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明确各角色的职责和任务</a:t>
                </a:r>
                <a:endParaRPr/>
              </a:p>
            </p:txBody>
          </p:sp>
          <p:sp>
            <p:nvSpPr>
              <p:cNvPr id="283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84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8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准备法庭设施和器材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8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根据模拟法庭的规模和要求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准备法庭设施和环境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准备必要的器材和设备</a:t>
                </a:r>
                <a:endParaRPr/>
              </a:p>
            </p:txBody>
          </p:sp>
          <p:sp>
            <p:nvSpPr>
              <p:cNvPr id="287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8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模拟法庭的筹备阶段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9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9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主持人宣布开庭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法官询问当事人基本情况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律师陈述事实和理由</a:t>
                </a:r>
                <a:endParaRPr/>
              </a:p>
            </p:txBody>
          </p:sp>
          <p:sp>
            <p:nvSpPr>
              <p:cNvPr id="29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开庭审理</a:t>
                </a:r>
                <a:endParaRPr/>
              </a:p>
            </p:txBody>
          </p:sp>
        </p:grpSp>
        <p:grpSp>
          <p:nvGrpSpPr>
            <p:cNvPr id="29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9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双方律师出示证据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双方律师质证对方证据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双方律师进行辩论</a:t>
                </a:r>
                <a:endParaRPr/>
              </a:p>
            </p:txBody>
          </p:sp>
          <p:sp>
            <p:nvSpPr>
              <p:cNvPr id="29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双方质证和辩论</a:t>
                </a:r>
                <a:endParaRPr/>
              </a:p>
            </p:txBody>
          </p:sp>
        </p:grpSp>
        <p:grpSp>
          <p:nvGrpSpPr>
            <p:cNvPr id="29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9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法官总结案件事实和争议焦点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法官进行宣判</a:t>
                </a:r>
                <a:endParaRPr/>
              </a:p>
            </p:txBody>
          </p:sp>
          <p:sp>
            <p:nvSpPr>
              <p:cNvPr id="30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法官总结和宣判</a:t>
                </a:r>
                <a:endParaRPr/>
              </a:p>
            </p:txBody>
          </p:sp>
        </p:grpSp>
      </p:grpSp>
      <p:pic>
        <p:nvPicPr>
          <p:cNvPr id="30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0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0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0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0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模拟法庭的庭审阶段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模拟法庭的判决阶段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0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309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31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法官撰写判决书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法官根据审理过程和证据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撰写判决书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阐述判决理由和结果</a:t>
                </a:r>
                <a:endParaRPr/>
              </a:p>
            </p:txBody>
          </p:sp>
          <p:pic>
            <p:nvPicPr>
              <p:cNvPr id="31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314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3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宣判和送达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主持人宣布判决结果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将判决书送达双方当事人</a:t>
                </a:r>
                <a:endParaRPr/>
              </a:p>
            </p:txBody>
          </p:sp>
          <p:pic>
            <p:nvPicPr>
              <p:cNvPr id="3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3094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6000"/>
              <a:t>模拟法庭的角色分配与职责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2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13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14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主持庭审</a:t>
                </a:r>
                <a:endParaRPr/>
              </a:p>
            </p:txBody>
          </p:sp>
          <p:sp>
            <p:nvSpPr>
              <p:cNvPr id="15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法官负责主持模拟法庭的庭审过程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确保庭审秩序和效率</a:t>
                </a:r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1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审查证据和事实</a:t>
                </a:r>
                <a:endParaRPr/>
              </a:p>
            </p:txBody>
          </p:sp>
          <p:sp>
            <p:nvSpPr>
              <p:cNvPr id="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法官负责审查双方提交的证据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确认案件事实和争议焦点</a:t>
                </a:r>
                <a:endParaRPr/>
              </a:p>
            </p:txBody>
          </p:sp>
        </p:grpSp>
        <p:grpSp>
          <p:nvGrpSpPr>
            <p:cNvPr id="19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作出判决</a:t>
                </a:r>
                <a:endParaRPr/>
              </a:p>
            </p:txBody>
          </p:sp>
          <p:sp>
            <p:nvSpPr>
              <p:cNvPr id="21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法官根据审理过程和证据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作出判决</a:t>
                </a:r>
                <a:endParaRPr/>
              </a:p>
            </p:txBody>
          </p:sp>
        </p:grpSp>
      </p:grpSp>
      <p:sp>
        <p:nvSpPr>
          <p:cNvPr id="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法官的角色与职责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5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6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7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律师负责为当事人辩护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提出有利于当事人的观点和证据</a:t>
                </a:r>
                <a:endParaRPr/>
              </a:p>
            </p:txBody>
          </p:sp>
          <p:sp>
            <p:nvSpPr>
              <p:cNvPr id="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辩护和辩论</a:t>
                </a:r>
                <a:endParaRPr/>
              </a:p>
            </p:txBody>
          </p:sp>
        </p:grpSp>
        <p:grpSp>
          <p:nvGrpSpPr>
            <p:cNvPr id="30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律师负责质证对方的证据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质疑证据的真实性和合法性</a:t>
                </a:r>
                <a:endParaRPr/>
              </a:p>
            </p:txBody>
          </p:sp>
          <p:sp>
            <p:nvSpPr>
              <p:cNvPr id="32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质证对方证据</a:t>
                </a:r>
                <a:endParaRPr/>
              </a:p>
            </p:txBody>
          </p:sp>
          <p:sp>
            <p:nvSpPr>
              <p:cNvPr id="33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4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35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律师负责与当事人沟通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了解案件事实和当事人的诉求</a:t>
                </a:r>
                <a:endParaRPr/>
              </a:p>
            </p:txBody>
          </p:sp>
          <p:sp>
            <p:nvSpPr>
              <p:cNvPr id="36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与当事人沟通</a:t>
                </a:r>
                <a:endParaRPr/>
              </a:p>
            </p:txBody>
          </p:sp>
          <p:sp>
            <p:nvSpPr>
              <p:cNvPr id="37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律师的角色与职责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0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41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42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陈述事实和理由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当事人负责陈述案件事实和理由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提供有利于自己的证据和证人</a:t>
                </a:r>
                <a:endParaRPr/>
              </a:p>
            </p:txBody>
          </p:sp>
          <p:sp>
            <p:nvSpPr>
              <p:cNvPr id="45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46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47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举证和质证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8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当事人负责举证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质证对方提交的证据</a:t>
                </a:r>
                <a:endParaRPr/>
              </a:p>
            </p:txBody>
          </p:sp>
          <p:sp>
            <p:nvSpPr>
              <p:cNvPr id="49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50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与律师沟通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2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当事人负责与律师沟通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了解案件进展和律师的建议</a:t>
                </a:r>
                <a:endParaRPr/>
              </a:p>
            </p:txBody>
          </p:sp>
          <p:sp>
            <p:nvSpPr>
              <p:cNvPr id="53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当事人的角色与职责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https://d.book118.com/078024115072006040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blue">
      <a:dk1>
        <a:srgbClr val="000000"/>
      </a:dk1>
      <a:lt1>
        <a:srgbClr val="FFFFFF"/>
      </a:lt1>
      <a:dk2>
        <a:srgbClr val="262C32"/>
      </a:dk2>
      <a:lt2>
        <a:srgbClr val="E7F3F7"/>
      </a:lt2>
      <a:accent1>
        <a:srgbClr val="3087D5"/>
      </a:accent1>
      <a:accent2>
        <a:srgbClr val="A3DBFA"/>
      </a:accent2>
      <a:accent3>
        <a:srgbClr val="5DB1F7"/>
      </a:accent3>
      <a:accent4>
        <a:srgbClr val="2270C9"/>
      </a:accent4>
      <a:accent5>
        <a:srgbClr val="67A1F9"/>
      </a:accent5>
      <a:accent6>
        <a:srgbClr val="466DD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模拟法庭流程全面解析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2024-09-19T00:30:46.729</cp:lastPrinted>
  <dcterms:created xsi:type="dcterms:W3CDTF">2024-09-18T16:30:46Z</dcterms:created>
  <dcterms:modified xsi:type="dcterms:W3CDTF">2024-09-18T16:30:48Z</dcterms:modified>
</cp:coreProperties>
</file>