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24690-165C-439A-B241-BA2AEC825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F9ED5-ECEA-4E4E-A946-00A7242F9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FE1AE-9665-4DA3-BBF9-62B426AA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A87E9-3E28-42CD-83AE-A03503EC2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9377A-F970-41F6-A3D6-A30F63DA6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D4B823-D222-4E5C-8EBD-9593FB5C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36535-9BD4-4303-91FE-7E0A18986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ECB41-A94F-4A67-800B-89E0F2F6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E766D-E5D7-4671-B85D-17B5E6EDE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A2523-44E4-4A83-AE7F-15633EB99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7EAED-A0AB-4D92-B535-510E19D86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99725F1-66FB-4C82-B633-E4BFA445281D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112EC3BE-67D0-46F8-83AC-7572F1C03624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1F2ACD6-F795-4B37-BE7F-9375BDC9B79F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81D51DE-02C3-4032-8A0A-11ED52A7CEAB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10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10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10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693E5CB-5EB5-4B61-A894-6100E482765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4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125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126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E4A17A3-8610-4049-8A64-74FF12C4DB3F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614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14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15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9ADB5C7-26C6-48E3-A4F7-40390F63491A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717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717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17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4C9DAE3-B0DA-4DF7-8871-308F82DE0AE0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196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19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4D32475-A94A-465C-80DE-B31F2E3932CF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8746276-244C-453D-A97A-9278CF2E41C8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24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BA380BC-8981-4BEB-A9A5-683C834DFD60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5D94FE4-5F1A-4736-AE6D-717421904EA8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112EC3BE-67D0-46F8-83AC-7572F1C03624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1F2ACD6-F795-4B37-BE7F-9375BDC9B79F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5" r:id="rId4"/>
    <p:sldLayoutId id="2147483667" r:id="rId5"/>
    <p:sldLayoutId id="2147483669" r:id="rId6"/>
    <p:sldLayoutId id="2147483671" r:id="rId7"/>
    <p:sldLayoutId id="2147483673" r:id="rId8"/>
    <p:sldLayoutId id="2147483675" r:id="rId9"/>
    <p:sldLayoutId id="2147483677" r:id="rId10"/>
    <p:sldLayoutId id="2147483679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5.png" /><Relationship Id="rId4" Type="http://schemas.openxmlformats.org/officeDocument/2006/relationships/slide" Target="slide2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slide" Target="slide2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0.jpe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2.pn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1026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4608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2291" name="文本框 46083" title=""/>
          <p:cNvSpPr txBox="1"/>
          <p:nvPr/>
        </p:nvSpPr>
        <p:spPr>
          <a:xfrm>
            <a:off x="1295400" y="3505200"/>
            <a:ext cx="6858000" cy="3016250"/>
          </a:xfrm>
          <a:prstGeom prst="rect">
            <a:avLst/>
          </a:prstGeom>
          <a:solidFill>
            <a:srgbClr val="E2BC18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</a:rPr>
              <a:t>端午</a:t>
            </a:r>
            <a:r>
              <a:rPr lang="zh-CN" altLang="en-US" sz="3200" b="1"/>
              <a:t> </a:t>
            </a:r>
            <a:br>
              <a:rPr lang="zh-CN" altLang="en-US" sz="3200" b="1"/>
            </a:br>
            <a:r>
              <a:rPr lang="zh-CN" altLang="en-US" sz="3200" b="1"/>
              <a:t>（唐）殷尧藩 </a:t>
            </a:r>
            <a:br>
              <a:rPr lang="zh-CN" altLang="en-US" sz="3200" b="1"/>
            </a:br>
            <a:r>
              <a:rPr lang="zh-CN" altLang="en-US" sz="3200" b="1"/>
              <a:t>少年佳节倍多情，老去谁知感慨生； </a:t>
            </a:r>
            <a:br>
              <a:rPr lang="zh-CN" altLang="en-US" sz="3200" b="1"/>
            </a:br>
            <a:r>
              <a:rPr lang="zh-CN" altLang="en-US" sz="3200" b="1"/>
              <a:t>不效艾符趋习俗，但祈蒲酒话升平。 </a:t>
            </a:r>
            <a:br>
              <a:rPr lang="zh-CN" altLang="en-US" sz="3200" b="1"/>
            </a:br>
            <a:r>
              <a:rPr lang="zh-CN" altLang="en-US" sz="3200" b="1"/>
              <a:t>鬓丝日日添白头，榴锦年年照眼明； </a:t>
            </a:r>
            <a:br>
              <a:rPr lang="zh-CN" altLang="en-US" sz="3200" b="1"/>
            </a:br>
            <a:r>
              <a:rPr lang="zh-CN" altLang="en-US" sz="3200" b="1"/>
              <a:t>千载贤愚同瞬息，几人湮没几垂名。 </a:t>
            </a:r>
            <a:endParaRPr lang="zh-CN" altLang="en-US" sz="3200" b="1"/>
          </a:p>
        </p:txBody>
      </p:sp>
      <p:sp>
        <p:nvSpPr>
          <p:cNvPr id="12292" name="文本框 46086" title=""/>
          <p:cNvSpPr txBox="1"/>
          <p:nvPr/>
        </p:nvSpPr>
        <p:spPr>
          <a:xfrm>
            <a:off x="2667000" y="1524000"/>
            <a:ext cx="36576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/>
          </a:p>
        </p:txBody>
      </p:sp>
      <p:sp>
        <p:nvSpPr>
          <p:cNvPr id="12293" name="文本框 46087" title=""/>
          <p:cNvSpPr txBox="1"/>
          <p:nvPr/>
        </p:nvSpPr>
        <p:spPr>
          <a:xfrm>
            <a:off x="1295400" y="488950"/>
            <a:ext cx="6858000" cy="3016250"/>
          </a:xfrm>
          <a:prstGeom prst="rect">
            <a:avLst/>
          </a:prstGeom>
          <a:solidFill>
            <a:srgbClr val="E2BC18">
              <a:alpha val="89999"/>
            </a:srgbClr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FF0000"/>
                </a:solidFill>
              </a:rPr>
              <a:t>重五</a:t>
            </a:r>
            <a:endParaRPr lang="zh-CN" altLang="en-US" sz="3200" b="1">
              <a:solidFill>
                <a:srgbClr val="FF0000"/>
              </a:solidFill>
            </a:endParaRPr>
          </a:p>
          <a:p>
            <a:pPr lvl="0" algn="ctr"/>
            <a:r>
              <a:rPr lang="zh-CN" altLang="en-US" sz="3200" b="1">
                <a:solidFill>
                  <a:srgbClr val="FF0000"/>
                </a:solidFill>
              </a:rPr>
              <a:t>　　　　　</a:t>
            </a:r>
            <a:r>
              <a:rPr lang="zh-CN" altLang="en-US" sz="3200" b="1"/>
              <a:t>（南宋）陆游</a:t>
            </a:r>
            <a:endParaRPr lang="zh-CN" altLang="en-US" sz="3200" b="1"/>
          </a:p>
          <a:p>
            <a:pPr lvl="0" algn="ctr"/>
            <a:r>
              <a:rPr lang="zh-CN" altLang="en-US" sz="3200" b="1"/>
              <a:t>重五山村好，榴花忽已繁。</a:t>
            </a:r>
            <a:endParaRPr lang="zh-CN" altLang="en-US" sz="3200" b="1"/>
          </a:p>
          <a:p>
            <a:pPr lvl="0" algn="ctr"/>
            <a:r>
              <a:rPr lang="zh-CN" altLang="en-US" sz="3200" b="1"/>
              <a:t>粽包分两髻，艾束著危冠。</a:t>
            </a:r>
            <a:endParaRPr lang="zh-CN" altLang="en-US" sz="3200" b="1"/>
          </a:p>
          <a:p>
            <a:pPr lvl="0" algn="ctr"/>
            <a:r>
              <a:rPr lang="zh-CN" altLang="en-US" sz="3200" b="1"/>
              <a:t>旧俗方储药，羸躯亦点丹。</a:t>
            </a:r>
            <a:endParaRPr lang="zh-CN" altLang="en-US" sz="3200" b="1"/>
          </a:p>
          <a:p>
            <a:pPr lvl="0" algn="ctr"/>
            <a:r>
              <a:rPr lang="zh-CN" altLang="en-US" sz="3200" b="1"/>
              <a:t>日斜吾事毕，一笑向杯盘。</a:t>
            </a:r>
            <a:endParaRPr lang="zh-CN" altLang="en-US" sz="3200" b="1"/>
          </a:p>
        </p:txBody>
      </p:sp>
      <p:sp>
        <p:nvSpPr>
          <p:cNvPr id="12294" name="椭圆 46091" title=""/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1229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3314" name="图片 5836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</p:pic>
      <p:sp>
        <p:nvSpPr>
          <p:cNvPr id="13315" name="标题 58370" title=""/>
          <p:cNvSpPr>
            <a:spLocks noGrp="1"/>
          </p:cNvSpPr>
          <p:nvPr>
            <p:ph type="title"/>
          </p:nvPr>
        </p:nvSpPr>
        <p:spPr>
          <a:xfrm>
            <a:off x="457200" y="960438"/>
            <a:ext cx="7162800" cy="71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>
                <a:solidFill>
                  <a:schemeClr val="tx1"/>
                </a:solidFill>
              </a:rPr>
              <a:t>小学综合实践活动四年级下册</a:t>
            </a:r>
            <a:br>
              <a:rPr lang="zh-CN" altLang="en-US" sz="4000">
                <a:solidFill>
                  <a:schemeClr val="tx1"/>
                </a:solidFill>
              </a:rPr>
            </a:br>
            <a:endParaRPr lang="zh-CN" altLang="en-US" sz="4000">
              <a:solidFill>
                <a:schemeClr val="tx1"/>
              </a:solidFill>
            </a:endParaRPr>
          </a:p>
        </p:txBody>
      </p:sp>
      <p:sp>
        <p:nvSpPr>
          <p:cNvPr id="13316" name="矩形 58371" title=""/>
          <p:cNvSpPr/>
          <p:nvPr/>
        </p:nvSpPr>
        <p:spPr>
          <a:xfrm>
            <a:off x="2286000" y="2362200"/>
            <a:ext cx="4038600" cy="1135063"/>
          </a:xfrm>
        </p:spPr>
        <p:txBody>
          <a:bodyPr wrap="none" fromWordArt="1" anchor="t" anchorCtr="0">
            <a:prstTxWarp prst="textDoubleWave1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 spc="-360">
                <a:ln w="12700">
                  <a:solidFill>
                    <a:srgbClr val="99CC00"/>
                  </a:solidFill>
                  <a:round/>
                </a:ln>
                <a:solidFill>
                  <a:srgbClr val="99CC00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/>
              </a:rPr>
              <a:t>端午小考场</a:t>
            </a:r>
          </a:p>
        </p:txBody>
      </p:sp>
      <p:sp>
        <p:nvSpPr>
          <p:cNvPr id="13317" name="文本框 58372" title=""/>
          <p:cNvSpPr txBox="1"/>
          <p:nvPr/>
        </p:nvSpPr>
        <p:spPr>
          <a:xfrm>
            <a:off x="4419600" y="5486400"/>
            <a:ext cx="36576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/>
          </a:p>
        </p:txBody>
      </p:sp>
      <p:sp>
        <p:nvSpPr>
          <p:cNvPr id="13318" name="文本框 58374" title=""/>
          <p:cNvSpPr txBox="1"/>
          <p:nvPr/>
        </p:nvSpPr>
        <p:spPr>
          <a:xfrm>
            <a:off x="914400" y="53340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 </a:t>
            </a:r>
            <a:r>
              <a:rPr lang="zh-CN" altLang="en-US"/>
              <a:t>来历</a:t>
            </a:r>
            <a:endParaRPr lang="zh-CN" altLang="en-US"/>
          </a:p>
        </p:txBody>
      </p:sp>
      <p:sp>
        <p:nvSpPr>
          <p:cNvPr id="13319" name="文本框 58375" title=""/>
          <p:cNvSpPr txBox="1"/>
          <p:nvPr/>
        </p:nvSpPr>
        <p:spPr>
          <a:xfrm>
            <a:off x="4648200" y="5410200"/>
            <a:ext cx="16002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/>
          </a:p>
        </p:txBody>
      </p:sp>
      <p:sp>
        <p:nvSpPr>
          <p:cNvPr id="13320" name="文本框 58376" title=""/>
          <p:cNvSpPr txBox="1"/>
          <p:nvPr/>
        </p:nvSpPr>
        <p:spPr>
          <a:xfrm>
            <a:off x="4343400" y="53340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 </a:t>
            </a:r>
            <a:r>
              <a:rPr lang="zh-CN" altLang="en-US"/>
              <a:t>习俗</a:t>
            </a:r>
            <a:endParaRPr lang="zh-CN" altLang="en-US"/>
          </a:p>
        </p:txBody>
      </p:sp>
      <p:sp>
        <p:nvSpPr>
          <p:cNvPr id="13321" name="文本框 58377" title=""/>
          <p:cNvSpPr txBox="1"/>
          <p:nvPr/>
        </p:nvSpPr>
        <p:spPr>
          <a:xfrm>
            <a:off x="7315200" y="5334000"/>
            <a:ext cx="12192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/>
              <a:t>知识竞赛</a:t>
            </a:r>
            <a:endParaRPr lang="zh-CN" altLang="en-US"/>
          </a:p>
        </p:txBody>
      </p:sp>
      <p:sp>
        <p:nvSpPr>
          <p:cNvPr id="13322" name="文本框 58378" title=""/>
          <p:cNvSpPr txBox="1"/>
          <p:nvPr/>
        </p:nvSpPr>
        <p:spPr>
          <a:xfrm>
            <a:off x="7848600" y="15240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</a:t>
            </a:r>
            <a:r>
              <a:rPr lang="zh-CN" altLang="en-US"/>
              <a:t>包粽子</a:t>
            </a:r>
            <a:endParaRPr lang="zh-CN" altLang="en-US"/>
          </a:p>
        </p:txBody>
      </p:sp>
      <p:sp>
        <p:nvSpPr>
          <p:cNvPr id="13323" name="文本框 58379" title=""/>
          <p:cNvSpPr txBox="1"/>
          <p:nvPr/>
        </p:nvSpPr>
        <p:spPr>
          <a:xfrm>
            <a:off x="7924800" y="23622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</a:t>
            </a:r>
            <a:r>
              <a:rPr lang="zh-CN" altLang="en-US"/>
              <a:t>赛龙舟</a:t>
            </a:r>
            <a:endParaRPr lang="zh-CN" altLang="en-US"/>
          </a:p>
        </p:txBody>
      </p:sp>
      <p:sp>
        <p:nvSpPr>
          <p:cNvPr id="13324" name="文本框 58380" title=""/>
          <p:cNvSpPr txBox="1"/>
          <p:nvPr/>
        </p:nvSpPr>
        <p:spPr>
          <a:xfrm>
            <a:off x="8001000" y="39624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  </a:t>
            </a:r>
            <a:r>
              <a:rPr lang="zh-CN" altLang="en-US"/>
              <a:t>佩饰</a:t>
            </a:r>
            <a:endParaRPr lang="zh-CN" altLang="en-US"/>
          </a:p>
        </p:txBody>
      </p:sp>
      <p:sp>
        <p:nvSpPr>
          <p:cNvPr id="13325" name="文本框 58381" title=""/>
          <p:cNvSpPr txBox="1"/>
          <p:nvPr/>
        </p:nvSpPr>
        <p:spPr>
          <a:xfrm>
            <a:off x="7924800" y="32004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>
                <a:solidFill>
                  <a:schemeClr val="tx2"/>
                </a:solidFill>
              </a:rPr>
              <a:t> </a:t>
            </a:r>
            <a:r>
              <a:rPr lang="zh-CN" altLang="en-US">
                <a:solidFill>
                  <a:schemeClr val="tx2"/>
                </a:solidFill>
              </a:rPr>
              <a:t>挂艾草</a:t>
            </a:r>
            <a:endParaRPr lang="zh-CN" altLang="en-US">
              <a:solidFill>
                <a:schemeClr val="tx2"/>
              </a:solidFill>
            </a:endParaRPr>
          </a:p>
        </p:txBody>
      </p:sp>
      <p:sp>
        <p:nvSpPr>
          <p:cNvPr id="13326" name="文本框 58382" title=""/>
          <p:cNvSpPr txBox="1"/>
          <p:nvPr/>
        </p:nvSpPr>
        <p:spPr>
          <a:xfrm>
            <a:off x="2667000" y="5334000"/>
            <a:ext cx="9906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 </a:t>
            </a:r>
            <a:r>
              <a:rPr lang="zh-CN" altLang="en-US"/>
              <a:t>别称</a:t>
            </a:r>
            <a:endParaRPr lang="zh-CN" altLang="en-US"/>
          </a:p>
        </p:txBody>
      </p:sp>
      <p:sp>
        <p:nvSpPr>
          <p:cNvPr id="13327" name="文本框 58383" title="">
            <a:hlinkClick action="ppaction://hlinkshowjump?jump=firstslide"/>
          </p:cNvPr>
          <p:cNvSpPr txBox="1"/>
          <p:nvPr/>
        </p:nvSpPr>
        <p:spPr>
          <a:xfrm>
            <a:off x="5791200" y="5334000"/>
            <a:ext cx="1295400" cy="366713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/>
              <a:t>  </a:t>
            </a:r>
            <a:r>
              <a:rPr lang="zh-CN" altLang="en-US"/>
              <a:t>端午诗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7" name="图片 3686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8" name="标题 36865" title="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0000"/>
                </a:solidFill>
              </a:rPr>
              <a:t>端午的来历（一）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4339" name="文本占位符 36866" title=""/>
          <p:cNvSpPr>
            <a:spLocks noGrp="1"/>
          </p:cNvSpPr>
          <p:nvPr>
            <p:ph type="body" idx="4294967295"/>
          </p:nvPr>
        </p:nvSpPr>
        <p:spPr>
          <a:xfrm>
            <a:off x="304800" y="18288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2400"/>
              <a:t>　　　                         </a:t>
            </a:r>
            <a:r>
              <a:rPr lang="zh-CN" altLang="en-US" sz="2400" b="1">
                <a:solidFill>
                  <a:srgbClr val="00CC00"/>
                </a:solidFill>
              </a:rPr>
              <a:t>源于纪念屈原</a:t>
            </a:r>
            <a:endParaRPr lang="zh-CN" altLang="en-US" sz="2400" b="1">
              <a:solidFill>
                <a:srgbClr val="00CC00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800"/>
              <a:t>          史料记载，公元前</a:t>
            </a:r>
            <a:r>
              <a:rPr lang="en-US" altLang="zh-CN" sz="2800"/>
              <a:t>278</a:t>
            </a:r>
            <a:r>
              <a:rPr lang="zh-CN" altLang="en-US" sz="2800"/>
              <a:t>年农历五月初五，楚国大夫、爱国诗人屈原听到秦军攻破楚国都城的消息后，悲愤交加写下绝笔作</a:t>
            </a:r>
            <a:r>
              <a:rPr lang="en-US" altLang="zh-CN" sz="2800">
                <a:solidFill>
                  <a:srgbClr val="FF0000"/>
                </a:solidFill>
              </a:rPr>
              <a:t>《</a:t>
            </a:r>
            <a:r>
              <a:rPr lang="zh-CN" altLang="en-US" sz="2800" b="1">
                <a:solidFill>
                  <a:srgbClr val="FF0000"/>
                </a:solidFill>
              </a:rPr>
              <a:t>怀沙</a:t>
            </a:r>
            <a:r>
              <a:rPr lang="en-US" altLang="zh-CN" sz="2800">
                <a:solidFill>
                  <a:srgbClr val="FF0000"/>
                </a:solidFill>
              </a:rPr>
              <a:t>》</a:t>
            </a:r>
            <a:r>
              <a:rPr lang="zh-CN" altLang="en-US" sz="2800"/>
              <a:t>，抱石投入汨罗江，以身殉国。百姓纷纷撑船前去打捞，并将粽子投入江中，以免鱼虾吃他的身体。这一习俗传到现在已有两千多年的历史。 </a:t>
            </a:r>
            <a:endParaRPr lang="zh-CN" altLang="en-US" sz="2800"/>
          </a:p>
        </p:txBody>
      </p:sp>
      <p:pic>
        <p:nvPicPr>
          <p:cNvPr id="14340" name="图片 3686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3775" y="457200"/>
            <a:ext cx="1800225" cy="16859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3789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2" name="标题 3788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16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0000"/>
                </a:solidFill>
              </a:rPr>
              <a:t>端午的来历（二）</a:t>
            </a:r>
            <a:br>
              <a:rPr lang="zh-CN" altLang="en-US"/>
            </a:br>
            <a:endParaRPr lang="zh-CN" altLang="en-US"/>
          </a:p>
        </p:txBody>
      </p:sp>
      <p:sp>
        <p:nvSpPr>
          <p:cNvPr id="15363" name="文本占位符 37890" title=""/>
          <p:cNvSpPr>
            <a:spLocks noGrp="1"/>
          </p:cNvSpPr>
          <p:nvPr>
            <p:ph type="body" idx="4294967295"/>
          </p:nvPr>
        </p:nvSpPr>
        <p:spPr>
          <a:xfrm>
            <a:off x="152400" y="1447800"/>
            <a:ext cx="8610600" cy="518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en-US" altLang="zh-CN"/>
              <a:t>                           </a:t>
            </a:r>
            <a:r>
              <a:rPr lang="zh-CN" altLang="en-US" b="1">
                <a:solidFill>
                  <a:srgbClr val="00CC00"/>
                </a:solidFill>
              </a:rPr>
              <a:t>源于纪念伍子胥</a:t>
            </a:r>
            <a:br>
              <a:rPr lang="zh-CN" altLang="en-US"/>
            </a:br>
            <a:r>
              <a:rPr lang="zh-CN" altLang="en-US"/>
              <a:t>       </a:t>
            </a:r>
            <a:r>
              <a:rPr lang="zh-CN" altLang="en-US" sz="2800"/>
              <a:t>端午节的第二个传说，是纪念春秋时期（公元前</a:t>
            </a:r>
            <a:r>
              <a:rPr lang="en-US" altLang="zh-CN" sz="2800"/>
              <a:t>770</a:t>
            </a:r>
            <a:r>
              <a:rPr lang="zh-CN" altLang="en-US" sz="2800"/>
              <a:t>年</a:t>
            </a:r>
            <a:r>
              <a:rPr lang="en-US" altLang="zh-CN" sz="2800"/>
              <a:t>--</a:t>
            </a:r>
            <a:r>
              <a:rPr lang="zh-CN" altLang="en-US" sz="2800"/>
              <a:t>前</a:t>
            </a:r>
            <a:r>
              <a:rPr lang="en-US" altLang="zh-CN" sz="2800"/>
              <a:t>476</a:t>
            </a:r>
            <a:r>
              <a:rPr lang="zh-CN" altLang="en-US" sz="2800"/>
              <a:t>年）的伍子胥。伍子胥为了报楚王的杀父兄之仇，投奔吴国，帮助吴王打败楚王。吴王死后，他的儿子夫差继位，同意越王勾践请和，子胥反对，被吴国大宰陷害，夫差就赐子胥宝剑，子胥自杀了。子胥在死前对邻居人说：“我死后，将我眼睛挖出悬挂在京城东门上，我要看看越国军队入城把吴国灭了。”夫差听到后很生气，就命令人把子胥的尸体装在皮革里于五月初五投入大江。因此相传端午节是为纪念伍子胥的日子。 </a:t>
            </a:r>
            <a:endParaRPr lang="zh-CN" altLang="en-US" sz="2800"/>
          </a:p>
        </p:txBody>
      </p:sp>
      <p:pic>
        <p:nvPicPr>
          <p:cNvPr id="15364" name="图片 3789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3800" y="457200"/>
            <a:ext cx="1600200" cy="1465263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6385" name="图片 389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6" name="标题 38913" title=""/>
          <p:cNvSpPr>
            <a:spLocks noGrp="1"/>
          </p:cNvSpPr>
          <p:nvPr>
            <p:ph type="title"/>
          </p:nvPr>
        </p:nvSpPr>
        <p:spPr>
          <a:xfrm>
            <a:off x="457200" y="457200"/>
            <a:ext cx="6400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en-US" altLang="zh-CN">
                <a:solidFill>
                  <a:srgbClr val="FF0000"/>
                </a:solidFill>
              </a:rPr>
              <a:t>      </a:t>
            </a:r>
            <a:r>
              <a:rPr lang="zh-CN" altLang="en-US">
                <a:solidFill>
                  <a:srgbClr val="FF0000"/>
                </a:solidFill>
              </a:rPr>
              <a:t>端午的来历（三）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6387" name="文本占位符 38914" title=""/>
          <p:cNvSpPr>
            <a:spLocks noGrp="1"/>
          </p:cNvSpPr>
          <p:nvPr>
            <p:ph type="body" idx="4294967295"/>
          </p:nvPr>
        </p:nvSpPr>
        <p:spPr>
          <a:xfrm>
            <a:off x="381000" y="1447800"/>
            <a:ext cx="64008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  <a:buNone/>
            </a:pPr>
            <a:r>
              <a:rPr lang="en-US" altLang="zh-CN" sz="2800"/>
              <a:t>                       </a:t>
            </a:r>
            <a:r>
              <a:rPr lang="zh-CN" altLang="en-US" sz="2800" b="1">
                <a:solidFill>
                  <a:srgbClr val="00CC00"/>
                </a:solidFill>
              </a:rPr>
              <a:t>源于纪念孝女曹娥</a:t>
            </a:r>
            <a:br>
              <a:rPr lang="zh-CN" altLang="en-US" sz="2800" b="1">
                <a:solidFill>
                  <a:srgbClr val="00CC00"/>
                </a:solidFill>
              </a:rPr>
            </a:br>
            <a:br>
              <a:rPr lang="zh-CN" altLang="en-US" sz="2800"/>
            </a:br>
            <a:r>
              <a:rPr lang="zh-CN" altLang="en-US" sz="2800"/>
              <a:t>　　</a:t>
            </a:r>
            <a:r>
              <a:rPr lang="zh-CN" altLang="en-US"/>
              <a:t>端午节的第三个传说，是为纪念东汉（公元</a:t>
            </a:r>
            <a:r>
              <a:rPr lang="en-US" altLang="zh-CN"/>
              <a:t>23--220</a:t>
            </a:r>
            <a:r>
              <a:rPr lang="zh-CN" altLang="en-US"/>
              <a:t>年）孝女曹娥。曹娥的父亲溺于江中，好几天都不见尸体，当时孝女曹娥年仅十四岁，昼夜沿江号哭。过了十七天，在五月初五也投江，五天后抱出父亲的尸体。就此传为神话。</a:t>
            </a:r>
            <a:br>
              <a:rPr lang="zh-CN" altLang="en-US"/>
            </a:br>
            <a:endParaRPr lang="zh-CN" altLang="en-US"/>
          </a:p>
        </p:txBody>
      </p:sp>
      <p:pic>
        <p:nvPicPr>
          <p:cNvPr id="16388" name="图片 3891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800" y="609600"/>
            <a:ext cx="2362200" cy="3190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9" name="椭圆 38917" title="">
            <a:hlinkClick r:id="rId4" action="ppaction://hlinksldjump?num=2"/>
          </p:cNvPr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r>
              <a:rPr lang="zh-CN" altLang="en-US">
                <a:hlinkClick r:id="rId4" action="ppaction://hlinksldjump?num=2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1433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0" name="标题 14337" title="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0000"/>
                </a:solidFill>
              </a:rPr>
              <a:t>端午的别称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7411" name="文本占位符 14338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200000"/>
              </a:lnSpc>
              <a:buNone/>
            </a:pPr>
            <a:r>
              <a:rPr lang="en-US" altLang="zh-CN" sz="2800" b="1"/>
              <a:t>           </a:t>
            </a:r>
            <a:r>
              <a:rPr lang="zh-CN" altLang="en-US" sz="2800" b="1"/>
              <a:t>端午节这个“端”字是</a:t>
            </a:r>
            <a:r>
              <a:rPr lang="zh-CN" altLang="en-US" sz="2800" b="1">
                <a:solidFill>
                  <a:srgbClr val="FF0000"/>
                </a:solidFill>
              </a:rPr>
              <a:t>“初端”</a:t>
            </a:r>
            <a:r>
              <a:rPr lang="zh-CN" altLang="en-US" sz="2800" b="1"/>
              <a:t>的意思。端午节又叫</a:t>
            </a:r>
            <a:r>
              <a:rPr lang="zh-CN" altLang="en-US" sz="2800" b="1">
                <a:solidFill>
                  <a:srgbClr val="FF0000"/>
                </a:solidFill>
              </a:rPr>
              <a:t>端五节、端阳节、重五节、重午节、天中节、夏节、五月节、菖节、蒲节、龙舟节、浴兰节、粽子节 、午日节、女儿节、地腊节、诗人节、龙日、午日灯</a:t>
            </a:r>
            <a:r>
              <a:rPr lang="zh-CN" altLang="en-US" sz="2800" b="1"/>
              <a:t>等 </a:t>
            </a:r>
            <a:r>
              <a:rPr lang="en-US" altLang="zh-CN" sz="2800" b="1"/>
              <a:t>, </a:t>
            </a:r>
            <a:r>
              <a:rPr lang="zh-CN" altLang="en-US" sz="2800" b="1"/>
              <a:t>是我国节日名称最多的一个节日。</a:t>
            </a:r>
            <a:endParaRPr lang="zh-CN" altLang="en-US" sz="2800" b="1"/>
          </a:p>
        </p:txBody>
      </p:sp>
      <p:sp>
        <p:nvSpPr>
          <p:cNvPr id="17412" name="椭圆 14340" title="">
            <a:hlinkClick r:id="rId3" action="ppaction://hlinksldjump?num=2"/>
          </p:cNvPr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1536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标题 15361" title=""/>
          <p:cNvSpPr>
            <a:spLocks noGrp="1"/>
          </p:cNvSpPr>
          <p:nvPr>
            <p:ph type="title"/>
          </p:nvPr>
        </p:nvSpPr>
        <p:spPr>
          <a:xfrm>
            <a:off x="3048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0000"/>
                </a:solidFill>
              </a:rPr>
              <a:t>端午习俗：包粽子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8436" name="文本占位符 15362" title=""/>
          <p:cNvSpPr>
            <a:spLocks noGrp="1"/>
          </p:cNvSpPr>
          <p:nvPr>
            <p:ph type="body" idx="4294967295"/>
          </p:nvPr>
        </p:nvSpPr>
        <p:spPr>
          <a:xfrm>
            <a:off x="4191000" y="1828800"/>
            <a:ext cx="4724400" cy="487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 sz="2800"/>
              <a:t>　　　  </a:t>
            </a:r>
            <a:r>
              <a:rPr lang="zh-CN" altLang="en-US"/>
              <a:t>当年屈投汩罗江自杀身亡。人们每年在屈原投江这天，往江里投粽子喂鱼，使鱼不吃屈原的尸体，久而久之，形成了风俗。这也表达了广大人民对于爱国爱民诗人屈原的爱戴。　　　                    </a:t>
            </a:r>
            <a:r>
              <a:rPr lang="zh-CN" altLang="en-US" sz="2800"/>
              <a:t>　　　 </a:t>
            </a:r>
            <a:endParaRPr lang="zh-CN" altLang="en-US" sz="2800"/>
          </a:p>
        </p:txBody>
      </p:sp>
      <p:pic>
        <p:nvPicPr>
          <p:cNvPr id="18437" name="图片 1536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209800"/>
            <a:ext cx="3733800" cy="2676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9458" name="图片 5632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59" name="标题 56322" title=""/>
          <p:cNvSpPr>
            <a:spLocks noGrp="1"/>
          </p:cNvSpPr>
          <p:nvPr>
            <p:ph type="title"/>
          </p:nvPr>
        </p:nvSpPr>
        <p:spPr>
          <a:xfrm>
            <a:off x="3048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>
                <a:solidFill>
                  <a:srgbClr val="FF0000"/>
                </a:solidFill>
              </a:rPr>
              <a:t>端午习俗：包粽子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19460" name="图片 5632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2209800"/>
            <a:ext cx="3733800" cy="26765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1" name="椭圆 56325" title="">
            <a:hlinkClick r:id="rId4" action="ppaction://hlinksldjump?num=2"/>
          </p:cNvPr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endParaRPr lang="zh-CN" altLang="en-US"/>
          </a:p>
        </p:txBody>
      </p:sp>
      <p:sp>
        <p:nvSpPr>
          <p:cNvPr id="19462" name="文本框 56326" title=""/>
          <p:cNvSpPr txBox="1"/>
          <p:nvPr/>
        </p:nvSpPr>
        <p:spPr>
          <a:xfrm>
            <a:off x="4648200" y="2514600"/>
            <a:ext cx="3886200" cy="2333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lang="en-US" altLang="zh-CN" sz="4000" b="1"/>
              <a:t>       </a:t>
            </a:r>
            <a:r>
              <a:rPr lang="zh-CN" altLang="en-US" sz="4000" b="1"/>
              <a:t>我国最早出现的粽子是 “</a:t>
            </a:r>
            <a:r>
              <a:rPr lang="zh-CN" altLang="en-US" sz="4000" b="1">
                <a:solidFill>
                  <a:srgbClr val="FF0000"/>
                </a:solidFill>
              </a:rPr>
              <a:t>角黍</a:t>
            </a:r>
            <a:r>
              <a:rPr lang="zh-CN" altLang="en-US" sz="4000" b="1"/>
              <a:t>”。</a:t>
            </a:r>
            <a:endParaRPr lang="zh-CN" altLang="en-US" sz="4000" b="1"/>
          </a:p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19463" name="文本占位符 56327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9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1638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3" name="标题 16385" title="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600">
                <a:solidFill>
                  <a:srgbClr val="FF0000"/>
                </a:solidFill>
              </a:rPr>
              <a:t>端午习俗：赛龙舟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20484" name="文本占位符 16386" title=""/>
          <p:cNvSpPr>
            <a:spLocks noGrp="1"/>
          </p:cNvSpPr>
          <p:nvPr>
            <p:ph type="body" idx="4294967295"/>
          </p:nvPr>
        </p:nvSpPr>
        <p:spPr>
          <a:xfrm>
            <a:off x="3581400" y="1295400"/>
            <a:ext cx="51054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br>
              <a:rPr lang="en-US" altLang="zh-CN" sz="2800"/>
            </a:br>
            <a:r>
              <a:rPr lang="zh-CN" altLang="en-US" sz="2800"/>
              <a:t>　　</a:t>
            </a:r>
            <a:r>
              <a:rPr lang="zh-CN" altLang="en-US" sz="4000"/>
              <a:t>赛龙舟，是端午节的主要习俗。相传屈原投江死去，许多人划船追赶拯救。之后每年五月初五划龙舟以纪念屈原。</a:t>
            </a:r>
            <a:r>
              <a:rPr lang="zh-CN" altLang="en-US" sz="2800"/>
              <a:t>　</a:t>
            </a:r>
            <a:endParaRPr lang="zh-CN" altLang="en-US" sz="2800"/>
          </a:p>
        </p:txBody>
      </p:sp>
      <p:pic>
        <p:nvPicPr>
          <p:cNvPr id="20485" name="图片 1638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209800"/>
            <a:ext cx="3581400" cy="26860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5734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07" name="标题 57346" title=""/>
          <p:cNvSpPr>
            <a:spLocks noGrp="1"/>
          </p:cNvSpPr>
          <p:nvPr>
            <p:ph type="title"/>
          </p:nvPr>
        </p:nvSpPr>
        <p:spPr>
          <a:xfrm>
            <a:off x="381000" y="457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600">
                <a:solidFill>
                  <a:srgbClr val="FF0000"/>
                </a:solidFill>
              </a:rPr>
              <a:t>端午习俗：赛龙舟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21508" name="文本占位符 57347" title=""/>
          <p:cNvSpPr>
            <a:spLocks noGrp="1"/>
          </p:cNvSpPr>
          <p:nvPr>
            <p:ph type="body" idx="4294967295"/>
          </p:nvPr>
        </p:nvSpPr>
        <p:spPr>
          <a:xfrm>
            <a:off x="3886200" y="1524000"/>
            <a:ext cx="51054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br>
              <a:rPr lang="en-US" altLang="zh-CN" sz="2400"/>
            </a:br>
            <a:r>
              <a:rPr lang="zh-CN" altLang="en-US" sz="2400"/>
              <a:t>　　</a:t>
            </a:r>
            <a:r>
              <a:rPr lang="en-US" altLang="zh-CN" sz="4400" b="1">
                <a:solidFill>
                  <a:srgbClr val="FF0000"/>
                </a:solidFill>
              </a:rPr>
              <a:t>1980</a:t>
            </a:r>
            <a:r>
              <a:rPr lang="zh-CN" altLang="en-US" sz="4400"/>
              <a:t>年，赛龙舟被列入中国国家体育比赛项目，并每年举行“屈原杯”龙舟赛。</a:t>
            </a:r>
            <a:endParaRPr lang="zh-CN" altLang="en-US" sz="4400"/>
          </a:p>
        </p:txBody>
      </p:sp>
      <p:pic>
        <p:nvPicPr>
          <p:cNvPr id="21509" name="图片 5734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2209800"/>
            <a:ext cx="3581400" cy="26860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10" name="椭圆 57349" title="">
            <a:hlinkClick r:id="rId4" action="ppaction://hlinksldjump?num=2"/>
          </p:cNvPr>
          <p:cNvSpPr/>
          <p:nvPr/>
        </p:nvSpPr>
        <p:spPr>
          <a:xfrm>
            <a:off x="82296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174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1" name="标题 17409" title=""/>
          <p:cNvSpPr>
            <a:spLocks noGrp="1"/>
          </p:cNvSpPr>
          <p:nvPr>
            <p:ph type="title"/>
          </p:nvPr>
        </p:nvSpPr>
        <p:spPr>
          <a:xfrm>
            <a:off x="533400" y="6858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端午习俗：挂艾草、菖蒲、榕枝 </a:t>
            </a:r>
            <a:endParaRPr lang="zh-CN" altLang="en-US"/>
          </a:p>
        </p:txBody>
      </p:sp>
      <p:pic>
        <p:nvPicPr>
          <p:cNvPr id="22532" name="图片 1741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1981200"/>
            <a:ext cx="5048250" cy="3552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3" name="椭圆 17413" title="">
            <a:hlinkClick r:id="rId4" action="ppaction://hlinksldjump?num=2"/>
          </p:cNvPr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3554" name="图片 1945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5" name="标题 19457" title=""/>
          <p:cNvSpPr>
            <a:spLocks noGrp="1"/>
          </p:cNvSpPr>
          <p:nvPr>
            <p:ph type="title"/>
          </p:nvPr>
        </p:nvSpPr>
        <p:spPr>
          <a:xfrm>
            <a:off x="304800" y="9144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端午习俗：佩饰 </a:t>
            </a:r>
            <a:endParaRPr lang="zh-CN" altLang="en-US"/>
          </a:p>
        </p:txBody>
      </p:sp>
      <p:pic>
        <p:nvPicPr>
          <p:cNvPr id="23556" name="图片 1946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0" y="1981200"/>
            <a:ext cx="5029200" cy="38719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7" name="椭圆 19461" title="">
            <a:hlinkClick r:id="rId4" action="ppaction://hlinksldjump?num=2"/>
          </p:cNvPr>
          <p:cNvSpPr/>
          <p:nvPr/>
        </p:nvSpPr>
        <p:spPr>
          <a:xfrm>
            <a:off x="8153400" y="6172200"/>
            <a:ext cx="914400" cy="3810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/>
              <a:t>返回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4577" name="图片 5939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rgbClr val="EAC83A"/>
          </a:solidFill>
          <a:ln>
            <a:noFill/>
            <a:miter lim="800000"/>
          </a:ln>
        </p:spPr>
      </p:pic>
      <p:sp>
        <p:nvSpPr>
          <p:cNvPr id="24578" name="标题 59394" title=""/>
          <p:cNvSpPr>
            <a:spLocks noGrp="1"/>
          </p:cNvSpPr>
          <p:nvPr>
            <p:ph type="title"/>
          </p:nvPr>
        </p:nvSpPr>
        <p:spPr>
          <a:xfrm>
            <a:off x="457200" y="960438"/>
            <a:ext cx="7162800" cy="7159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sz="4000">
              <a:solidFill>
                <a:schemeClr val="tx1"/>
              </a:solidFill>
            </a:endParaRPr>
          </a:p>
        </p:txBody>
      </p:sp>
      <p:sp>
        <p:nvSpPr>
          <p:cNvPr id="24579" name="矩形 59395" title=""/>
          <p:cNvSpPr/>
          <p:nvPr/>
        </p:nvSpPr>
        <p:spPr>
          <a:xfrm>
            <a:off x="2286000" y="2362200"/>
            <a:ext cx="4038600" cy="1135063"/>
          </a:xfrm>
        </p:spPr>
        <p:txBody>
          <a:bodyPr wrap="none" fromWordArt="1" anchor="t" anchorCtr="0">
            <a:prstTxWarp prst="textDoubleWave1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 spc="-360">
                <a:ln w="12700">
                  <a:solidFill>
                    <a:srgbClr val="99CC00"/>
                  </a:solidFill>
                  <a:round/>
                </a:ln>
                <a:solidFill>
                  <a:srgbClr val="99CC00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/>
              </a:rPr>
              <a:t>端午小考场</a:t>
            </a:r>
          </a:p>
        </p:txBody>
      </p:sp>
      <p:sp>
        <p:nvSpPr>
          <p:cNvPr id="24580" name="文本框 59396" title=""/>
          <p:cNvSpPr txBox="1"/>
          <p:nvPr/>
        </p:nvSpPr>
        <p:spPr>
          <a:xfrm>
            <a:off x="4419600" y="5486400"/>
            <a:ext cx="36576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/>
          </a:p>
        </p:txBody>
      </p:sp>
      <p:sp>
        <p:nvSpPr>
          <p:cNvPr id="24581" name="矩形 59397" title=""/>
          <p:cNvSpPr/>
          <p:nvPr/>
        </p:nvSpPr>
        <p:spPr>
          <a:xfrm>
            <a:off x="4038600" y="5943600"/>
            <a:ext cx="5105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20000"/>
              </a:spcBef>
            </a:pPr>
            <a:endParaRPr lang="zh-CN" sz="3200" b="1">
              <a:solidFill>
                <a:srgbClr val="00CC00"/>
              </a:solidFill>
            </a:endParaRPr>
          </a:p>
        </p:txBody>
      </p:sp>
      <p:sp>
        <p:nvSpPr>
          <p:cNvPr id="24582" name="文本框 59399" title=""/>
          <p:cNvSpPr txBox="1"/>
          <p:nvPr/>
        </p:nvSpPr>
        <p:spPr>
          <a:xfrm>
            <a:off x="4648200" y="5410200"/>
            <a:ext cx="16002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5601" name="图片 4915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2" name="标题 49154" title=""/>
          <p:cNvSpPr>
            <a:spLocks noGrp="1"/>
          </p:cNvSpPr>
          <p:nvPr>
            <p:ph type="title"/>
          </p:nvPr>
        </p:nvSpPr>
        <p:spPr>
          <a:xfrm>
            <a:off x="381000" y="762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5603" name="矩形 49157" title=""/>
          <p:cNvSpPr/>
          <p:nvPr/>
        </p:nvSpPr>
        <p:spPr>
          <a:xfrm>
            <a:off x="2362200" y="1143000"/>
            <a:ext cx="3962400" cy="2057400"/>
          </a:xfrm>
        </p:spPr>
        <p:txBody>
          <a:bodyPr wrap="none" fromWordArt="1" anchor="t" anchorCtr="0">
            <a:prstTxWarp prst="textDoubleWave1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6000" kern="10" spc="1201">
                <a:ln w="12700">
                  <a:solidFill>
                    <a:srgbClr val="000099"/>
                  </a:solidFill>
                  <a:round/>
                </a:ln>
                <a:solidFill>
                  <a:srgbClr val="33CCFF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/>
              </a:rPr>
              <a:t>齐心协力</a:t>
            </a:r>
          </a:p>
        </p:txBody>
      </p:sp>
      <p:sp>
        <p:nvSpPr>
          <p:cNvPr id="25604" name="文本占位符 49158" title=""/>
          <p:cNvSpPr>
            <a:spLocks noGrp="1"/>
          </p:cNvSpPr>
          <p:nvPr>
            <p:ph type="body" idx="4294967295"/>
          </p:nvPr>
        </p:nvSpPr>
        <p:spPr>
          <a:xfrm>
            <a:off x="381000" y="3657600"/>
            <a:ext cx="8229600" cy="2544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en-US" altLang="zh-CN"/>
              <a:t>  </a:t>
            </a:r>
            <a:r>
              <a:rPr lang="zh-CN" altLang="en-US"/>
              <a:t>必答题：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   请组长从信封中抽出必答题，在小组内小声讨论讨论，把正确答案写在（  ）里。答对的加</a:t>
            </a:r>
            <a:r>
              <a:rPr lang="en-US" altLang="zh-CN"/>
              <a:t>10</a:t>
            </a:r>
            <a:r>
              <a:rPr lang="zh-CN" altLang="en-US"/>
              <a:t>分，答错的扣</a:t>
            </a:r>
            <a:r>
              <a:rPr lang="en-US" altLang="zh-CN"/>
              <a:t>10</a:t>
            </a:r>
            <a:r>
              <a:rPr lang="zh-CN" altLang="en-US"/>
              <a:t>分。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6625" name="图片 5324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6626" name="文本占位符 53251" title=""/>
          <p:cNvSpPr>
            <a:spLocks noGrp="1"/>
          </p:cNvSpPr>
          <p:nvPr>
            <p:ph type="body" idx="4294967295"/>
          </p:nvPr>
        </p:nvSpPr>
        <p:spPr>
          <a:xfrm>
            <a:off x="533400" y="2743200"/>
            <a:ext cx="8229600" cy="2544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en-US" altLang="zh-CN" b="1"/>
              <a:t>1</a:t>
            </a:r>
            <a:r>
              <a:rPr lang="zh-CN" altLang="en-US" b="1"/>
              <a:t>、端午节在每一年的（                 ）。</a:t>
            </a:r>
            <a:endParaRPr lang="zh-CN" altLang="en-US" b="1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en-US" altLang="zh-CN" b="1"/>
              <a:t>2</a:t>
            </a:r>
            <a:r>
              <a:rPr lang="zh-CN" altLang="en-US" b="1"/>
              <a:t>、端午节这个“端”字的意思是（         ）。</a:t>
            </a:r>
            <a:endParaRPr lang="zh-CN" altLang="en-US" b="1"/>
          </a:p>
          <a:p>
            <a:pPr lvl="0">
              <a:buNone/>
            </a:pPr>
            <a:endParaRPr lang="zh-CN" altLang="en-US"/>
          </a:p>
        </p:txBody>
      </p:sp>
      <p:sp>
        <p:nvSpPr>
          <p:cNvPr id="26627" name="文本框 53253" title=""/>
          <p:cNvSpPr txBox="1"/>
          <p:nvPr/>
        </p:nvSpPr>
        <p:spPr>
          <a:xfrm>
            <a:off x="4876800" y="2667000"/>
            <a:ext cx="2057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五月初五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26628" name="文本框 53254" title=""/>
          <p:cNvSpPr txBox="1"/>
          <p:nvPr/>
        </p:nvSpPr>
        <p:spPr>
          <a:xfrm>
            <a:off x="6477000" y="3810000"/>
            <a:ext cx="13716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</a:rPr>
              <a:t>初端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26629" name="标题 5325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/>
      <p:bldP spid="266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7649" name="图片 5017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50" name="标题 50178" title=""/>
          <p:cNvSpPr>
            <a:spLocks noGrp="1"/>
          </p:cNvSpPr>
          <p:nvPr>
            <p:ph type="title"/>
          </p:nvPr>
        </p:nvSpPr>
        <p:spPr>
          <a:xfrm>
            <a:off x="381000" y="7620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7651" name="文本占位符 50179" title=""/>
          <p:cNvSpPr>
            <a:spLocks noGrp="1"/>
          </p:cNvSpPr>
          <p:nvPr>
            <p:ph type="body" idx="4294967295"/>
          </p:nvPr>
        </p:nvSpPr>
        <p:spPr>
          <a:xfrm>
            <a:off x="533400" y="3657600"/>
            <a:ext cx="8229600" cy="2544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r>
              <a:rPr lang="zh-CN" altLang="en-US"/>
              <a:t>抢答题：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读完题目后请最快举手的同学来回答，答对的加</a:t>
            </a:r>
            <a:r>
              <a:rPr lang="en-US" altLang="zh-CN"/>
              <a:t>10</a:t>
            </a:r>
            <a:r>
              <a:rPr lang="zh-CN" altLang="en-US"/>
              <a:t>分，答错的扣</a:t>
            </a:r>
            <a:r>
              <a:rPr lang="en-US" altLang="zh-CN"/>
              <a:t>10</a:t>
            </a:r>
            <a:r>
              <a:rPr lang="zh-CN" altLang="en-US"/>
              <a:t>分。</a:t>
            </a:r>
            <a:endParaRPr lang="zh-CN" altLang="en-US"/>
          </a:p>
        </p:txBody>
      </p:sp>
      <p:sp>
        <p:nvSpPr>
          <p:cNvPr id="27652" name="矩形 50180" title=""/>
          <p:cNvSpPr/>
          <p:nvPr/>
        </p:nvSpPr>
        <p:spPr>
          <a:xfrm>
            <a:off x="1828800" y="1219200"/>
            <a:ext cx="5105400" cy="2057400"/>
          </a:xfrm>
        </p:spPr>
        <p:txBody>
          <a:bodyPr wrap="none" fromWordArt="1" anchor="t" anchorCtr="0">
            <a:prstTxWarp prst="textDoubleWave1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6000" kern="10" spc="1201">
                <a:ln w="12700">
                  <a:solidFill>
                    <a:srgbClr val="000099"/>
                  </a:solidFill>
                  <a:round/>
                </a:ln>
                <a:solidFill>
                  <a:srgbClr val="33CCFF"/>
                </a:solidFill>
                <a:effectLst>
                  <a:outerShdw dist="125724" dir="18900000" algn="ctr">
                    <a:srgbClr val="000099"/>
                  </a:outerShdw>
                </a:effectLst>
                <a:latin typeface="宋体"/>
              </a:rPr>
              <a:t>对答如流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https://d.book118.com/078031026010006043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宋体</vt:lpstr>
      <vt:lpstr>Office Theme</vt:lpstr>
      <vt:lpstr>PowerPoint Presentation</vt:lpstr>
      <vt:lpstr>小学综合实践活动四年级下册</vt:lpstr>
      <vt:lpstr>端午的来历（一）</vt:lpstr>
      <vt:lpstr>端午的来历（二）</vt:lpstr>
      <vt:lpstr>      端午的来历（三）</vt:lpstr>
      <vt:lpstr>端午的别称</vt:lpstr>
      <vt:lpstr>端午习俗：包粽子</vt:lpstr>
      <vt:lpstr>端午习俗：包粽子</vt:lpstr>
      <vt:lpstr>端午习俗：赛龙舟</vt:lpstr>
      <vt:lpstr>端午习俗：赛龙舟</vt:lpstr>
      <vt:lpstr>端午习俗：挂艾草、菖蒲、榕枝 </vt:lpstr>
      <vt:lpstr>端午习俗：佩饰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2024-09-22T09:54:05.065</cp:lastPrinted>
  <dcterms:created xsi:type="dcterms:W3CDTF">2024-09-22T01:54:05Z</dcterms:created>
  <dcterms:modified xsi:type="dcterms:W3CDTF">2024-09-22T01:54:06Z</dcterms:modified>
</cp:coreProperties>
</file>