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B50262-A491-4480-B9CD-BECC712B05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00DC8D-8ED6-4135-987D-D9D91B08D8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EC37D3-5AC4-40F2-AB14-93A28B4D3C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E8A8F7F-284B-4546-95D9-584A8F5447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8694D0A-8CC3-4DD2-8BAB-D92D0E51B5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4403F82-074A-413C-A8AB-0DCF6809E8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09144B6-EF0B-41C0-BF18-79EF988598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BF18533-7A59-4B45-A0D1-A78BB66920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3928D85-38D1-4DCC-904A-66CE6ADB77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EA76EA-7022-4917-B1C3-E57427D3ED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2A9B45-A73D-4C27-A975-2708B4622A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78041070135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:XX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2024-01-29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高考语文专题复习拓展阅读材料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古诗文阅读与鉴赏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现代文阅读理解与答题技巧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写作基础知识与实战演练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名著导读与经典片段欣赏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语言文字运用规范与提高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高考语文备考策略与心理调整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古诗文阅读与鉴赏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2696" b="12696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古代文学发展概述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古代文化常识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诗词曲赋的特点与分类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了解古代文学的发展历程，包括各个时期的文学特点、代表人物和作品等。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掌握古代文化中的基本概念，如礼仪、典章制度、天文历法、地理、职官、科举等。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了解诗词曲赋的不同特点和分类，如诗的分类、词牌和曲牌等。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古诗文背景知识介绍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TextBox 5"/>
          <p:cNvSpPr txBox="1"/>
          <p:nvPr/>
        </p:nvSpPr>
        <p:spPr>
          <a:xfrm>
            <a:off x="2591991" y="2965418"/>
            <a:ext cx="9067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80%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7" name="Freeform 7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TextBox 9"/>
          <p:cNvSpPr txBox="1"/>
          <p:nvPr/>
        </p:nvSpPr>
        <p:spPr>
          <a:xfrm>
            <a:off x="8769620" y="2965418"/>
            <a:ext cx="9067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80%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1" name="Freeform 11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5481304" y="2723007"/>
            <a:ext cx="11734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100%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名家名篇欣赏与解读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>
            <a:off x="1482995" y="3429572"/>
            <a:ext cx="2944273" cy="1699450"/>
          </a:xfrm>
          <a:prstGeom prst="roundRect">
            <a:avLst>
              <a:gd name="adj" fmla="val 19953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95860" y="3248978"/>
            <a:ext cx="2944273" cy="1880045"/>
          </a:xfrm>
          <a:prstGeom prst="roundRect">
            <a:avLst>
              <a:gd name="adj" fmla="val 19953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710249" y="3429572"/>
            <a:ext cx="2942844" cy="1699450"/>
          </a:xfrm>
          <a:prstGeom prst="roundRect">
            <a:avLst>
              <a:gd name="adj" fmla="val 19953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选取具有代表性的古代诗歌名篇，进行深入的欣赏和解读，如《诗经》、《楚辞》、汉乐府、唐诗、宋词等。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选取具有代表性的古代散文名篇，进行深入的欣赏和解读，如《左传》、《战国策》、唐宋八大家等。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了解不同名家的创作风格和特点，如李白、杜甫、苏轼、辛弃疾等的诗歌风格和特点。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古代诗歌名篇欣赏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古代散文名篇欣赏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名家创作风格与特点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意象的概念与分类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意境的营造与表现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诗词中的情感表达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诗词意象与意境分析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分析诗词中意境的营造和表现方式，如借景抒情、托物言志、象征手法等。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探讨诗词中情感表达的方式和特点，如直抒胸臆、委婉含蓄、借古讽今等。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了解意象的概念和在诗词中的分类，如自然意象、社会意象、人物意象等。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介绍诗词鉴赏的基本技巧，如知人论世、以意逆志、置身诗境、缘景明情等。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鉴赏技巧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针对不同题型的答题方法进行指导，如分析意境型、炼字型、语言特色型、表达技巧型等题目的答题步骤和技巧。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答题方法指导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结合具体实例，分析答题方法和技巧的应用，提高学生的应试能力。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实例分析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鉴赏技巧及答题方法指导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现代文阅读理解与答题技巧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4294" y="1287329"/>
            <a:ext cx="2035112" cy="2035112"/>
            <a:chOff x="1204294" y="128732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204294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91319" y="198722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AutoShape 5"/>
          <p:cNvSpPr/>
          <p:nvPr/>
        </p:nvSpPr>
        <p:spPr>
          <a:xfrm flipH="1">
            <a:off x="3838147" y="1287233"/>
            <a:ext cx="2035112" cy="2035112"/>
          </a:xfrm>
          <a:prstGeom prst="ellipse">
            <a:avLst/>
          </a:prstGeom>
          <a:noFill/>
          <a:ln w="9525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556617" y="1941220"/>
            <a:ext cx="595503" cy="1060133"/>
          </a:xfrm>
          <a:custGeom>
            <a:rect l="l" t="t" r="r" b="b"/>
            <a:pathLst>
              <a:path w="421" h="751">
                <a:moveTo>
                  <a:pt x="421" y="509"/>
                </a:moveTo>
                <a:cubicBezTo>
                  <a:pt x="421" y="509"/>
                  <a:pt x="400" y="323"/>
                  <a:pt x="359" y="306"/>
                </a:cubicBezTo>
                <a:cubicBezTo>
                  <a:pt x="391" y="250"/>
                  <a:pt x="338" y="0"/>
                  <a:pt x="338" y="0"/>
                </a:cubicBezTo>
                <a:cubicBezTo>
                  <a:pt x="338" y="0"/>
                  <a:pt x="355" y="183"/>
                  <a:pt x="307" y="216"/>
                </a:cubicBezTo>
                <a:cubicBezTo>
                  <a:pt x="307" y="215"/>
                  <a:pt x="307" y="215"/>
                  <a:pt x="307" y="214"/>
                </a:cubicBezTo>
                <a:cubicBezTo>
                  <a:pt x="307" y="211"/>
                  <a:pt x="307" y="207"/>
                  <a:pt x="307" y="204"/>
                </a:cubicBezTo>
                <a:cubicBezTo>
                  <a:pt x="288" y="204"/>
                  <a:pt x="288" y="204"/>
                  <a:pt x="288" y="204"/>
                </a:cubicBezTo>
                <a:cubicBezTo>
                  <a:pt x="288" y="213"/>
                  <a:pt x="288" y="222"/>
                  <a:pt x="288" y="230"/>
                </a:cubicBezTo>
                <a:cubicBezTo>
                  <a:pt x="285" y="233"/>
                  <a:pt x="281" y="236"/>
                  <a:pt x="279" y="238"/>
                </a:cubicBezTo>
                <a:cubicBezTo>
                  <a:pt x="279" y="227"/>
                  <a:pt x="278" y="216"/>
                  <a:pt x="278" y="204"/>
                </a:cubicBezTo>
                <a:cubicBezTo>
                  <a:pt x="219" y="204"/>
                  <a:pt x="219" y="204"/>
                  <a:pt x="219" y="204"/>
                </a:cubicBezTo>
                <a:cubicBezTo>
                  <a:pt x="219" y="243"/>
                  <a:pt x="219" y="243"/>
                  <a:pt x="219" y="243"/>
                </a:cubicBezTo>
                <a:cubicBezTo>
                  <a:pt x="274" y="243"/>
                  <a:pt x="274" y="243"/>
                  <a:pt x="274" y="243"/>
                </a:cubicBezTo>
                <a:cubicBezTo>
                  <a:pt x="272" y="244"/>
                  <a:pt x="271" y="246"/>
                  <a:pt x="270" y="247"/>
                </a:cubicBezTo>
                <a:cubicBezTo>
                  <a:pt x="268" y="250"/>
                  <a:pt x="266" y="252"/>
                  <a:pt x="264" y="254"/>
                </a:cubicBezTo>
                <a:cubicBezTo>
                  <a:pt x="219" y="254"/>
                  <a:pt x="219" y="254"/>
                  <a:pt x="219" y="254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33" y="291"/>
                  <a:pt x="233" y="291"/>
                  <a:pt x="233" y="291"/>
                </a:cubicBezTo>
                <a:cubicBezTo>
                  <a:pt x="227" y="294"/>
                  <a:pt x="223" y="296"/>
                  <a:pt x="219" y="300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17" y="302"/>
                  <a:pt x="217" y="302"/>
                  <a:pt x="217" y="302"/>
                </a:cubicBezTo>
                <a:cubicBezTo>
                  <a:pt x="215" y="304"/>
                  <a:pt x="214" y="305"/>
                  <a:pt x="213" y="306"/>
                </a:cubicBezTo>
                <a:cubicBezTo>
                  <a:pt x="212" y="305"/>
                  <a:pt x="211" y="304"/>
                  <a:pt x="210" y="303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09" y="302"/>
                  <a:pt x="209" y="302"/>
                  <a:pt x="209" y="302"/>
                </a:cubicBezTo>
                <a:cubicBezTo>
                  <a:pt x="203" y="297"/>
                  <a:pt x="195" y="294"/>
                  <a:pt x="185" y="291"/>
                </a:cubicBezTo>
                <a:cubicBezTo>
                  <a:pt x="185" y="291"/>
                  <a:pt x="185" y="291"/>
                  <a:pt x="185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254"/>
                  <a:pt x="210" y="254"/>
                  <a:pt x="210" y="254"/>
                </a:cubicBezTo>
                <a:cubicBezTo>
                  <a:pt x="162" y="254"/>
                  <a:pt x="162" y="254"/>
                  <a:pt x="162" y="254"/>
                </a:cubicBezTo>
                <a:cubicBezTo>
                  <a:pt x="162" y="253"/>
                  <a:pt x="161" y="253"/>
                  <a:pt x="161" y="252"/>
                </a:cubicBezTo>
                <a:cubicBezTo>
                  <a:pt x="158" y="249"/>
                  <a:pt x="156" y="246"/>
                  <a:pt x="153" y="244"/>
                </a:cubicBezTo>
                <a:cubicBezTo>
                  <a:pt x="153" y="243"/>
                  <a:pt x="153" y="243"/>
                  <a:pt x="153" y="243"/>
                </a:cubicBezTo>
                <a:cubicBezTo>
                  <a:pt x="152" y="243"/>
                  <a:pt x="152" y="243"/>
                  <a:pt x="152" y="243"/>
                </a:cubicBezTo>
                <a:cubicBezTo>
                  <a:pt x="149" y="240"/>
                  <a:pt x="146" y="238"/>
                  <a:pt x="143" y="235"/>
                </a:cubicBezTo>
                <a:cubicBezTo>
                  <a:pt x="143" y="225"/>
                  <a:pt x="144" y="215"/>
                  <a:pt x="144" y="204"/>
                </a:cubicBezTo>
                <a:cubicBezTo>
                  <a:pt x="122" y="204"/>
                  <a:pt x="122" y="204"/>
                  <a:pt x="122" y="204"/>
                </a:cubicBezTo>
                <a:cubicBezTo>
                  <a:pt x="122" y="208"/>
                  <a:pt x="122" y="211"/>
                  <a:pt x="122" y="214"/>
                </a:cubicBezTo>
                <a:cubicBezTo>
                  <a:pt x="122" y="216"/>
                  <a:pt x="122" y="217"/>
                  <a:pt x="122" y="219"/>
                </a:cubicBezTo>
                <a:cubicBezTo>
                  <a:pt x="74" y="187"/>
                  <a:pt x="71" y="0"/>
                  <a:pt x="71" y="0"/>
                </a:cubicBezTo>
                <a:cubicBezTo>
                  <a:pt x="71" y="0"/>
                  <a:pt x="39" y="254"/>
                  <a:pt x="71" y="310"/>
                </a:cubicBezTo>
                <a:cubicBezTo>
                  <a:pt x="30" y="327"/>
                  <a:pt x="0" y="503"/>
                  <a:pt x="0" y="503"/>
                </a:cubicBezTo>
                <a:cubicBezTo>
                  <a:pt x="0" y="503"/>
                  <a:pt x="75" y="431"/>
                  <a:pt x="131" y="412"/>
                </a:cubicBezTo>
                <a:cubicBezTo>
                  <a:pt x="151" y="500"/>
                  <a:pt x="219" y="751"/>
                  <a:pt x="301" y="409"/>
                </a:cubicBezTo>
                <a:cubicBezTo>
                  <a:pt x="354" y="432"/>
                  <a:pt x="421" y="509"/>
                  <a:pt x="421" y="509"/>
                </a:cubicBezTo>
                <a:close/>
                <a:moveTo>
                  <a:pt x="218" y="384"/>
                </a:move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8" y="384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4729210" y="1757387"/>
            <a:ext cx="261747" cy="541878"/>
            <a:chOff x="4729210" y="1757387"/>
            <a:chExt cx="261747" cy="541878"/>
          </a:xfrm>
        </p:grpSpPr>
        <p:sp>
          <p:nvSpPr>
            <p:cNvPr id="8" name="Freeform 8"/>
            <p:cNvSpPr/>
            <p:nvPr/>
          </p:nvSpPr>
          <p:spPr>
            <a:xfrm>
              <a:off x="4866656" y="2100573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4940380" y="1956650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4866656" y="2032755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49905" y="2032755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917139" y="1828158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930283" y="189416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733306" y="2100573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766072" y="189416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40450" y="2032755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822555" y="1757387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866656" y="1757387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807125" y="180434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782741" y="1828158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751785" y="1956650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866656" y="216134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88646" y="1956650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810078" y="1828158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81503" y="2032755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66656" y="1956650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866656" y="1828158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66656" y="189416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799981" y="189416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773216" y="222916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77407" y="2100573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74359" y="216134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729210" y="216134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961239" y="216134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957049" y="2100573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805887" y="181272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900565" y="181272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853512" y="181272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792837" y="187749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4913043" y="187749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853512" y="187749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782741" y="194122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4924283" y="194122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853512" y="194122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773216" y="201732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4934474" y="201732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4853512" y="201732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766072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4941523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853512" y="208514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763119" y="214581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4946952" y="214581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853512" y="214581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760166" y="221363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4949905" y="221363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4853512" y="221363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4853512" y="2283834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8" name="Group 58"/>
          <p:cNvGrpSpPr/>
          <p:nvPr/>
        </p:nvGrpSpPr>
        <p:grpSpPr>
          <a:xfrm>
            <a:off x="6479524" y="1287233"/>
            <a:ext cx="2035112" cy="2035112"/>
            <a:chOff x="6479524" y="1287233"/>
            <a:chExt cx="2035112" cy="2035112"/>
          </a:xfrm>
        </p:grpSpPr>
        <p:sp>
          <p:nvSpPr>
            <p:cNvPr id="59" name="AutoShape 59"/>
            <p:cNvSpPr/>
            <p:nvPr/>
          </p:nvSpPr>
          <p:spPr>
            <a:xfrm flipH="1">
              <a:off x="6479524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Freeform 60"/>
            <p:cNvSpPr/>
            <p:nvPr/>
          </p:nvSpPr>
          <p:spPr>
            <a:xfrm>
              <a:off x="7181041" y="1888451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1" name="Group 61"/>
          <p:cNvGrpSpPr/>
          <p:nvPr/>
        </p:nvGrpSpPr>
        <p:grpSpPr>
          <a:xfrm>
            <a:off x="9103948" y="1287329"/>
            <a:ext cx="2035112" cy="2035112"/>
            <a:chOff x="9103948" y="1287329"/>
            <a:chExt cx="2035112" cy="2035112"/>
          </a:xfrm>
        </p:grpSpPr>
        <p:sp>
          <p:nvSpPr>
            <p:cNvPr id="62" name="AutoShape 62"/>
            <p:cNvSpPr/>
            <p:nvPr/>
          </p:nvSpPr>
          <p:spPr>
            <a:xfrm flipH="1">
              <a:off x="9103948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Freeform 63"/>
            <p:cNvSpPr/>
            <p:nvPr/>
          </p:nvSpPr>
          <p:spPr>
            <a:xfrm>
              <a:off x="9551051" y="213019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4" name="AutoShape 64"/>
          <p:cNvSpPr/>
          <p:nvPr/>
        </p:nvSpPr>
        <p:spPr>
          <a:xfrm flipH="1">
            <a:off x="1061323" y="2678169"/>
            <a:ext cx="653320" cy="65179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5" name="AutoShape 65"/>
          <p:cNvSpPr/>
          <p:nvPr/>
        </p:nvSpPr>
        <p:spPr>
          <a:xfrm flipH="1">
            <a:off x="3695557" y="2678169"/>
            <a:ext cx="653320" cy="65179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6" name="AutoShape 66"/>
          <p:cNvSpPr/>
          <p:nvPr/>
        </p:nvSpPr>
        <p:spPr>
          <a:xfrm flipH="1">
            <a:off x="6337221" y="2678169"/>
            <a:ext cx="653320" cy="65179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7" name="AutoShape 67"/>
          <p:cNvSpPr/>
          <p:nvPr/>
        </p:nvSpPr>
        <p:spPr>
          <a:xfrm flipH="1">
            <a:off x="8962406" y="2678169"/>
            <a:ext cx="651796" cy="651796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8" name="TextBox 68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选择题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简答题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分析题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探究题</a:t>
            </a:r>
          </a:p>
        </p:txBody>
      </p:sp>
      <p:grpSp>
        <p:nvGrpSpPr>
          <p:cNvPr id="76" name="Group 7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7" name="AutoShape 7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AutoShape 8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AutoShape 8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TextBox 9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现代文阅读题型概述</a:t>
              </a:r>
            </a:p>
          </p:txBody>
        </p:sp>
      </p:grpSp>
      <p:sp>
        <p:nvSpPr>
          <p:cNvPr id="98" name="TextBox 98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要求考生深入分析文章内容、结构、表达技巧等方面，提出个人见解。</a:t>
            </a:r>
          </a:p>
        </p:txBody>
      </p:sp>
      <p:sp>
        <p:nvSpPr>
          <p:cNvPr id="99" name="TextBox 99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要求考生根据文章内容，简要回答问题或阐述观点。</a:t>
            </a:r>
          </a:p>
        </p:txBody>
      </p:sp>
      <p:sp>
        <p:nvSpPr>
          <p:cNvPr id="100" name="TextBox 100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针对文章内容、结构、表达技巧等方面设置选项，要求考生判断正误。</a:t>
            </a:r>
          </a:p>
        </p:txBody>
      </p:sp>
      <p:sp>
        <p:nvSpPr>
          <p:cNvPr id="101" name="TextBox 101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要求考生结合文章内容和自身知识，进行拓展性思考和探究。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66806" y="1875568"/>
            <a:ext cx="3824955" cy="3826383"/>
            <a:chOff x="4166806" y="1875568"/>
            <a:chExt cx="3824955" cy="3826383"/>
          </a:xfrm>
        </p:grpSpPr>
        <p:sp>
          <p:nvSpPr>
            <p:cNvPr id="3" name="Freeform 3"/>
            <p:cNvSpPr/>
            <p:nvPr/>
          </p:nvSpPr>
          <p:spPr>
            <a:xfrm>
              <a:off x="416680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0" y="8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57" y="0"/>
                    <a:pt x="285" y="128"/>
                    <a:pt x="285" y="286"/>
                  </a:cubicBezTo>
                  <a:cubicBezTo>
                    <a:pt x="202" y="286"/>
                    <a:pt x="202" y="286"/>
                    <a:pt x="202" y="286"/>
                  </a:cubicBezTo>
                  <a:cubicBezTo>
                    <a:pt x="202" y="174"/>
                    <a:pt x="111" y="83"/>
                    <a:pt x="0" y="83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416680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0" y="202"/>
                  </a:moveTo>
                  <a:cubicBezTo>
                    <a:pt x="0" y="285"/>
                    <a:pt x="0" y="285"/>
                    <a:pt x="0" y="285"/>
                  </a:cubicBezTo>
                  <a:cubicBezTo>
                    <a:pt x="157" y="285"/>
                    <a:pt x="285" y="157"/>
                    <a:pt x="285" y="0"/>
                  </a:cubicBezTo>
                  <a:cubicBezTo>
                    <a:pt x="202" y="0"/>
                    <a:pt x="202" y="0"/>
                    <a:pt x="202" y="0"/>
                  </a:cubicBezTo>
                  <a:cubicBezTo>
                    <a:pt x="202" y="111"/>
                    <a:pt x="111" y="202"/>
                    <a:pt x="0" y="20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575338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285" y="83"/>
                  </a:moveTo>
                  <a:cubicBezTo>
                    <a:pt x="285" y="0"/>
                    <a:pt x="285" y="0"/>
                    <a:pt x="285" y="0"/>
                  </a:cubicBezTo>
                  <a:cubicBezTo>
                    <a:pt x="128" y="0"/>
                    <a:pt x="0" y="128"/>
                    <a:pt x="0" y="286"/>
                  </a:cubicBezTo>
                  <a:cubicBezTo>
                    <a:pt x="83" y="286"/>
                    <a:pt x="83" y="286"/>
                    <a:pt x="83" y="286"/>
                  </a:cubicBezTo>
                  <a:cubicBezTo>
                    <a:pt x="83" y="174"/>
                    <a:pt x="174" y="83"/>
                    <a:pt x="285" y="8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575338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285" y="202"/>
                  </a:moveTo>
                  <a:cubicBezTo>
                    <a:pt x="285" y="285"/>
                    <a:pt x="285" y="285"/>
                    <a:pt x="285" y="285"/>
                  </a:cubicBezTo>
                  <a:cubicBezTo>
                    <a:pt x="128" y="285"/>
                    <a:pt x="0" y="157"/>
                    <a:pt x="0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111"/>
                    <a:pt x="174" y="202"/>
                    <a:pt x="285" y="20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211033" y="2959322"/>
            <a:ext cx="1645728" cy="1705738"/>
            <a:chOff x="5211033" y="2959322"/>
            <a:chExt cx="1645728" cy="1705738"/>
          </a:xfrm>
        </p:grpSpPr>
        <p:sp>
          <p:nvSpPr>
            <p:cNvPr id="8" name="Freeform 8"/>
            <p:cNvSpPr/>
            <p:nvPr/>
          </p:nvSpPr>
          <p:spPr>
            <a:xfrm>
              <a:off x="5211033" y="3015424"/>
              <a:ext cx="541973" cy="425577"/>
            </a:xfrm>
            <a:custGeom>
              <a:rect l="l" t="t" r="r" b="b"/>
              <a:pathLst>
                <a:path w="105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6475952" y="2959322"/>
              <a:ext cx="380809" cy="537400"/>
            </a:xfrm>
            <a:custGeom>
              <a:rect l="l" t="t" r="r" b="b"/>
              <a:pathLst>
                <a:path w="21543" h="21574">
                  <a:moveTo>
                    <a:pt x="13864" y="16422"/>
                  </a:moveTo>
                  <a:cubicBezTo>
                    <a:pt x="13295" y="16782"/>
                    <a:pt x="12583" y="17013"/>
                    <a:pt x="11740" y="17115"/>
                  </a:cubicBezTo>
                  <a:lnTo>
                    <a:pt x="11752" y="18333"/>
                  </a:lnTo>
                  <a:lnTo>
                    <a:pt x="9908" y="18336"/>
                  </a:lnTo>
                  <a:lnTo>
                    <a:pt x="9897" y="17119"/>
                  </a:lnTo>
                  <a:cubicBezTo>
                    <a:pt x="9066" y="17021"/>
                    <a:pt x="8316" y="16773"/>
                    <a:pt x="7666" y="16391"/>
                  </a:cubicBezTo>
                  <a:cubicBezTo>
                    <a:pt x="6892" y="15916"/>
                    <a:pt x="6492" y="15369"/>
                    <a:pt x="6466" y="14757"/>
                  </a:cubicBezTo>
                  <a:lnTo>
                    <a:pt x="6503" y="14424"/>
                  </a:lnTo>
                  <a:lnTo>
                    <a:pt x="8292" y="14419"/>
                  </a:lnTo>
                  <a:lnTo>
                    <a:pt x="8298" y="14543"/>
                  </a:lnTo>
                  <a:cubicBezTo>
                    <a:pt x="8309" y="15050"/>
                    <a:pt x="8528" y="15427"/>
                    <a:pt x="8960" y="15694"/>
                  </a:cubicBezTo>
                  <a:cubicBezTo>
                    <a:pt x="9384" y="15964"/>
                    <a:pt x="10003" y="16098"/>
                    <a:pt x="10790" y="16098"/>
                  </a:cubicBezTo>
                  <a:cubicBezTo>
                    <a:pt x="11584" y="16093"/>
                    <a:pt x="12202" y="15951"/>
                    <a:pt x="12633" y="15680"/>
                  </a:cubicBezTo>
                  <a:cubicBezTo>
                    <a:pt x="13064" y="15409"/>
                    <a:pt x="13270" y="15036"/>
                    <a:pt x="13270" y="14552"/>
                  </a:cubicBezTo>
                  <a:cubicBezTo>
                    <a:pt x="13270" y="14153"/>
                    <a:pt x="13070" y="13842"/>
                    <a:pt x="12652" y="13606"/>
                  </a:cubicBezTo>
                  <a:cubicBezTo>
                    <a:pt x="12221" y="13367"/>
                    <a:pt x="11477" y="13158"/>
                    <a:pt x="10433" y="12985"/>
                  </a:cubicBezTo>
                  <a:cubicBezTo>
                    <a:pt x="9278" y="12794"/>
                    <a:pt x="8385" y="12496"/>
                    <a:pt x="7803" y="12110"/>
                  </a:cubicBezTo>
                  <a:cubicBezTo>
                    <a:pt x="7210" y="11710"/>
                    <a:pt x="6897" y="11199"/>
                    <a:pt x="6892" y="10591"/>
                  </a:cubicBezTo>
                  <a:cubicBezTo>
                    <a:pt x="6886" y="9899"/>
                    <a:pt x="7266" y="9321"/>
                    <a:pt x="8023" y="8877"/>
                  </a:cubicBezTo>
                  <a:cubicBezTo>
                    <a:pt x="8534" y="8574"/>
                    <a:pt x="9147" y="8376"/>
                    <a:pt x="9833" y="8282"/>
                  </a:cubicBezTo>
                  <a:lnTo>
                    <a:pt x="9822" y="7225"/>
                  </a:lnTo>
                  <a:lnTo>
                    <a:pt x="11665" y="7216"/>
                  </a:lnTo>
                  <a:lnTo>
                    <a:pt x="11671" y="8242"/>
                  </a:lnTo>
                  <a:cubicBezTo>
                    <a:pt x="12496" y="8322"/>
                    <a:pt x="13183" y="8527"/>
                    <a:pt x="13727" y="8841"/>
                  </a:cubicBezTo>
                  <a:cubicBezTo>
                    <a:pt x="14451" y="9272"/>
                    <a:pt x="14851" y="9867"/>
                    <a:pt x="14907" y="10617"/>
                  </a:cubicBezTo>
                  <a:lnTo>
                    <a:pt x="14914" y="10748"/>
                  </a:lnTo>
                  <a:lnTo>
                    <a:pt x="13114" y="10754"/>
                  </a:lnTo>
                  <a:lnTo>
                    <a:pt x="13089" y="10650"/>
                  </a:lnTo>
                  <a:cubicBezTo>
                    <a:pt x="13002" y="10183"/>
                    <a:pt x="12783" y="9832"/>
                    <a:pt x="12427" y="9610"/>
                  </a:cubicBezTo>
                  <a:cubicBezTo>
                    <a:pt x="12077" y="9392"/>
                    <a:pt x="11565" y="9277"/>
                    <a:pt x="10895" y="9282"/>
                  </a:cubicBezTo>
                  <a:cubicBezTo>
                    <a:pt x="10196" y="9282"/>
                    <a:pt x="9640" y="9401"/>
                    <a:pt x="9259" y="9632"/>
                  </a:cubicBezTo>
                  <a:cubicBezTo>
                    <a:pt x="8878" y="9858"/>
                    <a:pt x="8698" y="10160"/>
                    <a:pt x="8702" y="10572"/>
                  </a:cubicBezTo>
                  <a:cubicBezTo>
                    <a:pt x="8702" y="10924"/>
                    <a:pt x="8878" y="11204"/>
                    <a:pt x="9229" y="11408"/>
                  </a:cubicBezTo>
                  <a:cubicBezTo>
                    <a:pt x="9584" y="11621"/>
                    <a:pt x="10216" y="11808"/>
                    <a:pt x="11115" y="11954"/>
                  </a:cubicBezTo>
                  <a:cubicBezTo>
                    <a:pt x="12421" y="12172"/>
                    <a:pt x="13414" y="12492"/>
                    <a:pt x="14076" y="12914"/>
                  </a:cubicBezTo>
                  <a:cubicBezTo>
                    <a:pt x="14732" y="13335"/>
                    <a:pt x="15076" y="13877"/>
                    <a:pt x="15076" y="14521"/>
                  </a:cubicBezTo>
                  <a:cubicBezTo>
                    <a:pt x="15082" y="15289"/>
                    <a:pt x="14676" y="15929"/>
                    <a:pt x="13864" y="16422"/>
                  </a:cubicBezTo>
                  <a:cubicBezTo>
                    <a:pt x="13864" y="16422"/>
                    <a:pt x="13864" y="16422"/>
                    <a:pt x="13864" y="16422"/>
                  </a:cubicBezTo>
                  <a:close/>
                  <a:moveTo>
                    <a:pt x="13995" y="4271"/>
                  </a:moveTo>
                  <a:lnTo>
                    <a:pt x="13995" y="4298"/>
                  </a:lnTo>
                  <a:lnTo>
                    <a:pt x="7161" y="4325"/>
                  </a:lnTo>
                  <a:lnTo>
                    <a:pt x="7372" y="4045"/>
                  </a:lnTo>
                  <a:lnTo>
                    <a:pt x="7754" y="3756"/>
                  </a:lnTo>
                  <a:lnTo>
                    <a:pt x="13245" y="3739"/>
                  </a:lnTo>
                  <a:lnTo>
                    <a:pt x="14789" y="0"/>
                  </a:lnTo>
                  <a:lnTo>
                    <a:pt x="6535" y="31"/>
                  </a:lnTo>
                  <a:lnTo>
                    <a:pt x="7722" y="3668"/>
                  </a:lnTo>
                  <a:cubicBezTo>
                    <a:pt x="6866" y="2984"/>
                    <a:pt x="4761" y="1540"/>
                    <a:pt x="2855" y="2042"/>
                  </a:cubicBezTo>
                  <a:lnTo>
                    <a:pt x="3061" y="2446"/>
                  </a:lnTo>
                  <a:cubicBezTo>
                    <a:pt x="4687" y="2020"/>
                    <a:pt x="6673" y="3472"/>
                    <a:pt x="7372" y="4045"/>
                  </a:cubicBezTo>
                  <a:cubicBezTo>
                    <a:pt x="6210" y="4348"/>
                    <a:pt x="4699" y="4569"/>
                    <a:pt x="3805" y="4001"/>
                  </a:cubicBezTo>
                  <a:lnTo>
                    <a:pt x="3399" y="4329"/>
                  </a:lnTo>
                  <a:cubicBezTo>
                    <a:pt x="3930" y="4667"/>
                    <a:pt x="4605" y="4783"/>
                    <a:pt x="5310" y="4783"/>
                  </a:cubicBezTo>
                  <a:cubicBezTo>
                    <a:pt x="5729" y="4783"/>
                    <a:pt x="6155" y="4734"/>
                    <a:pt x="6566" y="4667"/>
                  </a:cubicBezTo>
                  <a:cubicBezTo>
                    <a:pt x="2687" y="6563"/>
                    <a:pt x="-26" y="10769"/>
                    <a:pt x="0" y="13957"/>
                  </a:cubicBezTo>
                  <a:cubicBezTo>
                    <a:pt x="32" y="18189"/>
                    <a:pt x="4886" y="21600"/>
                    <a:pt x="10828" y="21573"/>
                  </a:cubicBezTo>
                  <a:cubicBezTo>
                    <a:pt x="16782" y="21556"/>
                    <a:pt x="21574" y="18105"/>
                    <a:pt x="21543" y="13877"/>
                  </a:cubicBezTo>
                  <a:cubicBezTo>
                    <a:pt x="21518" y="10468"/>
                    <a:pt x="18344" y="5897"/>
                    <a:pt x="13995" y="4271"/>
                  </a:cubicBezTo>
                  <a:cubicBezTo>
                    <a:pt x="13995" y="4271"/>
                    <a:pt x="13995" y="4271"/>
                    <a:pt x="13995" y="427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5297043" y="4240435"/>
              <a:ext cx="513778" cy="424625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6228112" y="4279582"/>
            <a:ext cx="496157" cy="415672"/>
            <a:chOff x="6228112" y="4279582"/>
            <a:chExt cx="496157" cy="415672"/>
          </a:xfrm>
        </p:grpSpPr>
        <p:sp>
          <p:nvSpPr>
            <p:cNvPr id="12" name="Freeform 12"/>
            <p:cNvSpPr/>
            <p:nvPr/>
          </p:nvSpPr>
          <p:spPr>
            <a:xfrm>
              <a:off x="6312789" y="4402646"/>
              <a:ext cx="324707" cy="292608"/>
            </a:xfrm>
            <a:custGeom>
              <a:rect l="l" t="t" r="r" b="b"/>
              <a:pathLst>
                <a:path w="161" h="145">
                  <a:moveTo>
                    <a:pt x="0" y="62"/>
                  </a:moveTo>
                  <a:lnTo>
                    <a:pt x="0" y="145"/>
                  </a:lnTo>
                  <a:lnTo>
                    <a:pt x="31" y="145"/>
                  </a:lnTo>
                  <a:lnTo>
                    <a:pt x="130" y="145"/>
                  </a:lnTo>
                  <a:lnTo>
                    <a:pt x="161" y="145"/>
                  </a:lnTo>
                  <a:lnTo>
                    <a:pt x="161" y="62"/>
                  </a:lnTo>
                  <a:lnTo>
                    <a:pt x="81" y="0"/>
                  </a:lnTo>
                  <a:lnTo>
                    <a:pt x="0" y="6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6228112" y="4279582"/>
              <a:ext cx="496157" cy="248221"/>
            </a:xfrm>
            <a:custGeom>
              <a:rect l="l" t="t" r="r" b="b"/>
              <a:pathLst>
                <a:path w="246" h="123">
                  <a:moveTo>
                    <a:pt x="225" y="80"/>
                  </a:moveTo>
                  <a:lnTo>
                    <a:pt x="225" y="21"/>
                  </a:lnTo>
                  <a:lnTo>
                    <a:pt x="182" y="21"/>
                  </a:lnTo>
                  <a:lnTo>
                    <a:pt x="182" y="47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0" y="97"/>
                  </a:lnTo>
                  <a:lnTo>
                    <a:pt x="21" y="123"/>
                  </a:lnTo>
                  <a:lnTo>
                    <a:pt x="123" y="42"/>
                  </a:lnTo>
                  <a:lnTo>
                    <a:pt x="225" y="123"/>
                  </a:lnTo>
                  <a:lnTo>
                    <a:pt x="246" y="97"/>
                  </a:lnTo>
                  <a:lnTo>
                    <a:pt x="225" y="8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1002893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圈点勾画关键信息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17207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概括段落大意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02893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分析文章结构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417207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整合关键信息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关键信息筛选与整合方法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1002893" y="1707444"/>
            <a:ext cx="3771900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在阅读过程中，用圈、点、勾、画等方式标出重要信息，如中心句、过渡句、关键词等。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417207" y="1707444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在理解段落内容的基础上，用简洁的语言概括段落大意，有助于快速把握文章整体内容。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002893" y="4594193"/>
            <a:ext cx="3771900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通过分析文章的开头、结尾、过渡段等，把握文章的整体结构和逻辑关系。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417207" y="4594193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将筛选出的关键信息进行分类整合，形成对文章的全面理解。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在阅读全文的基础上，用简洁的语言概括文章的主要内容，包括时间、地点、人物、事件等要素。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概括文章内容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把握文章主旨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理解作者意图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通过分析文章标题、开头结尾、关键段落等，把握文章的中心思想和作者的观点态度。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结合文章背景和作者其他作品，深入理解作者的写作意图和所要表达的思想情感。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文章内容概括和主旨把握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答题规范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误区提示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答题规范及误区提示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在答题时，要注意字迹清晰、条理分明、语言简洁明了；同时，要遵循题目要求，问什么答什么，不要答非所问或漏答要点。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避免以下常见误区：一是忽略文章整体内容，只关注局部细节；二是主观臆断，不结合文章内容进行分析；三是答题不规范，字迹潦草或条理不清。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写作基础知识与实战演练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立意明确，中心突出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材料丰富，内容充实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语言流畅，表达准确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结构严谨，条理清晰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写作基本要求及评分标准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文章应有明确的主题和中心思想，贯穿始终，表达清晰。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文章应使用准确、生动的语言，表达清晰，流畅易读。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文章应提供足够的材料和信息，支持主题，使内容显得充实有深度。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文章应有清晰的逻辑结构和条理，段落之间过渡自然。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43439" y="1390903"/>
            <a:ext cx="3583020" cy="975360"/>
            <a:chOff x="4343439" y="1390903"/>
            <a:chExt cx="3583020" cy="975360"/>
          </a:xfrm>
        </p:grpSpPr>
        <p:sp>
          <p:nvSpPr>
            <p:cNvPr id="3" name="AutoShape 3"/>
            <p:cNvSpPr/>
            <p:nvPr/>
          </p:nvSpPr>
          <p:spPr>
            <a:xfrm>
              <a:off x="695109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37172" y="1327341"/>
            <a:ext cx="3341640" cy="4581961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01242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以记人、叙事、写景、状物为主，表达思想感情，反映社会生活。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14677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01242" y="1602358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记叙文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05571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以议论为主要表达方式，通过摆事实、讲道理、辨是非等方法，确定其观点正确或错误，树立或否定某种主张。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5571" y="1601372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议论文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4982395"/>
            <a:ext cx="3433799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以说明为主要表达方式，介绍事物的形状、构造、性质、变化、成因、功用等特征。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14677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01242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说明文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4982395"/>
            <a:ext cx="3438525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为处理日常事务而写的文章，如信函、报告、计划、总结等。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5109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386521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应用文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常见作文类型及特点分析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2696" b="12696"/>
          <a:stretch>
            <a:fillRect/>
          </a:stretch>
        </p:blipFill>
        <p:spPr>
          <a:xfrm>
            <a:off x="4821847" y="1611542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455569"/>
            <a:ext cx="4076700" cy="14287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欣赏优秀范文，理解其立意、选材、语言和结构等方面的优点。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178907"/>
            <a:ext cx="4076700" cy="14382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从范文中学习如何运用各种写作技巧和方法，提高自己的写作水平。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4746271"/>
            <a:ext cx="4076700" cy="14382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通过比较和分析不同范文的风格和特点，培养自己的审美能力和判断力。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优秀范文欣赏与启示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https://d.book118.com/078041070135006036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109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2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2024-09-16T10:56:05.304</cp:lastPrinted>
  <dcterms:created xsi:type="dcterms:W3CDTF">2024-09-16T02:56:05Z</dcterms:created>
  <dcterms:modified xsi:type="dcterms:W3CDTF">2024-09-16T02:56:07Z</dcterms:modified>
</cp:coreProperties>
</file>