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13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15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D504F8-41F5-4DB8-B70C-86617C5CC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E7A8E3-99D5-421B-896A-544AC4403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169A8-CC3D-4789-9253-06F56E4F6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76FE88-A465-424C-AF2B-9378AA0D6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5EA0FB-098F-489D-A585-D6E11156D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AD610D-7896-4DE6-9975-C3724F634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98CBA6-155A-414E-892F-68C6673FC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DE8956-CDC6-46D9-AA8B-524AA55D2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8312C9-6226-4278-A283-AAC481A5B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670C29-A68D-4993-8E06-C39DC1792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F7FCCA-77DB-470F-8E90-8560C623D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120" r:id="rId2"/>
    <p:sldLayoutId id="2147485121" r:id="rId3"/>
    <p:sldLayoutId id="2147485122" r:id="rId4"/>
    <p:sldLayoutId id="2147485123" r:id="rId5"/>
    <p:sldLayoutId id="2147485124" r:id="rId6"/>
    <p:sldLayoutId id="2147485125" r:id="rId7"/>
    <p:sldLayoutId id="2147485126" r:id="rId8"/>
    <p:sldLayoutId id="2147485127" r:id="rId9"/>
    <p:sldLayoutId id="2147485128" r:id="rId10"/>
    <p:sldLayoutId id="214748512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18" Type="http://schemas.openxmlformats.org/officeDocument/2006/relationships/tags" Target="../tags/tag145.xml" /><Relationship Id="rId19" Type="http://schemas.openxmlformats.org/officeDocument/2006/relationships/tags" Target="../tags/tag146.xml" /><Relationship Id="rId2" Type="http://schemas.openxmlformats.org/officeDocument/2006/relationships/tags" Target="../tags/tag129.xml" /><Relationship Id="rId20" Type="http://schemas.openxmlformats.org/officeDocument/2006/relationships/tags" Target="../tags/tag147.xml" /><Relationship Id="rId21" Type="http://schemas.openxmlformats.org/officeDocument/2006/relationships/tags" Target="../tags/tag148.xml" /><Relationship Id="rId22" Type="http://schemas.openxmlformats.org/officeDocument/2006/relationships/tags" Target="../tags/tag149.xml" /><Relationship Id="rId23" Type="http://schemas.openxmlformats.org/officeDocument/2006/relationships/tags" Target="../tags/tag150.xml" /><Relationship Id="rId24" Type="http://schemas.openxmlformats.org/officeDocument/2006/relationships/tags" Target="../tags/tag151.xml" /><Relationship Id="rId25" Type="http://schemas.openxmlformats.org/officeDocument/2006/relationships/tags" Target="../tags/tag152.xml" /><Relationship Id="rId26" Type="http://schemas.openxmlformats.org/officeDocument/2006/relationships/tags" Target="../tags/tag153.xml" /><Relationship Id="rId27" Type="http://schemas.openxmlformats.org/officeDocument/2006/relationships/tags" Target="../tags/tag154.xml" /><Relationship Id="rId28" Type="http://schemas.openxmlformats.org/officeDocument/2006/relationships/tags" Target="../tags/tag155.xml" /><Relationship Id="rId29" Type="http://schemas.openxmlformats.org/officeDocument/2006/relationships/tags" Target="../tags/tag156.xml" /><Relationship Id="rId3" Type="http://schemas.openxmlformats.org/officeDocument/2006/relationships/tags" Target="../tags/tag130.xml" /><Relationship Id="rId30" Type="http://schemas.openxmlformats.org/officeDocument/2006/relationships/tags" Target="../tags/tag157.xml" /><Relationship Id="rId31" Type="http://schemas.openxmlformats.org/officeDocument/2006/relationships/tags" Target="../tags/tag158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43025004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医药和生物科技市场可行性研究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A CLICK TO UNLIMITED POSSIBILITES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医药和生物科技市场可行性研究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医药和生物科技市场投资机会与风险分析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医药和生物科技市场发展趋势预测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医药和生物科技市场可行性研究结论与建议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医药和生物科技市场概述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医药和生物科技市场概述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医药和生物科技行业定义</a:t>
            </a:r>
            <a:endParaRPr lang="zh-CN" altLang="en-US"/>
          </a:p>
        </p:txBody>
      </p:sp>
      <p:sp>
        <p:nvSpPr>
          <p:cNvPr id="1048934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3896151" y="1161855"/>
            <a:ext cx="995867" cy="289606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6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3922683" y="4389637"/>
            <a:ext cx="946710" cy="260027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8" name="任意多边形 4"/>
          <p:cNvSpPr/>
          <p:nvPr>
            <p:custDataLst>
              <p:tags r:id="rId4"/>
            </p:custDataLst>
          </p:nvPr>
        </p:nvSpPr>
        <p:spPr>
          <a:xfrm>
            <a:off x="3095030" y="2108576"/>
            <a:ext cx="2600273" cy="392414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0" name="任意多边形 5"/>
          <p:cNvSpPr/>
          <p:nvPr>
            <p:custDataLst>
              <p:tags r:id="rId5"/>
            </p:custDataLst>
          </p:nvPr>
        </p:nvSpPr>
        <p:spPr>
          <a:xfrm flipV="1">
            <a:off x="2946195" y="1364400"/>
            <a:ext cx="2896066" cy="139251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3095030" y="2934287"/>
            <a:ext cx="2600273" cy="234280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9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医药行业：指专门生产、销售药品、医疗器械、医疗设备等医疗用品的企业和机构</a:t>
            </a:r>
            <a:endParaRPr kumimoji="0" lang="zh-CN" altLang="en-US" sz="19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44" name="五边形 9"/>
          <p:cNvSpPr/>
          <p:nvPr>
            <p:custDataLst>
              <p:tags r:id="rId7"/>
            </p:custDataLst>
          </p:nvPr>
        </p:nvSpPr>
        <p:spPr>
          <a:xfrm rot="16200000" flipH="1">
            <a:off x="7300594" y="1177385"/>
            <a:ext cx="995867" cy="289606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6" name="五边形 10"/>
          <p:cNvSpPr/>
          <p:nvPr>
            <p:custDataLst>
              <p:tags r:id="rId8"/>
            </p:custDataLst>
          </p:nvPr>
        </p:nvSpPr>
        <p:spPr>
          <a:xfrm rot="16200000" flipH="1">
            <a:off x="7325831" y="4404520"/>
            <a:ext cx="946710" cy="260027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8" name="任意多边形 11"/>
          <p:cNvSpPr/>
          <p:nvPr>
            <p:custDataLst>
              <p:tags r:id="rId9"/>
            </p:custDataLst>
          </p:nvPr>
        </p:nvSpPr>
        <p:spPr>
          <a:xfrm>
            <a:off x="6499473" y="2123459"/>
            <a:ext cx="2600273" cy="392414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0" name="任意多边形 12"/>
          <p:cNvSpPr/>
          <p:nvPr>
            <p:custDataLst>
              <p:tags r:id="rId10"/>
            </p:custDataLst>
          </p:nvPr>
        </p:nvSpPr>
        <p:spPr>
          <a:xfrm flipV="1">
            <a:off x="6350638" y="1379931"/>
            <a:ext cx="2896066" cy="139251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99473" y="2934287"/>
            <a:ext cx="2600273" cy="234280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生物科技行业：指利用生物技术进行产品研发、生产和销售的企业，包括生物医药、生物农业、生物环保等领域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行业市场规模和增长趋势</a:t>
            </a:r>
            <a:endParaRPr lang="zh-CN" altLang="en-US"/>
          </a:p>
        </p:txBody>
      </p:sp>
      <p:sp>
        <p:nvSpPr>
          <p:cNvPr id="1048988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中国医药和生物科技市场增长趋势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98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中国医药和生物科技市场规模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全球医药和生物科技市场增长趋势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10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全球医药和生物科技市场规模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行业主要产品和服务</a:t>
            </a:r>
            <a:endParaRPr lang="zh-CN" altLang="en-US"/>
          </a:p>
        </p:txBody>
      </p:sp>
      <p:sp>
        <p:nvSpPr>
          <p:cNvPr id="1049050" name="对角圆角矩形 15"/>
          <p:cNvSpPr/>
          <p:nvPr>
            <p:custDataLst>
              <p:tags r:id="rId2"/>
            </p:custDataLst>
          </p:nvPr>
        </p:nvSpPr>
        <p:spPr>
          <a:xfrm>
            <a:off x="838200" y="4839477"/>
            <a:ext cx="10515343" cy="8862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对角圆角矩形 16"/>
          <p:cNvSpPr/>
          <p:nvPr>
            <p:custDataLst>
              <p:tags r:id="rId3"/>
            </p:custDataLst>
          </p:nvPr>
        </p:nvSpPr>
        <p:spPr>
          <a:xfrm>
            <a:off x="838200" y="4678854"/>
            <a:ext cx="639982" cy="61068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直角三角形 17"/>
          <p:cNvSpPr/>
          <p:nvPr>
            <p:custDataLst>
              <p:tags r:id="rId4"/>
            </p:custDataLst>
          </p:nvPr>
        </p:nvSpPr>
        <p:spPr>
          <a:xfrm>
            <a:off x="1478248" y="4678854"/>
            <a:ext cx="96424" cy="1607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文本框 27"/>
          <p:cNvSpPr txBox="1"/>
          <p:nvPr>
            <p:custDataLst>
              <p:tags r:id="rId5"/>
            </p:custDataLst>
          </p:nvPr>
        </p:nvSpPr>
        <p:spPr>
          <a:xfrm>
            <a:off x="1519778" y="4890779"/>
            <a:ext cx="9500915" cy="7918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0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服务：包括临床试验、药物研发、技术转让等</a:t>
            </a:r>
            <a:endParaRPr lang="en-US" altLang="zh-CN" sz="20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对角圆角矩形 52"/>
          <p:cNvSpPr/>
          <p:nvPr>
            <p:custDataLst>
              <p:tags r:id="rId6"/>
            </p:custDataLst>
          </p:nvPr>
        </p:nvSpPr>
        <p:spPr>
          <a:xfrm>
            <a:off x="838200" y="1977583"/>
            <a:ext cx="10515343" cy="8862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对角圆角矩形 53"/>
          <p:cNvSpPr/>
          <p:nvPr>
            <p:custDataLst>
              <p:tags r:id="rId7"/>
            </p:custDataLst>
          </p:nvPr>
        </p:nvSpPr>
        <p:spPr>
          <a:xfrm>
            <a:off x="838200" y="1816960"/>
            <a:ext cx="639982" cy="61068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直角三角形 54"/>
          <p:cNvSpPr/>
          <p:nvPr>
            <p:custDataLst>
              <p:tags r:id="rId8"/>
            </p:custDataLst>
          </p:nvPr>
        </p:nvSpPr>
        <p:spPr>
          <a:xfrm>
            <a:off x="1478248" y="1816960"/>
            <a:ext cx="96424" cy="1607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文本框 56"/>
          <p:cNvSpPr txBox="1"/>
          <p:nvPr>
            <p:custDataLst>
              <p:tags r:id="rId9"/>
            </p:custDataLst>
          </p:nvPr>
        </p:nvSpPr>
        <p:spPr>
          <a:xfrm>
            <a:off x="1519778" y="2021555"/>
            <a:ext cx="9500915" cy="7918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医药产品：包括药品、医疗器械、保健品等</a:t>
            </a:r>
            <a:endParaRPr lang="zh-CN" altLang="en-US" sz="20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对角圆角矩形 5"/>
          <p:cNvSpPr/>
          <p:nvPr>
            <p:custDataLst>
              <p:tags r:id="rId10"/>
            </p:custDataLst>
          </p:nvPr>
        </p:nvSpPr>
        <p:spPr>
          <a:xfrm>
            <a:off x="838200" y="3414027"/>
            <a:ext cx="10515343" cy="8862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对角圆角矩形 6"/>
          <p:cNvSpPr/>
          <p:nvPr>
            <p:custDataLst>
              <p:tags r:id="rId11"/>
            </p:custDataLst>
          </p:nvPr>
        </p:nvSpPr>
        <p:spPr>
          <a:xfrm>
            <a:off x="838200" y="3253404"/>
            <a:ext cx="639982" cy="61068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直角三角形 7"/>
          <p:cNvSpPr/>
          <p:nvPr>
            <p:custDataLst>
              <p:tags r:id="rId12"/>
            </p:custDataLst>
          </p:nvPr>
        </p:nvSpPr>
        <p:spPr>
          <a:xfrm>
            <a:off x="1478248" y="3253404"/>
            <a:ext cx="96424" cy="1607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文本框 8"/>
          <p:cNvSpPr txBox="1"/>
          <p:nvPr>
            <p:custDataLst>
              <p:tags r:id="rId13"/>
            </p:custDataLst>
          </p:nvPr>
        </p:nvSpPr>
        <p:spPr>
          <a:xfrm>
            <a:off x="1519778" y="3465939"/>
            <a:ext cx="9500915" cy="7918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生物科技产品：包括生物技术药物、基因工程产品、细胞培养产品等</a:t>
            </a:r>
            <a:endParaRPr lang="zh-CN" altLang="en-US" sz="20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行业主要客户群体</a:t>
            </a:r>
            <a:endParaRPr lang="zh-CN" altLang="en-US"/>
          </a:p>
        </p:txBody>
      </p:sp>
      <p:sp>
        <p:nvSpPr>
          <p:cNvPr id="104910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医疗机构：包括医院、诊所、药店等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政府机构：包括卫生部门、药品监管机构等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正文"/>
          <p:cNvSpPr txBox="1"/>
          <p:nvPr>
            <p:custDataLst>
              <p:tags r:id="rId29"/>
            </p:custDataLst>
          </p:nvPr>
        </p:nvSpPr>
        <p:spPr>
          <a:xfrm>
            <a:off x="7818944" y="249414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健康管理机构：包括健康咨询机构、体检中心等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正文"/>
          <p:cNvSpPr txBox="1"/>
          <p:nvPr>
            <p:custDataLst>
              <p:tags r:id="rId30"/>
            </p:custDataLst>
          </p:nvPr>
        </p:nvSpPr>
        <p:spPr>
          <a:xfrm>
            <a:off x="2303016" y="249414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医药研发机构：包括制药公司、生物技术公司等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正文"/>
          <p:cNvSpPr txBox="1"/>
          <p:nvPr>
            <p:custDataLst>
              <p:tags r:id="rId31"/>
            </p:custDataLst>
          </p:nvPr>
        </p:nvSpPr>
        <p:spPr>
          <a:xfrm>
            <a:off x="5061607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医疗器械制造商：包括生产医疗器械的企业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医药和生物科技市场可行性研究</a:t>
            </a:r>
            <a:endParaRPr lang="zh-CN" altLang="en-US"/>
          </a:p>
        </p:txBody>
      </p:sp>
      <p:sp>
        <p:nvSpPr>
          <p:cNvPr id="104918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市场可行性研究目的和意义</a:t>
            </a:r>
            <a:endParaRPr lang="zh-CN" altLang="en-US"/>
          </a:p>
        </p:txBody>
      </p:sp>
      <p:sp>
        <p:nvSpPr>
          <p:cNvPr id="1049252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4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56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确定市场潜力：评估医药和生物科技市场的潜在需求和市场规模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0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62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确定市场风险：分析市场中的竞争环境、政策法规、技术进步等因素对项目的影响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6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68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确定市场机会：寻找新的市场机会，为投资者提供决策依据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2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74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确定市场趋势：预测未来市场的发展趋势，为企业的战略规划提供参考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市场可行性研究方法和流程</a:t>
            </a:r>
            <a:endParaRPr lang="zh-CN" altLang="en-US"/>
          </a:p>
        </p:txBody>
      </p:sp>
      <p:sp>
        <p:nvSpPr>
          <p:cNvPr id="1049310" name="文本框 20"/>
          <p:cNvSpPr txBox="1"/>
          <p:nvPr>
            <p:custDataLst>
              <p:tags r:id="rId2"/>
            </p:custDataLst>
          </p:nvPr>
        </p:nvSpPr>
        <p:spPr>
          <a:xfrm>
            <a:off x="6781093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3"/>
                    </a:gs>
                    <a:gs pos="67000">
                      <a:schemeClr val="accent3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03</a:t>
            </a:r>
            <a:endParaRPr lang="en-US" altLang="zh-CN" sz="6600" b="1" spc="100">
              <a:gradFill>
                <a:gsLst>
                  <a:gs pos="34000">
                    <a:schemeClr val="accent3"/>
                  </a:gs>
                  <a:gs pos="67000">
                    <a:schemeClr val="accent3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312" name="文本框 178"/>
          <p:cNvSpPr txBox="1"/>
          <p:nvPr>
            <p:custDataLst>
              <p:tags r:id="rId3"/>
            </p:custDataLst>
          </p:nvPr>
        </p:nvSpPr>
        <p:spPr>
          <a:xfrm>
            <a:off x="6294898" y="2255214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分析数据：运用统计学、经济学等方法对数据进行处理和分析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314" name="文本框 18"/>
          <p:cNvSpPr txBox="1"/>
          <p:nvPr>
            <p:custDataLst>
              <p:tags r:id="rId4"/>
            </p:custDataLst>
          </p:nvPr>
        </p:nvSpPr>
        <p:spPr>
          <a:xfrm>
            <a:off x="1324395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01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316" name="文本框 176"/>
          <p:cNvSpPr txBox="1"/>
          <p:nvPr>
            <p:custDataLst>
              <p:tags r:id="rId5"/>
            </p:custDataLst>
          </p:nvPr>
        </p:nvSpPr>
        <p:spPr>
          <a:xfrm>
            <a:off x="838200" y="2255214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确定研究目标：明确研究目的、范围和重点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318" name="文本框 19"/>
          <p:cNvSpPr txBox="1"/>
          <p:nvPr>
            <p:custDataLst>
              <p:tags r:id="rId6"/>
            </p:custDataLst>
          </p:nvPr>
        </p:nvSpPr>
        <p:spPr>
          <a:xfrm>
            <a:off x="4053069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2"/>
                    </a:gs>
                    <a:gs pos="67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02</a:t>
            </a:r>
            <a:endParaRPr lang="en-US" altLang="zh-CN" sz="6600" b="1" spc="100">
              <a:gradFill>
                <a:gsLst>
                  <a:gs pos="34000">
                    <a:schemeClr val="accent2"/>
                  </a:gs>
                  <a:gs pos="67000">
                    <a:schemeClr val="accent2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320" name="文本框 177"/>
          <p:cNvSpPr txBox="1"/>
          <p:nvPr>
            <p:custDataLst>
              <p:tags r:id="rId7"/>
            </p:custDataLst>
          </p:nvPr>
        </p:nvSpPr>
        <p:spPr>
          <a:xfrm>
            <a:off x="3566224" y="2255214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收集数据：通过调查、访谈、文献等多种方式获取相关信息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322" name="文本框 25"/>
          <p:cNvSpPr txBox="1"/>
          <p:nvPr>
            <p:custDataLst>
              <p:tags r:id="rId8"/>
            </p:custDataLst>
          </p:nvPr>
        </p:nvSpPr>
        <p:spPr>
          <a:xfrm>
            <a:off x="8145431" y="3834049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07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324" name="文本框 180"/>
          <p:cNvSpPr txBox="1"/>
          <p:nvPr>
            <p:custDataLst>
              <p:tags r:id="rId9"/>
            </p:custDataLst>
          </p:nvPr>
        </p:nvSpPr>
        <p:spPr>
          <a:xfrm>
            <a:off x="7657935" y="4717391"/>
            <a:ext cx="2332750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总结经验：对整个研究过程进行总结和反思，为今后的研究提供参考和借鉴。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326" name="文本框 23"/>
          <p:cNvSpPr txBox="1"/>
          <p:nvPr>
            <p:custDataLst>
              <p:tags r:id="rId10"/>
            </p:custDataLst>
          </p:nvPr>
        </p:nvSpPr>
        <p:spPr>
          <a:xfrm>
            <a:off x="2688732" y="3834049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1"/>
                    </a:gs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>
                <a:gradFill>
                  <a:gsLst>
                    <a:gs pos="34000">
                      <a:schemeClr val="accent5"/>
                    </a:gs>
                    <a:gs pos="67000">
                      <a:schemeClr val="accent5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05</a:t>
            </a:r>
            <a:endParaRPr lang="en-US" altLang="zh-CN" sz="6600">
              <a:gradFill>
                <a:gsLst>
                  <a:gs pos="34000">
                    <a:schemeClr val="accent5"/>
                  </a:gs>
                  <a:gs pos="67000">
                    <a:schemeClr val="accent5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328" name="文本框 181"/>
          <p:cNvSpPr txBox="1"/>
          <p:nvPr>
            <p:custDataLst>
              <p:tags r:id="rId11"/>
            </p:custDataLst>
          </p:nvPr>
        </p:nvSpPr>
        <p:spPr>
          <a:xfrm>
            <a:off x="2201237" y="4717391"/>
            <a:ext cx="2332750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制定方案：根据评估结果，制定相应的市场推广和营销策略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330" name="文本框 24"/>
          <p:cNvSpPr txBox="1"/>
          <p:nvPr>
            <p:custDataLst>
              <p:tags r:id="rId12"/>
            </p:custDataLst>
          </p:nvPr>
        </p:nvSpPr>
        <p:spPr>
          <a:xfrm>
            <a:off x="5416756" y="3834049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0">
                      <a:schemeClr val="accent6"/>
                    </a:gs>
                    <a:gs pos="34000">
                      <a:schemeClr val="accent6"/>
                    </a:gs>
                    <a:gs pos="67000">
                      <a:schemeClr val="accent6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06</a:t>
            </a:r>
            <a:endParaRPr lang="en-US" altLang="zh-CN" sz="6600" b="1" spc="100">
              <a:gradFill>
                <a:gsLst>
                  <a:gs pos="0">
                    <a:schemeClr val="accent6"/>
                  </a:gs>
                  <a:gs pos="34000">
                    <a:schemeClr val="accent6"/>
                  </a:gs>
                  <a:gs pos="67000">
                    <a:schemeClr val="accent6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332" name="文本框 182"/>
          <p:cNvSpPr txBox="1"/>
          <p:nvPr>
            <p:custDataLst>
              <p:tags r:id="rId13"/>
            </p:custDataLst>
          </p:nvPr>
        </p:nvSpPr>
        <p:spPr>
          <a:xfrm>
            <a:off x="4929911" y="4703091"/>
            <a:ext cx="2332750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实施方案：将方案付诸实践，并进行持续的监测和调整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334" name="文本框 21"/>
          <p:cNvSpPr txBox="1"/>
          <p:nvPr>
            <p:custDataLst>
              <p:tags r:id="rId14"/>
            </p:custDataLst>
          </p:nvPr>
        </p:nvSpPr>
        <p:spPr>
          <a:xfrm>
            <a:off x="9509118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4"/>
                    </a:gs>
                    <a:gs pos="34000">
                      <a:schemeClr val="accent4"/>
                    </a:gs>
                    <a:gs pos="67000">
                      <a:schemeClr val="accent4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>
                <a:latin typeface="+mn-ea"/>
              </a:rPr>
              <a:t>04</a:t>
            </a:r>
            <a:endParaRPr lang="en-US" altLang="zh-CN" sz="6600">
              <a:latin typeface="+mn-ea"/>
            </a:endParaRPr>
          </a:p>
        </p:txBody>
      </p:sp>
      <p:sp>
        <p:nvSpPr>
          <p:cNvPr id="1049336" name="文本框 179"/>
          <p:cNvSpPr txBox="1"/>
          <p:nvPr>
            <p:custDataLst>
              <p:tags r:id="rId15"/>
            </p:custDataLst>
          </p:nvPr>
        </p:nvSpPr>
        <p:spPr>
          <a:xfrm>
            <a:off x="9022922" y="2179165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评估市场潜力：根据分析结果，评估市场的潜力和风险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市场可行性研究结果分析和解读</a:t>
            </a:r>
            <a:endParaRPr lang="zh-CN" altLang="en-US"/>
          </a:p>
        </p:txBody>
      </p:sp>
      <p:sp>
        <p:nvSpPr>
          <p:cNvPr id="104937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市场需求和趋势预测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市场潜力和规模评估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竞争环境和竞争优势分析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风险评估和应对策略建议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市场可行性研究结论和建议</a:t>
            </a:r>
            <a:endParaRPr lang="zh-CN" altLang="en-US"/>
          </a:p>
        </p:txBody>
      </p:sp>
      <p:sp>
        <p:nvSpPr>
          <p:cNvPr id="104943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建议：政府和企业应该加强合作，推动医药和生物科技市场的创新和发展，提高市场竞争力。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结论：医药和生物科技市场具有巨大的潜力和增长空间，但需要克服一些挑战和障碍。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具体措施：加大投入，加强研发，提高产品质量和技术水平，加强市场营销和品牌建设，加强人才培养和引进。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未来展望：随着科技的不断进步和政策的不断优化，医药和生物科技市场将迎来更加广阔的发展前景。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8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医药和生物科技市场投资机会与风险分析</a:t>
            </a:r>
            <a:endParaRPr lang="zh-CN" altLang="en-US"/>
          </a:p>
        </p:txBody>
      </p:sp>
      <p:sp>
        <p:nvSpPr>
          <p:cNvPr id="104948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https://d.book118.com/078043025004006047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3"/>
  <p:tag name="KSO_WM_UNIT_INDEX" val="1_1_3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4"/>
  <p:tag name="KSO_WM_UNIT_INDEX" val="1_1_4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i*1_1_1"/>
  <p:tag name="KSO_WM_UNIT_INDEX" val="1_1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2"/>
  <p:tag name="KSO_WM_UNIT_INDEX" val="1_1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  <p:tag name="KSO_WM_UNIT_VALUE" val="44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3"/>
  <p:tag name="KSO_WM_UNIT_INDEX" val="1_2_3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4"/>
  <p:tag name="KSO_WM_UNIT_INDEX" val="1_2_4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i*1_2_1"/>
  <p:tag name="KSO_WM_UNIT_INDEX" val="1_2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2"/>
  <p:tag name="KSO_WM_UNIT_INDEX" val="1_2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  <p:tag name="KSO_WM_UNIT_VALUE" val="44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2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2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2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2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2*l_h_i*1_1_3"/>
  <p:tag name="KSO_WM_UNIT_INDEX" val="1_1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2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2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2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2*l_h_i*1_2_3"/>
  <p:tag name="KSO_WM_UNIT_INDEX" val="1_2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2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2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2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"/>
  <p:tag name="KSO_WM_UNIT_INDEX" val="1_1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"/>
  <p:tag name="KSO_WM_UNIT_INDEX" val="1_2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3"/>
  <p:tag name="KSO_WM_UNIT_INDEX" val="1_3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4"/>
  <p:tag name="KSO_WM_UNIT_INDEX" val="1_4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5"/>
  <p:tag name="KSO_WM_UNIT_INDEX" val="1_5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8"/>
  <p:tag name="KSO_WM_UNIT_INDEX" val="1_8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1"/>
  <p:tag name="KSO_WM_UNIT_INDEX" val="1_11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5"/>
  <p:tag name="KSO_WM_UNIT_INDEX" val="1_15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8"/>
  <p:tag name="KSO_WM_UNIT_INDEX" val="1_18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0"/>
  <p:tag name="KSO_WM_UNIT_INDEX" val="1_20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5"/>
  <p:tag name="KSO_WM_UNIT_INDEX" val="1_25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1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7,&quot;pos&quot;:0.6700000166893005,&quot;transparency&quot;:1},{&quot;brightness&quot;:0,&quot;colorType&quot;:1,&quot;foreColorIndex&quot;:7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3_1"/>
  <p:tag name="KSO_WM_UNIT_INDEX" val="1_3_1"/>
  <p:tag name="KSO_WM_UNIT_LAYERLEVEL" val="1_1_1"/>
  <p:tag name="KSO_WM_UNIT_SUBTYPE" val="d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1_1"/>
  <p:tag name="KSO_WM_UNIT_INDEX" val="1_1_1"/>
  <p:tag name="KSO_WM_UNIT_LAYERLEVEL" val="1_1_1"/>
  <p:tag name="KSO_WM_UNIT_SUBTYPE" val="d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.6700000166893005,&quot;transparency&quot;:1},{&quot;brightness&quot;:0,&quot;colorType&quot;:1,&quot;foreColorIndex&quot;:6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2_1"/>
  <p:tag name="KSO_WM_UNIT_INDEX" val="1_2_1"/>
  <p:tag name="KSO_WM_UNIT_LAYERLEVEL" val="1_1_1"/>
  <p:tag name="KSO_WM_UNIT_SUBTYPE" val="d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7_1"/>
  <p:tag name="KSO_WM_UNIT_INDEX" val="1_7_1"/>
  <p:tag name="KSO_WM_UNIT_LAYERLEVEL" val="1_1_1"/>
  <p:tag name="KSO_WM_UNIT_SUBTYPE" val="d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7_1"/>
  <p:tag name="KSO_WM_UNIT_INDEX" val="1_7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9,&quot;pos&quot;:0.6700000166893005,&quot;transparency&quot;:1},{&quot;brightness&quot;:0,&quot;colorType&quot;:1,&quot;foreColorIndex&quot;:9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5_1"/>
  <p:tag name="KSO_WM_UNIT_INDEX" val="1_5_1"/>
  <p:tag name="KSO_WM_UNIT_LAYERLEVEL" val="1_1_1"/>
  <p:tag name="KSO_WM_UNIT_SUBTYPE" val="d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0,&quot;pos&quot;:0,&quot;transparency&quot;:0},{&quot;brightness&quot;:0,&quot;colorType&quot;:1,&quot;foreColorIndex&quot;:10,&quot;pos&quot;:0.6700000166893005,&quot;transparency&quot;:1},{&quot;brightness&quot;:0,&quot;colorType&quot;:1,&quot;foreColorIndex&quot;:10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6_1"/>
  <p:tag name="KSO_WM_UNIT_INDEX" val="1_6_1"/>
  <p:tag name="KSO_WM_UNIT_LAYERLEVEL" val="1_1_1"/>
  <p:tag name="KSO_WM_UNIT_SUBTYPE" val="d"/>
  <p:tag name="KSO_WM_UNIT_TEXT_FILL_FORE_SCHEMECOLOR_INDEX" val="10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8,&quot;pos&quot;:0,&quot;transparency&quot;:0},{&quot;brightness&quot;:0,&quot;colorType&quot;:1,&quot;foreColorIndex&quot;:8,&quot;pos&quot;:0.6700000166893005,&quot;transparency&quot;:1},{&quot;brightness&quot;:0,&quot;colorType&quot;:1,&quot;foreColorIndex&quot;:8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4_1"/>
  <p:tag name="KSO_WM_UNIT_INDEX" val="1_4_1"/>
  <p:tag name="KSO_WM_UNIT_LAYERLEVEL" val="1_1_1"/>
  <p:tag name="KSO_WM_UNIT_SUBTYPE" val="d"/>
  <p:tag name="KSO_WM_UNIT_TEXT_FILL_FORE_SCHEMECOLOR_INDEX" val="8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14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21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Calibri Light</vt:lpstr>
      <vt:lpstr>+中文标题</vt:lpstr>
      <vt:lpstr>宋体</vt:lpstr>
      <vt:lpstr>Office Theme</vt:lpstr>
      <vt:lpstr>医药和生物科技市场可行性研究</vt:lpstr>
      <vt:lpstr>目录</vt:lpstr>
      <vt:lpstr>添加章节标题</vt:lpstr>
      <vt:lpstr>医药和生物科技市场概述</vt:lpstr>
      <vt:lpstr>PowerPoint Presentation</vt:lpstr>
      <vt:lpstr>医药和生物科技行业定义</vt:lpstr>
      <vt:lpstr>行业市场规模和增长趋势</vt:lpstr>
      <vt:lpstr>行业主要产品和服务</vt:lpstr>
      <vt:lpstr>行业主要客户群体</vt:lpstr>
      <vt:lpstr>医药和生物科技市场可行性研究</vt:lpstr>
      <vt:lpstr>PowerPoint Presentation</vt:lpstr>
      <vt:lpstr>市场可行性研究目的和意义</vt:lpstr>
      <vt:lpstr>市场可行性研究方法和流程</vt:lpstr>
      <vt:lpstr>市场可行性研究结果分析和解读</vt:lpstr>
      <vt:lpstr>市场可行性研究结论和建议</vt:lpstr>
      <vt:lpstr>医药和生物科技市场投资机会与风险分析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2024-09-28T01:58:21.278</cp:lastPrinted>
  <dcterms:created xsi:type="dcterms:W3CDTF">2024-09-27T17:58:21Z</dcterms:created>
  <dcterms:modified xsi:type="dcterms:W3CDTF">2024-09-27T17:58:23Z</dcterms:modified>
</cp:coreProperties>
</file>