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86BB5-0EB4-4196-A361-77D4A223B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8AD00-9CEC-4869-A2EA-1C3BB85CD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C263A-FF2A-4208-9FB5-3F9903656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60A7E-6980-406C-8C9D-81DD24307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966497-9E32-4F17-AF30-B5ED8FEE4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0E97B6-7553-422B-ADA3-7D18EDF18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3DFC3D-9AC8-48D0-AA19-6D631F68C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C418A-1F85-4D7C-AD94-E48D985CC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49099-2C75-4E0C-BC75-F21638CAD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A0C31-4F9A-49DA-AAAD-0A210B4AD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0117F-6C32-44C2-8176-06B8DF789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360789" y="1324112"/>
            <a:ext cx="1470420" cy="143128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760842" y="1445928"/>
            <a:ext cx="5549900" cy="43827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11" Type="http://schemas.openxmlformats.org/officeDocument/2006/relationships/image" Target="../media/image19.png" /><Relationship Id="rId12" Type="http://schemas.openxmlformats.org/officeDocument/2006/relationships/image" Target="../media/image20.png" /><Relationship Id="rId13" Type="http://schemas.openxmlformats.org/officeDocument/2006/relationships/image" Target="../media/image21.png" /><Relationship Id="rId14" Type="http://schemas.openxmlformats.org/officeDocument/2006/relationships/image" Target="../media/image22.png" /><Relationship Id="rId15" Type="http://schemas.openxmlformats.org/officeDocument/2006/relationships/image" Target="../media/image23.png" /><Relationship Id="rId16" Type="http://schemas.openxmlformats.org/officeDocument/2006/relationships/image" Target="../media/image24.png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4.png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19.png" /><Relationship Id="rId6" Type="http://schemas.openxmlformats.org/officeDocument/2006/relationships/image" Target="../media/image20.png" /><Relationship Id="rId7" Type="http://schemas.openxmlformats.org/officeDocument/2006/relationships/image" Target="../media/image21.png" /><Relationship Id="rId8" Type="http://schemas.openxmlformats.org/officeDocument/2006/relationships/image" Target="../media/image22.png" /><Relationship Id="rId9" Type="http://schemas.openxmlformats.org/officeDocument/2006/relationships/image" Target="../media/image2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4.png" /><Relationship Id="rId11" Type="http://schemas.openxmlformats.org/officeDocument/2006/relationships/image" Target="../media/image23.png" /><Relationship Id="rId2" Type="http://schemas.openxmlformats.org/officeDocument/2006/relationships/image" Target="../media/image2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20.png" /><Relationship Id="rId7" Type="http://schemas.openxmlformats.org/officeDocument/2006/relationships/image" Target="../media/image19.png" /><Relationship Id="rId8" Type="http://schemas.openxmlformats.org/officeDocument/2006/relationships/image" Target="../media/image21.png" /><Relationship Id="rId9" Type="http://schemas.openxmlformats.org/officeDocument/2006/relationships/image" Target="../media/image2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3.png" /><Relationship Id="rId11" Type="http://schemas.openxmlformats.org/officeDocument/2006/relationships/image" Target="../media/image24.png" /><Relationship Id="rId2" Type="http://schemas.openxmlformats.org/officeDocument/2006/relationships/image" Target="../media/image26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19.png" /><Relationship Id="rId7" Type="http://schemas.openxmlformats.org/officeDocument/2006/relationships/image" Target="../media/image20.png" /><Relationship Id="rId8" Type="http://schemas.openxmlformats.org/officeDocument/2006/relationships/image" Target="../media/image21.png" /><Relationship Id="rId9" Type="http://schemas.openxmlformats.org/officeDocument/2006/relationships/image" Target="../media/image2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3.png" /><Relationship Id="rId11" Type="http://schemas.openxmlformats.org/officeDocument/2006/relationships/image" Target="../media/image24.png" /><Relationship Id="rId2" Type="http://schemas.openxmlformats.org/officeDocument/2006/relationships/image" Target="../media/image27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19.png" /><Relationship Id="rId7" Type="http://schemas.openxmlformats.org/officeDocument/2006/relationships/image" Target="../media/image20.png" /><Relationship Id="rId8" Type="http://schemas.openxmlformats.org/officeDocument/2006/relationships/image" Target="../media/image21.png" /><Relationship Id="rId9" Type="http://schemas.openxmlformats.org/officeDocument/2006/relationships/image" Target="../media/image2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4.png" /><Relationship Id="rId11" Type="http://schemas.openxmlformats.org/officeDocument/2006/relationships/image" Target="../media/image23.png" /><Relationship Id="rId2" Type="http://schemas.openxmlformats.org/officeDocument/2006/relationships/image" Target="../media/image28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20.png" /><Relationship Id="rId7" Type="http://schemas.openxmlformats.org/officeDocument/2006/relationships/image" Target="../media/image19.png" /><Relationship Id="rId8" Type="http://schemas.openxmlformats.org/officeDocument/2006/relationships/image" Target="../media/image21.png" /><Relationship Id="rId9" Type="http://schemas.openxmlformats.org/officeDocument/2006/relationships/image" Target="../media/image2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4.png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19.png" /><Relationship Id="rId6" Type="http://schemas.openxmlformats.org/officeDocument/2006/relationships/image" Target="../media/image20.png" /><Relationship Id="rId7" Type="http://schemas.openxmlformats.org/officeDocument/2006/relationships/image" Target="../media/image21.png" /><Relationship Id="rId8" Type="http://schemas.openxmlformats.org/officeDocument/2006/relationships/image" Target="../media/image22.png" /><Relationship Id="rId9" Type="http://schemas.openxmlformats.org/officeDocument/2006/relationships/image" Target="../media/image2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2.png" /><Relationship Id="rId11" Type="http://schemas.openxmlformats.org/officeDocument/2006/relationships/image" Target="../media/image23.png" /><Relationship Id="rId12" Type="http://schemas.openxmlformats.org/officeDocument/2006/relationships/image" Target="../media/image24.png" /><Relationship Id="rId2" Type="http://schemas.openxmlformats.org/officeDocument/2006/relationships/image" Target="../media/image29.png" /><Relationship Id="rId3" Type="http://schemas.openxmlformats.org/officeDocument/2006/relationships/image" Target="../media/image30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18.png" /><Relationship Id="rId7" Type="http://schemas.openxmlformats.org/officeDocument/2006/relationships/image" Target="../media/image19.png" /><Relationship Id="rId8" Type="http://schemas.openxmlformats.org/officeDocument/2006/relationships/image" Target="../media/image20.png" /><Relationship Id="rId9" Type="http://schemas.openxmlformats.org/officeDocument/2006/relationships/image" Target="../media/image2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441140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25786" y="2442521"/>
            <a:ext cx="5940425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FFFFFF"/>
                </a:solidFill>
              </a:rPr>
              <a:t>合成实验可行性报告</a:t>
            </a:r>
            <a:endParaRPr sz="51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140758" y="0"/>
            <a:ext cx="2809138" cy="479241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995580" y="2869544"/>
            <a:ext cx="105600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CATALOGUE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760796" y="3365540"/>
            <a:ext cx="1492250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455907" y="1361747"/>
            <a:ext cx="2971800" cy="330898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25">
                <a:solidFill>
                  <a:srgbClr val="00B6FF"/>
                </a:solidFill>
                <a:latin typeface="微软雅黑"/>
                <a:cs typeface="微软雅黑"/>
              </a:rPr>
              <a:t>引言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6FF"/>
                </a:solidFill>
                <a:latin typeface="微软雅黑"/>
                <a:cs typeface="微软雅黑"/>
              </a:rPr>
              <a:t>合成实验原理及步骤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6FF"/>
                </a:solidFill>
                <a:latin typeface="微软雅黑"/>
                <a:cs typeface="微软雅黑"/>
              </a:rPr>
              <a:t>实验材料与方法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6FF"/>
                </a:solidFill>
                <a:latin typeface="微软雅黑"/>
                <a:cs typeface="微软雅黑"/>
              </a:rPr>
              <a:t>实验结果与分析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6FF"/>
                </a:solidFill>
                <a:latin typeface="微软雅黑"/>
                <a:cs typeface="微软雅黑"/>
              </a:rPr>
              <a:t>合成实验可行性评估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6FF"/>
                </a:solidFill>
                <a:latin typeface="微软雅黑"/>
                <a:cs typeface="微软雅黑"/>
              </a:rPr>
              <a:t>结论与展望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823497" y="2897445"/>
            <a:ext cx="1375410" cy="131445"/>
          </a:xfrm>
          <a:custGeom>
            <a:rect l="l" t="t" r="r" b="b"/>
            <a:pathLst>
              <a:path w="1375410" h="131444">
                <a:moveTo>
                  <a:pt x="1375002" y="0"/>
                </a:moveTo>
                <a:lnTo>
                  <a:pt x="1375002" y="130950"/>
                </a:lnTo>
              </a:path>
              <a:path w="1375410" h="131444">
                <a:moveTo>
                  <a:pt x="0" y="0"/>
                </a:moveTo>
                <a:lnTo>
                  <a:pt x="0" y="13095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8" name="object 8"/>
          <p:cNvGrpSpPr/>
          <p:nvPr/>
        </p:nvGrpSpPr>
        <p:grpSpPr>
          <a:xfrm>
            <a:off x="611546" y="2352183"/>
            <a:ext cx="259715" cy="1538605"/>
            <a:chOff x="611546" y="2352183"/>
            <a:chExt cx="259715" cy="1538605"/>
          </a:xfrm>
        </p:grpSpPr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11546" y="2481966"/>
              <a:ext cx="259567" cy="140874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611546" y="2352183"/>
              <a:ext cx="259715" cy="259715"/>
            </a:xfrm>
            <a:custGeom>
              <a:rect l="l" t="t" r="r" b="b"/>
              <a:pathLst>
                <a:path w="259715" h="259714">
                  <a:moveTo>
                    <a:pt x="129783" y="259566"/>
                  </a:moveTo>
                  <a:lnTo>
                    <a:pt x="79265" y="249367"/>
                  </a:lnTo>
                  <a:lnTo>
                    <a:pt x="38012" y="221553"/>
                  </a:lnTo>
                  <a:lnTo>
                    <a:pt x="10198" y="180300"/>
                  </a:lnTo>
                  <a:lnTo>
                    <a:pt x="0" y="129782"/>
                  </a:lnTo>
                  <a:lnTo>
                    <a:pt x="10199" y="79265"/>
                  </a:lnTo>
                  <a:lnTo>
                    <a:pt x="38013" y="38012"/>
                  </a:lnTo>
                  <a:lnTo>
                    <a:pt x="79267" y="10198"/>
                  </a:lnTo>
                  <a:lnTo>
                    <a:pt x="129783" y="0"/>
                  </a:lnTo>
                  <a:lnTo>
                    <a:pt x="180301" y="10199"/>
                  </a:lnTo>
                  <a:lnTo>
                    <a:pt x="221554" y="38012"/>
                  </a:lnTo>
                  <a:lnTo>
                    <a:pt x="249367" y="79266"/>
                  </a:lnTo>
                  <a:lnTo>
                    <a:pt x="259566" y="129783"/>
                  </a:lnTo>
                  <a:lnTo>
                    <a:pt x="249367" y="180300"/>
                  </a:lnTo>
                  <a:lnTo>
                    <a:pt x="221553" y="221554"/>
                  </a:lnTo>
                  <a:lnTo>
                    <a:pt x="180300" y="249367"/>
                  </a:lnTo>
                  <a:lnTo>
                    <a:pt x="129783" y="259566"/>
                  </a:lnTo>
                  <a:close/>
                </a:path>
              </a:pathLst>
            </a:custGeom>
            <a:solidFill>
              <a:srgbClr val="B3BE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1" name="object 11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4877074"/>
            <a:ext cx="790787" cy="1797770"/>
          </a:xfrm>
          <a:prstGeom prst="rect">
            <a:avLst/>
          </a:prstGeom>
        </p:spPr>
      </p:pic>
      <p:grpSp>
        <p:nvGrpSpPr>
          <p:cNvPr id="12" name="object 12"/>
          <p:cNvGrpSpPr/>
          <p:nvPr/>
        </p:nvGrpSpPr>
        <p:grpSpPr>
          <a:xfrm>
            <a:off x="4298474" y="0"/>
            <a:ext cx="669290" cy="2249805"/>
            <a:chOff x="4298474" y="0"/>
            <a:chExt cx="669290" cy="2249805"/>
          </a:xfrm>
        </p:grpSpPr>
        <p:pic>
          <p:nvPicPr>
            <p:cNvPr id="13" name="object 1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298477" y="0"/>
              <a:ext cx="668834" cy="1915360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98474" y="1580941"/>
              <a:ext cx="669290" cy="669290"/>
            </a:xfrm>
            <a:custGeom>
              <a:rect l="l" t="t" r="r" b="b"/>
              <a:pathLst>
                <a:path w="669289" h="669289">
                  <a:moveTo>
                    <a:pt x="668835" y="334417"/>
                  </a:moveTo>
                  <a:lnTo>
                    <a:pt x="1" y="334417"/>
                  </a:lnTo>
                  <a:lnTo>
                    <a:pt x="3627" y="284999"/>
                  </a:lnTo>
                  <a:lnTo>
                    <a:pt x="14160" y="237833"/>
                  </a:lnTo>
                  <a:lnTo>
                    <a:pt x="31083" y="193435"/>
                  </a:lnTo>
                  <a:lnTo>
                    <a:pt x="53878" y="152323"/>
                  </a:lnTo>
                  <a:lnTo>
                    <a:pt x="82029" y="115014"/>
                  </a:lnTo>
                  <a:lnTo>
                    <a:pt x="115017" y="82026"/>
                  </a:lnTo>
                  <a:lnTo>
                    <a:pt x="152325" y="53876"/>
                  </a:lnTo>
                  <a:lnTo>
                    <a:pt x="193437" y="31081"/>
                  </a:lnTo>
                  <a:lnTo>
                    <a:pt x="237835" y="14158"/>
                  </a:lnTo>
                  <a:lnTo>
                    <a:pt x="285002" y="3625"/>
                  </a:lnTo>
                  <a:lnTo>
                    <a:pt x="334419" y="0"/>
                  </a:lnTo>
                  <a:lnTo>
                    <a:pt x="383835" y="3625"/>
                  </a:lnTo>
                  <a:lnTo>
                    <a:pt x="431002" y="14158"/>
                  </a:lnTo>
                  <a:lnTo>
                    <a:pt x="475400" y="31081"/>
                  </a:lnTo>
                  <a:lnTo>
                    <a:pt x="516512" y="53876"/>
                  </a:lnTo>
                  <a:lnTo>
                    <a:pt x="553820" y="82027"/>
                  </a:lnTo>
                  <a:lnTo>
                    <a:pt x="586809" y="115015"/>
                  </a:lnTo>
                  <a:lnTo>
                    <a:pt x="614959" y="152323"/>
                  </a:lnTo>
                  <a:lnTo>
                    <a:pt x="637754" y="193435"/>
                  </a:lnTo>
                  <a:lnTo>
                    <a:pt x="654676" y="237833"/>
                  </a:lnTo>
                  <a:lnTo>
                    <a:pt x="665209" y="284999"/>
                  </a:lnTo>
                  <a:lnTo>
                    <a:pt x="668835" y="334417"/>
                  </a:lnTo>
                  <a:close/>
                </a:path>
                <a:path w="669289" h="669289">
                  <a:moveTo>
                    <a:pt x="334417" y="668834"/>
                  </a:moveTo>
                  <a:lnTo>
                    <a:pt x="284999" y="665208"/>
                  </a:lnTo>
                  <a:lnTo>
                    <a:pt x="237833" y="654675"/>
                  </a:lnTo>
                  <a:lnTo>
                    <a:pt x="193435" y="637753"/>
                  </a:lnTo>
                  <a:lnTo>
                    <a:pt x="152323" y="614958"/>
                  </a:lnTo>
                  <a:lnTo>
                    <a:pt x="115015" y="586807"/>
                  </a:lnTo>
                  <a:lnTo>
                    <a:pt x="82026" y="553819"/>
                  </a:lnTo>
                  <a:lnTo>
                    <a:pt x="53876" y="516511"/>
                  </a:lnTo>
                  <a:lnTo>
                    <a:pt x="31081" y="475399"/>
                  </a:lnTo>
                  <a:lnTo>
                    <a:pt x="14158" y="431001"/>
                  </a:lnTo>
                  <a:lnTo>
                    <a:pt x="3625" y="383835"/>
                  </a:lnTo>
                  <a:lnTo>
                    <a:pt x="0" y="334417"/>
                  </a:lnTo>
                  <a:lnTo>
                    <a:pt x="668835" y="334417"/>
                  </a:lnTo>
                  <a:lnTo>
                    <a:pt x="665209" y="383835"/>
                  </a:lnTo>
                  <a:lnTo>
                    <a:pt x="654676" y="431001"/>
                  </a:lnTo>
                  <a:lnTo>
                    <a:pt x="637753" y="475399"/>
                  </a:lnTo>
                  <a:lnTo>
                    <a:pt x="614958" y="516511"/>
                  </a:lnTo>
                  <a:lnTo>
                    <a:pt x="586808" y="553819"/>
                  </a:lnTo>
                  <a:lnTo>
                    <a:pt x="553820" y="586807"/>
                  </a:lnTo>
                  <a:lnTo>
                    <a:pt x="516511" y="614958"/>
                  </a:lnTo>
                  <a:lnTo>
                    <a:pt x="475399" y="637753"/>
                  </a:lnTo>
                  <a:lnTo>
                    <a:pt x="431002" y="654676"/>
                  </a:lnTo>
                  <a:lnTo>
                    <a:pt x="383835" y="665209"/>
                  </a:lnTo>
                  <a:lnTo>
                    <a:pt x="334417" y="668834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5" name="object 15"/>
          <p:cNvPicPr/>
          <p:nvPr/>
        </p:nvPicPr>
        <p:blipFill>
          <a:blip r:embed="rId7"/>
          <a:stretch>
            <a:fillRect/>
          </a:stretch>
        </p:blipFill>
        <p:spPr>
          <a:xfrm>
            <a:off x="10066683" y="5912671"/>
            <a:ext cx="531248" cy="531246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8"/>
          <a:stretch>
            <a:fillRect/>
          </a:stretch>
        </p:blipFill>
        <p:spPr>
          <a:xfrm>
            <a:off x="10779575" y="0"/>
            <a:ext cx="1412424" cy="191536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360789" y="1324112"/>
            <a:ext cx="1469390" cy="2620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5"/>
              </a:spcBef>
            </a:pPr>
            <a:r>
              <a:rPr sz="92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92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4795"/>
              </a:spcBef>
            </a:pPr>
            <a:r>
              <a:rPr sz="3800" spc="-25">
                <a:solidFill>
                  <a:srgbClr val="FFFFFF"/>
                </a:solidFill>
                <a:latin typeface="微软雅黑"/>
                <a:cs typeface="微软雅黑"/>
              </a:rPr>
              <a:t>引言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72404" y="1168477"/>
            <a:ext cx="11247755" cy="4906645"/>
            <a:chOff x="472404" y="1168477"/>
            <a:chExt cx="11247755" cy="4906645"/>
          </a:xfrm>
        </p:grpSpPr>
        <p:sp>
          <p:nvSpPr>
            <p:cNvPr id="3" name="object 3"/>
            <p:cNvSpPr/>
            <p:nvPr/>
          </p:nvSpPr>
          <p:spPr>
            <a:xfrm>
              <a:off x="4073226" y="1168477"/>
              <a:ext cx="455930" cy="207010"/>
            </a:xfrm>
            <a:custGeom>
              <a:rect l="l" t="t" r="r" b="b"/>
              <a:pathLst>
                <a:path w="455929" h="207009">
                  <a:moveTo>
                    <a:pt x="455409" y="206922"/>
                  </a:moveTo>
                  <a:lnTo>
                    <a:pt x="113852" y="206922"/>
                  </a:lnTo>
                  <a:lnTo>
                    <a:pt x="0" y="0"/>
                  </a:lnTo>
                  <a:lnTo>
                    <a:pt x="341556" y="0"/>
                  </a:lnTo>
                  <a:lnTo>
                    <a:pt x="455409" y="206922"/>
                  </a:lnTo>
                  <a:close/>
                </a:path>
              </a:pathLst>
            </a:custGeom>
            <a:solidFill>
              <a:srgbClr val="0024EF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72404" y="1375399"/>
              <a:ext cx="11247755" cy="4699635"/>
            </a:xfrm>
            <a:custGeom>
              <a:rect l="l" t="t" r="r" b="b"/>
              <a:pathLst>
                <a:path w="11247755" h="4699635">
                  <a:moveTo>
                    <a:pt x="11247191" y="4699510"/>
                  </a:moveTo>
                  <a:lnTo>
                    <a:pt x="0" y="4699510"/>
                  </a:lnTo>
                  <a:lnTo>
                    <a:pt x="0" y="0"/>
                  </a:lnTo>
                  <a:lnTo>
                    <a:pt x="11247191" y="0"/>
                  </a:lnTo>
                  <a:lnTo>
                    <a:pt x="11247191" y="4699510"/>
                  </a:lnTo>
                  <a:close/>
                </a:path>
              </a:pathLst>
            </a:custGeom>
            <a:solidFill>
              <a:srgbClr val="405DF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40687" y="1168478"/>
              <a:ext cx="3679823" cy="4906430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2499429" y="6236294"/>
            <a:ext cx="9220200" cy="67945"/>
          </a:xfrm>
          <a:custGeom>
            <a:rect l="l" t="t" r="r" b="b"/>
            <a:pathLst>
              <a:path w="9220200" h="67945">
                <a:moveTo>
                  <a:pt x="9220164" y="67345"/>
                </a:moveTo>
                <a:lnTo>
                  <a:pt x="0" y="67345"/>
                </a:lnTo>
                <a:lnTo>
                  <a:pt x="0" y="0"/>
                </a:lnTo>
                <a:lnTo>
                  <a:pt x="9220164" y="0"/>
                </a:lnTo>
                <a:lnTo>
                  <a:pt x="9220164" y="67345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83810" y="6236294"/>
            <a:ext cx="740410" cy="67945"/>
          </a:xfrm>
          <a:custGeom>
            <a:rect l="l" t="t" r="r" b="b"/>
            <a:pathLst>
              <a:path w="740410" h="67945">
                <a:moveTo>
                  <a:pt x="740059" y="67345"/>
                </a:moveTo>
                <a:lnTo>
                  <a:pt x="0" y="67345"/>
                </a:lnTo>
                <a:lnTo>
                  <a:pt x="0" y="0"/>
                </a:lnTo>
                <a:lnTo>
                  <a:pt x="740059" y="0"/>
                </a:lnTo>
                <a:lnTo>
                  <a:pt x="740059" y="67345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8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1375876" y="6200640"/>
            <a:ext cx="158718" cy="158718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1607198" y="6207252"/>
            <a:ext cx="147382" cy="147382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/>
          <a:stretch>
            <a:fillRect/>
          </a:stretch>
        </p:blipFill>
        <p:spPr>
          <a:xfrm>
            <a:off x="1827184" y="6213862"/>
            <a:ext cx="136044" cy="136043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/>
          <a:stretch>
            <a:fillRect/>
          </a:stretch>
        </p:blipFill>
        <p:spPr>
          <a:xfrm>
            <a:off x="2027322" y="6220475"/>
            <a:ext cx="124707" cy="124708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7"/>
          <a:stretch>
            <a:fillRect/>
          </a:stretch>
        </p:blipFill>
        <p:spPr>
          <a:xfrm>
            <a:off x="2224635" y="6214893"/>
            <a:ext cx="113370" cy="113370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4866004" y="1928423"/>
            <a:ext cx="5683250" cy="78486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目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的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7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评估合成实验的可行性，为决策者提供关于实验是否值得进行的参考意见。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866005" y="3984222"/>
            <a:ext cx="6197600" cy="147891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背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景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370"/>
              </a:spcBef>
            </a:pP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随着科学技术的不断发展，合成实验在多个领域（如化学、生物学、材料科学等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）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中发挥着越来越重要的作用。然而，合成实验通常涉及复杂的步骤和昂贵的资源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投入，因此在进行实验之前对其可行性进行评估至关重要。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6" name="object 3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报告目的和背景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2119662" y="2092524"/>
            <a:ext cx="6159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定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义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269240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合成实验是指通过人工手段创造或模拟自然条件下的环境，以研究物质性质、反应机理或验证科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学假设的一类实验。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591972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应用领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域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73171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合成实验广泛应用于化学合成、新药研发、材料制备、环境保护</a:t>
            </a:r>
            <a:r>
              <a:rPr sz="1500" spc="-15">
                <a:solidFill>
                  <a:srgbClr val="FFFFFF"/>
                </a:solidFill>
                <a:latin typeface="微软雅黑"/>
                <a:cs typeface="微软雅黑"/>
              </a:rPr>
              <a:t>等领域。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3" name="object 13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9507197" y="2092524"/>
            <a:ext cx="9112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重要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性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40757" y="2995162"/>
            <a:ext cx="269240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合成实验能够揭示自然现象的内在规律，推动科学技术的进步，同时也有助于解决社会经济发展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中的实际问题。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合成实验简介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360789" y="1324112"/>
            <a:ext cx="1469390" cy="1431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92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92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896631" y="3335444"/>
            <a:ext cx="4397375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0" spc="-10">
                <a:solidFill>
                  <a:srgbClr val="FFFFFF"/>
                </a:solidFill>
                <a:latin typeface="微软雅黑"/>
                <a:cs typeface="微软雅黑"/>
              </a:rPr>
              <a:t>合成实验原理及步骤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实验原理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94586"/>
            <a:ext cx="3126740" cy="1856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B6FF"/>
                </a:solidFill>
                <a:latin typeface="微软雅黑"/>
                <a:cs typeface="微软雅黑"/>
              </a:rPr>
              <a:t>化学反应原</a:t>
            </a:r>
            <a:r>
              <a:rPr sz="1700" b="1" spc="-50">
                <a:solidFill>
                  <a:srgbClr val="00B6FF"/>
                </a:solidFill>
                <a:latin typeface="微软雅黑"/>
                <a:cs typeface="微软雅黑"/>
              </a:rPr>
              <a:t>理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本实验基于特定的化学反应原理，通过合理的反应条件和操作，实现目标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化合物的合成。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863129" y="3920058"/>
            <a:ext cx="3126740" cy="1856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B6FF"/>
                </a:solidFill>
                <a:latin typeface="微软雅黑"/>
                <a:cs typeface="微软雅黑"/>
              </a:rPr>
              <a:t>反应物与产</a:t>
            </a:r>
            <a:r>
              <a:rPr sz="1700" b="1" spc="-50">
                <a:solidFill>
                  <a:srgbClr val="00B6FF"/>
                </a:solidFill>
                <a:latin typeface="微软雅黑"/>
                <a:cs typeface="微软雅黑"/>
              </a:rPr>
              <a:t>物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明确反应物和产物的结构、性质以及它们在反应中的作用，为实验的顺利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进行提供理论支持。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319126"/>
            <a:ext cx="4357370" cy="5105400"/>
            <a:chOff x="0" y="1319126"/>
            <a:chExt cx="4357370" cy="5105400"/>
          </a:xfrm>
        </p:grpSpPr>
        <p:sp>
          <p:nvSpPr>
            <p:cNvPr id="3" name="object 3"/>
            <p:cNvSpPr/>
            <p:nvPr/>
          </p:nvSpPr>
          <p:spPr>
            <a:xfrm>
              <a:off x="0" y="1319126"/>
              <a:ext cx="4357370" cy="5105400"/>
            </a:xfrm>
            <a:custGeom>
              <a:rect l="l" t="t" r="r" b="b"/>
              <a:pathLst>
                <a:path w="4357370" h="5105400">
                  <a:moveTo>
                    <a:pt x="2091266" y="12699"/>
                  </a:moveTo>
                  <a:lnTo>
                    <a:pt x="1515976" y="12699"/>
                  </a:lnTo>
                  <a:lnTo>
                    <a:pt x="1563315" y="0"/>
                  </a:lnTo>
                  <a:lnTo>
                    <a:pt x="2043927" y="0"/>
                  </a:lnTo>
                  <a:lnTo>
                    <a:pt x="2091266" y="12699"/>
                  </a:lnTo>
                  <a:close/>
                </a:path>
                <a:path w="4357370" h="5105400">
                  <a:moveTo>
                    <a:pt x="2185157" y="25399"/>
                  </a:moveTo>
                  <a:lnTo>
                    <a:pt x="1422085" y="25399"/>
                  </a:lnTo>
                  <a:lnTo>
                    <a:pt x="1468897" y="12699"/>
                  </a:lnTo>
                  <a:lnTo>
                    <a:pt x="2138345" y="12699"/>
                  </a:lnTo>
                  <a:lnTo>
                    <a:pt x="2185157" y="25399"/>
                  </a:lnTo>
                  <a:close/>
                </a:path>
                <a:path w="4357370" h="5105400">
                  <a:moveTo>
                    <a:pt x="2323908" y="50799"/>
                  </a:moveTo>
                  <a:lnTo>
                    <a:pt x="1283335" y="50799"/>
                  </a:lnTo>
                  <a:lnTo>
                    <a:pt x="1375549" y="25399"/>
                  </a:lnTo>
                  <a:lnTo>
                    <a:pt x="2231694" y="25399"/>
                  </a:lnTo>
                  <a:lnTo>
                    <a:pt x="2323908" y="50799"/>
                  </a:lnTo>
                  <a:close/>
                </a:path>
                <a:path w="4357370" h="5105400">
                  <a:moveTo>
                    <a:pt x="2369574" y="5041900"/>
                  </a:moveTo>
                  <a:lnTo>
                    <a:pt x="1237674" y="5041900"/>
                  </a:lnTo>
                  <a:lnTo>
                    <a:pt x="970438" y="4965700"/>
                  </a:lnTo>
                  <a:lnTo>
                    <a:pt x="927095" y="4940300"/>
                  </a:lnTo>
                  <a:lnTo>
                    <a:pt x="841509" y="4914900"/>
                  </a:lnTo>
                  <a:lnTo>
                    <a:pt x="799281" y="4889500"/>
                  </a:lnTo>
                  <a:lnTo>
                    <a:pt x="757439" y="4876800"/>
                  </a:lnTo>
                  <a:lnTo>
                    <a:pt x="715994" y="4851400"/>
                  </a:lnTo>
                  <a:lnTo>
                    <a:pt x="674951" y="4838700"/>
                  </a:lnTo>
                  <a:lnTo>
                    <a:pt x="634320" y="4813300"/>
                  </a:lnTo>
                  <a:lnTo>
                    <a:pt x="594107" y="4800600"/>
                  </a:lnTo>
                  <a:lnTo>
                    <a:pt x="514973" y="4749800"/>
                  </a:lnTo>
                  <a:lnTo>
                    <a:pt x="437610" y="4699000"/>
                  </a:lnTo>
                  <a:lnTo>
                    <a:pt x="362085" y="4648200"/>
                  </a:lnTo>
                  <a:lnTo>
                    <a:pt x="288459" y="4597400"/>
                  </a:lnTo>
                  <a:lnTo>
                    <a:pt x="216798" y="4546600"/>
                  </a:lnTo>
                  <a:lnTo>
                    <a:pt x="181724" y="4521200"/>
                  </a:lnTo>
                  <a:lnTo>
                    <a:pt x="147164" y="4495800"/>
                  </a:lnTo>
                  <a:lnTo>
                    <a:pt x="113128" y="4457700"/>
                  </a:lnTo>
                  <a:lnTo>
                    <a:pt x="79623" y="4432300"/>
                  </a:lnTo>
                  <a:lnTo>
                    <a:pt x="46657" y="4394200"/>
                  </a:lnTo>
                  <a:lnTo>
                    <a:pt x="14237" y="4368800"/>
                  </a:lnTo>
                  <a:lnTo>
                    <a:pt x="0" y="4356100"/>
                  </a:lnTo>
                  <a:lnTo>
                    <a:pt x="0" y="736600"/>
                  </a:lnTo>
                  <a:lnTo>
                    <a:pt x="14237" y="723900"/>
                  </a:lnTo>
                  <a:lnTo>
                    <a:pt x="46657" y="698500"/>
                  </a:lnTo>
                  <a:lnTo>
                    <a:pt x="79623" y="660400"/>
                  </a:lnTo>
                  <a:lnTo>
                    <a:pt x="113128" y="635000"/>
                  </a:lnTo>
                  <a:lnTo>
                    <a:pt x="147164" y="609600"/>
                  </a:lnTo>
                  <a:lnTo>
                    <a:pt x="181723" y="571500"/>
                  </a:lnTo>
                  <a:lnTo>
                    <a:pt x="216798" y="546100"/>
                  </a:lnTo>
                  <a:lnTo>
                    <a:pt x="288459" y="495300"/>
                  </a:lnTo>
                  <a:lnTo>
                    <a:pt x="362084" y="444500"/>
                  </a:lnTo>
                  <a:lnTo>
                    <a:pt x="437610" y="393700"/>
                  </a:lnTo>
                  <a:lnTo>
                    <a:pt x="514972" y="342900"/>
                  </a:lnTo>
                  <a:lnTo>
                    <a:pt x="594107" y="292099"/>
                  </a:lnTo>
                  <a:lnTo>
                    <a:pt x="634319" y="279399"/>
                  </a:lnTo>
                  <a:lnTo>
                    <a:pt x="674950" y="253999"/>
                  </a:lnTo>
                  <a:lnTo>
                    <a:pt x="715993" y="241299"/>
                  </a:lnTo>
                  <a:lnTo>
                    <a:pt x="757439" y="215899"/>
                  </a:lnTo>
                  <a:lnTo>
                    <a:pt x="799280" y="203199"/>
                  </a:lnTo>
                  <a:lnTo>
                    <a:pt x="841508" y="177799"/>
                  </a:lnTo>
                  <a:lnTo>
                    <a:pt x="927095" y="152399"/>
                  </a:lnTo>
                  <a:lnTo>
                    <a:pt x="970437" y="126999"/>
                  </a:lnTo>
                  <a:lnTo>
                    <a:pt x="1237673" y="50799"/>
                  </a:lnTo>
                  <a:lnTo>
                    <a:pt x="2369570" y="50799"/>
                  </a:lnTo>
                  <a:lnTo>
                    <a:pt x="2636806" y="126999"/>
                  </a:lnTo>
                  <a:lnTo>
                    <a:pt x="2680148" y="152399"/>
                  </a:lnTo>
                  <a:lnTo>
                    <a:pt x="2765735" y="177799"/>
                  </a:lnTo>
                  <a:lnTo>
                    <a:pt x="2807963" y="203199"/>
                  </a:lnTo>
                  <a:lnTo>
                    <a:pt x="2849804" y="215899"/>
                  </a:lnTo>
                  <a:lnTo>
                    <a:pt x="2891250" y="241299"/>
                  </a:lnTo>
                  <a:lnTo>
                    <a:pt x="2932293" y="253999"/>
                  </a:lnTo>
                  <a:lnTo>
                    <a:pt x="2972924" y="279399"/>
                  </a:lnTo>
                  <a:lnTo>
                    <a:pt x="3013136" y="292099"/>
                  </a:lnTo>
                  <a:lnTo>
                    <a:pt x="3092271" y="342900"/>
                  </a:lnTo>
                  <a:lnTo>
                    <a:pt x="3169633" y="393700"/>
                  </a:lnTo>
                  <a:lnTo>
                    <a:pt x="3245159" y="444500"/>
                  </a:lnTo>
                  <a:lnTo>
                    <a:pt x="3318785" y="495300"/>
                  </a:lnTo>
                  <a:lnTo>
                    <a:pt x="3390446" y="546100"/>
                  </a:lnTo>
                  <a:lnTo>
                    <a:pt x="3425520" y="571500"/>
                  </a:lnTo>
                  <a:lnTo>
                    <a:pt x="3460080" y="609600"/>
                  </a:lnTo>
                  <a:lnTo>
                    <a:pt x="3494116" y="635000"/>
                  </a:lnTo>
                  <a:lnTo>
                    <a:pt x="3527621" y="660400"/>
                  </a:lnTo>
                  <a:lnTo>
                    <a:pt x="3560587" y="698500"/>
                  </a:lnTo>
                  <a:lnTo>
                    <a:pt x="3593007" y="723900"/>
                  </a:lnTo>
                  <a:lnTo>
                    <a:pt x="3624871" y="762000"/>
                  </a:lnTo>
                  <a:lnTo>
                    <a:pt x="3656173" y="787400"/>
                  </a:lnTo>
                  <a:lnTo>
                    <a:pt x="3686904" y="825500"/>
                  </a:lnTo>
                  <a:lnTo>
                    <a:pt x="3717056" y="850900"/>
                  </a:lnTo>
                  <a:lnTo>
                    <a:pt x="3746621" y="889000"/>
                  </a:lnTo>
                  <a:lnTo>
                    <a:pt x="3775591" y="927100"/>
                  </a:lnTo>
                  <a:lnTo>
                    <a:pt x="3803958" y="965200"/>
                  </a:lnTo>
                  <a:lnTo>
                    <a:pt x="3831715" y="990600"/>
                  </a:lnTo>
                  <a:lnTo>
                    <a:pt x="3858853" y="1028700"/>
                  </a:lnTo>
                  <a:lnTo>
                    <a:pt x="3885364" y="1066800"/>
                  </a:lnTo>
                  <a:lnTo>
                    <a:pt x="3911240" y="1104900"/>
                  </a:lnTo>
                  <a:lnTo>
                    <a:pt x="3936474" y="1143000"/>
                  </a:lnTo>
                  <a:lnTo>
                    <a:pt x="3961057" y="1181100"/>
                  </a:lnTo>
                  <a:lnTo>
                    <a:pt x="3984981" y="1219200"/>
                  </a:lnTo>
                  <a:lnTo>
                    <a:pt x="4008239" y="1257300"/>
                  </a:lnTo>
                  <a:lnTo>
                    <a:pt x="4030822" y="1295400"/>
                  </a:lnTo>
                  <a:lnTo>
                    <a:pt x="4052722" y="1333500"/>
                  </a:lnTo>
                  <a:lnTo>
                    <a:pt x="4073932" y="1371600"/>
                  </a:lnTo>
                  <a:lnTo>
                    <a:pt x="4094443" y="1422400"/>
                  </a:lnTo>
                  <a:lnTo>
                    <a:pt x="4114248" y="1460500"/>
                  </a:lnTo>
                  <a:lnTo>
                    <a:pt x="4133338" y="1498600"/>
                  </a:lnTo>
                  <a:lnTo>
                    <a:pt x="4151705" y="1536700"/>
                  </a:lnTo>
                  <a:lnTo>
                    <a:pt x="4169342" y="1587500"/>
                  </a:lnTo>
                  <a:lnTo>
                    <a:pt x="4186241" y="1625600"/>
                  </a:lnTo>
                  <a:lnTo>
                    <a:pt x="4202393" y="1676400"/>
                  </a:lnTo>
                  <a:lnTo>
                    <a:pt x="4217790" y="1714500"/>
                  </a:lnTo>
                  <a:lnTo>
                    <a:pt x="4232425" y="1752600"/>
                  </a:lnTo>
                  <a:lnTo>
                    <a:pt x="4246290" y="1803400"/>
                  </a:lnTo>
                  <a:lnTo>
                    <a:pt x="4259376" y="1841500"/>
                  </a:lnTo>
                  <a:lnTo>
                    <a:pt x="4271675" y="1892300"/>
                  </a:lnTo>
                  <a:lnTo>
                    <a:pt x="4283181" y="1930400"/>
                  </a:lnTo>
                  <a:lnTo>
                    <a:pt x="4293884" y="1981200"/>
                  </a:lnTo>
                  <a:lnTo>
                    <a:pt x="4303776" y="2032000"/>
                  </a:lnTo>
                  <a:lnTo>
                    <a:pt x="4312851" y="2070100"/>
                  </a:lnTo>
                  <a:lnTo>
                    <a:pt x="4321099" y="2120900"/>
                  </a:lnTo>
                  <a:lnTo>
                    <a:pt x="4328512" y="2159000"/>
                  </a:lnTo>
                  <a:lnTo>
                    <a:pt x="4335084" y="2209800"/>
                  </a:lnTo>
                  <a:lnTo>
                    <a:pt x="4340805" y="2260600"/>
                  </a:lnTo>
                  <a:lnTo>
                    <a:pt x="4345668" y="2311400"/>
                  </a:lnTo>
                  <a:lnTo>
                    <a:pt x="4349664" y="2349500"/>
                  </a:lnTo>
                  <a:lnTo>
                    <a:pt x="4352787" y="2400300"/>
                  </a:lnTo>
                  <a:lnTo>
                    <a:pt x="4355027" y="2451100"/>
                  </a:lnTo>
                  <a:lnTo>
                    <a:pt x="4356377" y="2501900"/>
                  </a:lnTo>
                  <a:lnTo>
                    <a:pt x="4356829" y="2552700"/>
                  </a:lnTo>
                  <a:lnTo>
                    <a:pt x="4356376" y="2590800"/>
                  </a:lnTo>
                  <a:lnTo>
                    <a:pt x="4355026" y="2641600"/>
                  </a:lnTo>
                  <a:lnTo>
                    <a:pt x="4352786" y="2692400"/>
                  </a:lnTo>
                  <a:lnTo>
                    <a:pt x="4349664" y="2743200"/>
                  </a:lnTo>
                  <a:lnTo>
                    <a:pt x="4345668" y="2781300"/>
                  </a:lnTo>
                  <a:lnTo>
                    <a:pt x="4340805" y="2832100"/>
                  </a:lnTo>
                  <a:lnTo>
                    <a:pt x="4335084" y="2882900"/>
                  </a:lnTo>
                  <a:lnTo>
                    <a:pt x="4328512" y="2933700"/>
                  </a:lnTo>
                  <a:lnTo>
                    <a:pt x="4321099" y="2971800"/>
                  </a:lnTo>
                  <a:lnTo>
                    <a:pt x="4312851" y="3022600"/>
                  </a:lnTo>
                  <a:lnTo>
                    <a:pt x="4303777" y="3073400"/>
                  </a:lnTo>
                  <a:lnTo>
                    <a:pt x="4293884" y="3111500"/>
                  </a:lnTo>
                  <a:lnTo>
                    <a:pt x="4283181" y="3162300"/>
                  </a:lnTo>
                  <a:lnTo>
                    <a:pt x="4271676" y="3200400"/>
                  </a:lnTo>
                  <a:lnTo>
                    <a:pt x="4259376" y="3251200"/>
                  </a:lnTo>
                  <a:lnTo>
                    <a:pt x="4246290" y="3289300"/>
                  </a:lnTo>
                  <a:lnTo>
                    <a:pt x="4232426" y="3340100"/>
                  </a:lnTo>
                  <a:lnTo>
                    <a:pt x="4217791" y="3378200"/>
                  </a:lnTo>
                  <a:lnTo>
                    <a:pt x="4202394" y="3429000"/>
                  </a:lnTo>
                  <a:lnTo>
                    <a:pt x="4186242" y="3467100"/>
                  </a:lnTo>
                  <a:lnTo>
                    <a:pt x="4169343" y="3505200"/>
                  </a:lnTo>
                  <a:lnTo>
                    <a:pt x="4151706" y="3556000"/>
                  </a:lnTo>
                  <a:lnTo>
                    <a:pt x="4133339" y="3594100"/>
                  </a:lnTo>
                  <a:lnTo>
                    <a:pt x="4114249" y="3632200"/>
                  </a:lnTo>
                  <a:lnTo>
                    <a:pt x="4094445" y="3670300"/>
                  </a:lnTo>
                  <a:lnTo>
                    <a:pt x="4073934" y="3721100"/>
                  </a:lnTo>
                  <a:lnTo>
                    <a:pt x="4052724" y="3759200"/>
                  </a:lnTo>
                  <a:lnTo>
                    <a:pt x="4030824" y="3797300"/>
                  </a:lnTo>
                  <a:lnTo>
                    <a:pt x="4008241" y="3835400"/>
                  </a:lnTo>
                  <a:lnTo>
                    <a:pt x="3984983" y="3873500"/>
                  </a:lnTo>
                  <a:lnTo>
                    <a:pt x="3961059" y="3911600"/>
                  </a:lnTo>
                  <a:lnTo>
                    <a:pt x="3936476" y="3949700"/>
                  </a:lnTo>
                  <a:lnTo>
                    <a:pt x="3911242" y="3987800"/>
                  </a:lnTo>
                  <a:lnTo>
                    <a:pt x="3885366" y="4025900"/>
                  </a:lnTo>
                  <a:lnTo>
                    <a:pt x="3858855" y="4064000"/>
                  </a:lnTo>
                  <a:lnTo>
                    <a:pt x="3831717" y="4102100"/>
                  </a:lnTo>
                  <a:lnTo>
                    <a:pt x="3803960" y="4127500"/>
                  </a:lnTo>
                  <a:lnTo>
                    <a:pt x="3775593" y="4165600"/>
                  </a:lnTo>
                  <a:lnTo>
                    <a:pt x="3746623" y="4203700"/>
                  </a:lnTo>
                  <a:lnTo>
                    <a:pt x="3717058" y="4241800"/>
                  </a:lnTo>
                  <a:lnTo>
                    <a:pt x="3686906" y="4267200"/>
                  </a:lnTo>
                  <a:lnTo>
                    <a:pt x="3656175" y="4305300"/>
                  </a:lnTo>
                  <a:lnTo>
                    <a:pt x="3624874" y="4330700"/>
                  </a:lnTo>
                  <a:lnTo>
                    <a:pt x="3593009" y="4368800"/>
                  </a:lnTo>
                  <a:lnTo>
                    <a:pt x="3560590" y="4394200"/>
                  </a:lnTo>
                  <a:lnTo>
                    <a:pt x="3527624" y="4432300"/>
                  </a:lnTo>
                  <a:lnTo>
                    <a:pt x="3494119" y="4457700"/>
                  </a:lnTo>
                  <a:lnTo>
                    <a:pt x="3460082" y="4495800"/>
                  </a:lnTo>
                  <a:lnTo>
                    <a:pt x="3425523" y="4521200"/>
                  </a:lnTo>
                  <a:lnTo>
                    <a:pt x="3390449" y="4546600"/>
                  </a:lnTo>
                  <a:lnTo>
                    <a:pt x="3318788" y="4597400"/>
                  </a:lnTo>
                  <a:lnTo>
                    <a:pt x="3245162" y="4648200"/>
                  </a:lnTo>
                  <a:lnTo>
                    <a:pt x="3169637" y="4699000"/>
                  </a:lnTo>
                  <a:lnTo>
                    <a:pt x="3092274" y="4749800"/>
                  </a:lnTo>
                  <a:lnTo>
                    <a:pt x="3013140" y="4800600"/>
                  </a:lnTo>
                  <a:lnTo>
                    <a:pt x="2972928" y="4813300"/>
                  </a:lnTo>
                  <a:lnTo>
                    <a:pt x="2932296" y="4838700"/>
                  </a:lnTo>
                  <a:lnTo>
                    <a:pt x="2891254" y="4851400"/>
                  </a:lnTo>
                  <a:lnTo>
                    <a:pt x="2849808" y="4876800"/>
                  </a:lnTo>
                  <a:lnTo>
                    <a:pt x="2807967" y="4889500"/>
                  </a:lnTo>
                  <a:lnTo>
                    <a:pt x="2765738" y="4914900"/>
                  </a:lnTo>
                  <a:lnTo>
                    <a:pt x="2680152" y="4940300"/>
                  </a:lnTo>
                  <a:lnTo>
                    <a:pt x="2636810" y="4965700"/>
                  </a:lnTo>
                  <a:lnTo>
                    <a:pt x="2369574" y="5041900"/>
                  </a:lnTo>
                  <a:close/>
                </a:path>
                <a:path w="4357370" h="5105400">
                  <a:moveTo>
                    <a:pt x="2231698" y="5067300"/>
                  </a:moveTo>
                  <a:lnTo>
                    <a:pt x="1375550" y="5067300"/>
                  </a:lnTo>
                  <a:lnTo>
                    <a:pt x="1283336" y="5041900"/>
                  </a:lnTo>
                  <a:lnTo>
                    <a:pt x="2323912" y="5041900"/>
                  </a:lnTo>
                  <a:lnTo>
                    <a:pt x="2231698" y="5067300"/>
                  </a:lnTo>
                  <a:close/>
                </a:path>
                <a:path w="4357370" h="5105400">
                  <a:moveTo>
                    <a:pt x="2138350" y="5080000"/>
                  </a:moveTo>
                  <a:lnTo>
                    <a:pt x="1468898" y="5080000"/>
                  </a:lnTo>
                  <a:lnTo>
                    <a:pt x="1422086" y="5067300"/>
                  </a:lnTo>
                  <a:lnTo>
                    <a:pt x="2185161" y="5067300"/>
                  </a:lnTo>
                  <a:lnTo>
                    <a:pt x="2138350" y="5080000"/>
                  </a:lnTo>
                  <a:close/>
                </a:path>
                <a:path w="4357370" h="5105400">
                  <a:moveTo>
                    <a:pt x="2043931" y="5092700"/>
                  </a:moveTo>
                  <a:lnTo>
                    <a:pt x="1563316" y="5092700"/>
                  </a:lnTo>
                  <a:lnTo>
                    <a:pt x="1515977" y="5080000"/>
                  </a:lnTo>
                  <a:lnTo>
                    <a:pt x="2091270" y="5080000"/>
                  </a:lnTo>
                  <a:lnTo>
                    <a:pt x="2043931" y="5092700"/>
                  </a:lnTo>
                  <a:close/>
                </a:path>
                <a:path w="4357370" h="5105400">
                  <a:moveTo>
                    <a:pt x="1852140" y="5105400"/>
                  </a:moveTo>
                  <a:lnTo>
                    <a:pt x="1755108" y="5105400"/>
                  </a:lnTo>
                  <a:lnTo>
                    <a:pt x="1706810" y="5092700"/>
                  </a:lnTo>
                  <a:lnTo>
                    <a:pt x="1900437" y="5092700"/>
                  </a:lnTo>
                  <a:lnTo>
                    <a:pt x="1852140" y="5105400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584356"/>
              <a:ext cx="4091599" cy="4572000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4935910" y="509596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256718" y="540183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85696" y="5042043"/>
            <a:ext cx="5549900" cy="7385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20">
                <a:solidFill>
                  <a:srgbClr val="00B6FF"/>
                </a:solidFill>
                <a:latin typeface="微软雅黑"/>
                <a:cs typeface="微软雅黑"/>
              </a:rPr>
              <a:t>后处理</a:t>
            </a: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88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反应结束后，进行产物的分离、纯化和干燥，以获得目标化合物。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35910" y="181958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4" y="34727"/>
                </a:lnTo>
                <a:lnTo>
                  <a:pt x="357392" y="19846"/>
                </a:lnTo>
                <a:lnTo>
                  <a:pt x="402463" y="8959"/>
                </a:lnTo>
                <a:lnTo>
                  <a:pt x="449033" y="2274"/>
                </a:lnTo>
                <a:lnTo>
                  <a:pt x="496879" y="0"/>
                </a:lnTo>
                <a:lnTo>
                  <a:pt x="544733" y="2274"/>
                </a:lnTo>
                <a:lnTo>
                  <a:pt x="591298" y="8959"/>
                </a:lnTo>
                <a:lnTo>
                  <a:pt x="636369" y="19846"/>
                </a:lnTo>
                <a:lnTo>
                  <a:pt x="679736" y="34727"/>
                </a:lnTo>
                <a:lnTo>
                  <a:pt x="721191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3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0"/>
                </a:lnTo>
                <a:lnTo>
                  <a:pt x="991483" y="449026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4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9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6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6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256718" y="2130404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85696" y="1729087"/>
            <a:ext cx="5168900" cy="1057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00B6FF"/>
                </a:solidFill>
                <a:latin typeface="微软雅黑"/>
                <a:cs typeface="微软雅黑"/>
              </a:rPr>
              <a:t>反应前准备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79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包括反应物的称量、溶剂的选择和预处理、反应器的清洗和干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燥等。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935910" y="345777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5256718" y="376364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185696" y="3379469"/>
            <a:ext cx="5168900" cy="10693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00B6FF"/>
                </a:solidFill>
                <a:latin typeface="微软雅黑"/>
                <a:cs typeface="微软雅黑"/>
              </a:rPr>
              <a:t>反应过程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9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按照设定的反应条件，如温度、压力、反应时间等，进行反应操作，同时记录反应过程中的现象和数据。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实验步骤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085579" y="1448346"/>
            <a:ext cx="5270500" cy="4832985"/>
            <a:chOff x="6085579" y="1448346"/>
            <a:chExt cx="5270500" cy="4832985"/>
          </a:xfrm>
        </p:grpSpPr>
        <p:sp>
          <p:nvSpPr>
            <p:cNvPr id="3" name="object 3"/>
            <p:cNvSpPr/>
            <p:nvPr/>
          </p:nvSpPr>
          <p:spPr>
            <a:xfrm>
              <a:off x="7014299" y="1448345"/>
              <a:ext cx="4342130" cy="4832985"/>
            </a:xfrm>
            <a:custGeom>
              <a:rect l="l" t="t" r="r" b="b"/>
              <a:pathLst>
                <a:path w="4342130" h="4832985">
                  <a:moveTo>
                    <a:pt x="4341634" y="2416213"/>
                  </a:moveTo>
                  <a:lnTo>
                    <a:pt x="3752672" y="1238313"/>
                  </a:lnTo>
                  <a:lnTo>
                    <a:pt x="2409698" y="1238313"/>
                  </a:lnTo>
                  <a:lnTo>
                    <a:pt x="1593189" y="0"/>
                  </a:lnTo>
                  <a:lnTo>
                    <a:pt x="0" y="0"/>
                  </a:lnTo>
                  <a:lnTo>
                    <a:pt x="0" y="4832426"/>
                  </a:lnTo>
                  <a:lnTo>
                    <a:pt x="1593189" y="4832426"/>
                  </a:lnTo>
                  <a:lnTo>
                    <a:pt x="2409698" y="3594112"/>
                  </a:lnTo>
                  <a:lnTo>
                    <a:pt x="3752672" y="3594112"/>
                  </a:lnTo>
                  <a:lnTo>
                    <a:pt x="4341634" y="2416213"/>
                  </a:lnTo>
                  <a:close/>
                </a:path>
              </a:pathLst>
            </a:custGeom>
            <a:solidFill>
              <a:srgbClr val="0089B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085573" y="1448345"/>
              <a:ext cx="4248785" cy="4832985"/>
            </a:xfrm>
            <a:custGeom>
              <a:rect l="l" t="t" r="r" b="b"/>
              <a:pathLst>
                <a:path w="4248784" h="4832985">
                  <a:moveTo>
                    <a:pt x="1857463" y="1215656"/>
                  </a:moveTo>
                  <a:lnTo>
                    <a:pt x="928725" y="0"/>
                  </a:lnTo>
                  <a:lnTo>
                    <a:pt x="0" y="1215656"/>
                  </a:lnTo>
                  <a:lnTo>
                    <a:pt x="917181" y="2416213"/>
                  </a:lnTo>
                  <a:lnTo>
                    <a:pt x="0" y="3616769"/>
                  </a:lnTo>
                  <a:lnTo>
                    <a:pt x="928725" y="4832426"/>
                  </a:lnTo>
                  <a:lnTo>
                    <a:pt x="1857463" y="3616769"/>
                  </a:lnTo>
                  <a:lnTo>
                    <a:pt x="940257" y="2416213"/>
                  </a:lnTo>
                  <a:lnTo>
                    <a:pt x="1857463" y="1215656"/>
                  </a:lnTo>
                  <a:close/>
                </a:path>
                <a:path w="4248784" h="4832985">
                  <a:moveTo>
                    <a:pt x="4248505" y="2416213"/>
                  </a:moveTo>
                  <a:lnTo>
                    <a:pt x="3349968" y="1238313"/>
                  </a:lnTo>
                  <a:lnTo>
                    <a:pt x="2451443" y="2416213"/>
                  </a:lnTo>
                  <a:lnTo>
                    <a:pt x="3349968" y="3594112"/>
                  </a:lnTo>
                  <a:lnTo>
                    <a:pt x="4248505" y="2416213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682511" y="2291067"/>
              <a:ext cx="3053080" cy="3016885"/>
            </a:xfrm>
            <a:custGeom>
              <a:rect l="l" t="t" r="r" b="b"/>
              <a:pathLst>
                <a:path w="3053079" h="3016885">
                  <a:moveTo>
                    <a:pt x="618921" y="172275"/>
                  </a:moveTo>
                  <a:lnTo>
                    <a:pt x="446646" y="68922"/>
                  </a:lnTo>
                  <a:lnTo>
                    <a:pt x="446646" y="229692"/>
                  </a:lnTo>
                  <a:lnTo>
                    <a:pt x="446646" y="459397"/>
                  </a:lnTo>
                  <a:lnTo>
                    <a:pt x="389216" y="459397"/>
                  </a:lnTo>
                  <a:lnTo>
                    <a:pt x="389216" y="229692"/>
                  </a:lnTo>
                  <a:lnTo>
                    <a:pt x="446646" y="229692"/>
                  </a:lnTo>
                  <a:lnTo>
                    <a:pt x="446646" y="68922"/>
                  </a:lnTo>
                  <a:lnTo>
                    <a:pt x="331787" y="0"/>
                  </a:lnTo>
                  <a:lnTo>
                    <a:pt x="274370" y="34455"/>
                  </a:lnTo>
                  <a:lnTo>
                    <a:pt x="274370" y="229692"/>
                  </a:lnTo>
                  <a:lnTo>
                    <a:pt x="274370" y="459397"/>
                  </a:lnTo>
                  <a:lnTo>
                    <a:pt x="216941" y="459397"/>
                  </a:lnTo>
                  <a:lnTo>
                    <a:pt x="216941" y="229692"/>
                  </a:lnTo>
                  <a:lnTo>
                    <a:pt x="274370" y="229692"/>
                  </a:lnTo>
                  <a:lnTo>
                    <a:pt x="274370" y="34455"/>
                  </a:lnTo>
                  <a:lnTo>
                    <a:pt x="44665" y="172275"/>
                  </a:lnTo>
                  <a:lnTo>
                    <a:pt x="44665" y="229692"/>
                  </a:lnTo>
                  <a:lnTo>
                    <a:pt x="102095" y="229692"/>
                  </a:lnTo>
                  <a:lnTo>
                    <a:pt x="102095" y="516826"/>
                  </a:lnTo>
                  <a:lnTo>
                    <a:pt x="44665" y="516826"/>
                  </a:lnTo>
                  <a:lnTo>
                    <a:pt x="44665" y="574243"/>
                  </a:lnTo>
                  <a:lnTo>
                    <a:pt x="618921" y="574243"/>
                  </a:lnTo>
                  <a:lnTo>
                    <a:pt x="618921" y="516826"/>
                  </a:lnTo>
                  <a:lnTo>
                    <a:pt x="561492" y="516826"/>
                  </a:lnTo>
                  <a:lnTo>
                    <a:pt x="561492" y="459397"/>
                  </a:lnTo>
                  <a:lnTo>
                    <a:pt x="561492" y="229692"/>
                  </a:lnTo>
                  <a:lnTo>
                    <a:pt x="618921" y="229692"/>
                  </a:lnTo>
                  <a:lnTo>
                    <a:pt x="618921" y="172275"/>
                  </a:lnTo>
                  <a:close/>
                </a:path>
                <a:path w="3053079" h="3016885">
                  <a:moveTo>
                    <a:pt x="663587" y="2950464"/>
                  </a:moveTo>
                  <a:lnTo>
                    <a:pt x="597230" y="2950464"/>
                  </a:lnTo>
                  <a:lnTo>
                    <a:pt x="597230" y="2917291"/>
                  </a:lnTo>
                  <a:lnTo>
                    <a:pt x="597230" y="2850934"/>
                  </a:lnTo>
                  <a:lnTo>
                    <a:pt x="597230" y="2552319"/>
                  </a:lnTo>
                  <a:lnTo>
                    <a:pt x="592010" y="2526500"/>
                  </a:lnTo>
                  <a:lnTo>
                    <a:pt x="577786" y="2505405"/>
                  </a:lnTo>
                  <a:lnTo>
                    <a:pt x="556691" y="2491181"/>
                  </a:lnTo>
                  <a:lnTo>
                    <a:pt x="530872" y="2485961"/>
                  </a:lnTo>
                  <a:lnTo>
                    <a:pt x="530872" y="2552319"/>
                  </a:lnTo>
                  <a:lnTo>
                    <a:pt x="530872" y="2850934"/>
                  </a:lnTo>
                  <a:lnTo>
                    <a:pt x="398157" y="2850934"/>
                  </a:lnTo>
                  <a:lnTo>
                    <a:pt x="398157" y="2917291"/>
                  </a:lnTo>
                  <a:lnTo>
                    <a:pt x="398157" y="2950464"/>
                  </a:lnTo>
                  <a:lnTo>
                    <a:pt x="265430" y="2950464"/>
                  </a:lnTo>
                  <a:lnTo>
                    <a:pt x="265430" y="2917291"/>
                  </a:lnTo>
                  <a:lnTo>
                    <a:pt x="398157" y="2917291"/>
                  </a:lnTo>
                  <a:lnTo>
                    <a:pt x="398157" y="2850934"/>
                  </a:lnTo>
                  <a:lnTo>
                    <a:pt x="132715" y="2850934"/>
                  </a:lnTo>
                  <a:lnTo>
                    <a:pt x="132715" y="2552319"/>
                  </a:lnTo>
                  <a:lnTo>
                    <a:pt x="530872" y="2552319"/>
                  </a:lnTo>
                  <a:lnTo>
                    <a:pt x="530872" y="2485961"/>
                  </a:lnTo>
                  <a:lnTo>
                    <a:pt x="132715" y="2485961"/>
                  </a:lnTo>
                  <a:lnTo>
                    <a:pt x="106959" y="2491194"/>
                  </a:lnTo>
                  <a:lnTo>
                    <a:pt x="85852" y="2505456"/>
                  </a:lnTo>
                  <a:lnTo>
                    <a:pt x="71602" y="2526550"/>
                  </a:lnTo>
                  <a:lnTo>
                    <a:pt x="66357" y="2552319"/>
                  </a:lnTo>
                  <a:lnTo>
                    <a:pt x="66357" y="2950464"/>
                  </a:lnTo>
                  <a:lnTo>
                    <a:pt x="0" y="2950464"/>
                  </a:lnTo>
                  <a:lnTo>
                    <a:pt x="0" y="2983649"/>
                  </a:lnTo>
                  <a:lnTo>
                    <a:pt x="2603" y="2996565"/>
                  </a:lnTo>
                  <a:lnTo>
                    <a:pt x="9715" y="3007106"/>
                  </a:lnTo>
                  <a:lnTo>
                    <a:pt x="20269" y="3014218"/>
                  </a:lnTo>
                  <a:lnTo>
                    <a:pt x="33185" y="3016821"/>
                  </a:lnTo>
                  <a:lnTo>
                    <a:pt x="630402" y="3016821"/>
                  </a:lnTo>
                  <a:lnTo>
                    <a:pt x="643318" y="3014218"/>
                  </a:lnTo>
                  <a:lnTo>
                    <a:pt x="653872" y="3007106"/>
                  </a:lnTo>
                  <a:lnTo>
                    <a:pt x="660971" y="2996565"/>
                  </a:lnTo>
                  <a:lnTo>
                    <a:pt x="663587" y="2983649"/>
                  </a:lnTo>
                  <a:lnTo>
                    <a:pt x="663587" y="2950464"/>
                  </a:lnTo>
                  <a:close/>
                </a:path>
                <a:path w="3053079" h="3016885">
                  <a:moveTo>
                    <a:pt x="3052927" y="1753425"/>
                  </a:moveTo>
                  <a:lnTo>
                    <a:pt x="2753029" y="1753425"/>
                  </a:lnTo>
                  <a:lnTo>
                    <a:pt x="2752953" y="1284401"/>
                  </a:lnTo>
                  <a:lnTo>
                    <a:pt x="2752229" y="1283144"/>
                  </a:lnTo>
                  <a:lnTo>
                    <a:pt x="2753029" y="1284401"/>
                  </a:lnTo>
                  <a:lnTo>
                    <a:pt x="2753029" y="1284541"/>
                  </a:lnTo>
                  <a:lnTo>
                    <a:pt x="2778137" y="1328140"/>
                  </a:lnTo>
                  <a:lnTo>
                    <a:pt x="2797391" y="1376934"/>
                  </a:lnTo>
                  <a:lnTo>
                    <a:pt x="2809379" y="1428940"/>
                  </a:lnTo>
                  <a:lnTo>
                    <a:pt x="2813520" y="1483525"/>
                  </a:lnTo>
                  <a:lnTo>
                    <a:pt x="2809392" y="1538097"/>
                  </a:lnTo>
                  <a:lnTo>
                    <a:pt x="2797479" y="1589951"/>
                  </a:lnTo>
                  <a:lnTo>
                    <a:pt x="2778468" y="1638388"/>
                  </a:lnTo>
                  <a:lnTo>
                    <a:pt x="2753029" y="1682648"/>
                  </a:lnTo>
                  <a:lnTo>
                    <a:pt x="2753029" y="1693443"/>
                  </a:lnTo>
                  <a:lnTo>
                    <a:pt x="3052026" y="1693443"/>
                  </a:lnTo>
                  <a:lnTo>
                    <a:pt x="3051949" y="1692046"/>
                  </a:lnTo>
                  <a:lnTo>
                    <a:pt x="3046057" y="1641906"/>
                  </a:lnTo>
                  <a:lnTo>
                    <a:pt x="3035147" y="1593481"/>
                  </a:lnTo>
                  <a:lnTo>
                    <a:pt x="3019450" y="1547025"/>
                  </a:lnTo>
                  <a:lnTo>
                    <a:pt x="2999257" y="1502803"/>
                  </a:lnTo>
                  <a:lnTo>
                    <a:pt x="2974797" y="1461096"/>
                  </a:lnTo>
                  <a:lnTo>
                    <a:pt x="2946336" y="1422158"/>
                  </a:lnTo>
                  <a:lnTo>
                    <a:pt x="2914129" y="1386268"/>
                  </a:lnTo>
                  <a:lnTo>
                    <a:pt x="2878442" y="1353680"/>
                  </a:lnTo>
                  <a:lnTo>
                    <a:pt x="2839529" y="1324660"/>
                  </a:lnTo>
                  <a:lnTo>
                    <a:pt x="2797632" y="1299476"/>
                  </a:lnTo>
                  <a:lnTo>
                    <a:pt x="2753029" y="1278407"/>
                  </a:lnTo>
                  <a:lnTo>
                    <a:pt x="2753029" y="1273606"/>
                  </a:lnTo>
                  <a:lnTo>
                    <a:pt x="2693060" y="1273606"/>
                  </a:lnTo>
                  <a:lnTo>
                    <a:pt x="2693060" y="1329982"/>
                  </a:lnTo>
                  <a:lnTo>
                    <a:pt x="2691701" y="1335087"/>
                  </a:lnTo>
                  <a:lnTo>
                    <a:pt x="2675953" y="1380782"/>
                  </a:lnTo>
                  <a:lnTo>
                    <a:pt x="2657259" y="1425041"/>
                  </a:lnTo>
                  <a:lnTo>
                    <a:pt x="2635745" y="1467764"/>
                  </a:lnTo>
                  <a:lnTo>
                    <a:pt x="2611513" y="1508836"/>
                  </a:lnTo>
                  <a:lnTo>
                    <a:pt x="2584653" y="1548142"/>
                  </a:lnTo>
                  <a:lnTo>
                    <a:pt x="2555290" y="1585582"/>
                  </a:lnTo>
                  <a:lnTo>
                    <a:pt x="2523515" y="1621053"/>
                  </a:lnTo>
                  <a:lnTo>
                    <a:pt x="2489428" y="1654441"/>
                  </a:lnTo>
                  <a:lnTo>
                    <a:pt x="2453144" y="1685645"/>
                  </a:lnTo>
                  <a:lnTo>
                    <a:pt x="2453144" y="1693443"/>
                  </a:lnTo>
                  <a:lnTo>
                    <a:pt x="2693060" y="1693443"/>
                  </a:lnTo>
                  <a:lnTo>
                    <a:pt x="2693060" y="1753425"/>
                  </a:lnTo>
                  <a:lnTo>
                    <a:pt x="2453144" y="1753425"/>
                  </a:lnTo>
                  <a:lnTo>
                    <a:pt x="2513126" y="1873377"/>
                  </a:lnTo>
                  <a:lnTo>
                    <a:pt x="2932963" y="1873377"/>
                  </a:lnTo>
                  <a:lnTo>
                    <a:pt x="3052927" y="17534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1702238"/>
            <a:ext cx="166569" cy="16656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173114" y="1616516"/>
            <a:ext cx="4597400" cy="4125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>
                <a:solidFill>
                  <a:srgbClr val="00B6FF"/>
                </a:solidFill>
                <a:latin typeface="微软雅黑"/>
                <a:cs typeface="微软雅黑"/>
              </a:rPr>
              <a:t>产物结构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通过核磁共振、红外光谱等手段对产物结构进行表征，确认产物的结构和纯度。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00B6FF"/>
                </a:solidFill>
                <a:latin typeface="微软雅黑"/>
                <a:cs typeface="微软雅黑"/>
              </a:rPr>
              <a:t>产率与选择性</a:t>
            </a:r>
            <a:endParaRPr sz="1800">
              <a:latin typeface="微软雅黑"/>
              <a:cs typeface="微软雅黑"/>
            </a:endParaRPr>
          </a:p>
          <a:p>
            <a:pPr marL="12700" marR="195580">
              <a:lnSpc>
                <a:spcPct val="120000"/>
              </a:lnSpc>
              <a:spcBef>
                <a:spcPts val="133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计算产物的产率和选择性，评估合成方法的效率和可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行性。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00B6FF"/>
                </a:solidFill>
                <a:latin typeface="微软雅黑"/>
                <a:cs typeface="微软雅黑"/>
              </a:rPr>
              <a:t>实验数据分析</a:t>
            </a:r>
            <a:endParaRPr sz="1800">
              <a:latin typeface="微软雅黑"/>
              <a:cs typeface="微软雅黑"/>
            </a:endParaRPr>
          </a:p>
          <a:p>
            <a:pPr marL="12700" marR="1955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对实验数据进行统计和分析，探讨实验条件对产物结构和产率的影响，为后续实验的优化提供依据。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3245909"/>
            <a:ext cx="166569" cy="16656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4808201"/>
            <a:ext cx="166570" cy="166570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预期结果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9200" spc="-25">
                <a:solidFill>
                  <a:srgbClr val="FFFFFF"/>
                </a:solidFill>
              </a:rPr>
              <a:t>03</a:t>
            </a:r>
            <a:endParaRPr sz="9200"/>
          </a:p>
        </p:txBody>
      </p:sp>
      <p:sp>
        <p:nvSpPr>
          <p:cNvPr id="3" name="object 3"/>
          <p:cNvSpPr txBox="1"/>
          <p:nvPr/>
        </p:nvSpPr>
        <p:spPr>
          <a:xfrm>
            <a:off x="4382406" y="3335444"/>
            <a:ext cx="3425825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spc="-10">
                <a:solidFill>
                  <a:srgbClr val="FFFFFF"/>
                </a:solidFill>
                <a:latin typeface="微软雅黑"/>
                <a:cs typeface="微软雅黑"/>
              </a:rPr>
              <a:t>实验材料与方法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54960" y="1569534"/>
            <a:ext cx="4219248" cy="42164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328794" y="1294832"/>
            <a:ext cx="6099810" cy="1468755"/>
          </a:xfrm>
          <a:prstGeom prst="rect">
            <a:avLst/>
          </a:prstGeom>
          <a:solidFill>
            <a:srgbClr val="405DFF"/>
          </a:solidFill>
        </p:spPr>
        <p:txBody>
          <a:bodyPr vert="horz" wrap="square" lIns="0" tIns="120650" rIns="0" bIns="0" rtlCol="0">
            <a:spAutoFit/>
          </a:bodyPr>
          <a:lstStyle/>
          <a:p>
            <a:pPr marL="417830">
              <a:lnSpc>
                <a:spcPct val="100000"/>
              </a:lnSpc>
              <a:spcBef>
                <a:spcPts val="950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原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料</a:t>
            </a:r>
            <a:endParaRPr sz="2300">
              <a:latin typeface="微软雅黑"/>
              <a:cs typeface="微软雅黑"/>
            </a:endParaRPr>
          </a:p>
          <a:p>
            <a:pPr marL="417830">
              <a:lnSpc>
                <a:spcPct val="100000"/>
              </a:lnSpc>
              <a:spcBef>
                <a:spcPts val="178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详细说明合成实验所需的原料，包括名称、纯度、来源和数量。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163132" y="1294832"/>
            <a:ext cx="165735" cy="1468755"/>
          </a:xfrm>
          <a:custGeom>
            <a:rect l="l" t="t" r="r" b="b"/>
            <a:pathLst>
              <a:path w="165735" h="1468755">
                <a:moveTo>
                  <a:pt x="165663" y="1468185"/>
                </a:moveTo>
                <a:lnTo>
                  <a:pt x="0" y="1468185"/>
                </a:lnTo>
                <a:lnTo>
                  <a:pt x="0" y="0"/>
                </a:lnTo>
                <a:lnTo>
                  <a:pt x="165663" y="0"/>
                </a:lnTo>
                <a:lnTo>
                  <a:pt x="165663" y="1468185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5328794" y="2945066"/>
            <a:ext cx="6099810" cy="1468755"/>
          </a:xfrm>
          <a:prstGeom prst="rect">
            <a:avLst/>
          </a:prstGeom>
          <a:solidFill>
            <a:srgbClr val="405DFF"/>
          </a:solidFill>
        </p:spPr>
        <p:txBody>
          <a:bodyPr vert="horz" wrap="square" lIns="0" tIns="120650" rIns="0" bIns="0" rtlCol="0">
            <a:spAutoFit/>
          </a:bodyPr>
          <a:lstStyle/>
          <a:p>
            <a:pPr marL="417830">
              <a:lnSpc>
                <a:spcPct val="100000"/>
              </a:lnSpc>
              <a:spcBef>
                <a:spcPts val="950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试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剂</a:t>
            </a:r>
            <a:endParaRPr sz="2300">
              <a:latin typeface="微软雅黑"/>
              <a:cs typeface="微软雅黑"/>
            </a:endParaRPr>
          </a:p>
          <a:p>
            <a:pPr marL="417830" marR="339090">
              <a:lnSpc>
                <a:spcPct val="120000"/>
              </a:lnSpc>
              <a:spcBef>
                <a:spcPts val="142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列出实验过程中使用的所有试剂，包括催化剂、溶剂等，并注明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其规格和用量。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163132" y="2945066"/>
            <a:ext cx="165735" cy="1468755"/>
          </a:xfrm>
          <a:custGeom>
            <a:rect l="l" t="t" r="r" b="b"/>
            <a:pathLst>
              <a:path w="165735" h="1468754">
                <a:moveTo>
                  <a:pt x="165663" y="1468186"/>
                </a:moveTo>
                <a:lnTo>
                  <a:pt x="0" y="1468186"/>
                </a:lnTo>
                <a:lnTo>
                  <a:pt x="0" y="0"/>
                </a:lnTo>
                <a:lnTo>
                  <a:pt x="165663" y="0"/>
                </a:lnTo>
                <a:lnTo>
                  <a:pt x="165663" y="1468186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5328794" y="4595300"/>
            <a:ext cx="6099810" cy="1468755"/>
          </a:xfrm>
          <a:prstGeom prst="rect">
            <a:avLst/>
          </a:prstGeom>
          <a:solidFill>
            <a:srgbClr val="405DFF"/>
          </a:solidFill>
        </p:spPr>
        <p:txBody>
          <a:bodyPr vert="horz" wrap="square" lIns="0" tIns="120650" rIns="0" bIns="0" rtlCol="0">
            <a:spAutoFit/>
          </a:bodyPr>
          <a:lstStyle/>
          <a:p>
            <a:pPr marL="417830">
              <a:lnSpc>
                <a:spcPct val="100000"/>
              </a:lnSpc>
              <a:spcBef>
                <a:spcPts val="950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设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备</a:t>
            </a:r>
            <a:endParaRPr sz="2300">
              <a:latin typeface="微软雅黑"/>
              <a:cs typeface="微软雅黑"/>
            </a:endParaRPr>
          </a:p>
          <a:p>
            <a:pPr marL="417830" marR="339090">
              <a:lnSpc>
                <a:spcPct val="120000"/>
              </a:lnSpc>
              <a:spcBef>
                <a:spcPts val="142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描述实验所需的设备和仪器，如反应器、搅拌器、温度计、压力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计等。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5163132" y="4595300"/>
            <a:ext cx="165735" cy="1468755"/>
          </a:xfrm>
          <a:custGeom>
            <a:rect l="l" t="t" r="r" b="b"/>
            <a:pathLst>
              <a:path w="165735" h="1468754">
                <a:moveTo>
                  <a:pt x="165663" y="1468185"/>
                </a:moveTo>
                <a:lnTo>
                  <a:pt x="0" y="1468185"/>
                </a:lnTo>
                <a:lnTo>
                  <a:pt x="0" y="0"/>
                </a:lnTo>
                <a:lnTo>
                  <a:pt x="165663" y="0"/>
                </a:lnTo>
                <a:lnTo>
                  <a:pt x="165663" y="1468185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9" name="object 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0" name="object 3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实验材料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54974" y="1746675"/>
            <a:ext cx="6227445" cy="2661285"/>
            <a:chOff x="654974" y="1746675"/>
            <a:chExt cx="6227445" cy="2661285"/>
          </a:xfrm>
        </p:grpSpPr>
        <p:sp>
          <p:nvSpPr>
            <p:cNvPr id="3" name="object 3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0" y="0"/>
                  </a:moveTo>
                  <a:lnTo>
                    <a:pt x="869058" y="556467"/>
                  </a:lnTo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869058" y="556467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405D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0" y="457877"/>
                  </a:moveTo>
                  <a:lnTo>
                    <a:pt x="787048" y="0"/>
                  </a:lnTo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787048" y="0"/>
                  </a:moveTo>
                  <a:lnTo>
                    <a:pt x="0" y="457877"/>
                  </a:lnTo>
                </a:path>
              </a:pathLst>
            </a:custGeom>
            <a:ln w="19050">
              <a:solidFill>
                <a:srgbClr val="405D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0"/>
                  </a:moveTo>
                  <a:lnTo>
                    <a:pt x="0" y="1146048"/>
                  </a:lnTo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1146048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405D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654974" y="1746675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65" y="1777322"/>
                  </a:moveTo>
                  <a:lnTo>
                    <a:pt x="0" y="1777322"/>
                  </a:lnTo>
                  <a:lnTo>
                    <a:pt x="0" y="0"/>
                  </a:lnTo>
                  <a:lnTo>
                    <a:pt x="4233731" y="0"/>
                  </a:lnTo>
                  <a:lnTo>
                    <a:pt x="4692565" y="458833"/>
                  </a:lnTo>
                  <a:lnTo>
                    <a:pt x="4692565" y="1777322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999540" y="2031337"/>
            <a:ext cx="3835400" cy="1092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5">
                <a:solidFill>
                  <a:srgbClr val="FFFFFF"/>
                </a:solidFill>
                <a:latin typeface="微软雅黑"/>
                <a:cs typeface="微软雅黑"/>
              </a:rPr>
              <a:t>反应步骤</a:t>
            </a:r>
            <a:endParaRPr sz="21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56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详细阐述合成实验的操作步骤，包括原料的预处理、反应条件的设置、反应时间的控制等。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2304288" y="1746675"/>
            <a:ext cx="9250680" cy="4200525"/>
            <a:chOff x="2304288" y="1746675"/>
            <a:chExt cx="9250680" cy="4200525"/>
          </a:xfrm>
        </p:grpSpPr>
        <p:sp>
          <p:nvSpPr>
            <p:cNvPr id="12" name="object 12"/>
            <p:cNvSpPr/>
            <p:nvPr/>
          </p:nvSpPr>
          <p:spPr>
            <a:xfrm>
              <a:off x="5575254" y="2695565"/>
              <a:ext cx="1042035" cy="1064895"/>
            </a:xfrm>
            <a:custGeom>
              <a:rect l="l" t="t" r="r" b="b"/>
              <a:pathLst>
                <a:path w="1042034" h="1064895">
                  <a:moveTo>
                    <a:pt x="1041486" y="532227"/>
                  </a:moveTo>
                  <a:lnTo>
                    <a:pt x="2" y="532227"/>
                  </a:lnTo>
                  <a:lnTo>
                    <a:pt x="2130" y="483782"/>
                  </a:lnTo>
                  <a:lnTo>
                    <a:pt x="8392" y="436557"/>
                  </a:lnTo>
                  <a:lnTo>
                    <a:pt x="18603" y="390739"/>
                  </a:lnTo>
                  <a:lnTo>
                    <a:pt x="32581" y="346515"/>
                  </a:lnTo>
                  <a:lnTo>
                    <a:pt x="50141" y="304072"/>
                  </a:lnTo>
                  <a:lnTo>
                    <a:pt x="71099" y="263601"/>
                  </a:lnTo>
                  <a:lnTo>
                    <a:pt x="95271" y="225287"/>
                  </a:lnTo>
                  <a:lnTo>
                    <a:pt x="122474" y="189319"/>
                  </a:lnTo>
                  <a:lnTo>
                    <a:pt x="152524" y="155885"/>
                  </a:lnTo>
                  <a:lnTo>
                    <a:pt x="185237" y="125172"/>
                  </a:lnTo>
                  <a:lnTo>
                    <a:pt x="220429" y="97369"/>
                  </a:lnTo>
                  <a:lnTo>
                    <a:pt x="257917" y="72664"/>
                  </a:lnTo>
                  <a:lnTo>
                    <a:pt x="297515" y="51244"/>
                  </a:lnTo>
                  <a:lnTo>
                    <a:pt x="339042" y="33297"/>
                  </a:lnTo>
                  <a:lnTo>
                    <a:pt x="382312" y="19011"/>
                  </a:lnTo>
                  <a:lnTo>
                    <a:pt x="427143" y="8574"/>
                  </a:lnTo>
                  <a:lnTo>
                    <a:pt x="473352" y="2174"/>
                  </a:lnTo>
                  <a:lnTo>
                    <a:pt x="520744" y="0"/>
                  </a:lnTo>
                  <a:lnTo>
                    <a:pt x="568143" y="2175"/>
                  </a:lnTo>
                  <a:lnTo>
                    <a:pt x="614348" y="8575"/>
                  </a:lnTo>
                  <a:lnTo>
                    <a:pt x="659178" y="19011"/>
                  </a:lnTo>
                  <a:lnTo>
                    <a:pt x="702448" y="33297"/>
                  </a:lnTo>
                  <a:lnTo>
                    <a:pt x="743974" y="51244"/>
                  </a:lnTo>
                  <a:lnTo>
                    <a:pt x="783572" y="72664"/>
                  </a:lnTo>
                  <a:lnTo>
                    <a:pt x="821059" y="97370"/>
                  </a:lnTo>
                  <a:lnTo>
                    <a:pt x="856251" y="125173"/>
                  </a:lnTo>
                  <a:lnTo>
                    <a:pt x="888964" y="155886"/>
                  </a:lnTo>
                  <a:lnTo>
                    <a:pt x="919014" y="189320"/>
                  </a:lnTo>
                  <a:lnTo>
                    <a:pt x="946217" y="225288"/>
                  </a:lnTo>
                  <a:lnTo>
                    <a:pt x="970389" y="263602"/>
                  </a:lnTo>
                  <a:lnTo>
                    <a:pt x="991347" y="304073"/>
                  </a:lnTo>
                  <a:lnTo>
                    <a:pt x="1008906" y="346515"/>
                  </a:lnTo>
                  <a:lnTo>
                    <a:pt x="1022884" y="390740"/>
                  </a:lnTo>
                  <a:lnTo>
                    <a:pt x="1033096" y="436558"/>
                  </a:lnTo>
                  <a:lnTo>
                    <a:pt x="1039357" y="483783"/>
                  </a:lnTo>
                  <a:lnTo>
                    <a:pt x="1041486" y="532227"/>
                  </a:lnTo>
                  <a:close/>
                </a:path>
                <a:path w="1042034" h="1064895">
                  <a:moveTo>
                    <a:pt x="520742" y="1064452"/>
                  </a:moveTo>
                  <a:lnTo>
                    <a:pt x="473344" y="1062277"/>
                  </a:lnTo>
                  <a:lnTo>
                    <a:pt x="427138" y="1055877"/>
                  </a:lnTo>
                  <a:lnTo>
                    <a:pt x="382308" y="1045440"/>
                  </a:lnTo>
                  <a:lnTo>
                    <a:pt x="339038" y="1031155"/>
                  </a:lnTo>
                  <a:lnTo>
                    <a:pt x="297512" y="1013208"/>
                  </a:lnTo>
                  <a:lnTo>
                    <a:pt x="257913" y="991788"/>
                  </a:lnTo>
                  <a:lnTo>
                    <a:pt x="220426" y="967082"/>
                  </a:lnTo>
                  <a:lnTo>
                    <a:pt x="185234" y="939279"/>
                  </a:lnTo>
                  <a:lnTo>
                    <a:pt x="152521" y="908567"/>
                  </a:lnTo>
                  <a:lnTo>
                    <a:pt x="122472" y="875133"/>
                  </a:lnTo>
                  <a:lnTo>
                    <a:pt x="95269" y="839165"/>
                  </a:lnTo>
                  <a:lnTo>
                    <a:pt x="71096" y="800851"/>
                  </a:lnTo>
                  <a:lnTo>
                    <a:pt x="50138" y="760379"/>
                  </a:lnTo>
                  <a:lnTo>
                    <a:pt x="32578" y="717937"/>
                  </a:lnTo>
                  <a:lnTo>
                    <a:pt x="18601" y="673713"/>
                  </a:lnTo>
                  <a:lnTo>
                    <a:pt x="8389" y="627894"/>
                  </a:lnTo>
                  <a:lnTo>
                    <a:pt x="2128" y="580669"/>
                  </a:lnTo>
                  <a:lnTo>
                    <a:pt x="0" y="532226"/>
                  </a:lnTo>
                  <a:lnTo>
                    <a:pt x="1041486" y="532227"/>
                  </a:lnTo>
                  <a:lnTo>
                    <a:pt x="1039357" y="580669"/>
                  </a:lnTo>
                  <a:lnTo>
                    <a:pt x="1033095" y="627894"/>
                  </a:lnTo>
                  <a:lnTo>
                    <a:pt x="1022883" y="673713"/>
                  </a:lnTo>
                  <a:lnTo>
                    <a:pt x="1008906" y="717937"/>
                  </a:lnTo>
                  <a:lnTo>
                    <a:pt x="991346" y="760379"/>
                  </a:lnTo>
                  <a:lnTo>
                    <a:pt x="970388" y="800851"/>
                  </a:lnTo>
                  <a:lnTo>
                    <a:pt x="946216" y="839165"/>
                  </a:lnTo>
                  <a:lnTo>
                    <a:pt x="919013" y="875133"/>
                  </a:lnTo>
                  <a:lnTo>
                    <a:pt x="888963" y="908567"/>
                  </a:lnTo>
                  <a:lnTo>
                    <a:pt x="856250" y="939279"/>
                  </a:lnTo>
                  <a:lnTo>
                    <a:pt x="821058" y="967082"/>
                  </a:lnTo>
                  <a:lnTo>
                    <a:pt x="783571" y="991788"/>
                  </a:lnTo>
                  <a:lnTo>
                    <a:pt x="743973" y="1013208"/>
                  </a:lnTo>
                  <a:lnTo>
                    <a:pt x="702446" y="1031155"/>
                  </a:lnTo>
                  <a:lnTo>
                    <a:pt x="659176" y="1045441"/>
                  </a:lnTo>
                  <a:lnTo>
                    <a:pt x="614347" y="1055877"/>
                  </a:lnTo>
                  <a:lnTo>
                    <a:pt x="568141" y="1062277"/>
                  </a:lnTo>
                  <a:lnTo>
                    <a:pt x="520742" y="1064452"/>
                  </a:lnTo>
                  <a:close/>
                </a:path>
              </a:pathLst>
            </a:custGeom>
            <a:solidFill>
              <a:srgbClr val="D9D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065763" y="1746681"/>
              <a:ext cx="1433830" cy="1893570"/>
            </a:xfrm>
            <a:custGeom>
              <a:rect l="l" t="t" r="r" b="b"/>
              <a:pathLst>
                <a:path w="1433829" h="1893570">
                  <a:moveTo>
                    <a:pt x="281774" y="0"/>
                  </a:moveTo>
                  <a:lnTo>
                    <a:pt x="0" y="0"/>
                  </a:lnTo>
                  <a:lnTo>
                    <a:pt x="281774" y="281774"/>
                  </a:lnTo>
                  <a:lnTo>
                    <a:pt x="281774" y="0"/>
                  </a:lnTo>
                  <a:close/>
                </a:path>
                <a:path w="1433829" h="1893570">
                  <a:moveTo>
                    <a:pt x="1433588" y="1481112"/>
                  </a:moveTo>
                  <a:lnTo>
                    <a:pt x="1430883" y="1433042"/>
                  </a:lnTo>
                  <a:lnTo>
                    <a:pt x="1422946" y="1386586"/>
                  </a:lnTo>
                  <a:lnTo>
                    <a:pt x="1410081" y="1342085"/>
                  </a:lnTo>
                  <a:lnTo>
                    <a:pt x="1392593" y="1299819"/>
                  </a:lnTo>
                  <a:lnTo>
                    <a:pt x="1370799" y="1260106"/>
                  </a:lnTo>
                  <a:lnTo>
                    <a:pt x="1344980" y="1223276"/>
                  </a:lnTo>
                  <a:lnTo>
                    <a:pt x="1315453" y="1189609"/>
                  </a:lnTo>
                  <a:lnTo>
                    <a:pt x="1282509" y="1159433"/>
                  </a:lnTo>
                  <a:lnTo>
                    <a:pt x="1246466" y="1133043"/>
                  </a:lnTo>
                  <a:lnTo>
                    <a:pt x="1207617" y="1110767"/>
                  </a:lnTo>
                  <a:lnTo>
                    <a:pt x="1166266" y="1092898"/>
                  </a:lnTo>
                  <a:lnTo>
                    <a:pt x="1122718" y="1079741"/>
                  </a:lnTo>
                  <a:lnTo>
                    <a:pt x="1077277" y="1071626"/>
                  </a:lnTo>
                  <a:lnTo>
                    <a:pt x="1030224" y="1068857"/>
                  </a:lnTo>
                  <a:lnTo>
                    <a:pt x="983195" y="1071626"/>
                  </a:lnTo>
                  <a:lnTo>
                    <a:pt x="937742" y="1079741"/>
                  </a:lnTo>
                  <a:lnTo>
                    <a:pt x="894194" y="1092898"/>
                  </a:lnTo>
                  <a:lnTo>
                    <a:pt x="852843" y="1110754"/>
                  </a:lnTo>
                  <a:lnTo>
                    <a:pt x="813993" y="1133043"/>
                  </a:lnTo>
                  <a:lnTo>
                    <a:pt x="777951" y="1159421"/>
                  </a:lnTo>
                  <a:lnTo>
                    <a:pt x="745007" y="1189609"/>
                  </a:lnTo>
                  <a:lnTo>
                    <a:pt x="715479" y="1223264"/>
                  </a:lnTo>
                  <a:lnTo>
                    <a:pt x="689660" y="1260106"/>
                  </a:lnTo>
                  <a:lnTo>
                    <a:pt x="667867" y="1299819"/>
                  </a:lnTo>
                  <a:lnTo>
                    <a:pt x="650379" y="1342085"/>
                  </a:lnTo>
                  <a:lnTo>
                    <a:pt x="637514" y="1386586"/>
                  </a:lnTo>
                  <a:lnTo>
                    <a:pt x="629577" y="1433042"/>
                  </a:lnTo>
                  <a:lnTo>
                    <a:pt x="626872" y="1481112"/>
                  </a:lnTo>
                  <a:lnTo>
                    <a:pt x="629577" y="1529194"/>
                  </a:lnTo>
                  <a:lnTo>
                    <a:pt x="637514" y="1575638"/>
                  </a:lnTo>
                  <a:lnTo>
                    <a:pt x="650379" y="1620151"/>
                  </a:lnTo>
                  <a:lnTo>
                    <a:pt x="667867" y="1662417"/>
                  </a:lnTo>
                  <a:lnTo>
                    <a:pt x="689660" y="1702130"/>
                  </a:lnTo>
                  <a:lnTo>
                    <a:pt x="715479" y="1738960"/>
                  </a:lnTo>
                  <a:lnTo>
                    <a:pt x="745007" y="1772627"/>
                  </a:lnTo>
                  <a:lnTo>
                    <a:pt x="777951" y="1802803"/>
                  </a:lnTo>
                  <a:lnTo>
                    <a:pt x="813993" y="1829193"/>
                  </a:lnTo>
                  <a:lnTo>
                    <a:pt x="852843" y="1851469"/>
                  </a:lnTo>
                  <a:lnTo>
                    <a:pt x="894194" y="1869338"/>
                  </a:lnTo>
                  <a:lnTo>
                    <a:pt x="937742" y="1882482"/>
                  </a:lnTo>
                  <a:lnTo>
                    <a:pt x="983183" y="1890598"/>
                  </a:lnTo>
                  <a:lnTo>
                    <a:pt x="1030224" y="1893379"/>
                  </a:lnTo>
                  <a:lnTo>
                    <a:pt x="1077264" y="1890598"/>
                  </a:lnTo>
                  <a:lnTo>
                    <a:pt x="1122718" y="1882482"/>
                  </a:lnTo>
                  <a:lnTo>
                    <a:pt x="1166266" y="1869338"/>
                  </a:lnTo>
                  <a:lnTo>
                    <a:pt x="1207617" y="1851469"/>
                  </a:lnTo>
                  <a:lnTo>
                    <a:pt x="1246466" y="1829193"/>
                  </a:lnTo>
                  <a:lnTo>
                    <a:pt x="1282509" y="1802803"/>
                  </a:lnTo>
                  <a:lnTo>
                    <a:pt x="1315453" y="1772627"/>
                  </a:lnTo>
                  <a:lnTo>
                    <a:pt x="1344980" y="1738960"/>
                  </a:lnTo>
                  <a:lnTo>
                    <a:pt x="1370799" y="1702130"/>
                  </a:lnTo>
                  <a:lnTo>
                    <a:pt x="1392593" y="1662417"/>
                  </a:lnTo>
                  <a:lnTo>
                    <a:pt x="1410081" y="1620151"/>
                  </a:lnTo>
                  <a:lnTo>
                    <a:pt x="1422946" y="1575638"/>
                  </a:lnTo>
                  <a:lnTo>
                    <a:pt x="1430883" y="1529194"/>
                  </a:lnTo>
                  <a:lnTo>
                    <a:pt x="1433588" y="1481112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6862000" y="1746681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74" y="458838"/>
                  </a:moveTo>
                  <a:lnTo>
                    <a:pt x="4233735" y="0"/>
                  </a:lnTo>
                  <a:lnTo>
                    <a:pt x="0" y="0"/>
                  </a:lnTo>
                  <a:lnTo>
                    <a:pt x="0" y="1777326"/>
                  </a:lnTo>
                  <a:lnTo>
                    <a:pt x="4692574" y="1777326"/>
                  </a:lnTo>
                  <a:lnTo>
                    <a:pt x="4692574" y="458838"/>
                  </a:lnTo>
                  <a:close/>
                </a:path>
                <a:path w="4692650" h="1777364">
                  <a:moveTo>
                    <a:pt x="4692574" y="0"/>
                  </a:moveTo>
                  <a:lnTo>
                    <a:pt x="4410799" y="0"/>
                  </a:lnTo>
                  <a:lnTo>
                    <a:pt x="4692574" y="281774"/>
                  </a:lnTo>
                  <a:lnTo>
                    <a:pt x="4692574" y="0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2304288" y="4201909"/>
              <a:ext cx="7583805" cy="1744980"/>
            </a:xfrm>
            <a:custGeom>
              <a:rect l="l" t="t" r="r" b="b"/>
              <a:pathLst>
                <a:path w="7583805" h="1744979">
                  <a:moveTo>
                    <a:pt x="7583411" y="442722"/>
                  </a:moveTo>
                  <a:lnTo>
                    <a:pt x="7140689" y="0"/>
                  </a:lnTo>
                  <a:lnTo>
                    <a:pt x="0" y="0"/>
                  </a:lnTo>
                  <a:lnTo>
                    <a:pt x="0" y="1744814"/>
                  </a:lnTo>
                  <a:lnTo>
                    <a:pt x="7583411" y="1744814"/>
                  </a:lnTo>
                  <a:lnTo>
                    <a:pt x="7583411" y="442722"/>
                  </a:lnTo>
                  <a:close/>
                </a:path>
                <a:path w="7583805" h="1744979">
                  <a:moveTo>
                    <a:pt x="7583424" y="0"/>
                  </a:moveTo>
                  <a:lnTo>
                    <a:pt x="7301649" y="0"/>
                  </a:lnTo>
                  <a:lnTo>
                    <a:pt x="7583424" y="281774"/>
                  </a:lnTo>
                  <a:lnTo>
                    <a:pt x="7583424" y="0"/>
                  </a:lnTo>
                  <a:close/>
                </a:path>
              </a:pathLst>
            </a:custGeom>
            <a:solidFill>
              <a:srgbClr val="0024E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7197794" y="2046576"/>
            <a:ext cx="4025900" cy="1077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5">
                <a:solidFill>
                  <a:srgbClr val="FFFFFF"/>
                </a:solidFill>
                <a:latin typeface="微软雅黑"/>
                <a:cs typeface="微软雅黑"/>
              </a:rPr>
              <a:t>安全措施</a:t>
            </a:r>
            <a:endParaRPr sz="21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44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说明实验过程中需要注意的安全事项，如防火、防爆、防毒等方面的措施。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673208" y="4495834"/>
            <a:ext cx="4978400" cy="793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0">
                <a:solidFill>
                  <a:srgbClr val="FFFFFF"/>
                </a:solidFill>
                <a:latin typeface="微软雅黑"/>
                <a:cs typeface="微软雅黑"/>
              </a:rPr>
              <a:t>废弃物处理</a:t>
            </a:r>
            <a:endParaRPr sz="21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介绍实验废弃物的处理方法，以确保实验过程对环境无害。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885367" y="3055961"/>
            <a:ext cx="396240" cy="368300"/>
          </a:xfrm>
          <a:custGeom>
            <a:rect l="l" t="t" r="r" b="b"/>
            <a:pathLst>
              <a:path w="396239" h="368300">
                <a:moveTo>
                  <a:pt x="198133" y="157734"/>
                </a:moveTo>
                <a:lnTo>
                  <a:pt x="0" y="105155"/>
                </a:lnTo>
                <a:lnTo>
                  <a:pt x="0" y="52577"/>
                </a:lnTo>
                <a:lnTo>
                  <a:pt x="198133" y="0"/>
                </a:lnTo>
                <a:lnTo>
                  <a:pt x="396240" y="52577"/>
                </a:lnTo>
                <a:lnTo>
                  <a:pt x="396240" y="105155"/>
                </a:lnTo>
                <a:lnTo>
                  <a:pt x="198133" y="157734"/>
                </a:lnTo>
                <a:close/>
              </a:path>
              <a:path w="396239" h="368300">
                <a:moveTo>
                  <a:pt x="198133" y="262890"/>
                </a:moveTo>
                <a:lnTo>
                  <a:pt x="0" y="210311"/>
                </a:lnTo>
                <a:lnTo>
                  <a:pt x="0" y="157734"/>
                </a:lnTo>
                <a:lnTo>
                  <a:pt x="198133" y="210311"/>
                </a:lnTo>
                <a:lnTo>
                  <a:pt x="396240" y="210311"/>
                </a:lnTo>
                <a:lnTo>
                  <a:pt x="198133" y="262890"/>
                </a:lnTo>
                <a:close/>
              </a:path>
              <a:path w="396239" h="368300">
                <a:moveTo>
                  <a:pt x="396240" y="210311"/>
                </a:moveTo>
                <a:lnTo>
                  <a:pt x="198133" y="210311"/>
                </a:lnTo>
                <a:lnTo>
                  <a:pt x="396240" y="157734"/>
                </a:lnTo>
                <a:lnTo>
                  <a:pt x="396240" y="210311"/>
                </a:lnTo>
                <a:close/>
              </a:path>
              <a:path w="396239" h="368300">
                <a:moveTo>
                  <a:pt x="198133" y="368046"/>
                </a:moveTo>
                <a:lnTo>
                  <a:pt x="0" y="315467"/>
                </a:lnTo>
                <a:lnTo>
                  <a:pt x="0" y="262890"/>
                </a:lnTo>
                <a:lnTo>
                  <a:pt x="198133" y="315467"/>
                </a:lnTo>
                <a:lnTo>
                  <a:pt x="396240" y="315467"/>
                </a:lnTo>
                <a:lnTo>
                  <a:pt x="198133" y="368046"/>
                </a:lnTo>
                <a:close/>
              </a:path>
              <a:path w="396239" h="368300">
                <a:moveTo>
                  <a:pt x="396240" y="315467"/>
                </a:moveTo>
                <a:lnTo>
                  <a:pt x="198133" y="315467"/>
                </a:lnTo>
                <a:lnTo>
                  <a:pt x="396240" y="262890"/>
                </a:lnTo>
                <a:lnTo>
                  <a:pt x="396240" y="31546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实验方法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731630" y="1383703"/>
            <a:ext cx="3798570" cy="4156710"/>
            <a:chOff x="731630" y="1383703"/>
            <a:chExt cx="3798570" cy="4156710"/>
          </a:xfrm>
        </p:grpSpPr>
        <p:sp>
          <p:nvSpPr>
            <p:cNvPr id="3" name="object 3"/>
            <p:cNvSpPr/>
            <p:nvPr/>
          </p:nvSpPr>
          <p:spPr>
            <a:xfrm>
              <a:off x="731630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7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2" y="0"/>
                  </a:lnTo>
                  <a:lnTo>
                    <a:pt x="2137357" y="12699"/>
                  </a:lnTo>
                  <a:close/>
                </a:path>
                <a:path w="3798570" h="3797300">
                  <a:moveTo>
                    <a:pt x="2230274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9" y="12699"/>
                  </a:lnTo>
                  <a:lnTo>
                    <a:pt x="2230274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4" y="3759200"/>
                  </a:lnTo>
                  <a:lnTo>
                    <a:pt x="1212736" y="3670300"/>
                  </a:lnTo>
                  <a:lnTo>
                    <a:pt x="1170410" y="3644900"/>
                  </a:lnTo>
                  <a:lnTo>
                    <a:pt x="1128592" y="3632200"/>
                  </a:lnTo>
                  <a:lnTo>
                    <a:pt x="1087300" y="3606800"/>
                  </a:lnTo>
                  <a:lnTo>
                    <a:pt x="1046545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4" y="3505200"/>
                  </a:lnTo>
                  <a:lnTo>
                    <a:pt x="851344" y="3479800"/>
                  </a:lnTo>
                  <a:lnTo>
                    <a:pt x="814119" y="3454400"/>
                  </a:lnTo>
                  <a:lnTo>
                    <a:pt x="777531" y="3429000"/>
                  </a:lnTo>
                  <a:lnTo>
                    <a:pt x="741595" y="3403600"/>
                  </a:lnTo>
                  <a:lnTo>
                    <a:pt x="706326" y="3365500"/>
                  </a:lnTo>
                  <a:lnTo>
                    <a:pt x="671737" y="3340100"/>
                  </a:lnTo>
                  <a:lnTo>
                    <a:pt x="637844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5" y="3225800"/>
                  </a:lnTo>
                  <a:lnTo>
                    <a:pt x="509503" y="3187700"/>
                  </a:lnTo>
                  <a:lnTo>
                    <a:pt x="479298" y="3149600"/>
                  </a:lnTo>
                  <a:lnTo>
                    <a:pt x="449873" y="3124200"/>
                  </a:lnTo>
                  <a:lnTo>
                    <a:pt x="421242" y="3086100"/>
                  </a:lnTo>
                  <a:lnTo>
                    <a:pt x="393421" y="3048000"/>
                  </a:lnTo>
                  <a:lnTo>
                    <a:pt x="366422" y="3009900"/>
                  </a:lnTo>
                  <a:lnTo>
                    <a:pt x="340261" y="2971800"/>
                  </a:lnTo>
                  <a:lnTo>
                    <a:pt x="314951" y="2946400"/>
                  </a:lnTo>
                  <a:lnTo>
                    <a:pt x="290507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4" y="2743200"/>
                  </a:lnTo>
                  <a:lnTo>
                    <a:pt x="181772" y="2705100"/>
                  </a:lnTo>
                  <a:lnTo>
                    <a:pt x="162822" y="2667000"/>
                  </a:lnTo>
                  <a:lnTo>
                    <a:pt x="144837" y="2616200"/>
                  </a:lnTo>
                  <a:lnTo>
                    <a:pt x="127832" y="2578100"/>
                  </a:lnTo>
                  <a:lnTo>
                    <a:pt x="111821" y="2540000"/>
                  </a:lnTo>
                  <a:lnTo>
                    <a:pt x="96818" y="2489200"/>
                  </a:lnTo>
                  <a:lnTo>
                    <a:pt x="82837" y="2451100"/>
                  </a:lnTo>
                  <a:lnTo>
                    <a:pt x="69893" y="2400300"/>
                  </a:lnTo>
                  <a:lnTo>
                    <a:pt x="58000" y="2362200"/>
                  </a:lnTo>
                  <a:lnTo>
                    <a:pt x="47171" y="2311400"/>
                  </a:lnTo>
                  <a:lnTo>
                    <a:pt x="37423" y="2273300"/>
                  </a:lnTo>
                  <a:lnTo>
                    <a:pt x="28768" y="2222500"/>
                  </a:lnTo>
                  <a:lnTo>
                    <a:pt x="21220" y="2171700"/>
                  </a:lnTo>
                  <a:lnTo>
                    <a:pt x="14795" y="2133600"/>
                  </a:lnTo>
                  <a:lnTo>
                    <a:pt x="9506" y="2082800"/>
                  </a:lnTo>
                  <a:lnTo>
                    <a:pt x="5367" y="2032000"/>
                  </a:lnTo>
                  <a:lnTo>
                    <a:pt x="2394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2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7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6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7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6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2" y="507999"/>
                  </a:lnTo>
                  <a:lnTo>
                    <a:pt x="3226073" y="533399"/>
                  </a:lnTo>
                  <a:lnTo>
                    <a:pt x="3257796" y="571499"/>
                  </a:lnTo>
                  <a:lnTo>
                    <a:pt x="3288768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9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8" y="1041399"/>
                  </a:lnTo>
                  <a:lnTo>
                    <a:pt x="3616499" y="1079499"/>
                  </a:lnTo>
                  <a:lnTo>
                    <a:pt x="3635450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5" y="1892300"/>
                  </a:lnTo>
                  <a:lnTo>
                    <a:pt x="3797673" y="1943100"/>
                  </a:lnTo>
                  <a:lnTo>
                    <a:pt x="3795878" y="1993900"/>
                  </a:lnTo>
                  <a:lnTo>
                    <a:pt x="3792905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5" y="2222500"/>
                  </a:lnTo>
                  <a:lnTo>
                    <a:pt x="3760850" y="2273300"/>
                  </a:lnTo>
                  <a:lnTo>
                    <a:pt x="3751101" y="2311400"/>
                  </a:lnTo>
                  <a:lnTo>
                    <a:pt x="3740273" y="2362200"/>
                  </a:lnTo>
                  <a:lnTo>
                    <a:pt x="3728380" y="2400300"/>
                  </a:lnTo>
                  <a:lnTo>
                    <a:pt x="3715436" y="2451100"/>
                  </a:lnTo>
                  <a:lnTo>
                    <a:pt x="3701455" y="2489200"/>
                  </a:lnTo>
                  <a:lnTo>
                    <a:pt x="3686452" y="2540000"/>
                  </a:lnTo>
                  <a:lnTo>
                    <a:pt x="3670441" y="2578100"/>
                  </a:lnTo>
                  <a:lnTo>
                    <a:pt x="3653436" y="2616200"/>
                  </a:lnTo>
                  <a:lnTo>
                    <a:pt x="3635451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30" y="2870200"/>
                  </a:lnTo>
                  <a:lnTo>
                    <a:pt x="3507766" y="2908300"/>
                  </a:lnTo>
                  <a:lnTo>
                    <a:pt x="3483322" y="2946400"/>
                  </a:lnTo>
                  <a:lnTo>
                    <a:pt x="3458012" y="2971800"/>
                  </a:lnTo>
                  <a:lnTo>
                    <a:pt x="3431851" y="3009900"/>
                  </a:lnTo>
                  <a:lnTo>
                    <a:pt x="3404852" y="3048000"/>
                  </a:lnTo>
                  <a:lnTo>
                    <a:pt x="3377031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70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3" y="3429000"/>
                  </a:lnTo>
                  <a:lnTo>
                    <a:pt x="2984155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9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7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9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2947E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05998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3" y="1063688"/>
                  </a:lnTo>
                  <a:lnTo>
                    <a:pt x="254646" y="1039877"/>
                  </a:lnTo>
                  <a:lnTo>
                    <a:pt x="217403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7" y="93596"/>
                  </a:lnTo>
                  <a:lnTo>
                    <a:pt x="294065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2" y="18211"/>
                  </a:lnTo>
                  <a:lnTo>
                    <a:pt x="470092" y="8207"/>
                  </a:lnTo>
                  <a:lnTo>
                    <a:pt x="517837" y="2080"/>
                  </a:lnTo>
                  <a:lnTo>
                    <a:pt x="566736" y="0"/>
                  </a:lnTo>
                  <a:lnTo>
                    <a:pt x="615636" y="2080"/>
                  </a:lnTo>
                  <a:lnTo>
                    <a:pt x="663381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5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6" y="254647"/>
                  </a:lnTo>
                  <a:lnTo>
                    <a:pt x="1063688" y="294065"/>
                  </a:lnTo>
                  <a:lnTo>
                    <a:pt x="1084302" y="335488"/>
                  </a:lnTo>
                  <a:lnTo>
                    <a:pt x="1101550" y="378747"/>
                  </a:lnTo>
                  <a:lnTo>
                    <a:pt x="1115261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3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1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001C4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4196862" y="1742732"/>
            <a:ext cx="7263765" cy="3797300"/>
            <a:chOff x="4196862" y="1742732"/>
            <a:chExt cx="7263765" cy="3797300"/>
          </a:xfrm>
        </p:grpSpPr>
        <p:sp>
          <p:nvSpPr>
            <p:cNvPr id="6" name="object 6"/>
            <p:cNvSpPr/>
            <p:nvPr/>
          </p:nvSpPr>
          <p:spPr>
            <a:xfrm>
              <a:off x="7662091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3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5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2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4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4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5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6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4" y="1892300"/>
                  </a:lnTo>
                  <a:lnTo>
                    <a:pt x="3797672" y="1943100"/>
                  </a:lnTo>
                  <a:lnTo>
                    <a:pt x="3795878" y="1993900"/>
                  </a:lnTo>
                  <a:lnTo>
                    <a:pt x="3792904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5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2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8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2947E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4196862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69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2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4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1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3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5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2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3" y="126999"/>
                  </a:lnTo>
                  <a:lnTo>
                    <a:pt x="2669677" y="152399"/>
                  </a:lnTo>
                  <a:lnTo>
                    <a:pt x="2710970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1" y="330199"/>
                  </a:lnTo>
                  <a:lnTo>
                    <a:pt x="3020739" y="355599"/>
                  </a:lnTo>
                  <a:lnTo>
                    <a:pt x="3056675" y="380999"/>
                  </a:lnTo>
                  <a:lnTo>
                    <a:pt x="3091944" y="419099"/>
                  </a:lnTo>
                  <a:lnTo>
                    <a:pt x="3126533" y="444499"/>
                  </a:lnTo>
                  <a:lnTo>
                    <a:pt x="3160426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5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8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7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39" y="1206499"/>
                  </a:lnTo>
                  <a:lnTo>
                    <a:pt x="3686450" y="1244599"/>
                  </a:lnTo>
                  <a:lnTo>
                    <a:pt x="3701454" y="1295399"/>
                  </a:lnTo>
                  <a:lnTo>
                    <a:pt x="3715434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1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4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3" y="1892300"/>
                  </a:lnTo>
                  <a:lnTo>
                    <a:pt x="3797672" y="1943100"/>
                  </a:lnTo>
                  <a:lnTo>
                    <a:pt x="3795877" y="1993900"/>
                  </a:lnTo>
                  <a:lnTo>
                    <a:pt x="3792904" y="2032000"/>
                  </a:lnTo>
                  <a:lnTo>
                    <a:pt x="3788765" y="2082800"/>
                  </a:lnTo>
                  <a:lnTo>
                    <a:pt x="3783476" y="2133600"/>
                  </a:lnTo>
                  <a:lnTo>
                    <a:pt x="3777051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4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8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1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399" y="3124200"/>
                  </a:lnTo>
                  <a:lnTo>
                    <a:pt x="3318974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4" y="3251200"/>
                  </a:lnTo>
                  <a:lnTo>
                    <a:pt x="3193613" y="3276600"/>
                  </a:lnTo>
                  <a:lnTo>
                    <a:pt x="3160429" y="3314700"/>
                  </a:lnTo>
                  <a:lnTo>
                    <a:pt x="3126535" y="3340100"/>
                  </a:lnTo>
                  <a:lnTo>
                    <a:pt x="3091947" y="3365500"/>
                  </a:lnTo>
                  <a:lnTo>
                    <a:pt x="3056677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8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5" y="3543300"/>
                  </a:lnTo>
                  <a:lnTo>
                    <a:pt x="2751728" y="3594100"/>
                  </a:lnTo>
                  <a:lnTo>
                    <a:pt x="2710973" y="3606800"/>
                  </a:lnTo>
                  <a:lnTo>
                    <a:pt x="2669680" y="3632200"/>
                  </a:lnTo>
                  <a:lnTo>
                    <a:pt x="2627863" y="3644900"/>
                  </a:lnTo>
                  <a:lnTo>
                    <a:pt x="2585536" y="3670300"/>
                  </a:lnTo>
                  <a:lnTo>
                    <a:pt x="2276169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6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4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4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1" y="3784600"/>
                  </a:lnTo>
                  <a:lnTo>
                    <a:pt x="1995371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D9D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281535" y="2640477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数据记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录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81536" y="3618658"/>
            <a:ext cx="28829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说明实验过程中需要记录的数据，如反应温度、压力、时间等，以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及产物的性状、产量等。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818546" y="2640477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5B80"/>
                </a:solidFill>
                <a:latin typeface="微软雅黑"/>
                <a:cs typeface="微软雅黑"/>
              </a:rPr>
              <a:t>数据分析方</a:t>
            </a:r>
            <a:r>
              <a:rPr sz="2300" b="1" spc="-50">
                <a:solidFill>
                  <a:srgbClr val="005B80"/>
                </a:solidFill>
                <a:latin typeface="微软雅黑"/>
                <a:cs typeface="微软雅黑"/>
              </a:rPr>
              <a:t>法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818546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005B80"/>
                </a:solidFill>
                <a:latin typeface="微软雅黑"/>
                <a:cs typeface="微软雅黑"/>
              </a:rPr>
              <a:t>介绍对实验数据进行处理和分析的方法，如图表绘制、统计分析</a:t>
            </a:r>
            <a:r>
              <a:rPr sz="1500" spc="-25">
                <a:solidFill>
                  <a:srgbClr val="005B80"/>
                </a:solidFill>
                <a:latin typeface="微软雅黑"/>
                <a:cs typeface="微软雅黑"/>
              </a:rPr>
              <a:t>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337970" y="2640477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结果评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估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337970" y="3618658"/>
            <a:ext cx="28829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阐述如何根据实验结果评估合成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实验的可行性，包括产物的纯度、收率、成本等方面的考虑。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126663" y="1450378"/>
            <a:ext cx="1000125" cy="1000125"/>
          </a:xfrm>
          <a:custGeom>
            <a:rect l="l" t="t" r="r" b="b"/>
            <a:pathLst>
              <a:path w="1000125" h="1000125">
                <a:moveTo>
                  <a:pt x="1000124" y="500062"/>
                </a:moveTo>
                <a:lnTo>
                  <a:pt x="0" y="500062"/>
                </a:lnTo>
                <a:lnTo>
                  <a:pt x="2290" y="451902"/>
                </a:lnTo>
                <a:lnTo>
                  <a:pt x="9017" y="405038"/>
                </a:lnTo>
                <a:lnTo>
                  <a:pt x="19974" y="359679"/>
                </a:lnTo>
                <a:lnTo>
                  <a:pt x="34951" y="316034"/>
                </a:lnTo>
                <a:lnTo>
                  <a:pt x="53737" y="274312"/>
                </a:lnTo>
                <a:lnTo>
                  <a:pt x="76123" y="234724"/>
                </a:lnTo>
                <a:lnTo>
                  <a:pt x="101901" y="197480"/>
                </a:lnTo>
                <a:lnTo>
                  <a:pt x="130859" y="162787"/>
                </a:lnTo>
                <a:lnTo>
                  <a:pt x="162789" y="130857"/>
                </a:lnTo>
                <a:lnTo>
                  <a:pt x="197482" y="101899"/>
                </a:lnTo>
                <a:lnTo>
                  <a:pt x="234726" y="76122"/>
                </a:lnTo>
                <a:lnTo>
                  <a:pt x="274314" y="53735"/>
                </a:lnTo>
                <a:lnTo>
                  <a:pt x="316036" y="34949"/>
                </a:lnTo>
                <a:lnTo>
                  <a:pt x="359681" y="19973"/>
                </a:lnTo>
                <a:lnTo>
                  <a:pt x="405040" y="9016"/>
                </a:lnTo>
                <a:lnTo>
                  <a:pt x="451904" y="2289"/>
                </a:lnTo>
                <a:lnTo>
                  <a:pt x="500062" y="0"/>
                </a:lnTo>
                <a:lnTo>
                  <a:pt x="548221" y="2289"/>
                </a:lnTo>
                <a:lnTo>
                  <a:pt x="595085" y="9016"/>
                </a:lnTo>
                <a:lnTo>
                  <a:pt x="640445" y="19973"/>
                </a:lnTo>
                <a:lnTo>
                  <a:pt x="684090" y="34950"/>
                </a:lnTo>
                <a:lnTo>
                  <a:pt x="725811" y="53736"/>
                </a:lnTo>
                <a:lnTo>
                  <a:pt x="765399" y="76122"/>
                </a:lnTo>
                <a:lnTo>
                  <a:pt x="802644" y="101899"/>
                </a:lnTo>
                <a:lnTo>
                  <a:pt x="837336" y="130858"/>
                </a:lnTo>
                <a:lnTo>
                  <a:pt x="869266" y="162788"/>
                </a:lnTo>
                <a:lnTo>
                  <a:pt x="898225" y="197480"/>
                </a:lnTo>
                <a:lnTo>
                  <a:pt x="924002" y="234725"/>
                </a:lnTo>
                <a:lnTo>
                  <a:pt x="946389" y="274313"/>
                </a:lnTo>
                <a:lnTo>
                  <a:pt x="965175" y="316034"/>
                </a:lnTo>
                <a:lnTo>
                  <a:pt x="980151" y="359679"/>
                </a:lnTo>
                <a:lnTo>
                  <a:pt x="991108" y="405039"/>
                </a:lnTo>
                <a:lnTo>
                  <a:pt x="997835" y="451903"/>
                </a:lnTo>
                <a:lnTo>
                  <a:pt x="1000124" y="500062"/>
                </a:lnTo>
                <a:close/>
              </a:path>
              <a:path w="1000125" h="1000125">
                <a:moveTo>
                  <a:pt x="500062" y="1000124"/>
                </a:moveTo>
                <a:lnTo>
                  <a:pt x="451903" y="997835"/>
                </a:lnTo>
                <a:lnTo>
                  <a:pt x="405038" y="991107"/>
                </a:lnTo>
                <a:lnTo>
                  <a:pt x="359679" y="980151"/>
                </a:lnTo>
                <a:lnTo>
                  <a:pt x="316034" y="965174"/>
                </a:lnTo>
                <a:lnTo>
                  <a:pt x="274313" y="946388"/>
                </a:lnTo>
                <a:lnTo>
                  <a:pt x="234725" y="924002"/>
                </a:lnTo>
                <a:lnTo>
                  <a:pt x="197480" y="898225"/>
                </a:lnTo>
                <a:lnTo>
                  <a:pt x="162788" y="869266"/>
                </a:lnTo>
                <a:lnTo>
                  <a:pt x="130858" y="837336"/>
                </a:lnTo>
                <a:lnTo>
                  <a:pt x="101899" y="802644"/>
                </a:lnTo>
                <a:lnTo>
                  <a:pt x="76122" y="765399"/>
                </a:lnTo>
                <a:lnTo>
                  <a:pt x="53735" y="725811"/>
                </a:lnTo>
                <a:lnTo>
                  <a:pt x="34949" y="684090"/>
                </a:lnTo>
                <a:lnTo>
                  <a:pt x="19973" y="640445"/>
                </a:lnTo>
                <a:lnTo>
                  <a:pt x="9016" y="595085"/>
                </a:lnTo>
                <a:lnTo>
                  <a:pt x="2289" y="548221"/>
                </a:lnTo>
                <a:lnTo>
                  <a:pt x="0" y="500062"/>
                </a:lnTo>
                <a:lnTo>
                  <a:pt x="1000124" y="500062"/>
                </a:lnTo>
                <a:lnTo>
                  <a:pt x="997835" y="548221"/>
                </a:lnTo>
                <a:lnTo>
                  <a:pt x="991107" y="595086"/>
                </a:lnTo>
                <a:lnTo>
                  <a:pt x="980150" y="640445"/>
                </a:lnTo>
                <a:lnTo>
                  <a:pt x="965174" y="684090"/>
                </a:lnTo>
                <a:lnTo>
                  <a:pt x="946388" y="725811"/>
                </a:lnTo>
                <a:lnTo>
                  <a:pt x="924002" y="765399"/>
                </a:lnTo>
                <a:lnTo>
                  <a:pt x="898224" y="802644"/>
                </a:lnTo>
                <a:lnTo>
                  <a:pt x="869266" y="837336"/>
                </a:lnTo>
                <a:lnTo>
                  <a:pt x="837336" y="869266"/>
                </a:lnTo>
                <a:lnTo>
                  <a:pt x="802644" y="898225"/>
                </a:lnTo>
                <a:lnTo>
                  <a:pt x="765399" y="924002"/>
                </a:lnTo>
                <a:lnTo>
                  <a:pt x="725811" y="946388"/>
                </a:lnTo>
                <a:lnTo>
                  <a:pt x="684090" y="965175"/>
                </a:lnTo>
                <a:lnTo>
                  <a:pt x="640445" y="980151"/>
                </a:lnTo>
                <a:lnTo>
                  <a:pt x="595085" y="991108"/>
                </a:lnTo>
                <a:lnTo>
                  <a:pt x="548221" y="997835"/>
                </a:lnTo>
                <a:lnTo>
                  <a:pt x="500062" y="1000124"/>
                </a:lnTo>
                <a:close/>
              </a:path>
            </a:pathLst>
          </a:custGeom>
          <a:solidFill>
            <a:srgbClr val="405D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5" name="object 15"/>
          <p:cNvGrpSpPr/>
          <p:nvPr/>
        </p:nvGrpSpPr>
        <p:grpSpPr>
          <a:xfrm>
            <a:off x="454962" y="6318934"/>
            <a:ext cx="11737340" cy="123189"/>
            <a:chOff x="454962" y="6318934"/>
            <a:chExt cx="11737340" cy="123189"/>
          </a:xfrm>
        </p:grpSpPr>
        <p:sp>
          <p:nvSpPr>
            <p:cNvPr id="16" name="object 16"/>
            <p:cNvSpPr/>
            <p:nvPr/>
          </p:nvSpPr>
          <p:spPr>
            <a:xfrm>
              <a:off x="507873" y="6318934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8"/>
                  </a:moveTo>
                  <a:lnTo>
                    <a:pt x="0" y="122998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8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2" y="6318934"/>
              <a:ext cx="122997" cy="122998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7714" y="6318934"/>
              <a:ext cx="122997" cy="122998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10982657" y="0"/>
                  </a:moveTo>
                  <a:lnTo>
                    <a:pt x="0" y="0"/>
                  </a:lnTo>
                  <a:lnTo>
                    <a:pt x="10982657" y="0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0" y="0"/>
                  </a:moveTo>
                  <a:lnTo>
                    <a:pt x="10982657" y="0"/>
                  </a:lnTo>
                </a:path>
              </a:pathLst>
            </a:custGeom>
            <a:ln w="14287">
              <a:solidFill>
                <a:srgbClr val="405D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</p:grpSp>
      <p:sp>
        <p:nvSpPr>
          <p:cNvPr id="42" name="object 4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数据收集与分析</a:t>
            </a:r>
          </a:p>
        </p:txBody>
      </p:sp>
      <p:grpSp>
        <p:nvGrpSpPr>
          <p:cNvPr id="43" name="object 43"/>
          <p:cNvGrpSpPr/>
          <p:nvPr/>
        </p:nvGrpSpPr>
        <p:grpSpPr>
          <a:xfrm>
            <a:off x="6801158" y="1383703"/>
            <a:ext cx="4570095" cy="1133475"/>
            <a:chOff x="6801158" y="1383703"/>
            <a:chExt cx="4570095" cy="1133475"/>
          </a:xfrm>
        </p:grpSpPr>
        <p:sp>
          <p:nvSpPr>
            <p:cNvPr id="44" name="object 44"/>
            <p:cNvSpPr/>
            <p:nvPr/>
          </p:nvSpPr>
          <p:spPr>
            <a:xfrm>
              <a:off x="680115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001C4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6867832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10237650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001C4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10304324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8" name="object 48"/>
          <p:cNvSpPr txBox="1"/>
          <p:nvPr/>
        </p:nvSpPr>
        <p:spPr>
          <a:xfrm>
            <a:off x="10539897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D9DFFF"/>
                </a:solidFill>
                <a:latin typeface="微软雅黑"/>
                <a:cs typeface="微软雅黑"/>
              </a:rPr>
              <a:t>03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7093880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D9DFFF"/>
                </a:solidFill>
                <a:latin typeface="微软雅黑"/>
                <a:cs typeface="微软雅黑"/>
              </a:rPr>
              <a:t>02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3362235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D9DFFF"/>
                </a:solidFill>
                <a:latin typeface="微软雅黑"/>
                <a:cs typeface="微软雅黑"/>
              </a:rPr>
              <a:t>01</a:t>
            </a:r>
            <a:endParaRPr sz="34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https://d.book118.com/078044114023006044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合成实验可行性报告</vt:lpstr>
      <vt:lpstr>PowerPoint Presentation</vt:lpstr>
      <vt:lpstr>PowerPoint Presentation</vt:lpstr>
      <vt:lpstr>报告目的和背景</vt:lpstr>
      <vt:lpstr>合成实验简介</vt:lpstr>
      <vt:lpstr>合成实验原理及步骤</vt:lpstr>
      <vt:lpstr>实验原理</vt:lpstr>
      <vt:lpstr>实验步骤</vt:lpstr>
      <vt:lpstr>预期结果</vt:lpstr>
      <vt:lpstr>03</vt:lpstr>
      <vt:lpstr>实验材料</vt:lpstr>
      <vt:lpstr>实验方法</vt:lpstr>
      <vt:lpstr>数据收集与分析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2024-09-24T01:35:51.582</cp:lastPrinted>
  <dcterms:created xsi:type="dcterms:W3CDTF">2024-09-23T17:35:51Z</dcterms:created>
  <dcterms:modified xsi:type="dcterms:W3CDTF">2024-09-23T17:35:53Z</dcterms:modified>
</cp:coreProperties>
</file>