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48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273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1A1E4B-BD1C-4C64-84F1-4C06DB91E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1837D0-03B9-472C-9D6F-695AB6915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FDCD8-D684-4E26-8275-CC269123B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0F4DB8-E94B-4D3A-AA4C-5D4D47029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1B987C-2C09-4AF7-B7F5-F47B707CA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053D13-8B12-4855-95A2-A3D218459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592805-98B8-4FCC-99DF-16D6F5C2F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CD0AE2-E9DD-46E4-9882-FF77656E5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CFE5E8-3C94-4B38-B976-6868B6726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BC82B-0EED-473A-81CB-B277A05FC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84BF9-C2AC-4CCA-B96F-0B1612D5F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475" r:id="rId2"/>
    <p:sldLayoutId id="2147488476" r:id="rId3"/>
    <p:sldLayoutId id="2147488477" r:id="rId4"/>
    <p:sldLayoutId id="2147488478" r:id="rId5"/>
    <p:sldLayoutId id="2147488479" r:id="rId6"/>
    <p:sldLayoutId id="2147488480" r:id="rId7"/>
    <p:sldLayoutId id="2147488481" r:id="rId8"/>
    <p:sldLayoutId id="2147488482" r:id="rId9"/>
    <p:sldLayoutId id="2147488483" r:id="rId10"/>
    <p:sldLayoutId id="214748848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16" Type="http://schemas.openxmlformats.org/officeDocument/2006/relationships/tags" Target="../tags/tag130.xml" /><Relationship Id="rId17" Type="http://schemas.openxmlformats.org/officeDocument/2006/relationships/tags" Target="../tags/tag131.xml" /><Relationship Id="rId18" Type="http://schemas.openxmlformats.org/officeDocument/2006/relationships/tags" Target="../tags/tag132.xml" /><Relationship Id="rId19" Type="http://schemas.openxmlformats.org/officeDocument/2006/relationships/tags" Target="../tags/tag133.xml" /><Relationship Id="rId2" Type="http://schemas.openxmlformats.org/officeDocument/2006/relationships/tags" Target="../tags/tag116.xml" /><Relationship Id="rId20" Type="http://schemas.openxmlformats.org/officeDocument/2006/relationships/tags" Target="../tags/tag134.xml" /><Relationship Id="rId21" Type="http://schemas.openxmlformats.org/officeDocument/2006/relationships/tags" Target="../tags/tag135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14" Type="http://schemas.openxmlformats.org/officeDocument/2006/relationships/tags" Target="../tags/tag176.xml" /><Relationship Id="rId15" Type="http://schemas.openxmlformats.org/officeDocument/2006/relationships/tags" Target="../tags/tag177.xml" /><Relationship Id="rId16" Type="http://schemas.openxmlformats.org/officeDocument/2006/relationships/tags" Target="../tags/tag178.xml" /><Relationship Id="rId17" Type="http://schemas.openxmlformats.org/officeDocument/2006/relationships/tags" Target="../tags/tag179.xml" /><Relationship Id="rId18" Type="http://schemas.openxmlformats.org/officeDocument/2006/relationships/tags" Target="../tags/tag180.xml" /><Relationship Id="rId19" Type="http://schemas.openxmlformats.org/officeDocument/2006/relationships/tags" Target="../tags/tag181.xml" /><Relationship Id="rId2" Type="http://schemas.openxmlformats.org/officeDocument/2006/relationships/tags" Target="../tags/tag164.xml" /><Relationship Id="rId20" Type="http://schemas.openxmlformats.org/officeDocument/2006/relationships/tags" Target="../tags/tag182.xml" /><Relationship Id="rId21" Type="http://schemas.openxmlformats.org/officeDocument/2006/relationships/tags" Target="../tags/tag183.xml" /><Relationship Id="rId22" Type="http://schemas.openxmlformats.org/officeDocument/2006/relationships/tags" Target="../tags/tag184.xml" /><Relationship Id="rId23" Type="http://schemas.openxmlformats.org/officeDocument/2006/relationships/tags" Target="../tags/tag185.xml" /><Relationship Id="rId24" Type="http://schemas.openxmlformats.org/officeDocument/2006/relationships/tags" Target="../tags/tag186.xml" /><Relationship Id="rId25" Type="http://schemas.openxmlformats.org/officeDocument/2006/relationships/tags" Target="../tags/tag187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14" Type="http://schemas.openxmlformats.org/officeDocument/2006/relationships/tags" Target="../tags/tag227.xml" /><Relationship Id="rId15" Type="http://schemas.openxmlformats.org/officeDocument/2006/relationships/tags" Target="../tags/tag228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1.xml" /><Relationship Id="rId11" Type="http://schemas.openxmlformats.org/officeDocument/2006/relationships/tags" Target="../tags/tag242.xml" /><Relationship Id="rId12" Type="http://schemas.openxmlformats.org/officeDocument/2006/relationships/tags" Target="../tags/tag243.xml" /><Relationship Id="rId13" Type="http://schemas.openxmlformats.org/officeDocument/2006/relationships/tags" Target="../tags/tag244.xml" /><Relationship Id="rId14" Type="http://schemas.openxmlformats.org/officeDocument/2006/relationships/tags" Target="../tags/tag245.xml" /><Relationship Id="rId15" Type="http://schemas.openxmlformats.org/officeDocument/2006/relationships/tags" Target="../tags/tag246.xml" /><Relationship Id="rId16" Type="http://schemas.openxmlformats.org/officeDocument/2006/relationships/tags" Target="../tags/tag247.xml" /><Relationship Id="rId17" Type="http://schemas.openxmlformats.org/officeDocument/2006/relationships/tags" Target="../tags/tag248.xml" /><Relationship Id="rId18" Type="http://schemas.openxmlformats.org/officeDocument/2006/relationships/tags" Target="../tags/tag249.xml" /><Relationship Id="rId19" Type="http://schemas.openxmlformats.org/officeDocument/2006/relationships/tags" Target="../tags/tag250.xml" /><Relationship Id="rId2" Type="http://schemas.openxmlformats.org/officeDocument/2006/relationships/tags" Target="../tags/tag233.xml" /><Relationship Id="rId20" Type="http://schemas.openxmlformats.org/officeDocument/2006/relationships/tags" Target="../tags/tag251.xml" /><Relationship Id="rId21" Type="http://schemas.openxmlformats.org/officeDocument/2006/relationships/tags" Target="../tags/tag252.xml" /><Relationship Id="rId22" Type="http://schemas.openxmlformats.org/officeDocument/2006/relationships/tags" Target="../tags/tag253.xml" /><Relationship Id="rId23" Type="http://schemas.openxmlformats.org/officeDocument/2006/relationships/tags" Target="../tags/tag254.xml" /><Relationship Id="rId24" Type="http://schemas.openxmlformats.org/officeDocument/2006/relationships/tags" Target="../tags/tag255.xml" /><Relationship Id="rId25" Type="http://schemas.openxmlformats.org/officeDocument/2006/relationships/tags" Target="../tags/tag256.xml" /><Relationship Id="rId26" Type="http://schemas.openxmlformats.org/officeDocument/2006/relationships/tags" Target="../tags/tag257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tags" Target="../tags/tag24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9.xml" /><Relationship Id="rId11" Type="http://schemas.openxmlformats.org/officeDocument/2006/relationships/tags" Target="../tags/tag270.xml" /><Relationship Id="rId12" Type="http://schemas.openxmlformats.org/officeDocument/2006/relationships/tags" Target="../tags/tag271.xml" /><Relationship Id="rId13" Type="http://schemas.openxmlformats.org/officeDocument/2006/relationships/tags" Target="../tags/tag272.xml" /><Relationship Id="rId2" Type="http://schemas.openxmlformats.org/officeDocument/2006/relationships/tags" Target="../tags/tag261.xml" /><Relationship Id="rId3" Type="http://schemas.openxmlformats.org/officeDocument/2006/relationships/tags" Target="../tags/tag262.xml" /><Relationship Id="rId4" Type="http://schemas.openxmlformats.org/officeDocument/2006/relationships/tags" Target="../tags/tag263.xml" /><Relationship Id="rId5" Type="http://schemas.openxmlformats.org/officeDocument/2006/relationships/tags" Target="../tags/tag264.xml" /><Relationship Id="rId6" Type="http://schemas.openxmlformats.org/officeDocument/2006/relationships/tags" Target="../tags/tag265.xml" /><Relationship Id="rId7" Type="http://schemas.openxmlformats.org/officeDocument/2006/relationships/tags" Target="../tags/tag266.xml" /><Relationship Id="rId8" Type="http://schemas.openxmlformats.org/officeDocument/2006/relationships/tags" Target="../tags/tag267.xml" /><Relationship Id="rId9" Type="http://schemas.openxmlformats.org/officeDocument/2006/relationships/tags" Target="../tags/tag26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4512104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2023年项目财务会计年终总结及年后展望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目录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2023年工作总结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工作亮点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工作不足及原因分析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改进措施及解决方案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2024年工作展望及计划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完成项目财务核算</a:t>
            </a:r>
            <a:endParaRPr lang="zh-CN" altLang="en-US"/>
          </a:p>
        </p:txBody>
      </p:sp>
      <p:sp>
        <p:nvSpPr>
          <p:cNvPr id="104897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财务核算流程：包括预算编制、执行、监控和评估等环节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财务核算结果：准确反映项目财务状况和经营成果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财务核算问题及改进措施：针对存在的问题提出改进措施，提高财务核算质量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财务核算方法：采用会计准则和行业规范进行核算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编制财务报表</a:t>
            </a:r>
            <a:endParaRPr lang="zh-CN" altLang="en-US"/>
          </a:p>
        </p:txBody>
      </p:sp>
      <p:sp>
        <p:nvSpPr>
          <p:cNvPr id="104904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财务报表分析：对公司财务状况、经营成果、现金流量等进行分析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6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财务报表改进：根据分析结果，提出改进措施，提高公司财务管理水平。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6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财务报表编制流程：收集数据、整理数据、编制报表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6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财务报表类型：资产负债表、利润表、现金流量表等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财务分析工作</a:t>
            </a:r>
            <a:endParaRPr lang="zh-CN" altLang="en-US"/>
          </a:p>
        </p:txBody>
      </p:sp>
      <p:sp>
        <p:nvSpPr>
          <p:cNvPr id="104910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财务报表分析：对2023年财务报表进行详细分析，包括资产负债表、利润表、现金流量表等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预算执行情况分析：对比2023年预算执行情况，分析预算执行效果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成本控制分析：分析2023年成本控制情况，找出成本控制存在的问题和改进措施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风险管理分析：分析2023年风险管理情况，评估风险管理效果，提出改进建议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税务申报工作</a:t>
            </a:r>
            <a:endParaRPr lang="zh-CN" altLang="en-US"/>
          </a:p>
        </p:txBody>
      </p:sp>
      <p:sp>
        <p:nvSpPr>
          <p:cNvPr id="104914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税务申报流程：包括申报准备、申报提交、申报审核等环节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税务申报内容：包括企业所得税、增值税、个人所得税等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税务申报时间：根据税务机关的规定，按时完成申报工作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税务申报注意事项：注意申报数据的准确性和完整性，避免因申报错误导致税务处罚。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其他日常工作</a:t>
            </a:r>
            <a:endParaRPr lang="zh-CN" altLang="en-US"/>
          </a:p>
        </p:txBody>
      </p:sp>
      <p:sp>
        <p:nvSpPr>
          <p:cNvPr id="1049202" name="对角圆角矩形 52"/>
          <p:cNvSpPr/>
          <p:nvPr>
            <p:custDataLst>
              <p:tags r:id="rId2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对角圆角矩形 53"/>
          <p:cNvSpPr/>
          <p:nvPr>
            <p:custDataLst>
              <p:tags r:id="rId3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6" name="直角三角形 54"/>
          <p:cNvSpPr/>
          <p:nvPr>
            <p:custDataLst>
              <p:tags r:id="rId4"/>
            </p:custDataLst>
          </p:nvPr>
        </p:nvSpPr>
        <p:spPr>
          <a:xfrm>
            <a:off x="1266977" y="1491043"/>
            <a:ext cx="77103" cy="12850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文本框 56"/>
          <p:cNvSpPr txBox="1"/>
          <p:nvPr>
            <p:custDataLst>
              <p:tags r:id="rId5"/>
            </p:custDataLst>
          </p:nvPr>
        </p:nvSpPr>
        <p:spPr>
          <a:xfrm>
            <a:off x="1300389" y="1671593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财务报表编制：按时完成财务报表编制，确保数据准确无误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9"/>
          <p:cNvSpPr/>
          <p:nvPr>
            <p:custDataLst>
              <p:tags r:id="rId6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对角圆角矩形 10"/>
          <p:cNvSpPr/>
          <p:nvPr>
            <p:custDataLst>
              <p:tags r:id="rId7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4" name="直角三角形 11"/>
          <p:cNvSpPr/>
          <p:nvPr>
            <p:custDataLst>
              <p:tags r:id="rId8"/>
            </p:custDataLst>
          </p:nvPr>
        </p:nvSpPr>
        <p:spPr>
          <a:xfrm>
            <a:off x="6829336" y="1491043"/>
            <a:ext cx="77103" cy="12850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6" name="文本框 12"/>
          <p:cNvSpPr txBox="1"/>
          <p:nvPr>
            <p:custDataLst>
              <p:tags r:id="rId9"/>
            </p:custDataLst>
          </p:nvPr>
        </p:nvSpPr>
        <p:spPr>
          <a:xfrm>
            <a:off x="6862748" y="1678018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财务分析：进行财务分析，为公司决策提供数据支持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"/>
          <p:cNvSpPr/>
          <p:nvPr>
            <p:custDataLst>
              <p:tags r:id="rId10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0" name="对角圆角矩形 6"/>
          <p:cNvSpPr/>
          <p:nvPr>
            <p:custDataLst>
              <p:tags r:id="rId11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2" name="直角三角形 7"/>
          <p:cNvSpPr/>
          <p:nvPr>
            <p:custDataLst>
              <p:tags r:id="rId12"/>
            </p:custDataLst>
          </p:nvPr>
        </p:nvSpPr>
        <p:spPr>
          <a:xfrm>
            <a:off x="1266977" y="3183459"/>
            <a:ext cx="77103" cy="12850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3"/>
            </p:custDataLst>
          </p:nvPr>
        </p:nvSpPr>
        <p:spPr>
          <a:xfrm>
            <a:off x="1300389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税务申报：按时完成税务申报，确保税务合规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14"/>
          <p:cNvSpPr/>
          <p:nvPr>
            <p:custDataLst>
              <p:tags r:id="rId14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对角圆角矩形 18"/>
          <p:cNvSpPr/>
          <p:nvPr>
            <p:custDataLst>
              <p:tags r:id="rId15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0" name="直角三角形 19"/>
          <p:cNvSpPr/>
          <p:nvPr>
            <p:custDataLst>
              <p:tags r:id="rId16"/>
            </p:custDataLst>
          </p:nvPr>
        </p:nvSpPr>
        <p:spPr>
          <a:xfrm>
            <a:off x="6829336" y="3183459"/>
            <a:ext cx="77103" cy="128505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文本框 20"/>
          <p:cNvSpPr txBox="1"/>
          <p:nvPr>
            <p:custDataLst>
              <p:tags r:id="rId17"/>
            </p:custDataLst>
          </p:nvPr>
        </p:nvSpPr>
        <p:spPr>
          <a:xfrm>
            <a:off x="6862748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预算编制：编制2024年预算，为公司发展提供资金支持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15"/>
          <p:cNvSpPr/>
          <p:nvPr>
            <p:custDataLst>
              <p:tags r:id="rId18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对角圆角矩形 16"/>
          <p:cNvSpPr/>
          <p:nvPr>
            <p:custDataLst>
              <p:tags r:id="rId19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8" name="直角三角形 17"/>
          <p:cNvSpPr/>
          <p:nvPr>
            <p:custDataLst>
              <p:tags r:id="rId20"/>
            </p:custDataLst>
          </p:nvPr>
        </p:nvSpPr>
        <p:spPr>
          <a:xfrm>
            <a:off x="1266977" y="4870736"/>
            <a:ext cx="77103" cy="12850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21"/>
            </p:custDataLst>
          </p:nvPr>
        </p:nvSpPr>
        <p:spPr>
          <a:xfrm>
            <a:off x="1300389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内部审计：配合内部审计，确保财务合规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22"/>
          <p:cNvSpPr/>
          <p:nvPr>
            <p:custDataLst>
              <p:tags r:id="rId22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对角圆角矩形 23"/>
          <p:cNvSpPr/>
          <p:nvPr>
            <p:custDataLst>
              <p:tags r:id="rId23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直角三角形 24"/>
          <p:cNvSpPr/>
          <p:nvPr>
            <p:custDataLst>
              <p:tags r:id="rId24"/>
            </p:custDataLst>
          </p:nvPr>
        </p:nvSpPr>
        <p:spPr>
          <a:xfrm>
            <a:off x="6829336" y="4870736"/>
            <a:ext cx="77103" cy="128505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文本框 25"/>
          <p:cNvSpPr txBox="1"/>
          <p:nvPr>
            <p:custDataLst>
              <p:tags r:id="rId25"/>
            </p:custDataLst>
          </p:nvPr>
        </p:nvSpPr>
        <p:spPr>
          <a:xfrm>
            <a:off x="6862748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培训与学习：组织财务团队培训与学习，提高团队业务能力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8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工作亮点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高效完成项目财务核算</a:t>
            </a:r>
            <a:endParaRPr lang="zh-CN" altLang="en-US"/>
          </a:p>
        </p:txBody>
      </p:sp>
      <p:sp>
        <p:nvSpPr>
          <p:cNvPr id="104934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采用先进的财务软件，提高工作效率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5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制定详细的财务核算计划，确保按时完成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加强团队协作，提高财务核算质量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定期进行财务分析，为项目决策提供支持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准确编制财务报表</a:t>
            </a:r>
            <a:endParaRPr lang="zh-CN" altLang="en-US"/>
          </a:p>
        </p:txBody>
      </p:sp>
      <p:sp>
        <p:nvSpPr>
          <p:cNvPr id="104940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及时编制财务报表，确保数据准确无误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提供详细的财务分析和建议，为公司决策提供依据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严格遵守会计准则和财务制度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准确核算各项收入、支出和资产负债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深入财务分析，为决策提供支持</a:t>
            </a:r>
            <a:endParaRPr lang="zh-CN" altLang="en-US"/>
          </a:p>
        </p:txBody>
      </p:sp>
      <p:sp>
        <p:nvSpPr>
          <p:cNvPr id="104946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提供财务建议，优化公司财务管理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监控公司财务风险，及时预警并采取措施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制定财务计划，确保公司财务稳健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深入分析公司财务状况，为决策提供数据支持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及时完成税务申报工作</a:t>
            </a:r>
            <a:endParaRPr lang="zh-CN" altLang="en-US"/>
          </a:p>
        </p:txBody>
      </p:sp>
      <p:sp>
        <p:nvSpPr>
          <p:cNvPr id="104952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税务申报的重要性：按时完成税务申报是企业合规经营的基本要求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税务申报的难点：税务政策复杂，申报流程繁琐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解决方案：制定详细的税务申报计划，提前准备相关材料，提高工作效率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结果：按时完成税务申报，确保企业合规经营，降低税务风险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保持日常工作的高效率</a:t>
            </a:r>
            <a:endParaRPr lang="zh-CN" altLang="en-US"/>
          </a:p>
        </p:txBody>
      </p:sp>
      <p:sp>
        <p:nvSpPr>
          <p:cNvPr id="1049568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287228" y="1997349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305643" y="430117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4"/>
          <p:cNvSpPr/>
          <p:nvPr>
            <p:custDataLst>
              <p:tags r:id="rId4"/>
            </p:custDataLst>
          </p:nvPr>
        </p:nvSpPr>
        <p:spPr>
          <a:xfrm>
            <a:off x="715082" y="267300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5"/>
          <p:cNvSpPr/>
          <p:nvPr>
            <p:custDataLst>
              <p:tags r:id="rId5"/>
            </p:custDataLst>
          </p:nvPr>
        </p:nvSpPr>
        <p:spPr>
          <a:xfrm flipV="1">
            <a:off x="608400" y="2142132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5082" y="326229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制定明确的工作计划，确保工作进度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5737393" y="1996714"/>
            <a:ext cx="710962" cy="206874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5755174" y="430117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8"/>
          <p:cNvSpPr/>
          <p:nvPr>
            <p:custDataLst>
              <p:tags r:id="rId9"/>
            </p:custDataLst>
          </p:nvPr>
        </p:nvSpPr>
        <p:spPr>
          <a:xfrm>
            <a:off x="5164612" y="267300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9"/>
          <p:cNvSpPr/>
          <p:nvPr>
            <p:custDataLst>
              <p:tags r:id="rId10"/>
            </p:custDataLst>
          </p:nvPr>
        </p:nvSpPr>
        <p:spPr>
          <a:xfrm flipV="1">
            <a:off x="5058565" y="2142132"/>
            <a:ext cx="2068749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164612" y="326229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定期进行工作总结，发现问题及时解决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7963111" y="2028465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7981526" y="4331654"/>
            <a:ext cx="675868" cy="185757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25"/>
          <p:cNvSpPr/>
          <p:nvPr>
            <p:custDataLst>
              <p:tags r:id="rId14"/>
            </p:custDataLst>
          </p:nvPr>
        </p:nvSpPr>
        <p:spPr>
          <a:xfrm>
            <a:off x="7390330" y="2704118"/>
            <a:ext cx="185757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6"/>
          <p:cNvSpPr/>
          <p:nvPr>
            <p:custDataLst>
              <p:tags r:id="rId15"/>
            </p:custDataLst>
          </p:nvPr>
        </p:nvSpPr>
        <p:spPr>
          <a:xfrm flipV="1">
            <a:off x="7284918" y="217324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0330" y="3293409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加强团队协作，提高团队工作效率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511676" y="2008144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10"/>
          <p:cNvSpPr/>
          <p:nvPr>
            <p:custDataLst>
              <p:tags r:id="rId18"/>
            </p:custDataLst>
          </p:nvPr>
        </p:nvSpPr>
        <p:spPr>
          <a:xfrm rot="16200000" flipH="1">
            <a:off x="3530091" y="431260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1"/>
          <p:cNvSpPr/>
          <p:nvPr>
            <p:custDataLst>
              <p:tags r:id="rId19"/>
            </p:custDataLst>
          </p:nvPr>
        </p:nvSpPr>
        <p:spPr>
          <a:xfrm>
            <a:off x="2940165" y="268316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2"/>
          <p:cNvSpPr/>
          <p:nvPr>
            <p:custDataLst>
              <p:tags r:id="rId20"/>
            </p:custDataLst>
          </p:nvPr>
        </p:nvSpPr>
        <p:spPr>
          <a:xfrm flipV="1">
            <a:off x="2833483" y="215292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938895" y="327245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采用先进的财务管理工具，提高工作效率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10188194" y="2028465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10205974" y="4331654"/>
            <a:ext cx="675868" cy="185757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5"/>
          <p:cNvSpPr/>
          <p:nvPr>
            <p:custDataLst>
              <p:tags r:id="rId24"/>
            </p:custDataLst>
          </p:nvPr>
        </p:nvSpPr>
        <p:spPr>
          <a:xfrm>
            <a:off x="9614778" y="2704118"/>
            <a:ext cx="185757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26"/>
          <p:cNvSpPr/>
          <p:nvPr>
            <p:custDataLst>
              <p:tags r:id="rId25"/>
            </p:custDataLst>
          </p:nvPr>
        </p:nvSpPr>
        <p:spPr>
          <a:xfrm flipV="1">
            <a:off x="9510001" y="217324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9614778" y="3293409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定期进行培训和学习，提高员工的工作能力和效率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工作不足及原因分析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/>
        <p:cNvGrpSpPr/>
        <p:nvPr/>
      </p:nvGrpSpPr>
      <p:grpSpPr>
        <a:xfrm>
          <a:off x="0" y="0"/>
          <a: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部分项目核算不够细致</a:t>
            </a:r>
            <a:endParaRPr lang="zh-CN" altLang="en-US"/>
          </a:p>
        </p:txBody>
      </p:sp>
      <p:sp>
        <p:nvSpPr>
          <p:cNvPr id="104971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改进措施：加强项目核算人员的培训，提高项目核算的准确性和效率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展望：未来将加强项目核算的精细化管理，提高项目核算的准确性和效率。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3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原因：部分项目核算人员缺乏经验，对项目核算不够熟悉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3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影响：可能导致项目成本核算不准确，影响项目预算和成本控制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https://d.book118.com/078045121047006036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3"/>
  <p:tag name="KSO_WM_UNIT_INDEX" val="1_1_3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4"/>
  <p:tag name="KSO_WM_UNIT_INDEX" val="1_1_4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1_1"/>
  <p:tag name="KSO_WM_UNIT_INDEX" val="1_1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3"/>
  <p:tag name="KSO_WM_UNIT_INDEX" val="1_3_3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4"/>
  <p:tag name="KSO_WM_UNIT_INDEX" val="1_3_4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3_1"/>
  <p:tag name="KSO_WM_UNIT_INDEX" val="1_3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2"/>
  <p:tag name="KSO_WM_UNIT_INDEX" val="1_3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3"/>
  <p:tag name="KSO_WM_UNIT_INDEX" val="1_4_3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4"/>
  <p:tag name="KSO_WM_UNIT_INDEX" val="1_4_4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4_1"/>
  <p:tag name="KSO_WM_UNIT_INDEX" val="1_4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2"/>
  <p:tag name="KSO_WM_UNIT_INDEX" val="1_4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3"/>
  <p:tag name="KSO_WM_UNIT_INDEX" val="1_2_3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4"/>
  <p:tag name="KSO_WM_UNIT_INDEX" val="1_2_4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2_1"/>
  <p:tag name="KSO_WM_UNIT_INDEX" val="1_2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2"/>
  <p:tag name="KSO_WM_UNIT_INDEX" val="1_2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3"/>
  <p:tag name="KSO_WM_UNIT_INDEX" val="1_5_3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4"/>
  <p:tag name="KSO_WM_UNIT_INDEX" val="1_5_4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5_1"/>
  <p:tag name="KSO_WM_UNIT_INDEX" val="1_5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2"/>
  <p:tag name="KSO_WM_UNIT_INDEX" val="1_5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6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18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MiSans</vt:lpstr>
      <vt:lpstr>Wingdings</vt:lpstr>
      <vt:lpstr>Calibri Light</vt:lpstr>
      <vt:lpstr>宋体</vt:lpstr>
      <vt:lpstr>微软雅黑</vt:lpstr>
      <vt:lpstr>Office Theme</vt:lpstr>
      <vt:lpstr>2023年项目财务会计年终总结及年后展望</vt:lpstr>
      <vt:lpstr>目录</vt:lpstr>
      <vt:lpstr>目录</vt:lpstr>
      <vt:lpstr>2023年工作总结</vt:lpstr>
      <vt:lpstr>完成项目财务核算</vt:lpstr>
      <vt:lpstr>编制财务报表</vt:lpstr>
      <vt:lpstr>财务分析工作</vt:lpstr>
      <vt:lpstr>税务申报工作</vt:lpstr>
      <vt:lpstr>其他日常工作</vt:lpstr>
      <vt:lpstr>工作亮点</vt:lpstr>
      <vt:lpstr>高效完成项目财务核算</vt:lpstr>
      <vt:lpstr>准确编制财务报表</vt:lpstr>
      <vt:lpstr>深入财务分析，为决策提供支持</vt:lpstr>
      <vt:lpstr>及时完成税务申报工作</vt:lpstr>
      <vt:lpstr>保持日常工作的高效率</vt:lpstr>
      <vt:lpstr>工作不足及原因分析</vt:lpstr>
      <vt:lpstr>部分项目核算不够细致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2024-09-15T15:10:18.169</cp:lastPrinted>
  <dcterms:created xsi:type="dcterms:W3CDTF">2024-09-15T07:10:18Z</dcterms:created>
  <dcterms:modified xsi:type="dcterms:W3CDTF">2024-09-15T07:10:20Z</dcterms:modified>
</cp:coreProperties>
</file>