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9E2C4-1996-4E99-BD73-3CBE825C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8F56-AC2B-4EB4-A722-23D396C5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65ED4-8FE8-488A-94D6-F454B2D15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DB88C-1A8D-4606-B0C5-87734E463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764CB-A23E-4802-8D5D-2CD62B40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411CD-368F-476A-90A9-D76CD1FC4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C5BE1-B1A7-4B2F-AB6F-B86F1068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42E19-A09F-4844-9108-13BC690F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08B46-0B58-4C0E-8ABA-D3EBC2A9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0F816-7D1D-42D4-9390-6D055FBD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EAD6B-F8F0-4BEB-AD78-7BD082D7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06" r:id="rId2"/>
    <p:sldLayoutId id="2147488107" r:id="rId3"/>
    <p:sldLayoutId id="2147488108" r:id="rId4"/>
    <p:sldLayoutId id="2147488109" r:id="rId5"/>
    <p:sldLayoutId id="2147488110" r:id="rId6"/>
    <p:sldLayoutId id="2147488111" r:id="rId7"/>
    <p:sldLayoutId id="2147488112" r:id="rId8"/>
    <p:sldLayoutId id="2147488113" r:id="rId9"/>
    <p:sldLayoutId id="2147488114" r:id="rId10"/>
    <p:sldLayoutId id="21474881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6012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2023年事业部交互设计师年度总结及年后展望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目录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年度工作总结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行业趋势与洞察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年后工作展望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个人发展与成长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团队建设与协作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908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完成项目：2023年事业部交互设计师年度总结及年后展望</a:t>
            </a:r>
            <a:endParaRPr lang="zh-CN" altLang="en-US"/>
          </a:p>
          <a:p>
            <a:r>
              <a:rPr lang="zh-CN" altLang="en-US"/>
              <a:t>成果： - 完成项目数量：10个 - 完成项目质量：90%以上 - 完成项目时间：100%按时完成 - 完成项目客户满意度：95%以上 - 完成项目创新性：5个创新项目 - 完成项目影响力：10个行业领先项目 - 完成项目团队协作：100%团队协作完成 - 完成项目个人贡献：100%个人贡献完成</a:t>
            </a:r>
            <a:endParaRPr lang="zh-CN" altLang="en-US"/>
          </a:p>
          <a:p>
            <a:pPr lvl="1"/>
            <a:r>
              <a:rPr lang="zh-CN" altLang="en-US"/>
              <a:t>- 完成项目数量：10个</a:t>
            </a:r>
            <a:endParaRPr lang="zh-CN" altLang="en-US"/>
          </a:p>
          <a:p>
            <a:pPr lvl="1"/>
            <a:r>
              <a:rPr lang="zh-CN" altLang="en-US"/>
              <a:t>- 完成项目质量：90%以上</a:t>
            </a:r>
            <a:endParaRPr lang="zh-CN" altLang="en-US"/>
          </a:p>
          <a:p>
            <a:pPr lvl="1"/>
            <a:r>
              <a:rPr lang="zh-CN" altLang="en-US"/>
              <a:t>- 完成项目时间：100%按时完成</a:t>
            </a:r>
            <a:endParaRPr lang="zh-CN" altLang="en-US"/>
          </a:p>
          <a:p>
            <a:pPr lvl="1"/>
            <a:r>
              <a:rPr lang="zh-CN" altLang="en-US"/>
              <a:t>- 完成项目客户满意度：95%以上</a:t>
            </a:r>
            <a:endParaRPr lang="zh-CN" altLang="en-US"/>
          </a:p>
          <a:p>
            <a:pPr lvl="1"/>
            <a:r>
              <a:rPr lang="zh-CN" altLang="en-US"/>
              <a:t>- 完成项目创新性：5个创新项目</a:t>
            </a:r>
            <a:endParaRPr lang="zh-CN" altLang="en-US"/>
          </a:p>
          <a:p>
            <a:pPr lvl="1"/>
            <a:r>
              <a:rPr lang="zh-CN" altLang="en-US"/>
              <a:t>- 完成项目影响力：10个行业领先项目</a:t>
            </a:r>
            <a:endParaRPr lang="zh-CN" altLang="en-US"/>
          </a:p>
          <a:p>
            <a:pPr lvl="1"/>
            <a:r>
              <a:rPr lang="zh-CN" altLang="en-US"/>
              <a:t>- 完成项目团队协作：100%团队协作完成</a:t>
            </a:r>
            <a:endParaRPr lang="zh-CN" altLang="en-US"/>
          </a:p>
          <a:p>
            <a:pPr lvl="1"/>
            <a:r>
              <a:rPr lang="zh-CN" altLang="en-US"/>
              <a:t>- 完成项目个人贡献：100%个人贡献完成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团队协作：与团队成员共同完成项目，提高工作效率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沟通方式：采用多种沟通方式，如会议、邮件、即时通讯等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沟通效果：及时解决问题，提高沟通效率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团队氛围：营造良好的团队氛围，提高团队凝聚力和执行力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技能提升与成长</a:t>
            </a:r>
            <a:endParaRPr lang="zh-CN" altLang="en-US"/>
          </a:p>
        </p:txBody>
      </p:sp>
      <p:sp>
        <p:nvSpPr>
          <p:cNvPr id="10491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专业技能提升：通过参加培训、实践等方式，提高了交互设计能力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团队协作能力提升：与团队成员密切合作，提高了沟通和协作能力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创新能力提升：通过不断探索和尝试，提高了创新意识和创新能力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自我管理能力提升：通过时间管理、目标管理等方式，提高了自我管理能力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cxnSp>
        <p:nvCxnSpPr>
          <p:cNvPr id="3145803" name="直接连接符 155"/>
          <p:cNvCxnSpPr/>
          <p:nvPr>
            <p:custDataLst>
              <p:tags r:id="rId2"/>
            </p:custDataLst>
          </p:nvPr>
        </p:nvCxnSpPr>
        <p:spPr>
          <a:xfrm flipV="1">
            <a:off x="8642136" y="3046325"/>
            <a:ext cx="2526585" cy="417731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05" name="直接连接符 156"/>
          <p:cNvCxnSpPr/>
          <p:nvPr>
            <p:custDataLst>
              <p:tags r:id="rId3"/>
            </p:custDataLst>
          </p:nvPr>
        </p:nvCxnSpPr>
        <p:spPr>
          <a:xfrm>
            <a:off x="6110989" y="4424641"/>
            <a:ext cx="2496608" cy="389708"/>
          </a:xfrm>
          <a:prstGeom prst="line">
            <a:avLst/>
          </a:prstGeom>
          <a:ln w="3175">
            <a:gradFill>
              <a:gsLst>
                <a:gs pos="34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07" name="直接连接符 157"/>
          <p:cNvCxnSpPr/>
          <p:nvPr>
            <p:custDataLst>
              <p:tags r:id="rId4"/>
            </p:custDataLst>
          </p:nvPr>
        </p:nvCxnSpPr>
        <p:spPr>
          <a:xfrm>
            <a:off x="3587010" y="2666393"/>
            <a:ext cx="2468585" cy="368854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09" name="直接连接符 158"/>
          <p:cNvCxnSpPr/>
          <p:nvPr>
            <p:custDataLst>
              <p:tags r:id="rId5"/>
            </p:custDataLst>
          </p:nvPr>
        </p:nvCxnSpPr>
        <p:spPr>
          <a:xfrm flipV="1">
            <a:off x="1061728" y="4018641"/>
            <a:ext cx="2512325" cy="396225"/>
          </a:xfrm>
          <a:prstGeom prst="line">
            <a:avLst/>
          </a:prstGeom>
          <a:ln w="3175">
            <a:gradFill>
              <a:gsLst>
                <a:gs pos="35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2000">
                  <a:srgbClr val="FFFFFF"/>
                </a:gs>
                <a:gs pos="63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258" name="任意多边形: 形状 25"/>
          <p:cNvSpPr/>
          <p:nvPr>
            <p:custDataLst>
              <p:tags r:id="rId6"/>
            </p:custDataLst>
          </p:nvPr>
        </p:nvSpPr>
        <p:spPr>
          <a:xfrm>
            <a:off x="1028492" y="2736775"/>
            <a:ext cx="2521372" cy="1575776"/>
          </a:xfrm>
          <a:custGeom>
            <a:gdLst>
              <a:gd name="connsiteX0" fmla="*/ 2697959 w 2697959"/>
              <a:gd name="connsiteY0" fmla="*/ 0 h 1685925"/>
              <a:gd name="connsiteX1" fmla="*/ 2695580 w 2697959"/>
              <a:gd name="connsiteY1" fmla="*/ 1271588 h 1685925"/>
              <a:gd name="connsiteX2" fmla="*/ 1652286 w 2697959"/>
              <a:gd name="connsiteY2" fmla="*/ 1432664 h 1685925"/>
              <a:gd name="connsiteX3" fmla="*/ 1645164 w 2697959"/>
              <a:gd name="connsiteY3" fmla="*/ 1419543 h 1685925"/>
              <a:gd name="connsiteX4" fmla="*/ 1348979 w 2697959"/>
              <a:gd name="connsiteY4" fmla="*/ 1262063 h 1685925"/>
              <a:gd name="connsiteX5" fmla="*/ 1019862 w 2697959"/>
              <a:gd name="connsiteY5" fmla="*/ 1480217 h 1685925"/>
              <a:gd name="connsiteX6" fmla="*/ 1003531 w 2697959"/>
              <a:gd name="connsiteY6" fmla="*/ 1532827 h 1685925"/>
              <a:gd name="connsiteX7" fmla="*/ 11909 w 2697959"/>
              <a:gd name="connsiteY7" fmla="*/ 1685925 h 1685925"/>
              <a:gd name="connsiteX8" fmla="*/ 0 w 2697959"/>
              <a:gd name="connsiteY8" fmla="*/ 419100 h 1685925"/>
              <a:gd name="connsiteX9" fmla="*/ 2697959 w 2697959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97959" h="1685925">
                <a:moveTo>
                  <a:pt x="2697959" y="0"/>
                </a:moveTo>
                <a:cubicBezTo>
                  <a:pt x="2695579" y="415925"/>
                  <a:pt x="2697960" y="855663"/>
                  <a:pt x="2695580" y="1271588"/>
                </a:cubicBezTo>
                <a:lnTo>
                  <a:pt x="1652286" y="1432664"/>
                </a:lnTo>
                <a:lnTo>
                  <a:pt x="1645164" y="1419543"/>
                </a:lnTo>
                <a:cubicBezTo>
                  <a:pt x="1580975" y="1324531"/>
                  <a:pt x="1472272" y="1262063"/>
                  <a:pt x="1348979" y="1262063"/>
                </a:cubicBezTo>
                <a:cubicBezTo>
                  <a:pt x="1201027" y="1262063"/>
                  <a:pt x="1074086" y="1352017"/>
                  <a:pt x="1019862" y="1480217"/>
                </a:cubicBezTo>
                <a:lnTo>
                  <a:pt x="1003531" y="1532827"/>
                </a:lnTo>
                <a:lnTo>
                  <a:pt x="11909" y="1685925"/>
                </a:lnTo>
                <a:lnTo>
                  <a:pt x="0" y="419100"/>
                </a:lnTo>
                <a:lnTo>
                  <a:pt x="2697959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0795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问题：设计过程中与产品经理沟通不畅，导致设计效果不符合需求 解决方案：加强与产品经理的沟通，明确需求，及时调整设计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0" name="椭圆 160"/>
          <p:cNvSpPr/>
          <p:nvPr>
            <p:custDataLst>
              <p:tags r:id="rId7"/>
            </p:custDataLst>
          </p:nvPr>
        </p:nvSpPr>
        <p:spPr>
          <a:xfrm>
            <a:off x="1991032" y="3951517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R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2" name="任意多边形: 形状 43"/>
          <p:cNvSpPr/>
          <p:nvPr>
            <p:custDataLst>
              <p:tags r:id="rId8"/>
            </p:custDataLst>
          </p:nvPr>
        </p:nvSpPr>
        <p:spPr>
          <a:xfrm>
            <a:off x="3573976" y="2736775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1016889 w 2678910"/>
              <a:gd name="connsiteY1" fmla="*/ 159087 h 1685925"/>
              <a:gd name="connsiteX2" fmla="*/ 1010841 w 2678910"/>
              <a:gd name="connsiteY2" fmla="*/ 219078 h 1685925"/>
              <a:gd name="connsiteX3" fmla="*/ 1368028 w 2678910"/>
              <a:gd name="connsiteY3" fmla="*/ 576265 h 1685925"/>
              <a:gd name="connsiteX4" fmla="*/ 1717958 w 2678910"/>
              <a:gd name="connsiteY4" fmla="*/ 291064 h 1685925"/>
              <a:gd name="connsiteX5" fmla="*/ 1720171 w 2678910"/>
              <a:gd name="connsiteY5" fmla="*/ 269111 h 1685925"/>
              <a:gd name="connsiteX6" fmla="*/ 2678910 w 2678910"/>
              <a:gd name="connsiteY6" fmla="*/ 419100 h 1685925"/>
              <a:gd name="connsiteX7" fmla="*/ 2667085 w 2678910"/>
              <a:gd name="connsiteY7" fmla="*/ 1685925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1016889" y="159087"/>
                </a:lnTo>
                <a:lnTo>
                  <a:pt x="1010841" y="219078"/>
                </a:lnTo>
                <a:cubicBezTo>
                  <a:pt x="1010841" y="416347"/>
                  <a:pt x="1170759" y="576265"/>
                  <a:pt x="1368028" y="576265"/>
                </a:cubicBezTo>
                <a:cubicBezTo>
                  <a:pt x="1540639" y="576265"/>
                  <a:pt x="1684652" y="453828"/>
                  <a:pt x="1717958" y="291064"/>
                </a:cubicBezTo>
                <a:lnTo>
                  <a:pt x="1720171" y="269111"/>
                </a:lnTo>
                <a:lnTo>
                  <a:pt x="2678910" y="419100"/>
                </a:lnTo>
                <a:lnTo>
                  <a:pt x="2667085" y="1685925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600" b="1">
                <a:solidFill>
                  <a:schemeClr val="l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问题：设计过程中遇到技术瓶颈，无法实现设计效果 解决方案：与技术团队沟通，寻求技术支持，共同解决问题</a:t>
            </a:r>
            <a:endParaRPr lang="en-US" altLang="zh-CN" sz="1600" b="1">
              <a:solidFill>
                <a:schemeClr val="l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4" name="椭圆 162"/>
          <p:cNvSpPr/>
          <p:nvPr>
            <p:custDataLst>
              <p:tags r:id="rId9"/>
            </p:custDataLst>
          </p:nvPr>
        </p:nvSpPr>
        <p:spPr>
          <a:xfrm>
            <a:off x="4549550" y="2643584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A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6" name="任意多边形: 形状 41"/>
          <p:cNvSpPr/>
          <p:nvPr>
            <p:custDataLst>
              <p:tags r:id="rId10"/>
            </p:custDataLst>
          </p:nvPr>
        </p:nvSpPr>
        <p:spPr>
          <a:xfrm>
            <a:off x="6110989" y="3137561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2678910 w 2678910"/>
              <a:gd name="connsiteY1" fmla="*/ 419100 h 1685925"/>
              <a:gd name="connsiteX2" fmla="*/ 2667085 w 2678910"/>
              <a:gd name="connsiteY2" fmla="*/ 1685925 h 1685925"/>
              <a:gd name="connsiteX3" fmla="*/ 1695784 w 2678910"/>
              <a:gd name="connsiteY3" fmla="*/ 1534898 h 1685925"/>
              <a:gd name="connsiteX4" fmla="*/ 1696642 w 2678910"/>
              <a:gd name="connsiteY4" fmla="*/ 1526381 h 1685925"/>
              <a:gd name="connsiteX5" fmla="*/ 1339455 w 2678910"/>
              <a:gd name="connsiteY5" fmla="*/ 1169194 h 1685925"/>
              <a:gd name="connsiteX6" fmla="*/ 1010338 w 2678910"/>
              <a:gd name="connsiteY6" fmla="*/ 1387348 h 1685925"/>
              <a:gd name="connsiteX7" fmla="*/ 998206 w 2678910"/>
              <a:gd name="connsiteY7" fmla="*/ 1426432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2678910" y="419100"/>
                </a:lnTo>
                <a:lnTo>
                  <a:pt x="2667085" y="1685925"/>
                </a:lnTo>
                <a:lnTo>
                  <a:pt x="1695784" y="1534898"/>
                </a:lnTo>
                <a:lnTo>
                  <a:pt x="1696642" y="1526381"/>
                </a:lnTo>
                <a:cubicBezTo>
                  <a:pt x="1696642" y="1329112"/>
                  <a:pt x="1536724" y="1169194"/>
                  <a:pt x="1339455" y="1169194"/>
                </a:cubicBezTo>
                <a:cubicBezTo>
                  <a:pt x="1191503" y="1169194"/>
                  <a:pt x="1064562" y="1259148"/>
                  <a:pt x="1010338" y="1387348"/>
                </a:cubicBezTo>
                <a:lnTo>
                  <a:pt x="998206" y="1426432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44145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问题：设计过程中缺乏用户反馈，无法确定设计效果是否满足用户需求 解决方案：进行用户调研，收集用户反馈，优化设计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8" name="椭圆 164"/>
          <p:cNvSpPr/>
          <p:nvPr>
            <p:custDataLst>
              <p:tags r:id="rId11"/>
            </p:custDataLst>
          </p:nvPr>
        </p:nvSpPr>
        <p:spPr>
          <a:xfrm>
            <a:off x="7064405" y="4265629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C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0" name="任意多边形: 形状 37"/>
          <p:cNvSpPr/>
          <p:nvPr>
            <p:custDataLst>
              <p:tags r:id="rId12"/>
            </p:custDataLst>
          </p:nvPr>
        </p:nvSpPr>
        <p:spPr>
          <a:xfrm>
            <a:off x="8647349" y="3141472"/>
            <a:ext cx="2512248" cy="1588810"/>
          </a:xfrm>
          <a:custGeom>
            <a:gdLst>
              <a:gd name="connsiteX0" fmla="*/ 2688435 w 2688435"/>
              <a:gd name="connsiteY0" fmla="*/ 0 h 1700212"/>
              <a:gd name="connsiteX1" fmla="*/ 2688435 w 2688435"/>
              <a:gd name="connsiteY1" fmla="*/ 1266825 h 1700212"/>
              <a:gd name="connsiteX2" fmla="*/ 0 w 2688435"/>
              <a:gd name="connsiteY2" fmla="*/ 1700212 h 1700212"/>
              <a:gd name="connsiteX3" fmla="*/ 0 w 2688435"/>
              <a:gd name="connsiteY3" fmla="*/ 428625 h 1700212"/>
              <a:gd name="connsiteX4" fmla="*/ 996229 w 2688435"/>
              <a:gd name="connsiteY4" fmla="*/ 269793 h 1700212"/>
              <a:gd name="connsiteX5" fmla="*/ 1010338 w 2688435"/>
              <a:gd name="connsiteY5" fmla="*/ 315245 h 1700212"/>
              <a:gd name="connsiteX6" fmla="*/ 1339455 w 2688435"/>
              <a:gd name="connsiteY6" fmla="*/ 533399 h 1700212"/>
              <a:gd name="connsiteX7" fmla="*/ 1696642 w 2688435"/>
              <a:gd name="connsiteY7" fmla="*/ 176212 h 1700212"/>
              <a:gd name="connsiteX8" fmla="*/ 1694847 w 2688435"/>
              <a:gd name="connsiteY8" fmla="*/ 158411 h 1700212"/>
              <a:gd name="connsiteX9" fmla="*/ 2688435 w 2688435"/>
              <a:gd name="connsiteY9" fmla="*/ 0 h 17002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8435" h="1700211">
                <a:moveTo>
                  <a:pt x="2688435" y="0"/>
                </a:moveTo>
                <a:lnTo>
                  <a:pt x="2688435" y="1266825"/>
                </a:lnTo>
                <a:lnTo>
                  <a:pt x="0" y="1700212"/>
                </a:lnTo>
                <a:lnTo>
                  <a:pt x="0" y="428625"/>
                </a:lnTo>
                <a:lnTo>
                  <a:pt x="996229" y="269793"/>
                </a:lnTo>
                <a:lnTo>
                  <a:pt x="1010338" y="315245"/>
                </a:lnTo>
                <a:cubicBezTo>
                  <a:pt x="1064561" y="443445"/>
                  <a:pt x="1191503" y="533399"/>
                  <a:pt x="1339455" y="533399"/>
                </a:cubicBezTo>
                <a:cubicBezTo>
                  <a:pt x="1536724" y="533399"/>
                  <a:pt x="1696642" y="373481"/>
                  <a:pt x="1696642" y="176212"/>
                </a:cubicBezTo>
                <a:lnTo>
                  <a:pt x="1694847" y="158411"/>
                </a:lnTo>
                <a:lnTo>
                  <a:pt x="2688435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6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问题：设计过程中时间紧迫，无法保证设计质量 解决方案：合理安排时间，提高工作效率，保证设计质量</a:t>
            </a:r>
            <a:endParaRPr lang="en-US" altLang="zh-CN" sz="16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2" name="椭圆 166"/>
          <p:cNvSpPr/>
          <p:nvPr>
            <p:custDataLst>
              <p:tags r:id="rId13"/>
            </p:custDataLst>
          </p:nvPr>
        </p:nvSpPr>
        <p:spPr>
          <a:xfrm>
            <a:off x="9600766" y="3008528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I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4"/>
            </p:custDataLst>
          </p:nvPr>
        </p:nvSpPr>
        <p:spPr>
          <a:xfrm>
            <a:off x="838200" y="4624057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解决方案：加强与产品经理的沟通，明确需求，及时调整设计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15"/>
            </p:custDataLst>
          </p:nvPr>
        </p:nvSpPr>
        <p:spPr>
          <a:xfrm>
            <a:off x="3396718" y="170906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解决方案：与技术团队沟通，寻求技术支持，共同解决问题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16"/>
            </p:custDataLst>
          </p:nvPr>
        </p:nvSpPr>
        <p:spPr>
          <a:xfrm>
            <a:off x="5911573" y="502223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解决方案：进行用户调研，收集用户反馈，优化设计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17"/>
            </p:custDataLst>
          </p:nvPr>
        </p:nvSpPr>
        <p:spPr>
          <a:xfrm>
            <a:off x="8452495" y="2038819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解决方案：合理安排时间，提高工作效率，保证设计质量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行业趋势与洞察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交互设计行业趋势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智能化：AI技术的发展将使交互设计更加智能化，提高用户体验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跨平台：随着移动设备的普及，交互设计需要适应不同平台的需求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情感化：交互设计将更加注重情感化设计，提高用户满意度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简约化：简约的设计风格将成为主流，提高用户易用性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464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应对策略：提出针对竞争对手的分析和应对策略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0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发展趋势：分析竞争对手的发展趋势和潜在威胁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营销策略：分析竞争对手的营销策略和效果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6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产品特点：分析竞争对手的产品特点和优势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市场份额：分析竞争对手的市场份额和增长趋势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98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竞争对手：列出主要的竞争对手及其特点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用户需求洞察</a:t>
            </a:r>
            <a:endParaRPr lang="zh-CN" altLang="en-US"/>
          </a:p>
        </p:txBody>
      </p:sp>
      <p:sp>
        <p:nvSpPr>
          <p:cNvPr id="104954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用户需求变化：随着社会发展和用户需求的变化，需要不断调整和优化产品设计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用户体验：关注用户体验，提高产品的易用性和实用性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用户反馈：收集用户反馈，了解用户需求和痛点，为产品设计提供依据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市场调研：进行市场调研，了解竞争对手和用户需求，为产品设计提供参考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市场机会与挑战</a:t>
            </a:r>
            <a:endParaRPr lang="zh-CN" altLang="en-US"/>
          </a:p>
        </p:txBody>
      </p:sp>
      <p:sp>
        <p:nvSpPr>
          <p:cNvPr id="10496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市场机会：新兴技术的发展，如人工智能、大数据等，为交互设计师提供了更多的创新机会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市场挑战：市场竞争激烈，需要设计师不断提升自己的技能和知识水平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市场趋势：用户越来越注重用户体验，设计师需要关注用户需求，提供更好的设计解决方案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市场变化：随着市场的变化，设计师需要不断调整自己的设计策略，以适应市场的变化。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5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年后工作展望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目标设定与计划</a:t>
            </a:r>
            <a:endParaRPr lang="zh-CN" altLang="en-US"/>
          </a:p>
        </p:txBody>
      </p:sp>
      <p:sp>
        <p:nvSpPr>
          <p:cNvPr id="10497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设定2023年事业部交互设计师的工作目标，如提高用户体验、优化产品功能等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制定具体的工作计划，如设计新功能、优化界面等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设定时间节点，确保工作计划按时完成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设定考核标准，确保工作目标的实现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8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探索新的交互设计理念，提升产品竞争力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优化现有产品体验，提高用户满意度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制定详细的工作计划，确保项目按时完成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技能提升与学习计划</a:t>
            </a:r>
            <a:endParaRPr lang="zh-CN" altLang="en-US"/>
          </a:p>
        </p:txBody>
      </p:sp>
      <p:sp>
        <p:nvSpPr>
          <p:cNvPr id="10498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阅读相关书籍和文章，了解行业动态和最新趋势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参加团队内部分享会，交流经验和心得，共同进步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学习新的交互设计方法和工具，如Sketch、Figma等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参加线上或线下的交互设计培训课程，提高专业技能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https://d.book118.com/078046012001006023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6600000262260437,&quot;transparency&quot;:0},{&quot;brightness&quot;:0.6000000238418579,&quot;colorType&quot;:1,&quot;foreColorIndex&quot;:5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3499999940395355,&quot;transparency&quot;:0},{&quot;brightness&quot;:0,&quot;colorType&quot;:2,&quot;pos&quot;:0.6200000047683716,&quot;rgb&quot;:&quot;#ffffff&quot;,&quot;transparency&quot;:0},{&quot;brightness&quot;:0.6000000238418579,&quot;colorType&quot;:1,&quot;foreColorIndex&quot;:5,&quot;pos&quot;:0.629999995231628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谁执行"/>
  <p:tag name="KSO_WM_UNIT_TYPE" val="l_h_a"/>
  <p:tag name="KSO_WM_UNIT_VALUE" val="4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谁负责"/>
  <p:tag name="KSO_WM_UNIT_TYPE" val="l_h_a"/>
  <p:tag name="KSO_WM_UNIT_VALUE" val="4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咨询谁"/>
  <p:tag name="KSO_WM_UNIT_TYPE" val="l_h_a"/>
  <p:tag name="KSO_WM_UNIT_VALUE" val="4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告知谁"/>
  <p:tag name="KSO_WM_UNIT_TYPE" val="l_h_a"/>
  <p:tag name="KSO_WM_UNIT_VALUE" val="4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2023年事业部交互设计师年度总结及年后展望</vt:lpstr>
      <vt:lpstr>目录</vt:lpstr>
      <vt:lpstr>目录</vt:lpstr>
      <vt:lpstr>年度工作总结</vt:lpstr>
      <vt:lpstr>完成项目及成果</vt:lpstr>
      <vt:lpstr>团队协作与沟通</vt:lpstr>
      <vt:lpstr>技能提升与成长</vt:lpstr>
      <vt:lpstr>遇到的问题与解决方案</vt:lpstr>
      <vt:lpstr>行业趋势与洞察</vt:lpstr>
      <vt:lpstr>交互设计行业趋势</vt:lpstr>
      <vt:lpstr>竞争对手分析</vt:lpstr>
      <vt:lpstr>用户需求洞察</vt:lpstr>
      <vt:lpstr>市场机会与挑战</vt:lpstr>
      <vt:lpstr>年后工作展望</vt:lpstr>
      <vt:lpstr>目标设定与计划</vt:lpstr>
      <vt:lpstr>重点任务与项目</vt:lpstr>
      <vt:lpstr>技能提升与学习计划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2024-08-29T08:57:03.534</cp:lastPrinted>
  <dcterms:created xsi:type="dcterms:W3CDTF">2024-08-29T00:57:03Z</dcterms:created>
  <dcterms:modified xsi:type="dcterms:W3CDTF">2024-08-29T00:57:05Z</dcterms:modified>
</cp:coreProperties>
</file>