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4"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tags" Target="tags/tag335.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notesMaster" Target="notesMasters/notesMaster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5585C9-9363-4D72-9C72-A8954D987F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83B7BD-0E99-4EED-A0D3-B136BC91C3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C58F5D-C53D-4DE9-A878-2F33757718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287189-F680-432C-9DAE-5143EBF057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4D78E2-463D-43C4-A5EB-4707CA75D5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0D973A-256A-4FB4-94B0-A2E6324EAA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18F1D2-A4BB-4A55-BF01-EAFFE0EA68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DD482E-A365-4B80-A69F-F6D40E1ED1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BE3E6B-7BD5-4388-89FA-BC05BF4ACA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F4B857-A3AF-420C-B5CB-914888AB27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FF46C4-CCE5-4A29-A524-C2B4E2B3A0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58.xml" /><Relationship Id="rId11" Type="http://schemas.openxmlformats.org/officeDocument/2006/relationships/tags" Target="../tags/tag259.xml" /><Relationship Id="rId2" Type="http://schemas.openxmlformats.org/officeDocument/2006/relationships/themeOverride" Target="../theme/themeOverride2.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image" Target="../media/image3.png" /><Relationship Id="rId9" Type="http://schemas.openxmlformats.org/officeDocument/2006/relationships/image" Target="../media/image4.sv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image" Target="../media/image5.png" /><Relationship Id="rId7" Type="http://schemas.openxmlformats.org/officeDocument/2006/relationships/tags" Target="../tags/tag26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image" Target="../media/image5.png" /><Relationship Id="rId7" Type="http://schemas.openxmlformats.org/officeDocument/2006/relationships/tags" Target="../tags/tag2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image" Target="../media/image5.png" /><Relationship Id="rId7" Type="http://schemas.openxmlformats.org/officeDocument/2006/relationships/tags" Target="../tags/tag26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image" Target="../media/image5.png" /><Relationship Id="rId7" Type="http://schemas.openxmlformats.org/officeDocument/2006/relationships/tags" Target="../tags/tag2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image" Target="../media/image5.png" /><Relationship Id="rId7" Type="http://schemas.openxmlformats.org/officeDocument/2006/relationships/tags" Target="../tags/tag27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image" Target="../media/image5.png" /><Relationship Id="rId7" Type="http://schemas.openxmlformats.org/officeDocument/2006/relationships/tags" Target="../tags/tag27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278.xml" /><Relationship Id="rId5" Type="http://schemas.openxmlformats.org/officeDocument/2006/relationships/tags" Target="../tags/tag279.xml" /><Relationship Id="rId6" Type="http://schemas.openxmlformats.org/officeDocument/2006/relationships/image" Target="../media/image5.png" /><Relationship Id="rId7" Type="http://schemas.openxmlformats.org/officeDocument/2006/relationships/tags" Target="../tags/tag2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image" Target="../media/image5.png" /><Relationship Id="rId7" Type="http://schemas.openxmlformats.org/officeDocument/2006/relationships/tags" Target="../tags/tag28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8.xml" /><Relationship Id="rId11" Type="http://schemas.openxmlformats.org/officeDocument/2006/relationships/tags" Target="../tags/tag289.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tags" Target="../tags/tag286.xml" /><Relationship Id="rId7" Type="http://schemas.openxmlformats.org/officeDocument/2006/relationships/tags" Target="../tags/tag287.xml" /><Relationship Id="rId8" Type="http://schemas.openxmlformats.org/officeDocument/2006/relationships/image" Target="../media/image3.png" /><Relationship Id="rId9" Type="http://schemas.openxmlformats.org/officeDocument/2006/relationships/image" Target="../media/image4.sv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4.xml" /><Relationship Id="rId11" Type="http://schemas.openxmlformats.org/officeDocument/2006/relationships/tags" Target="../tags/tag295.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tags" Target="../tags/tag292.xml" /><Relationship Id="rId7" Type="http://schemas.openxmlformats.org/officeDocument/2006/relationships/tags" Target="../tags/tag293.xml" /><Relationship Id="rId8" Type="http://schemas.openxmlformats.org/officeDocument/2006/relationships/image" Target="../media/image3.png" /><Relationship Id="rId9" Type="http://schemas.openxmlformats.org/officeDocument/2006/relationships/image" Target="../media/image4.sv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image" Target="../media/image5.png" /><Relationship Id="rId7" Type="http://schemas.openxmlformats.org/officeDocument/2006/relationships/tags" Target="../tags/tag29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3.xml" /><Relationship Id="rId11" Type="http://schemas.openxmlformats.org/officeDocument/2006/relationships/tags" Target="../tags/tag30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tags" Target="../tags/tag301.xml" /><Relationship Id="rId7" Type="http://schemas.openxmlformats.org/officeDocument/2006/relationships/tags" Target="../tags/tag302.xml" /><Relationship Id="rId8" Type="http://schemas.openxmlformats.org/officeDocument/2006/relationships/image" Target="../media/image3.png" /><Relationship Id="rId9" Type="http://schemas.openxmlformats.org/officeDocument/2006/relationships/image" Target="../media/image4.sv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image" Target="../media/image5.png" /><Relationship Id="rId7" Type="http://schemas.openxmlformats.org/officeDocument/2006/relationships/tags" Target="../tags/tag30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2.xml" /><Relationship Id="rId11" Type="http://schemas.openxmlformats.org/officeDocument/2006/relationships/tags" Target="../tags/tag313.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08.xml" /><Relationship Id="rId5" Type="http://schemas.openxmlformats.org/officeDocument/2006/relationships/tags" Target="../tags/tag309.xml" /><Relationship Id="rId6" Type="http://schemas.openxmlformats.org/officeDocument/2006/relationships/tags" Target="../tags/tag310.xml" /><Relationship Id="rId7" Type="http://schemas.openxmlformats.org/officeDocument/2006/relationships/tags" Target="../tags/tag311.xml" /><Relationship Id="rId8" Type="http://schemas.openxmlformats.org/officeDocument/2006/relationships/image" Target="../media/image3.png" /><Relationship Id="rId9" Type="http://schemas.openxmlformats.org/officeDocument/2006/relationships/image" Target="../media/image4.sv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image" Target="../media/image5.png" /><Relationship Id="rId7" Type="http://schemas.openxmlformats.org/officeDocument/2006/relationships/tags" Target="../tags/tag3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image" Target="../media/image5.png" /><Relationship Id="rId7" Type="http://schemas.openxmlformats.org/officeDocument/2006/relationships/tags" Target="../tags/tag31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5.png" /><Relationship Id="rId7" Type="http://schemas.openxmlformats.org/officeDocument/2006/relationships/tags" Target="../tags/tag32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7.xml" /><Relationship Id="rId11" Type="http://schemas.openxmlformats.org/officeDocument/2006/relationships/tags" Target="../tags/tag328.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tags" Target="../tags/tag325.xml" /><Relationship Id="rId7" Type="http://schemas.openxmlformats.org/officeDocument/2006/relationships/tags" Target="../tags/tag326.xml" /><Relationship Id="rId8" Type="http://schemas.openxmlformats.org/officeDocument/2006/relationships/image" Target="../media/image3.png" /><Relationship Id="rId9" Type="http://schemas.openxmlformats.org/officeDocument/2006/relationships/image" Target="../media/image4.sv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image" Target="../media/image5.png" /><Relationship Id="rId7" Type="http://schemas.openxmlformats.org/officeDocument/2006/relationships/tags" Target="../tags/tag33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2.xml" /><Relationship Id="rId3" Type="http://schemas.openxmlformats.org/officeDocument/2006/relationships/notesSlide" Target="../notesSlides/notesSlide22.xml" /><Relationship Id="rId4" Type="http://schemas.openxmlformats.org/officeDocument/2006/relationships/tags" Target="../tags/tag332.xml" /><Relationship Id="rId5" Type="http://schemas.openxmlformats.org/officeDocument/2006/relationships/tags" Target="../tags/tag333.xml" /><Relationship Id="rId6" Type="http://schemas.openxmlformats.org/officeDocument/2006/relationships/image" Target="../media/image5.png" /><Relationship Id="rId7" Type="http://schemas.openxmlformats.org/officeDocument/2006/relationships/tags" Target="../tags/tag33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561050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在社会基层坚持和发展新时代“枫桥经验”</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基本内容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“坚持和发展新时代‘枫桥经验’”，总书记在党的十九大报告中明确提出，为打造共建共治共享的社会治理格局指明了方向。</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枫桥经验”起源于1963年，当时浙江省诸暨市枫桥镇干部群众创造了“发动和依靠群众，坚持矛盾不上交，就地解决。实现捕人少，治安好”的“枫桥经验”，成为我国基层社会治理的一面旗帜。如今，“枫桥经验”已在全国各地落地生根、开花结果，成为社会治理创新的重要实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社会治理的重心在基层，活力也在基层。随着经济社会快速发展，基层治理面临的情况越来越复杂，群众诉求也呈现出多样化特点。如何把基层矛盾预防化解工作抓早抓小抓苗头，防止演化成重大事件，是加强基层治理的重要课题。“坚持和发展新时代‘枫桥经验’”，就是要创新群众工作方法，在基层一线凝聚力量、化解矛盾、保障民生，从源头上预防和减少问题的发生，让基层既充满活力又和谐有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小事不出村、大事不出镇、矛盾不上交”，这是“枫桥经验”的核心要义。在实践中，这一经验被不断赋予新的时代内涵。比如，在城市社区，针对群众反映的社区活动参与不均衡等问题，一些地方探索建立“网格化管理、组团式服务、片区制自治”模式；在农村，一些地方把“枫桥经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中的群众路线与法治思维结合起来，引导农民群众自我管理、自我约束；还有一些地方把大数据、人工智能等现代科技手段与“枫桥经验”相结合，不断提高治理的精准度和有效性。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坚持和发展新时代‘枫桥经验’”，需要不断拓宽参与渠道、多方汇聚力量。党的十九大报告提出：“加强社区治理体系建设，推动社会治理重心向基层下移，发挥社会组织作用，实现政府治理和社会调节、居民自治良性互动。”这为我们完善基层治理指明了方向。通过搭建各类平台，让群众有更多参与权和获得感，就能使基层治理形成多方参与、协同共治的新局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坚持和发展新时代‘枫桥经验’”，也需要与时俱进、创新发展。面对新形势新任务，“枫桥经验”在实践中不断进行自我完善和丰富发展。比如，在疫情防控中，“枫桥经验”体现出了依靠群众力量、发动群众参与的显著优势；在很多地方的社会治理中，“枫桥经验”逐渐与法治相结合，形成了“法治+自治+智治”的新模式。只有根据时代发展的需要不断丰富“枫桥经验”，才能使其始终保持强大生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从某种意义上说，“枫桥经验”也是我们党群众路线的生动体现。进入新时代，我国社会主要矛盾已经转化为人民日益增长的美好生活需要和不平衡不充分的发展之间的矛盾。这就要求我们更加人民群众多方面多层次的需求，更加注重社会公平正义，更好推动人的全面发展、社会全面进步。从这个角度来看，“坚持和发展新时代‘枫桥经验’”，就能为我们落实好党的各项决策部署、为人民群众解决操心事烦心事提供有益借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基本内容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新时代枫桥经验是中国社会治理领域的一项重要创新，对于维护社会稳定、促进社会和谐具有重要意义。在实践中，我们需要不断坚持和发展新时代枫桥经验，以更好地适应新时代的需求和挑战。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一、新时代枫桥经验的内涵</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一、新时代枫桥经验的内涵</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新时代枫桥经验是指以人民为中心，坚持问题导向，注重源头预防，加强基层治理，推动多元化解矛盾纠纷，实现社会和谐稳定的一种社会治理方式。其核心在于“预防为主、源头治理、多元化解、共建共治共享”，强调在矛盾纠纷预防化解过程中，发挥政府、市场、社会等多方面的作用，形成多元化解矛盾纠纷的格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二、坚持和发展新时代枫桥经验的必要性</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二、坚持和发展新时代枫桥经验的必要性</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适应新时代的需求。随着社会的发展和进步，人民群众对于社会治理的要求也越来越高。新时代枫桥经验作为一种以人民为中心的社会治理方式，能够更好地满足人民群众的需求，提高社会治理的效率和水平。</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二、坚持和发展新时代枫桥经验的必要性</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推动社会和谐稳定。新时代枫桥经验注重源头预防和多元化解矛盾纠纷，能够有效地减少社会矛盾和冲突，维护社会和谐稳定。同时，这种经验也能够促进政府、市场、社会等多方面的合作，形成共建共治共享的社会治理格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二、坚持和发展新时代枫桥经验的必要性</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促进经济社会发展。新时代枫桥经验不仅是一种社会治理方式，也是一种经济社会发展方式。在实践中，这种经验能够促进政府、市场、社会等多方面的合作，推动经济社会发展。同时，这种经验也能够提高人民群众的生活质量和幸福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三、如何坚持和发展新时代枫桥经验</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三、如何坚持和发展新时代枫桥经验</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1、坚持人民为中心。新时代枫桥经验的核心是以人民为中心，因此，在实践中，我们需要始终把人民群众的利益放在首位，切实解决人民群众关心的问题。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三、如何坚持和发展新时代枫桥经验</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2、加强源头预防。新时代枫桥经验注重源头预防和多元化解矛盾纠纷。因此，在实践中，我们需要加强源头预防工作，通过加强政策制定、宣传教育等方式，预防矛盾纠纷的发生。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https://d.book118.com/078056105001006030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23</Slides>
  <Notes>22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23</vt:i4>
      </vt:variant>
    </vt:vector>
  </HeadingPairs>
  <TitlesOfParts>
    <vt:vector baseType="lpstr" size="30">
      <vt:lpstr>Arial</vt:lpstr>
      <vt:lpstr>Calibri</vt:lpstr>
      <vt:lpstr>微软雅黑</vt:lpstr>
      <vt:lpstr>汉仪旗黑-85S</vt:lpstr>
      <vt:lpstr>仿宋</vt:lpstr>
      <vt:lpstr>Calibri Light</vt:lpstr>
      <vt:lpstr>Office Theme</vt:lpstr>
      <vt:lpstr>PowerPoint Presentation</vt:lpstr>
      <vt:lpstr>PowerPoint Presentation</vt:lpstr>
      <vt:lpstr>基本内容</vt:lpstr>
      <vt:lpstr>基本内容</vt:lpstr>
      <vt:lpstr>基本内容</vt:lpstr>
      <vt:lpstr>基本内容</vt:lpstr>
      <vt:lpstr>基本内容</vt:lpstr>
      <vt:lpstr>基本内容</vt:lpstr>
      <vt:lpstr>基本内容</vt:lpstr>
      <vt:lpstr>基本内容</vt:lpstr>
      <vt:lpstr>PowerPoint Presentation</vt:lpstr>
      <vt:lpstr>PowerPoint Presentation</vt:lpstr>
      <vt:lpstr>基本内容</vt:lpstr>
      <vt:lpstr>PowerPoint Presentation</vt:lpstr>
      <vt:lpstr>一、新时代枫桥经验的内涵</vt:lpstr>
      <vt:lpstr>PowerPoint Presentation</vt:lpstr>
      <vt:lpstr>二、坚持和发展新时代枫桥经验的必要性</vt:lpstr>
      <vt:lpstr>二、坚持和发展新时代枫桥经验的必要性</vt:lpstr>
      <vt:lpstr>二、坚持和发展新时代枫桥经验的必要性</vt:lpstr>
      <vt:lpstr>PowerPoint Presentation</vt:lpstr>
      <vt:lpstr>三、如何坚持和发展新时代枫桥经验</vt:lpstr>
      <vt:lpstr>三、如何坚持和发展新时代枫桥经验</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2024-09-06T03:00:11.938</cp:lastPrinted>
  <dcterms:created xsi:type="dcterms:W3CDTF">2024-09-05T19:00:11Z</dcterms:created>
  <dcterms:modified xsi:type="dcterms:W3CDTF">2024-09-05T19:00:18Z</dcterms:modified>
</cp:coreProperties>
</file>