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0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8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6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0933A-D1FF-4397-A788-5A6B7A41A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D4E15-E6C5-410B-9F22-174678BF4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1FA9D-600B-4137-AE8A-2AD042434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06C8E-6606-4C8D-89AC-1A3AFC783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4764BB-C88B-4DCE-928A-BC72B4B05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3CDB3A-9503-4902-847B-77FF2DDF0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F3DDB2-538D-44D3-8C58-86F401F48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F2F44-DDAA-4B9F-A320-013E616BD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5C40B7-3BA6-454D-B5D4-3729552E9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C3595-5F5C-44FB-93F8-20D47FDD5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273A7-1D9B-4D8C-835D-458799667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水墨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署名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060638" y="4460982"/>
            <a:ext cx="428625" cy="191778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8" name="标题" descr="7b0a20202020227461726765744d6f64756c65223a202270726f636573734f6e6c696e65466f6e7473220a7d0a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671955" y="793115"/>
            <a:ext cx="1388110" cy="558546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演示秋鸿楷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984250" y="793115"/>
            <a:ext cx="747395" cy="499427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eaVert"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-5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水墨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16" y="0"/>
            <a:ext cx="1219200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9283065" y="114256"/>
            <a:ext cx="2112962" cy="934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7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9489440" y="1048741"/>
            <a:ext cx="1700212" cy="25468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6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3" descr="水墨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3111500" y="793115"/>
            <a:ext cx="2412365" cy="558546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水墨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6" name="署名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3060638" y="4460982"/>
            <a:ext cx="428625" cy="191778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618151" y="793214"/>
            <a:ext cx="2442487" cy="5585552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水墨4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400" y="1391991"/>
            <a:ext cx="10969200" cy="4695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400" y="365126"/>
            <a:ext cx="10969200" cy="10268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396" r:id="rId2"/>
    <p:sldLayoutId id="2147486397" r:id="rId3"/>
    <p:sldLayoutId id="2147486398" r:id="rId4"/>
    <p:sldLayoutId id="2147486399" r:id="rId5"/>
    <p:sldLayoutId id="2147486400" r:id="rId6"/>
    <p:sldLayoutId id="2147486401" r:id="rId7"/>
    <p:sldLayoutId id="2147486402" r:id="rId8"/>
    <p:sldLayoutId id="2147486403" r:id="rId9"/>
    <p:sldLayoutId id="2147486404" r:id="rId10"/>
    <p:sldLayoutId id="214748640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4000" b="0" i="0" u="none" strike="noStrike" kern="1200" cap="none" spc="-50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23" Type="http://schemas.openxmlformats.org/officeDocument/2006/relationships/tags" Target="../tags/tag98.xml" /><Relationship Id="rId24" Type="http://schemas.openxmlformats.org/officeDocument/2006/relationships/tags" Target="../tags/tag99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image" Target="../media/image5.png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57000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美索不达米亚文明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149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0" name="文本占位符 5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pic>
        <p:nvPicPr>
          <p:cNvPr id="2097179" name="图片 16" descr="0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525342" y="1678473"/>
            <a:ext cx="623570" cy="593090"/>
          </a:xfrm>
          <a:prstGeom prst="rect">
            <a:avLst/>
          </a:prstGeom>
        </p:spPr>
      </p:pic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1433738" y="1595479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壹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8"/>
            </p:custDataLst>
          </p:nvPr>
        </p:nvSpPr>
        <p:spPr>
          <a:xfrm>
            <a:off x="1490980" y="2470150"/>
            <a:ext cx="2835910" cy="12338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1" name="图片 3" descr="0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059863" y="1678473"/>
            <a:ext cx="623570" cy="593090"/>
          </a:xfrm>
          <a:prstGeom prst="rect">
            <a:avLst/>
          </a:prstGeom>
        </p:spPr>
      </p:pic>
      <p:sp>
        <p:nvSpPr>
          <p:cNvPr id="1048796" name="序号"/>
          <p:cNvSpPr txBox="1"/>
          <p:nvPr>
            <p:custDataLst>
              <p:tags r:id="rId10"/>
            </p:custDataLst>
          </p:nvPr>
        </p:nvSpPr>
        <p:spPr>
          <a:xfrm>
            <a:off x="4968259" y="1595479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贰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1"/>
            </p:custDataLst>
          </p:nvPr>
        </p:nvSpPr>
        <p:spPr>
          <a:xfrm>
            <a:off x="5025390" y="2470150"/>
            <a:ext cx="2835910" cy="12338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美索不达米亚文明的起源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3" name="图片 12" descr="0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594384" y="1678473"/>
            <a:ext cx="623570" cy="593090"/>
          </a:xfrm>
          <a:prstGeom prst="rect">
            <a:avLst/>
          </a:prstGeom>
        </p:spPr>
      </p:pic>
      <p:sp>
        <p:nvSpPr>
          <p:cNvPr id="1048800" name="序号"/>
          <p:cNvSpPr txBox="1"/>
          <p:nvPr>
            <p:custDataLst>
              <p:tags r:id="rId13"/>
            </p:custDataLst>
          </p:nvPr>
        </p:nvSpPr>
        <p:spPr>
          <a:xfrm>
            <a:off x="8502780" y="1595479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叁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4"/>
            </p:custDataLst>
          </p:nvPr>
        </p:nvSpPr>
        <p:spPr>
          <a:xfrm>
            <a:off x="8559800" y="2470150"/>
            <a:ext cx="2835910" cy="12338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美索不达米亚文明的特点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5" name="图片 42" descr="0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525342" y="4176142"/>
            <a:ext cx="623570" cy="593090"/>
          </a:xfrm>
          <a:prstGeom prst="rect">
            <a:avLst/>
          </a:prstGeom>
        </p:spPr>
      </p:pic>
      <p:sp>
        <p:nvSpPr>
          <p:cNvPr id="1048804" name="序号"/>
          <p:cNvSpPr txBox="1"/>
          <p:nvPr>
            <p:custDataLst>
              <p:tags r:id="rId16"/>
            </p:custDataLst>
          </p:nvPr>
        </p:nvSpPr>
        <p:spPr>
          <a:xfrm>
            <a:off x="1433738" y="4093148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肆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7"/>
            </p:custDataLst>
          </p:nvPr>
        </p:nvSpPr>
        <p:spPr>
          <a:xfrm>
            <a:off x="1490980" y="4967605"/>
            <a:ext cx="2835910" cy="12338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美索不达米亚文明的代表城市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7" name="图片 47" descr="06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059863" y="4176142"/>
            <a:ext cx="623570" cy="593090"/>
          </a:xfrm>
          <a:prstGeom prst="rect">
            <a:avLst/>
          </a:prstGeom>
        </p:spPr>
      </p:pic>
      <p:sp>
        <p:nvSpPr>
          <p:cNvPr id="1048808" name="序号"/>
          <p:cNvSpPr txBox="1"/>
          <p:nvPr>
            <p:custDataLst>
              <p:tags r:id="rId19"/>
            </p:custDataLst>
          </p:nvPr>
        </p:nvSpPr>
        <p:spPr>
          <a:xfrm>
            <a:off x="4968259" y="4093148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伍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20"/>
            </p:custDataLst>
          </p:nvPr>
        </p:nvSpPr>
        <p:spPr>
          <a:xfrm>
            <a:off x="5025390" y="4967605"/>
            <a:ext cx="2835910" cy="12338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美索不达米亚文明的影响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9" name="图片 52" descr="06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594384" y="4176142"/>
            <a:ext cx="623570" cy="593090"/>
          </a:xfrm>
          <a:prstGeom prst="rect">
            <a:avLst/>
          </a:prstGeom>
        </p:spPr>
      </p:pic>
      <p:sp>
        <p:nvSpPr>
          <p:cNvPr id="1048812" name="序号"/>
          <p:cNvSpPr txBox="1"/>
          <p:nvPr>
            <p:custDataLst>
              <p:tags r:id="rId22"/>
            </p:custDataLst>
          </p:nvPr>
        </p:nvSpPr>
        <p:spPr>
          <a:xfrm>
            <a:off x="8502780" y="4093148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陆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23"/>
            </p:custDataLst>
          </p:nvPr>
        </p:nvSpPr>
        <p:spPr>
          <a:xfrm>
            <a:off x="8559800" y="4967605"/>
            <a:ext cx="2835910" cy="12338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美索不达米亚文明的衰落和遗产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添加文档标题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美索不达米亚文明的起源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地理位置和历史背景</a:t>
            </a:r>
            <a:endParaRPr lang="zh-CN" altLang="en-US"/>
          </a:p>
        </p:txBody>
      </p:sp>
      <p:sp>
        <p:nvSpPr>
          <p:cNvPr id="104893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城市发展：苏美尔人建立了许多城市，如乌鲁克、乌尔等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地理位置：位于两河流域，即底格里斯河和幼发拉底河之间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历史背景：公元前3500年左右，苏美尔人在此建立了世界上最早的文明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文化影响：美索不达米亚文明对后世产生了深远影响，如楔形文字、天文学、数学等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文明的形成和发展</a:t>
            </a:r>
            <a:endParaRPr lang="zh-CN" altLang="en-US"/>
          </a:p>
        </p:txBody>
      </p:sp>
      <p:sp>
        <p:nvSpPr>
          <p:cNvPr id="104900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美索不达米亚文明起源于两河流域，即底格里斯河和幼发拉底河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美索不达米亚文明是世界上最早的文明之一，大约在公元前3500年形成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美索不达米亚文明的发展经历了多个阶段，包括苏美尔时期、阿卡德时期、巴比伦时期等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美索不达米亚文明在政治、经济、文化等方面都有显著的成就，如楔形文字、城市规划、天文学等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对周边文明的影响</a:t>
            </a:r>
            <a:endParaRPr lang="zh-CN" altLang="en-US"/>
          </a:p>
        </p:txBody>
      </p:sp>
      <p:sp>
        <p:nvSpPr>
          <p:cNvPr id="1049062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美索不达米亚文明是古代世界最早的文明之一，对周边文明产生了深远影响。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美索不达米亚文明对周边文明的影响主要体现在文化、科技、宗教等方面。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文化方面，美索不达米亚文明对周边文明的影响主要体现在文字、文学、艺术等方面。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科技方面，美索不达米亚文明对周边文明的影响主要体现在农业、建筑、天文等方面。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宗教方面，美索不达米亚文明对周边文明的影响主要体现在神话、宗教信仰等方面。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美索不达米亚文明的特点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独特的灌溉系统</a:t>
            </a:r>
            <a:endParaRPr lang="zh-CN" altLang="en-US"/>
          </a:p>
        </p:txBody>
      </p:sp>
      <p:sp>
        <p:nvSpPr>
          <p:cNvPr id="10491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美索不达米亚文明是世界上最早使用灌溉系统的文明之一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灌溉系统采用水渠、水闸等设施，将河水引入农田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灌溉系统提高了农业生产效率，促进了农业发展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灌溉系统对美索不达米亚文明的繁荣起到了重要作用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丰富的文化传统</a:t>
            </a:r>
            <a:endParaRPr lang="zh-CN" altLang="en-US"/>
          </a:p>
        </p:txBody>
      </p:sp>
      <p:sp>
        <p:nvSpPr>
          <p:cNvPr id="1049242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建筑风格：独特的泥砖建筑，如巴比伦空中花园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文字系统：楔形文字，世界上最早的文字系统之一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宗教信仰：多神教，如巴比伦神、亚述神等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艺术成就：精美的雕塑、壁画和珠宝制作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农业技术：先进的灌溉系统，如苏美尔人的灌溉系统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法律制度：世界上最早的成文法典，如汉谟拉比法典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宗教信仰和神话传说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科学和数学成就</a:t>
            </a:r>
            <a:endParaRPr lang="zh-CN" altLang="en-US"/>
          </a:p>
        </p:txBody>
      </p:sp>
      <p:sp>
        <p:nvSpPr>
          <p:cNvPr id="104931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发明了最早的书写系统——楔形文字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发展了最早的数学体系，包括乘法、除法、平方根等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发明了最早的天文学，包括太阳历、月亮历等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发展了最早的医学，包括外科手术、草药治疗等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美索不达米亚文明的代表城市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https://d.book118.com/078057000130006033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1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custom2023030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78.xml><?xml version="1.0" encoding="utf-8"?>
<p:tagLst xmlns:p="http://schemas.openxmlformats.org/presentationml/2006/main">
  <p:tag name="KSO_WM_BEAUTIFY_FLAG" val="#wm#"/>
  <p:tag name="KSO_WM_SLIDE_CONTENT_AREA" val="{&quot;left&quot;:&quot;40.5&quot;,&quot;top&quot;:&quot;36.55&quot;,&quot;width&quot;:&quot;288.75&quot;,&quot;height&quot;:&quot;475.2&quot;}"/>
  <p:tag name="KSO_WM_SLIDE_ID" val="custom2023030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1_2"/>
  <p:tag name="KSO_WM_UNIT_INDEX" val="1_1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1_1"/>
  <p:tag name="KSO_WM_UNIT_INDEX" val="1_1_1"/>
  <p:tag name="KSO_WM_UNIT_LAYERLEVEL" val="1_1_1"/>
  <p:tag name="KSO_WM_UNIT_PRESET_TEXT" val="壹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2_2"/>
  <p:tag name="KSO_WM_UNIT_INDEX" val="1_2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2_1"/>
  <p:tag name="KSO_WM_UNIT_INDEX" val="1_2_1"/>
  <p:tag name="KSO_WM_UNIT_LAYERLEVEL" val="1_1_1"/>
  <p:tag name="KSO_WM_UNIT_PRESET_TEXT" val="贰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3_2"/>
  <p:tag name="KSO_WM_UNIT_INDEX" val="1_3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3_1"/>
  <p:tag name="KSO_WM_UNIT_INDEX" val="1_3_1"/>
  <p:tag name="KSO_WM_UNIT_LAYERLEVEL" val="1_1_1"/>
  <p:tag name="KSO_WM_UNIT_PRESET_TEXT" val="叁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4_2"/>
  <p:tag name="KSO_WM_UNIT_INDEX" val="1_4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4_1"/>
  <p:tag name="KSO_WM_UNIT_INDEX" val="1_4_1"/>
  <p:tag name="KSO_WM_UNIT_LAYERLEVEL" val="1_1_1"/>
  <p:tag name="KSO_WM_UNIT_PRESET_TEXT" val="肆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5_2"/>
  <p:tag name="KSO_WM_UNIT_INDEX" val="1_5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5_1"/>
  <p:tag name="KSO_WM_UNIT_INDEX" val="1_5_1"/>
  <p:tag name="KSO_WM_UNIT_LAYERLEVEL" val="1_1_1"/>
  <p:tag name="KSO_WM_UNIT_PRESET_TEXT" val="伍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6_2"/>
  <p:tag name="KSO_WM_UNIT_INDEX" val="1_6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i*1_6_1"/>
  <p:tag name="KSO_WM_UNIT_INDEX" val="1_6_1"/>
  <p:tag name="KSO_WM_UNIT_LAYERLEVEL" val="1_1_1"/>
  <p:tag name="KSO_WM_UNIT_PRESET_TEXT" val="陆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6">
      <a:dk1>
        <a:sysClr val="windowText" lastClr="000000"/>
      </a:dk1>
      <a:lt1>
        <a:sysClr val="window" lastClr="FFFFFF"/>
      </a:lt1>
      <a:dk2>
        <a:srgbClr val="333333"/>
      </a:dk2>
      <a:lt2>
        <a:srgbClr val="E5E8E6"/>
      </a:lt2>
      <a:accent1>
        <a:srgbClr val="7D9085"/>
      </a:accent1>
      <a:accent2>
        <a:srgbClr val="8B8D85"/>
      </a:accent2>
      <a:accent3>
        <a:srgbClr val="998B84"/>
      </a:accent3>
      <a:accent4>
        <a:srgbClr val="A78884"/>
      </a:accent4>
      <a:accent5>
        <a:srgbClr val="B58683"/>
      </a:accent5>
      <a:accent6>
        <a:srgbClr val="C38383"/>
      </a:accent6>
      <a:hlink>
        <a:srgbClr val="658BD5"/>
      </a:hlink>
      <a:folHlink>
        <a:srgbClr val="A16AA5"/>
      </a:folHlink>
    </a:clrScheme>
    <a:fontScheme name="自定义 85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汉仪古隶简</vt:lpstr>
      <vt:lpstr>MiSans Normal</vt:lpstr>
      <vt:lpstr>MiSans</vt:lpstr>
      <vt:lpstr>Wingdings</vt:lpstr>
      <vt:lpstr>演示秋鸿楷</vt:lpstr>
      <vt:lpstr>Calibri Light</vt:lpstr>
      <vt:lpstr>Office Theme</vt:lpstr>
      <vt:lpstr>美索不达米亚文明</vt:lpstr>
      <vt:lpstr>目录</vt:lpstr>
      <vt:lpstr>添加文档标题</vt:lpstr>
      <vt:lpstr>美索不达米亚文明的起源</vt:lpstr>
      <vt:lpstr>地理位置和历史背景</vt:lpstr>
      <vt:lpstr>文明的形成和发展</vt:lpstr>
      <vt:lpstr>对周边文明的影响</vt:lpstr>
      <vt:lpstr>美索不达米亚文明的特点</vt:lpstr>
      <vt:lpstr>独特的灌溉系统</vt:lpstr>
      <vt:lpstr>丰富的文化传统</vt:lpstr>
      <vt:lpstr>宗教信仰和神话传说</vt:lpstr>
      <vt:lpstr>科学和数学成就</vt:lpstr>
      <vt:lpstr>美索不达米亚文明的代表城市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2024-09-11T22:59:05.809</cp:lastPrinted>
  <dcterms:created xsi:type="dcterms:W3CDTF">2024-09-11T14:59:05Z</dcterms:created>
  <dcterms:modified xsi:type="dcterms:W3CDTF">2024-09-11T14:59:11Z</dcterms:modified>
</cp:coreProperties>
</file>