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E930D66-D97A-45E2-A6B1-52AEC376F5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BD0720-936C-4450-AF50-3F8F3DE871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3106A03-9411-4AFA-B6A8-00D200FFDA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5F51BDC-EDF7-44CC-818B-5AFD42FB3B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BA1A5E8-0AA3-4C69-9263-B6513552865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E4F1D8C-2B30-44A3-AEBE-44827684A47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D99496-52B7-4977-9211-06DBCADB66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9D7D0E-A35B-41B7-BF64-16E8A5A5FF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FC77EF-C417-4E50-9843-29FE6B19EF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C4C50E-EAB7-4067-BA79-26D6747782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D598B7-DD04-49D4-8073-987B87F6A0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8057141020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实战应用定价原理与策略</a:t>
            </a:r>
          </a:p>
        </p:txBody>
      </p:sp>
      <p:sp>
        <p:nvSpPr>
          <p:cNvPr id="3" name="AutoShape 3"/>
          <p:cNvSpPr/>
          <p:nvPr/>
        </p:nvSpPr>
        <p:spPr>
          <a:xfrm>
            <a:off x="3372951" y="4479967"/>
            <a:ext cx="2056587"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汇报人：XX</a:t>
            </a:r>
            <a:endParaRPr lang="en-US" sz="1100"/>
          </a:p>
        </p:txBody>
      </p:sp>
      <p:sp>
        <p:nvSpPr>
          <p:cNvPr id="4" name="AutoShape 4"/>
          <p:cNvSpPr/>
          <p:nvPr/>
        </p:nvSpPr>
        <p:spPr>
          <a:xfrm>
            <a:off x="6887803" y="448741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2024-01-26</a:t>
            </a:r>
            <a:endParaRPr lang="en-US" sz="1100"/>
          </a:p>
        </p:txBody>
      </p:sp>
      <p:sp>
        <p:nvSpPr>
          <p:cNvPr id="5" name="AutoShape 5"/>
          <p:cNvSpPr/>
          <p:nvPr/>
        </p:nvSpPr>
        <p:spPr>
          <a:xfrm>
            <a:off x="352425" y="345394"/>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FFFFB3">
                    <a:alpha val="100000"/>
                  </a:srgbClr>
                </a:solidFill>
                <a:latin typeface="Microsoft Yahei"/>
                <a:ea typeface="Microsoft Yahei"/>
                <a:cs typeface="Microsoft Yahei"/>
              </a:rPr>
              <a:t>XX</a:t>
            </a:r>
            <a:endParaRPr lang="en-US" sz="1100"/>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定价基本概念与原理</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成本导向定价策略</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需求导向定价策略</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竞争导向定价策略</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产品生命周期定价策略</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价格调整与应对策略</a:t>
            </a:r>
          </a:p>
        </p:txBody>
      </p:sp>
      <p:sp>
        <p:nvSpPr>
          <p:cNvPr id="6" name="AutoShape 6"/>
          <p:cNvSpPr/>
          <p:nvPr/>
        </p:nvSpPr>
        <p:spPr>
          <a:xfrm>
            <a:off x="6340996" y="373969"/>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定价基本概念与原理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定价是企业根据市场需求、成本、竞争状况等因素，为产品或服务设定价格的过程。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定价直接影响企业收益、市场份额、品牌形象等，是企业经营策略的核心组成部分。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定价定义及重要性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定价重要性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定价定义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7153" b="715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企业定价的目标包括最大化利润、提高市场份额、树立品牌形象等。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定价目标</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定价应遵循公平、合理、透明等原则，同时考虑消费者心理、市场接受度等因素。</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定价原则</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定价目标与原则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市场需求与供给关系</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市场需求</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市场需求是指消费者在一定价格水平下愿意并能够购买的商品或服务数量。</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供给关系</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供给是指企业在一定价格水平下愿意并能够提供的商品或服务数量。市场供求关系决定价格水平。</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竞争类型</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市场竞争类型包括完全竞争、垄断竞争、寡头竞争和完全垄断，不同类型市场的定价策略不同。</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竞争对手分析</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企业需要分析竞争对手的产品、价格、销售策略等，以制定有针对性的定价策略。</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竞争环境下的定价策略</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企业可根据自身市场地位和竞争状况，采取不同的定价策略，如市场渗透定价、市场撇脂定价、价格歧视等。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竞争环境对定价影响</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成本导向定价策略</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353" r="11353"/>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在产品的成本上加上一个固定的百分比作为利润，从而确定产品的价格。</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定义</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简单易行，能够保证企业获得一定的利润。</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优点</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忽略了市场需求和竞争状况，可能导致定价过高或过低。</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缺点</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适用于成本相对稳定、市场需求波动不大的产品。</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适用范围</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成本加成法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31958" r="31958"/>
          <a:stretch>
            <a:fillRect/>
          </a:stretch>
        </p:blipFill>
        <p:spPr>
          <a:xfrm>
            <a:off x="-276408" y="1784333"/>
            <a:ext cx="3774095"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根据产品的边际贡献（即销售收入减去变动成本）来确定价格。</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定义</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优点</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缺点</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适用范围</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考虑了产品的变动成本，能够更好地反映产品的盈利能力。</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忽略了固定成本，可能导致企业长期亏损。</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适用于变动成本占比较大、固定成本相对稳定的产品。</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边际贡献法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083" r="20083"/>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26" r="16626"/>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优点</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缺点</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适用范围</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盈亏平衡点法</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根据产品的盈亏平衡点（即销售收入等于总成本）来确定价格。</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忽略了市场需求和竞争状况，可能导致定价过高或过低。</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考虑了产品的全部成本，能够确保企业不亏损。</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适用于成本结构清晰、市场需求相对稳定的产品。</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5690" r="25690"/>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根据企业的目标利润来确定产品的价格。</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定义</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能够确保企业实现预期的利润目标。</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优点</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忽略了市场需求和竞争状况，可能导致定价过高或过低。</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缺点</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适用于有明确利润目标、且该目标符合市场实际情况的企业。</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适用范围</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目标利润法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需求导向定价策略</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9589987">
            <a:off x="4454253" y="3728811"/>
            <a:ext cx="4292624" cy="1204932"/>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9589987">
            <a:off x="3568187" y="2529272"/>
            <a:ext cx="4270524" cy="1198728"/>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flipV="1">
            <a:off x="4474863" y="5012009"/>
            <a:ext cx="6452875" cy="1007532"/>
          </a:xfrm>
          <a:custGeom>
            <a:rect l="l" t="t" r="r" b="b"/>
            <a:pathLst>
              <a:path w="7024533" h="1096789">
                <a:moveTo>
                  <a:pt x="7024533" y="1096789"/>
                </a:moveTo>
                <a:lnTo>
                  <a:pt x="6730159" y="1096789"/>
                </a:lnTo>
                <a:lnTo>
                  <a:pt x="6227367" y="1096789"/>
                </a:lnTo>
                <a:lnTo>
                  <a:pt x="5932993" y="1096789"/>
                </a:lnTo>
                <a:lnTo>
                  <a:pt x="835684" y="1096789"/>
                </a:lnTo>
                <a:lnTo>
                  <a:pt x="0" y="0"/>
                </a:lnTo>
                <a:lnTo>
                  <a:pt x="255312" y="0"/>
                </a:lnTo>
                <a:lnTo>
                  <a:pt x="5094321" y="0"/>
                </a:lnTo>
                <a:lnTo>
                  <a:pt x="5388695" y="0"/>
                </a:lnTo>
                <a:lnTo>
                  <a:pt x="5891487" y="0"/>
                </a:lnTo>
                <a:lnTo>
                  <a:pt x="6185861"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flipV="1">
            <a:off x="3576905" y="3825188"/>
            <a:ext cx="6446549" cy="1007532"/>
          </a:xfrm>
          <a:custGeom>
            <a:rect l="l" t="t" r="r" b="b"/>
            <a:pathLst>
              <a:path w="7017646" h="1096789">
                <a:moveTo>
                  <a:pt x="7017646" y="1096789"/>
                </a:moveTo>
                <a:lnTo>
                  <a:pt x="6679144" y="1096789"/>
                </a:lnTo>
                <a:lnTo>
                  <a:pt x="6334779" y="1096789"/>
                </a:lnTo>
                <a:lnTo>
                  <a:pt x="5996278" y="1096789"/>
                </a:lnTo>
                <a:lnTo>
                  <a:pt x="835685" y="1096789"/>
                </a:lnTo>
                <a:lnTo>
                  <a:pt x="0" y="0"/>
                </a:lnTo>
                <a:lnTo>
                  <a:pt x="5157606" y="0"/>
                </a:lnTo>
                <a:lnTo>
                  <a:pt x="5496108" y="0"/>
                </a:lnTo>
                <a:lnTo>
                  <a:pt x="5840472" y="0"/>
                </a:lnTo>
                <a:lnTo>
                  <a:pt x="617897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609211" y="1451543"/>
            <a:ext cx="5216281" cy="1007532"/>
          </a:xfrm>
          <a:custGeom>
            <a:rect l="l" t="t" r="r" b="b"/>
            <a:pathLst>
              <a:path w="5678389" h="1096789">
                <a:moveTo>
                  <a:pt x="0" y="0"/>
                </a:moveTo>
                <a:lnTo>
                  <a:pt x="3420227" y="0"/>
                </a:lnTo>
                <a:lnTo>
                  <a:pt x="4038183" y="0"/>
                </a:lnTo>
                <a:lnTo>
                  <a:pt x="4221761" y="0"/>
                </a:lnTo>
                <a:lnTo>
                  <a:pt x="4839717" y="0"/>
                </a:lnTo>
                <a:lnTo>
                  <a:pt x="5678389" y="1096789"/>
                </a:lnTo>
                <a:lnTo>
                  <a:pt x="5060433" y="1096789"/>
                </a:lnTo>
                <a:lnTo>
                  <a:pt x="4876855" y="1096789"/>
                </a:lnTo>
                <a:lnTo>
                  <a:pt x="4258899" y="1096789"/>
                </a:lnTo>
                <a:lnTo>
                  <a:pt x="0" y="10967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90163" y="2638366"/>
            <a:ext cx="6130636" cy="1007532"/>
          </a:xfrm>
          <a:custGeom>
            <a:rect l="l" t="t" r="r" b="b"/>
            <a:pathLst>
              <a:path w="6673747" h="1096789">
                <a:moveTo>
                  <a:pt x="0" y="0"/>
                </a:moveTo>
                <a:lnTo>
                  <a:pt x="3420226" y="0"/>
                </a:lnTo>
                <a:lnTo>
                  <a:pt x="4221760" y="0"/>
                </a:lnTo>
                <a:lnTo>
                  <a:pt x="5152211" y="0"/>
                </a:lnTo>
                <a:lnTo>
                  <a:pt x="5835075" y="0"/>
                </a:lnTo>
                <a:lnTo>
                  <a:pt x="6673747" y="1096789"/>
                </a:lnTo>
                <a:lnTo>
                  <a:pt x="5990883" y="1096789"/>
                </a:lnTo>
                <a:lnTo>
                  <a:pt x="5060432" y="1096789"/>
                </a:lnTo>
                <a:lnTo>
                  <a:pt x="4258898" y="1096789"/>
                </a:lnTo>
                <a:lnTo>
                  <a:pt x="0" y="1096789"/>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54742" y="2746306"/>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02</a:t>
            </a:r>
            <a:endParaRPr lang="en-US" sz="1100"/>
          </a:p>
        </p:txBody>
      </p:sp>
      <p:sp>
        <p:nvSpPr>
          <p:cNvPr id="9" name="AutoShape 9"/>
          <p:cNvSpPr/>
          <p:nvPr/>
        </p:nvSpPr>
        <p:spPr>
          <a:xfrm>
            <a:off x="4474857" y="3898948"/>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03</a:t>
            </a:r>
            <a:endParaRPr lang="en-US" sz="1100"/>
          </a:p>
        </p:txBody>
      </p:sp>
      <p:sp>
        <p:nvSpPr>
          <p:cNvPr id="10" name="AutoShape 10"/>
          <p:cNvSpPr/>
          <p:nvPr/>
        </p:nvSpPr>
        <p:spPr>
          <a:xfrm>
            <a:off x="5295226" y="5119948"/>
            <a:ext cx="649537"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04</a:t>
            </a:r>
            <a:endParaRPr lang="en-US" sz="1100"/>
          </a:p>
        </p:txBody>
      </p:sp>
      <p:sp>
        <p:nvSpPr>
          <p:cNvPr id="11" name="Freeform 11"/>
          <p:cNvSpPr/>
          <p:nvPr/>
        </p:nvSpPr>
        <p:spPr>
          <a:xfrm>
            <a:off x="1480299" y="1451543"/>
            <a:ext cx="2095069" cy="1097178"/>
          </a:xfrm>
          <a:custGeom>
            <a:rect l="l" t="t" r="r" b="b"/>
            <a:pathLst>
              <a:path w="2280670" h="1194377">
                <a:moveTo>
                  <a:pt x="2280670" y="0"/>
                </a:moveTo>
                <a:lnTo>
                  <a:pt x="1362432" y="1194377"/>
                </a:lnTo>
                <a:lnTo>
                  <a:pt x="0" y="1194376"/>
                </a:lnTo>
                <a:lnTo>
                  <a:pt x="91823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480300" y="2548719"/>
            <a:ext cx="2095069" cy="1097178"/>
          </a:xfrm>
          <a:custGeom>
            <a:rect l="l" t="t" r="r" b="b"/>
            <a:pathLst>
              <a:path w="2280670" h="1194377">
                <a:moveTo>
                  <a:pt x="1362432" y="0"/>
                </a:moveTo>
                <a:lnTo>
                  <a:pt x="2280670" y="1194377"/>
                </a:lnTo>
                <a:lnTo>
                  <a:pt x="918238" y="1194377"/>
                </a:lnTo>
                <a:lnTo>
                  <a:pt x="0" y="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883508" y="1559483"/>
            <a:ext cx="612668"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01</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认知价值法</a:t>
              </a:r>
            </a:p>
          </p:txBody>
        </p:sp>
      </p:grpSp>
      <p:sp>
        <p:nvSpPr>
          <p:cNvPr id="36" name="TextBox 36"/>
          <p:cNvSpPr txBox="1"/>
          <p:nvPr/>
        </p:nvSpPr>
        <p:spPr>
          <a:xfrm>
            <a:off x="3698767" y="1450300"/>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基于消费者对产品价值的认知来定价</a:t>
            </a:r>
          </a:p>
        </p:txBody>
      </p:sp>
      <p:sp>
        <p:nvSpPr>
          <p:cNvPr id="37" name="TextBox 37"/>
          <p:cNvSpPr txBox="1"/>
          <p:nvPr/>
        </p:nvSpPr>
        <p:spPr>
          <a:xfrm>
            <a:off x="4550182" y="264425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通过市场调研了解消费者对产品的价值评估</a:t>
            </a:r>
          </a:p>
        </p:txBody>
      </p:sp>
      <p:sp>
        <p:nvSpPr>
          <p:cNvPr id="38" name="TextBox 38"/>
          <p:cNvSpPr txBox="1"/>
          <p:nvPr/>
        </p:nvSpPr>
        <p:spPr>
          <a:xfrm>
            <a:off x="5655481" y="387426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根据消费者的心理预期和购买能力来设定价格</a:t>
            </a:r>
          </a:p>
        </p:txBody>
      </p:sp>
      <p:sp>
        <p:nvSpPr>
          <p:cNvPr id="39" name="TextBox 39"/>
          <p:cNvSpPr txBox="1"/>
          <p:nvPr/>
        </p:nvSpPr>
        <p:spPr>
          <a:xfrm>
            <a:off x="6401648" y="5012009"/>
            <a:ext cx="3702933" cy="91402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强调产品的高品质、独特性或附加价值</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670291" y="3742977"/>
            <a:ext cx="1631969" cy="672075"/>
          </a:xfrm>
          <a:prstGeom prst="line">
            <a:avLst/>
          </a:prstGeom>
          <a:ln w="9525">
            <a:solidFill>
              <a:srgbClr val="0A6446">
                <a:alpha val="100000"/>
              </a:srgbClr>
            </a:solidFill>
            <a:prstDash val="dash"/>
            <a:headEnd type="none"/>
            <a:tailEnd type="triangle"/>
          </a:ln>
        </p:spPr>
      </p:cxnSp>
      <p:cxnSp>
        <p:nvCxnSpPr>
          <p:cNvPr id="3" name="Connector 3"/>
          <p:cNvCxnSpPr/>
          <p:nvPr/>
        </p:nvCxnSpPr>
        <p:spPr>
          <a:xfrm flipV="1">
            <a:off x="6670291" y="2014785"/>
            <a:ext cx="1631969" cy="672075"/>
          </a:xfrm>
          <a:prstGeom prst="line">
            <a:avLst/>
          </a:prstGeom>
          <a:ln w="9525">
            <a:solidFill>
              <a:srgbClr val="0A6446">
                <a:alpha val="100000"/>
              </a:srgbClr>
            </a:solidFill>
            <a:prstDash val="dash"/>
            <a:headEnd type="none"/>
            <a:tailEnd type="triangle"/>
          </a:ln>
        </p:spPr>
      </p:cxnSp>
      <p:cxnSp>
        <p:nvCxnSpPr>
          <p:cNvPr id="4" name="Connector 4"/>
          <p:cNvCxnSpPr/>
          <p:nvPr/>
        </p:nvCxnSpPr>
        <p:spPr>
          <a:xfrm flipH="1" flipV="1">
            <a:off x="3776689" y="2110795"/>
            <a:ext cx="1645627" cy="576064"/>
          </a:xfrm>
          <a:prstGeom prst="line">
            <a:avLst/>
          </a:prstGeom>
          <a:ln w="9525">
            <a:solidFill>
              <a:srgbClr val="0A6446">
                <a:alpha val="100000"/>
              </a:srgbClr>
            </a:solidFill>
            <a:prstDash val="dash"/>
            <a:headEnd type="none"/>
            <a:tailEnd type="triangle"/>
          </a:ln>
        </p:spPr>
      </p:cxnSp>
      <p:cxnSp>
        <p:nvCxnSpPr>
          <p:cNvPr id="5" name="Connector 5"/>
          <p:cNvCxnSpPr/>
          <p:nvPr/>
        </p:nvCxnSpPr>
        <p:spPr>
          <a:xfrm flipH="1">
            <a:off x="3776689" y="3742977"/>
            <a:ext cx="1645627" cy="672075"/>
          </a:xfrm>
          <a:prstGeom prst="line">
            <a:avLst/>
          </a:prstGeom>
          <a:ln w="9525">
            <a:solidFill>
              <a:srgbClr val="0A6446">
                <a:alpha val="100000"/>
              </a:srgbClr>
            </a:solidFill>
            <a:prstDash val="dash"/>
            <a:headEnd type="none"/>
            <a:tailEnd type="triangle"/>
          </a:ln>
        </p:spPr>
      </p:cxnSp>
      <p:sp>
        <p:nvSpPr>
          <p:cNvPr id="6" name="AutoShape 6"/>
          <p:cNvSpPr/>
          <p:nvPr/>
        </p:nvSpPr>
        <p:spPr>
          <a:xfrm>
            <a:off x="2734342" y="1420368"/>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734342" y="4030980"/>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8398288" y="1431608"/>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98288" y="4042220"/>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02215" y="2324886"/>
            <a:ext cx="720631" cy="720631"/>
          </a:xfrm>
          <a:custGeom>
            <a:rect l="l" t="t" r="r" b="b"/>
            <a:pathLst>
              <a:path w="1090749" h="1090749">
                <a:moveTo>
                  <a:pt x="1090749" y="0"/>
                </a:moveTo>
                <a:lnTo>
                  <a:pt x="1090749" y="520353"/>
                </a:lnTo>
                <a:lnTo>
                  <a:pt x="1054097" y="529777"/>
                </a:lnTo>
                <a:cubicBezTo>
                  <a:pt x="804459" y="607423"/>
                  <a:pt x="607423" y="804459"/>
                  <a:pt x="529777" y="1054097"/>
                </a:cubicBezTo>
                <a:lnTo>
                  <a:pt x="520353" y="1090749"/>
                </a:lnTo>
                <a:lnTo>
                  <a:pt x="0" y="1090749"/>
                </a:lnTo>
                <a:lnTo>
                  <a:pt x="9646" y="1027542"/>
                </a:lnTo>
                <a:cubicBezTo>
                  <a:pt x="114196" y="516617"/>
                  <a:pt x="516617" y="114196"/>
                  <a:pt x="1027542" y="9646"/>
                </a:cubicBezTo>
                <a:lnTo>
                  <a:pt x="1090749"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6187678" y="2324886"/>
            <a:ext cx="720631" cy="720631"/>
          </a:xfrm>
          <a:custGeom>
            <a:rect l="l" t="t" r="r" b="b"/>
            <a:pathLst>
              <a:path w="1090749" h="1090749">
                <a:moveTo>
                  <a:pt x="0" y="0"/>
                </a:moveTo>
                <a:lnTo>
                  <a:pt x="63206" y="9646"/>
                </a:lnTo>
                <a:cubicBezTo>
                  <a:pt x="574131" y="114196"/>
                  <a:pt x="976552" y="516617"/>
                  <a:pt x="1081102" y="1027542"/>
                </a:cubicBezTo>
                <a:lnTo>
                  <a:pt x="1090749" y="1090749"/>
                </a:lnTo>
                <a:lnTo>
                  <a:pt x="570395" y="1090749"/>
                </a:lnTo>
                <a:lnTo>
                  <a:pt x="560971" y="1054097"/>
                </a:lnTo>
                <a:cubicBezTo>
                  <a:pt x="483326" y="804459"/>
                  <a:pt x="286290" y="607423"/>
                  <a:pt x="36651" y="529777"/>
                </a:cubicBezTo>
                <a:lnTo>
                  <a:pt x="0" y="520353"/>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02215" y="3310349"/>
            <a:ext cx="720631" cy="720631"/>
          </a:xfrm>
          <a:custGeom>
            <a:rect l="l" t="t" r="r" b="b"/>
            <a:pathLst>
              <a:path w="1090749" h="1090749">
                <a:moveTo>
                  <a:pt x="0" y="0"/>
                </a:moveTo>
                <a:lnTo>
                  <a:pt x="520353" y="0"/>
                </a:lnTo>
                <a:lnTo>
                  <a:pt x="529777" y="36651"/>
                </a:lnTo>
                <a:cubicBezTo>
                  <a:pt x="607423" y="286290"/>
                  <a:pt x="804459" y="483326"/>
                  <a:pt x="1054097" y="560971"/>
                </a:cubicBezTo>
                <a:lnTo>
                  <a:pt x="1090749" y="570395"/>
                </a:lnTo>
                <a:lnTo>
                  <a:pt x="1090749" y="1090749"/>
                </a:lnTo>
                <a:lnTo>
                  <a:pt x="1027542" y="1081102"/>
                </a:lnTo>
                <a:cubicBezTo>
                  <a:pt x="516617" y="976552"/>
                  <a:pt x="114196" y="574131"/>
                  <a:pt x="9646" y="63206"/>
                </a:cubic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187678" y="3310349"/>
            <a:ext cx="720631" cy="720631"/>
          </a:xfrm>
          <a:custGeom>
            <a:rect l="l" t="t" r="r" b="b"/>
            <a:pathLst>
              <a:path w="1090748" h="1090748">
                <a:moveTo>
                  <a:pt x="570395" y="0"/>
                </a:moveTo>
                <a:lnTo>
                  <a:pt x="1090748" y="0"/>
                </a:lnTo>
                <a:lnTo>
                  <a:pt x="1081102" y="63206"/>
                </a:lnTo>
                <a:cubicBezTo>
                  <a:pt x="976552" y="574131"/>
                  <a:pt x="574131" y="976552"/>
                  <a:pt x="63206" y="1081102"/>
                </a:cubicBezTo>
                <a:lnTo>
                  <a:pt x="0" y="1090748"/>
                </a:lnTo>
                <a:lnTo>
                  <a:pt x="0" y="570395"/>
                </a:lnTo>
                <a:lnTo>
                  <a:pt x="36651" y="560971"/>
                </a:lnTo>
                <a:cubicBezTo>
                  <a:pt x="286290" y="483326"/>
                  <a:pt x="483326" y="286290"/>
                  <a:pt x="560971" y="36651"/>
                </a:cubicBezTo>
                <a:lnTo>
                  <a:pt x="570395"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010349" y="1696423"/>
            <a:ext cx="490307" cy="49030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674179" y="1696307"/>
            <a:ext cx="490538" cy="490538"/>
          </a:xfrm>
          <a:custGeom>
            <a:rect l="l" t="t" r="r" b="b"/>
            <a:pathLst>
              <a:path w="304800" h="304800">
                <a:moveTo>
                  <a:pt x="57150" y="114300"/>
                </a:moveTo>
                <a:lnTo>
                  <a:pt x="0" y="171450"/>
                </a:lnTo>
                <a:lnTo>
                  <a:pt x="114300" y="285750"/>
                </a:lnTo>
                <a:lnTo>
                  <a:pt x="304800" y="95250"/>
                </a:lnTo>
                <a:lnTo>
                  <a:pt x="247650" y="38100"/>
                </a:lnTo>
                <a:lnTo>
                  <a:pt x="114300" y="1714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10233" y="4306919"/>
            <a:ext cx="490538" cy="490538"/>
          </a:xfrm>
          <a:custGeom>
            <a:rect l="l" t="t" r="r" b="b"/>
            <a:pathLst>
              <a:path w="304800" h="304800">
                <a:moveTo>
                  <a:pt x="152400" y="38100"/>
                </a:moveTo>
                <a:cubicBezTo>
                  <a:pt x="215427" y="38100"/>
                  <a:pt x="266700" y="89373"/>
                  <a:pt x="266700" y="152400"/>
                </a:cubicBezTo>
                <a:cubicBezTo>
                  <a:pt x="266700" y="215427"/>
                  <a:pt x="215427" y="266700"/>
                  <a:pt x="152400" y="266700"/>
                </a:cubicBezTo>
                <a:cubicBezTo>
                  <a:pt x="89373" y="266700"/>
                  <a:pt x="38100" y="215427"/>
                  <a:pt x="38100" y="152400"/>
                </a:cubicBezTo>
                <a:cubicBezTo>
                  <a:pt x="38100" y="89373"/>
                  <a:pt x="89373" y="38100"/>
                  <a:pt x="152400" y="38100"/>
                </a:cubicBezTo>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lnTo>
                  <a:pt x="152400" y="0"/>
                </a:lnTo>
                <a:close/>
                <a:moveTo>
                  <a:pt x="204045" y="176955"/>
                </a:moveTo>
                <a:lnTo>
                  <a:pt x="171450" y="144323"/>
                </a:lnTo>
                <a:lnTo>
                  <a:pt x="171450" y="76200"/>
                </a:lnTo>
                <a:lnTo>
                  <a:pt x="133131" y="76200"/>
                </a:lnTo>
                <a:lnTo>
                  <a:pt x="133131" y="152324"/>
                </a:lnTo>
                <a:cubicBezTo>
                  <a:pt x="133131" y="158058"/>
                  <a:pt x="135769" y="163001"/>
                  <a:pt x="139751" y="166535"/>
                </a:cubicBezTo>
                <a:lnTo>
                  <a:pt x="177108" y="203892"/>
                </a:lnTo>
                <a:lnTo>
                  <a:pt x="204045" y="17695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8674179" y="4306919"/>
            <a:ext cx="490538" cy="490538"/>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643475" y="2556545"/>
            <a:ext cx="2551945" cy="488972"/>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需求差异法</a:t>
              </a:r>
            </a:p>
          </p:txBody>
        </p:sp>
      </p:grpSp>
      <p:sp>
        <p:nvSpPr>
          <p:cNvPr id="41" name="TextBox 41"/>
          <p:cNvSpPr txBox="1"/>
          <p:nvPr/>
        </p:nvSpPr>
        <p:spPr>
          <a:xfrm>
            <a:off x="2100892"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根据不同消费者或市场的需求差异来设定不同的价格</a:t>
            </a:r>
          </a:p>
        </p:txBody>
      </p:sp>
      <p:sp>
        <p:nvSpPr>
          <p:cNvPr id="42" name="TextBox 42"/>
          <p:cNvSpPr txBox="1"/>
          <p:nvPr/>
        </p:nvSpPr>
        <p:spPr>
          <a:xfrm>
            <a:off x="2100892"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针对不同的市场细分或客户群体制定差异化的定价策略</a:t>
            </a:r>
          </a:p>
        </p:txBody>
      </p:sp>
      <p:sp>
        <p:nvSpPr>
          <p:cNvPr id="43" name="TextBox 43"/>
          <p:cNvSpPr txBox="1"/>
          <p:nvPr/>
        </p:nvSpPr>
        <p:spPr>
          <a:xfrm>
            <a:off x="7764838"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分析不同消费者群体的购买行为和支付意愿</a:t>
            </a:r>
          </a:p>
        </p:txBody>
      </p:sp>
      <p:sp>
        <p:nvSpPr>
          <p:cNvPr id="44" name="TextBox 44"/>
          <p:cNvSpPr txBox="1"/>
          <p:nvPr/>
        </p:nvSpPr>
        <p:spPr>
          <a:xfrm>
            <a:off x="7764838"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利用价格歧视实现收益最大化</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6200000">
            <a:off x="5395076" y="-1857264"/>
            <a:ext cx="1691080" cy="11233248"/>
          </a:xfrm>
          <a:prstGeom prst="downArrow">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3878294" y="2871692"/>
            <a:ext cx="1860709" cy="1861375"/>
            <a:chOff x="3878294" y="2871692"/>
            <a:chExt cx="1860709" cy="1861375"/>
          </a:xfrm>
        </p:grpSpPr>
        <p:sp>
          <p:nvSpPr>
            <p:cNvPr id="4" name="AutoShape 4"/>
            <p:cNvSpPr/>
            <p:nvPr/>
          </p:nvSpPr>
          <p:spPr>
            <a:xfrm>
              <a:off x="3878294" y="2871692"/>
              <a:ext cx="1860709" cy="1861375"/>
            </a:xfrm>
            <a:prstGeom prst="ellipse">
              <a:avLst/>
            </a:prstGeom>
            <a:solidFill>
              <a:srgbClr val="D8D8D8">
                <a:alpha val="2304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004310" y="2997803"/>
              <a:ext cx="1607629" cy="160810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6270117" y="2871692"/>
            <a:ext cx="1860709" cy="1861375"/>
            <a:chOff x="6270117" y="2871692"/>
            <a:chExt cx="1860709" cy="1861375"/>
          </a:xfrm>
        </p:grpSpPr>
        <p:sp>
          <p:nvSpPr>
            <p:cNvPr id="7" name="AutoShape 7"/>
            <p:cNvSpPr/>
            <p:nvPr/>
          </p:nvSpPr>
          <p:spPr>
            <a:xfrm>
              <a:off x="6270117" y="2871692"/>
              <a:ext cx="1860709" cy="1861375"/>
            </a:xfrm>
            <a:prstGeom prst="ellipse">
              <a:avLst/>
            </a:prstGeom>
            <a:solidFill>
              <a:srgbClr val="D8D8D8">
                <a:alpha val="2304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396228" y="2997803"/>
              <a:ext cx="1607629" cy="160810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8658606" y="2871692"/>
            <a:ext cx="1860709" cy="1861375"/>
            <a:chOff x="8658606" y="2871692"/>
            <a:chExt cx="1860709" cy="1861375"/>
          </a:xfrm>
        </p:grpSpPr>
        <p:sp>
          <p:nvSpPr>
            <p:cNvPr id="10" name="AutoShape 10"/>
            <p:cNvSpPr/>
            <p:nvPr/>
          </p:nvSpPr>
          <p:spPr>
            <a:xfrm>
              <a:off x="8658606" y="2871692"/>
              <a:ext cx="1860709" cy="1861375"/>
            </a:xfrm>
            <a:prstGeom prst="ellipse">
              <a:avLst/>
            </a:prstGeom>
            <a:solidFill>
              <a:srgbClr val="D8D8D8">
                <a:alpha val="2304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784622" y="2997803"/>
              <a:ext cx="1607629" cy="160810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1477994" y="2871692"/>
            <a:ext cx="1860709" cy="1861375"/>
            <a:chOff x="1477994" y="2871692"/>
            <a:chExt cx="1860709" cy="1861375"/>
          </a:xfrm>
        </p:grpSpPr>
        <p:sp>
          <p:nvSpPr>
            <p:cNvPr id="13" name="AutoShape 13"/>
            <p:cNvSpPr/>
            <p:nvPr/>
          </p:nvSpPr>
          <p:spPr>
            <a:xfrm>
              <a:off x="1477994" y="2871692"/>
              <a:ext cx="1860709" cy="1861375"/>
            </a:xfrm>
            <a:prstGeom prst="ellipse">
              <a:avLst/>
            </a:prstGeom>
            <a:solidFill>
              <a:srgbClr val="D8D8D8">
                <a:alpha val="2304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605058" y="2997803"/>
              <a:ext cx="1607629" cy="160810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 name="AutoShape 15"/>
          <p:cNvSpPr/>
          <p:nvPr/>
        </p:nvSpPr>
        <p:spPr>
          <a:xfrm>
            <a:off x="4192750" y="5069272"/>
            <a:ext cx="1784144" cy="55271"/>
          </a:xfrm>
          <a:prstGeom prst="wedgeRectCallou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759496" y="2452677"/>
            <a:ext cx="1913299" cy="77540"/>
          </a:xfrm>
          <a:prstGeom prst="wedgeRectCallou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68186" y="5115336"/>
            <a:ext cx="1971675" cy="1010465"/>
          </a:xfrm>
          <a:prstGeom prst="rect">
            <a:avLst/>
          </a:prstGeom>
          <a:noFill/>
        </p:spPr>
        <p:txBody>
          <a:bodyPr vert="horz" wrap="square" lIns="110395" tIns="55245" rIns="110395" bIns="5524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适用于具有独特性或稀缺性的产品</a:t>
            </a:r>
            <a:endParaRPr lang="en-US" sz="1100"/>
          </a:p>
        </p:txBody>
      </p:sp>
      <p:sp>
        <p:nvSpPr>
          <p:cNvPr id="18" name="AutoShape 18"/>
          <p:cNvSpPr/>
          <p:nvPr/>
        </p:nvSpPr>
        <p:spPr>
          <a:xfrm>
            <a:off x="1695605" y="1453470"/>
            <a:ext cx="1977190" cy="994859"/>
          </a:xfrm>
          <a:prstGeom prst="rect">
            <a:avLst/>
          </a:prstGeom>
          <a:noFill/>
        </p:spPr>
        <p:txBody>
          <a:bodyPr vert="horz" wrap="square" lIns="110395" tIns="55245" rIns="110395" bIns="5524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由消费者出价，根据消费者的出价来设定价格</a:t>
            </a:r>
            <a:endParaRPr lang="en-US" sz="1100"/>
          </a:p>
        </p:txBody>
      </p:sp>
      <p:sp>
        <p:nvSpPr>
          <p:cNvPr id="19" name="AutoShape 19"/>
          <p:cNvSpPr/>
          <p:nvPr/>
        </p:nvSpPr>
        <p:spPr>
          <a:xfrm>
            <a:off x="6487558" y="2452677"/>
            <a:ext cx="1913299" cy="77540"/>
          </a:xfrm>
          <a:prstGeom prst="wedgeRectCallou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568534" y="1453470"/>
            <a:ext cx="1971675" cy="994859"/>
          </a:xfrm>
          <a:prstGeom prst="rect">
            <a:avLst/>
          </a:prstGeom>
          <a:noFill/>
        </p:spPr>
        <p:txBody>
          <a:bodyPr vert="horz" wrap="square" lIns="110395" tIns="55245" rIns="110395" bIns="5524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通过竞拍或询价等方式获取消费者的出价信息</a:t>
            </a:r>
            <a:endParaRPr lang="en-US" sz="1100"/>
          </a:p>
        </p:txBody>
      </p:sp>
      <p:sp>
        <p:nvSpPr>
          <p:cNvPr id="21" name="AutoShape 21"/>
          <p:cNvSpPr/>
          <p:nvPr/>
        </p:nvSpPr>
        <p:spPr>
          <a:xfrm>
            <a:off x="9016979" y="5069272"/>
            <a:ext cx="1784144" cy="55271"/>
          </a:xfrm>
          <a:prstGeom prst="wedgeRectCallou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992418" y="5115336"/>
            <a:ext cx="1971675" cy="1010465"/>
          </a:xfrm>
          <a:prstGeom prst="rect">
            <a:avLst/>
          </a:prstGeom>
          <a:noFill/>
        </p:spPr>
        <p:txBody>
          <a:bodyPr vert="horz" wrap="square" lIns="110395" tIns="55245" rIns="110395" bIns="5524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根据消费者的出价和市场竞争情况来制定最终价格</a:t>
            </a:r>
            <a:endParaRPr lang="en-US" sz="1100"/>
          </a:p>
        </p:txBody>
      </p:sp>
      <p:sp>
        <p:nvSpPr>
          <p:cNvPr id="23" name="TextBox 23"/>
          <p:cNvSpPr txBox="1"/>
          <p:nvPr/>
        </p:nvSpPr>
        <p:spPr>
          <a:xfrm>
            <a:off x="1776088" y="3461227"/>
            <a:ext cx="126873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01</a:t>
            </a:r>
          </a:p>
        </p:txBody>
      </p:sp>
      <p:sp>
        <p:nvSpPr>
          <p:cNvPr id="24" name="TextBox 24"/>
          <p:cNvSpPr txBox="1"/>
          <p:nvPr/>
        </p:nvSpPr>
        <p:spPr>
          <a:xfrm>
            <a:off x="4174284" y="3504247"/>
            <a:ext cx="126873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02</a:t>
            </a:r>
          </a:p>
        </p:txBody>
      </p:sp>
      <p:sp>
        <p:nvSpPr>
          <p:cNvPr id="25" name="TextBox 25"/>
          <p:cNvSpPr txBox="1"/>
          <p:nvPr/>
        </p:nvSpPr>
        <p:spPr>
          <a:xfrm>
            <a:off x="6506608" y="3504247"/>
            <a:ext cx="126873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03</a:t>
            </a:r>
          </a:p>
        </p:txBody>
      </p:sp>
      <p:sp>
        <p:nvSpPr>
          <p:cNvPr id="26" name="TextBox 26"/>
          <p:cNvSpPr txBox="1"/>
          <p:nvPr/>
        </p:nvSpPr>
        <p:spPr>
          <a:xfrm>
            <a:off x="8954595" y="3504247"/>
            <a:ext cx="126873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04</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反向定价法</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https://d.book118.com/078057141020006033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Bebas Neue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2024-09-10T22:57:35.441</cp:lastPrinted>
  <dcterms:created xsi:type="dcterms:W3CDTF">2024-09-10T14:57:35Z</dcterms:created>
  <dcterms:modified xsi:type="dcterms:W3CDTF">2024-09-10T14:57:37Z</dcterms:modified>
</cp:coreProperties>
</file>