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0BC2291-48DD-430F-9480-8CE4B56FA3F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806D37A-0244-43B3-859D-100E9462117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7FD5CAC-B528-4ACF-92D3-AFD75392D77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15E316E-FF01-4DBA-91AE-0D2605A9274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E190441A-3645-481B-9F17-459C8D036BE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01BBA710-2CF7-43E8-AE60-0CBAB25D39F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75622D96-3FE1-49D4-8C85-925907411AA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5765F19-ECB5-4450-BC63-34465262872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35AEA0B-B622-4027-BAAA-FC167B452D6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0052FE7-1693-42B9-B14A-1DDED8E7E19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44ECCD9-25C7-4261-9FB1-A6B149044B4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12.jpeg" /><Relationship Id="rId4" Type="http://schemas.openxmlformats.org/officeDocument/2006/relationships/image" Target="../media/image13.jpeg" /><Relationship Id="rId5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jpeg" /><Relationship Id="rId3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6.jpeg" /><Relationship Id="rId3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7.jpeg" /><Relationship Id="rId3" Type="http://schemas.openxmlformats.org/officeDocument/2006/relationships/image" Target="../media/image18.jpeg" /><Relationship Id="rId4" Type="http://schemas.openxmlformats.org/officeDocument/2006/relationships/image" Target="../media/image19.jpeg" /><Relationship Id="rId5" Type="http://schemas.openxmlformats.org/officeDocument/2006/relationships/image" Target="../media/image3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0.jpeg" /><Relationship Id="rId3" Type="http://schemas.openxmlformats.org/officeDocument/2006/relationships/image" Target="../media/image3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078061055005006033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89475" y="1934330"/>
            <a:ext cx="5943600" cy="20002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950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建筑工作个人年终总结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5878292" y="1373505"/>
            <a:ext cx="4792980" cy="411099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2"/>
                </a:solidFill>
                <a:latin typeface="Microsoft Yahei"/>
                <a:ea typeface="Microsoft Yahei"/>
                <a:cs typeface="Microsoft Yahei"/>
              </a:rPr>
              <a:t>工作成果与业绩回顾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2"/>
                </a:solidFill>
                <a:latin typeface="Microsoft Yahei"/>
                <a:ea typeface="Microsoft Yahei"/>
                <a:cs typeface="Microsoft Yahei"/>
              </a:rPr>
              <a:t>专业技能与能力提升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2"/>
                </a:solidFill>
                <a:latin typeface="Microsoft Yahei"/>
                <a:ea typeface="Microsoft Yahei"/>
                <a:cs typeface="Microsoft Yahei"/>
              </a:rPr>
              <a:t>工作中遇到挑战及应对策略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2"/>
                </a:solidFill>
                <a:latin typeface="Microsoft Yahei"/>
                <a:ea typeface="Microsoft Yahei"/>
                <a:cs typeface="Microsoft Yahei"/>
              </a:rPr>
              <a:t>个人发展规划与目标设定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2"/>
                </a:solidFill>
                <a:latin typeface="Microsoft Yahei"/>
                <a:ea typeface="Microsoft Yahei"/>
                <a:cs typeface="Microsoft Yahei"/>
              </a:rPr>
              <a:t>对公司/团队建议及期望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2"/>
                </a:solidFill>
                <a:latin typeface="Microsoft Yahei"/>
                <a:ea typeface="Microsoft Yahei"/>
                <a:cs typeface="Microsoft Yahei"/>
              </a:rPr>
              <a:t>总结与展望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297146" y="2519470"/>
            <a:ext cx="2792730" cy="130111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72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2635283" y="3598652"/>
            <a:ext cx="2116455" cy="50101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400" b="1">
                <a:solidFill>
                  <a:srgbClr val="000000"/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365248" y="1093216"/>
            <a:ext cx="7405389" cy="1138956"/>
            <a:chOff x="1365248" y="1093216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1365248" y="1093216"/>
              <a:ext cx="7405389" cy="1138956"/>
            </a:xfrm>
            <a:prstGeom prst="rect">
              <a:avLst/>
            </a:prstGeom>
          </p:spPr>
          <p:txBody>
            <a:bodyPr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84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997301" y="2213122"/>
            <a:ext cx="5863918" cy="21488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5400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工作成果与业绩回顾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/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2520" b="2520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l="2295" r="2295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l="976" r="976"/>
          <a:stretch>
            <a:fillRect/>
          </a:stretch>
        </p:blipFill>
        <p:spPr>
          <a:xfrm>
            <a:off x="7771734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本年度完成项目概述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建筑设计项目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成功完成了5个建筑设计项目，包括商业综合体、住宅小区、学校等类型，总建筑面积达到10万平方米。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室内设计项目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完成了10个室内设计项目，涵盖了办公空间、酒店、餐厅等多种商业场所。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景观设计项目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参与了3个城市公园和2个住宅小区的景观设计工作，提升了项目的整体环境品质。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在项目中运用创新的设计理念和方法，如绿色建筑技术、BIM技术等，提高了设计效率和质量。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创新设计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获奖荣誉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客户满意度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获得了2个国际设计大奖和1个国内设计竞赛的优秀奖，提升了个人和团队的知名度和影响力。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在与客户合作过程中，积极沟通、耐心倾听，不断优化设计方案，赢得了客户的高度认可和好评。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突出成果展示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V="1">
            <a:off x="1296416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38084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收到了多个客户的表扬信和感谢信，对个人的专业能力和服务态度给予了高度评价。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12500" r="12500"/>
          <a:stretch>
            <a:fillRect/>
          </a:stretch>
        </p:blipFill>
        <p:spPr>
          <a:xfrm>
            <a:off x="1632387" y="1536628"/>
            <a:ext cx="1898907" cy="1898907"/>
          </a:xfrm>
          <a:prstGeom prst="ellipse">
            <a:avLst/>
          </a:prstGeom>
        </p:spPr>
      </p:pic>
      <p:sp>
        <p:nvSpPr>
          <p:cNvPr id="6" name="AutoShape 6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rcRect t="12500" b="12500"/>
          <a:stretch>
            <a:fillRect/>
          </a:stretch>
        </p:blipFill>
        <p:spPr>
          <a:xfrm>
            <a:off x="5146546" y="1536628"/>
            <a:ext cx="1898907" cy="1898907"/>
          </a:xfrm>
          <a:prstGeom prst="ellipse">
            <a:avLst/>
          </a:prstGeom>
        </p:spPr>
      </p:pic>
      <p:sp>
        <p:nvSpPr>
          <p:cNvPr id="8" name="AutoShape 8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816628" y="1536628"/>
            <a:ext cx="1898907" cy="18989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1238761" y="3746205"/>
            <a:ext cx="29718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客户评价</a:t>
            </a:r>
          </a:p>
        </p:txBody>
      </p:sp>
      <p:sp>
        <p:nvSpPr>
          <p:cNvPr id="11" name="AutoShape 11"/>
          <p:cNvSpPr/>
          <p:nvPr/>
        </p:nvSpPr>
        <p:spPr>
          <a:xfrm>
            <a:off x="1235229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788775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 flipV="1">
            <a:off x="4700847" y="4399620"/>
            <a:ext cx="2492359" cy="4740"/>
          </a:xfrm>
          <a:prstGeom prst="line">
            <a:avLst/>
          </a:prstGeom>
          <a:ln w="9525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4" name="TextBox 14"/>
          <p:cNvSpPr txBox="1"/>
          <p:nvPr/>
        </p:nvSpPr>
        <p:spPr>
          <a:xfrm>
            <a:off x="474251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参与公司组织的客户满意度调查，结果显示客户对个人的满意度超过了90%。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3192" y="3746205"/>
            <a:ext cx="295275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客户满意度调查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639660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193207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18" name="Connector 18"/>
          <p:cNvCxnSpPr/>
          <p:nvPr/>
        </p:nvCxnSpPr>
        <p:spPr>
          <a:xfrm flipV="1">
            <a:off x="8370929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TextBox 19"/>
          <p:cNvSpPr txBox="1"/>
          <p:nvPr/>
        </p:nvSpPr>
        <p:spPr>
          <a:xfrm>
            <a:off x="8412597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多个客户表达了与本人继续合作的意愿，并介绍了新的项目机会。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313274" y="3746205"/>
            <a:ext cx="3019425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后续合作意向</a:t>
            </a:r>
          </a:p>
        </p:txBody>
      </p:sp>
      <p:sp>
        <p:nvSpPr>
          <p:cNvPr id="21" name="AutoShape 21"/>
          <p:cNvSpPr/>
          <p:nvPr/>
        </p:nvSpPr>
        <p:spPr>
          <a:xfrm>
            <a:off x="8309741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10863288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客户满意度反馈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365248" y="1093216"/>
            <a:ext cx="7405389" cy="1138956"/>
            <a:chOff x="1365248" y="1093216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1365248" y="1093216"/>
              <a:ext cx="7405389" cy="1138956"/>
            </a:xfrm>
            <a:prstGeom prst="rect">
              <a:avLst/>
            </a:prstGeom>
          </p:spPr>
          <p:txBody>
            <a:bodyPr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84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997301" y="2213122"/>
            <a:ext cx="5863918" cy="21488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5400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专业技能与能力提升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0825" r="20825"/>
          <a:stretch>
            <a:fillRect/>
          </a:stretch>
        </p:blipFill>
        <p:spPr>
          <a:xfrm>
            <a:off x="705128" y="1258733"/>
            <a:ext cx="5140490" cy="5140490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422466" y="1924848"/>
            <a:ext cx="5064406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在过去的一年中，我积极学习BIM技术，能够熟练运用Revit等软件进行建筑信息建模，提高了工作效率和设计质量。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422466" y="1539657"/>
            <a:ext cx="4169507" cy="3672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掌握BIM技术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422466" y="3539953"/>
            <a:ext cx="5064406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我深入学习了绿色建筑理念和相关标准，能够在项目设计中考虑环境因素，提出可持续发展的设计方案。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422466" y="3191338"/>
            <a:ext cx="4169507" cy="3672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学习绿色建筑理念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422466" y="5213997"/>
            <a:ext cx="5064406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通过参加培训和阅读专业文献，我了解了新型建筑材料如高性能混凝土、纤维增强复合材料等的特点和应用，为创新设计提供了更多可能性。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6422466" y="4823558"/>
            <a:ext cx="4169507" cy="3672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掌握新型建筑材料知识</a:t>
            </a:r>
          </a:p>
        </p:txBody>
      </p:sp>
      <p:grpSp>
        <p:nvGrpSpPr>
          <p:cNvPr id="9" name="Group 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0" name="AutoShape 1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TextBox 3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新知识、新技能学习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16804"/>
            <a:ext cx="5783287" cy="1160526"/>
            <a:chOff x="5982796" y="3116804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168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多专业协调与沟通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5751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/>
                  </a:solidFill>
                  <a:latin typeface="Microsoft Yahei"/>
                  <a:ea typeface="Microsoft Yahei"/>
                  <a:cs typeface="Microsoft Yahei"/>
                </a:rPr>
                <a:t>在处理涉及多专业的项目问题时，我能够积极与其他专业人员进行沟通协调，确保项目顺利进行。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769459"/>
            <a:ext cx="5783287" cy="1160526"/>
            <a:chOff x="5982796" y="4769459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76945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应对突发事件能力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27802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/>
                  </a:solidFill>
                  <a:latin typeface="Microsoft Yahei"/>
                  <a:ea typeface="Microsoft Yahei"/>
                  <a:cs typeface="Microsoft Yahei"/>
                </a:rPr>
                <a:t>在面对项目中的突发事件时，我能够迅速反应，制定应急措施，降低事件对项目的影响。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5982796" y="146816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复杂工程技术问题处理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982796" y="1926506"/>
            <a:ext cx="570087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在工作中遇到复杂的工程技术问题时，我能够运用专业知识和经验，分析问题本质，提出切实可行的解决方案。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2"/>
          <a:srcRect l="21875" r="21875"/>
          <a:stretch>
            <a:fillRect/>
          </a:stretch>
        </p:blipFill>
        <p:spPr>
          <a:xfrm>
            <a:off x="869006" y="1293634"/>
            <a:ext cx="4563025" cy="4563025"/>
          </a:xfrm>
          <a:prstGeom prst="diamond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解决问题能力增强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12500" r="12500"/>
          <a:stretch>
            <a:fillRect/>
          </a:stretch>
        </p:blipFill>
        <p:spPr>
          <a:xfrm>
            <a:off x="7092557" y="1559288"/>
            <a:ext cx="4492828" cy="4492828"/>
          </a:xfrm>
          <a:prstGeom prst="round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539110" y="148837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739477" y="137065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1</a:t>
            </a:r>
          </a:p>
        </p:txBody>
      </p:sp>
      <p:sp>
        <p:nvSpPr>
          <p:cNvPr id="5" name="Freeform 5"/>
          <p:cNvSpPr/>
          <p:nvPr/>
        </p:nvSpPr>
        <p:spPr>
          <a:xfrm>
            <a:off x="539110" y="320584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739477" y="308812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2</a:t>
            </a:r>
          </a:p>
        </p:txBody>
      </p:sp>
      <p:sp>
        <p:nvSpPr>
          <p:cNvPr id="7" name="Freeform 7"/>
          <p:cNvSpPr/>
          <p:nvPr/>
        </p:nvSpPr>
        <p:spPr>
          <a:xfrm>
            <a:off x="539110" y="4984278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739477" y="4866556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3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2248535" y="1715158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在团队讨论中，我能够积极发表自己的观点和建议，与团队成员共同探讨问题解决方案。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2248535" y="1250513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积极参与团队讨论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2248535" y="3368732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在与团队成员沟通时，我能够注意倾听他人意见，尊重他人观点，通过有效沟通达成共识。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2248535" y="2928472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有效沟通协调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2248535" y="5134585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在项目中，我能够明确自己的职责范围，与团队成员分工协作，整合各方资源，确保项目顺利进行。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2248535" y="4694325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分工协作与资源整合</a:t>
            </a:r>
          </a:p>
        </p:txBody>
      </p: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团队协作与沟通能力提高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365248" y="1093216"/>
            <a:ext cx="7405389" cy="1138956"/>
            <a:chOff x="1365248" y="1093216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1365248" y="1093216"/>
              <a:ext cx="7405389" cy="1138956"/>
            </a:xfrm>
            <a:prstGeom prst="rect">
              <a:avLst/>
            </a:prstGeom>
          </p:spPr>
          <p:txBody>
            <a:bodyPr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84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997301" y="2213122"/>
            <a:ext cx="5863918" cy="21488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5400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工作中遇到挑战及应对策略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在建筑项目中，由于各种不可预测的因素，如天气变化、供应链问题等，导致项目进度经常受到影响。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l="16675" r="16675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项目进度管理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建筑项目涉及多个专业领域和部门，团队协作和沟通是确保项目顺利进行的关键。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团队协作与沟通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rcRect l="16626" r="16626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l="8292" r="8292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在建筑行业中，质量控制是一个持续的过程，需要不断关注细节并进行调整。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质量控制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面临主要挑战分析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l="21792" r="21792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严格的质量控制流程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建立严格的质量控制流程，包括检查、测试和验收等环节，确保项目的质量符合预期要求。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制定详细的项目计划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在项目开始阶段，制定详细的项目计划，包括时间表、预算和资源需求等，以便更好地管理项目进度。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加强团队协作和沟通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通过定期会议、使用协作工具等方式，加强团队成员之间的沟通和协作，确保项目顺利进行。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针对性解决方案制定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https://d.book118.com/078061055005006033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4F7FF"/>
      </a:lt1>
      <a:dk2>
        <a:srgbClr val="0A0237"/>
      </a:dk2>
      <a:lt2>
        <a:srgbClr val="FFFFFF"/>
      </a:lt2>
      <a:accent1>
        <a:srgbClr val="0084FF"/>
      </a:accent1>
      <a:accent2>
        <a:srgbClr val="5196FF"/>
      </a:accent2>
      <a:accent3>
        <a:srgbClr val="4454DF"/>
      </a:accent3>
      <a:accent4>
        <a:srgbClr val="7FA9F1"/>
      </a:accent4>
      <a:accent5>
        <a:srgbClr val="ABDDFF"/>
      </a:accent5>
      <a:accent6>
        <a:srgbClr val="A2E5B9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Arial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82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2024-09-10T18:49:51.063</cp:lastPrinted>
  <dcterms:created xsi:type="dcterms:W3CDTF">2024-09-10T10:49:51Z</dcterms:created>
  <dcterms:modified xsi:type="dcterms:W3CDTF">2024-09-10T10:49:53Z</dcterms:modified>
</cp:coreProperties>
</file>