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LNBSDC+OMDQOL+ArialMT"/>
      <p:regular r:id="rId15"/>
    </p:embeddedFont>
    <p:embeddedFont>
      <p:font typeface="PNQFHL+MS-UIGothic"/>
      <p:regular r:id="rId16"/>
    </p:embeddedFont>
    <p:embeddedFont>
      <p:font typeface="LUISJW+TUOBBC+MicrosoftYaHei-Bold"/>
      <p:regular r:id="rId17"/>
    </p:embeddedFont>
    <p:embeddedFont>
      <p:font typeface="DQBJFI+JMCAMN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C79B84-9196-44BC-B3F3-605061ED8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60443-64E7-43BD-A4EE-C3A17FB07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04D2C-25CA-472A-A189-81DF916CD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E2C9E4-9A0F-45C0-AE2F-C800D855A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79D0B6-988E-4597-A0BD-4C711F6E6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415C89-F0AF-4F38-8B72-AF90A8EA5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9A552F-ADD5-454C-A7B6-A97761950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C2F290-537E-4467-A561-0E2F2AE36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E8F63B-D636-42DE-A97F-93F20B086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EAF42-40CC-418D-8F38-EFD6B4489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09F0F-612C-495C-A928-CF1FB81CB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6106302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07175" y="2491930"/>
            <a:ext cx="5491421" cy="13318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LNBSDC+OMDQOL+ArialMT"/>
                <a:cs typeface="LNBSDC+OMDQOL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PNQFHL+MS-UIGothic"/>
                <a:cs typeface="PNQFHL+MS-UIGothic"/>
              </a:rPr>
              <a:t>家庭医生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签约</a:t>
            </a:r>
            <a:r>
              <a:rPr sz="2400">
                <a:solidFill>
                  <a:srgbClr val="FFFFFF"/>
                </a:solidFill>
                <a:latin typeface="PNQFHL+MS-UIGothic"/>
                <a:cs typeface="PNQFHL+MS-UIGothic"/>
              </a:rPr>
              <a:t>服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FFFFFF"/>
                </a:solidFill>
                <a:latin typeface="PNQFHL+MS-UIGothic"/>
                <a:cs typeface="PNQFHL+MS-UIGothic"/>
              </a:rPr>
              <a:t>管理平台概述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LNBSDC+OMDQOL+ArialMT"/>
                <a:cs typeface="LNBSDC+OMDQOL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PNQFHL+MS-UIGothic"/>
                <a:cs typeface="PNQFHL+MS-UIGothic"/>
              </a:rPr>
              <a:t>家庭医生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签约</a:t>
            </a:r>
            <a:r>
              <a:rPr sz="2400">
                <a:solidFill>
                  <a:srgbClr val="FFFFFF"/>
                </a:solidFill>
                <a:latin typeface="PNQFHL+MS-UIGothic"/>
                <a:cs typeface="PNQFHL+MS-UIGothic"/>
              </a:rPr>
              <a:t>服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FFFFFF"/>
                </a:solidFill>
                <a:latin typeface="PNQFHL+MS-UIGothic"/>
                <a:cs typeface="PNQFHL+MS-UIGothic"/>
              </a:rPr>
              <a:t>管理平台功能介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07175" y="4137850"/>
            <a:ext cx="5491421" cy="7832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LNBSDC+OMDQOL+ArialMT"/>
                <a:cs typeface="LNBSDC+OMDQOL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PNQFHL+MS-UIGothic"/>
                <a:cs typeface="PNQFHL+MS-UIGothic"/>
              </a:rPr>
              <a:t>家庭医生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签约</a:t>
            </a:r>
            <a:r>
              <a:rPr sz="2400">
                <a:solidFill>
                  <a:srgbClr val="FFFFFF"/>
                </a:solidFill>
                <a:latin typeface="PNQFHL+MS-UIGothic"/>
                <a:cs typeface="PNQFHL+MS-UIGothic"/>
              </a:rPr>
              <a:t>服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FFFFFF"/>
                </a:solidFill>
                <a:latin typeface="PNQFHL+MS-UIGothic"/>
                <a:cs typeface="PNQFHL+MS-UIGothic"/>
              </a:rPr>
              <a:t>管理平台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FFFF"/>
                </a:solidFill>
                <a:latin typeface="PNQFHL+MS-UIGothic"/>
                <a:cs typeface="PNQFHL+MS-UIGothic"/>
              </a:rPr>
              <a:t>用流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07175" y="2217610"/>
            <a:ext cx="5491421" cy="13123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LNBSDC+OMDQOL+ArialMT"/>
                <a:cs typeface="LNBSDC+OMDQOL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PNQFHL+MS-UIGothic"/>
                <a:cs typeface="PNQFHL+MS-UIGothic"/>
              </a:rPr>
              <a:t>家庭医生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签约</a:t>
            </a:r>
            <a:r>
              <a:rPr sz="2400">
                <a:solidFill>
                  <a:srgbClr val="FFFFFF"/>
                </a:solidFill>
                <a:latin typeface="PNQFHL+MS-UIGothic"/>
                <a:cs typeface="PNQFHL+MS-UIGothic"/>
              </a:rPr>
              <a:t>服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FFFFFF"/>
                </a:solidFill>
                <a:latin typeface="PNQFHL+MS-UIGothic"/>
                <a:cs typeface="PNQFHL+MS-UIGothic"/>
              </a:rPr>
              <a:t>管理平台技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术实</a:t>
            </a:r>
          </a:p>
          <a:p>
            <a:pPr marL="203200" marR="0">
              <a:lnSpc>
                <a:spcPts val="2400"/>
              </a:lnSpc>
              <a:spcBef>
                <a:spcPts val="1931"/>
              </a:spcBef>
              <a:spcAft>
                <a:spcPct val="0"/>
              </a:spcAft>
            </a:pP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2400">
                <a:solidFill>
                  <a:srgbClr val="FFFFFF"/>
                </a:solidFill>
                <a:latin typeface="PNQFHL+MS-UIGothic"/>
                <a:cs typeface="PNQFHL+MS-UIGothic"/>
              </a:rPr>
              <a:t>方案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07175" y="3314890"/>
            <a:ext cx="5491421" cy="13123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LNBSDC+OMDQOL+ArialMT"/>
                <a:cs typeface="LNBSDC+OMDQOL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PNQFHL+MS-UIGothic"/>
                <a:cs typeface="PNQFHL+MS-UIGothic"/>
              </a:rPr>
              <a:t>家庭医生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签约</a:t>
            </a:r>
            <a:r>
              <a:rPr sz="2400">
                <a:solidFill>
                  <a:srgbClr val="FFFFFF"/>
                </a:solidFill>
                <a:latin typeface="PNQFHL+MS-UIGothic"/>
                <a:cs typeface="PNQFHL+MS-UIGothic"/>
              </a:rPr>
              <a:t>服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FFFFFF"/>
                </a:solidFill>
                <a:latin typeface="PNQFHL+MS-UIGothic"/>
                <a:cs typeface="PNQFHL+MS-UIGothic"/>
              </a:rPr>
              <a:t>管理平台运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2400">
                <a:solidFill>
                  <a:srgbClr val="FFFFFF"/>
                </a:solidFill>
                <a:latin typeface="PNQFHL+MS-UIGothic"/>
                <a:cs typeface="PNQFHL+MS-UIGothic"/>
              </a:rPr>
              <a:t>与</a:t>
            </a:r>
          </a:p>
          <a:p>
            <a:pPr marL="203200" marR="0">
              <a:lnSpc>
                <a:spcPts val="2400"/>
              </a:lnSpc>
              <a:spcBef>
                <a:spcPts val="1930"/>
              </a:spcBef>
              <a:spcAft>
                <a:spcPct val="0"/>
              </a:spcAft>
            </a:pPr>
            <a:r>
              <a:rPr sz="2400">
                <a:solidFill>
                  <a:srgbClr val="FFFFFF"/>
                </a:solidFill>
                <a:latin typeface="PNQFHL+MS-UIGothic"/>
                <a:cs typeface="PNQFHL+MS-UIGothic"/>
              </a:rPr>
              <a:t>管理方案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NQFHL+MS-UIGothic"/>
                <a:cs typeface="PNQFHL+MS-UIGothic"/>
              </a:rPr>
              <a:t>背景介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NQFHL+MS-UIGothic"/>
                <a:cs typeface="PNQFHL+MS-UIGothic"/>
              </a:rPr>
              <a:t>当前医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疗资</a:t>
            </a:r>
            <a:r>
              <a:rPr sz="1500">
                <a:solidFill>
                  <a:srgbClr val="FFFFFF"/>
                </a:solidFill>
                <a:latin typeface="PNQFHL+MS-UIGothic"/>
                <a:cs typeface="PNQFHL+MS-UIGothic"/>
              </a:rPr>
              <a:t>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紧张</a:t>
            </a:r>
            <a:r>
              <a:rPr sz="1500">
                <a:solidFill>
                  <a:srgbClr val="FFFFFF"/>
                </a:solidFill>
                <a:latin typeface="PNQFHL+MS-UIGothic"/>
                <a:cs typeface="PNQFHL+MS-UIGothic"/>
              </a:rPr>
              <a:t>，家庭医生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签约</a:t>
            </a:r>
            <a:r>
              <a:rPr sz="1500">
                <a:solidFill>
                  <a:srgbClr val="FFFFFF"/>
                </a:solidFill>
                <a:latin typeface="PNQFHL+MS-UIGothic"/>
                <a:cs typeface="PNQFHL+MS-UIGothic"/>
              </a:rPr>
              <a:t>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PNQFHL+MS-UIGothic"/>
                <a:cs typeface="PNQFHL+MS-UIGothic"/>
              </a:rPr>
              <a:t>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为缓</a:t>
            </a:r>
            <a:r>
              <a:rPr sz="1500">
                <a:solidFill>
                  <a:srgbClr val="FFFFFF"/>
                </a:solidFill>
                <a:latin typeface="PNQFHL+MS-UIGothic"/>
                <a:cs typeface="PNQFHL+MS-UIGothic"/>
              </a:rPr>
              <a:t>解医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疗压</a:t>
            </a:r>
            <a:r>
              <a:rPr sz="1500">
                <a:solidFill>
                  <a:srgbClr val="FFFFFF"/>
                </a:solidFill>
                <a:latin typeface="PNQFHL+MS-UIGothic"/>
                <a:cs typeface="PNQFHL+MS-UIGothic"/>
              </a:rPr>
              <a:t>力的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NQFHL+MS-UIGothic"/>
                <a:cs typeface="PNQFHL+MS-UIGothic"/>
              </a:rPr>
              <a:t>有效途径。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NQFHL+MS-UIGothic"/>
                <a:cs typeface="PNQFHL+MS-UIGothic"/>
              </a:rPr>
              <a:t>家庭医生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签约</a:t>
            </a:r>
            <a:r>
              <a:rPr sz="1500">
                <a:solidFill>
                  <a:srgbClr val="FFFFFF"/>
                </a:solidFill>
                <a:latin typeface="PNQFHL+MS-UIGothic"/>
                <a:cs typeface="PNQFHL+MS-UIGothic"/>
              </a:rPr>
              <a:t>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PNQFHL+MS-UIGothic"/>
                <a:cs typeface="PNQFHL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PNQFHL+MS-UIGothic"/>
                <a:cs typeface="PNQFHL+MS-UIGothic"/>
              </a:rPr>
              <a:t>提高基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FFF"/>
                </a:solidFill>
                <a:latin typeface="PNQFHL+MS-UIGothic"/>
                <a:cs typeface="PNQFHL+MS-UIGothic"/>
              </a:rPr>
              <a:t>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PNQFHL+MS-UIGothic"/>
                <a:cs typeface="PNQFHL+MS-UIGothic"/>
              </a:rPr>
              <a:t>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PNQFHL+MS-UIGothic"/>
                <a:cs typeface="PNQFHL+MS-UIGothic"/>
              </a:rPr>
              <a:t>水平，促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PNQFHL+MS-UIGothic"/>
                <a:cs typeface="PNQFHL+MS-UIGothic"/>
              </a:rPr>
              <a:t>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NQFHL+MS-UIGothic"/>
                <a:cs typeface="PNQFHL+MS-UIGothic"/>
              </a:rPr>
              <a:t>源合理配置。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NQFHL+MS-UIGothic"/>
                <a:cs typeface="PNQFHL+MS-UIGothic"/>
              </a:rPr>
              <a:t>随着信息化技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PNQFHL+MS-UIGothic"/>
                <a:cs typeface="PNQFHL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PNQFHL+MS-UIGothic"/>
                <a:cs typeface="PNQFHL+MS-UIGothic"/>
              </a:rPr>
              <a:t>展，家庭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NQFHL+MS-UIGothic"/>
                <a:cs typeface="PNQFHL+MS-UIGothic"/>
              </a:rPr>
              <a:t>医生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签约</a:t>
            </a:r>
            <a:r>
              <a:rPr sz="1500">
                <a:solidFill>
                  <a:srgbClr val="FFFFFF"/>
                </a:solidFill>
                <a:latin typeface="PNQFHL+MS-UIGothic"/>
                <a:cs typeface="PNQFHL+MS-UIGothic"/>
              </a:rPr>
              <a:t>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PNQFHL+MS-UIGothic"/>
                <a:cs typeface="PNQFHL+MS-UIGothic"/>
              </a:rPr>
              <a:t>管理平台成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为实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PNQFHL+MS-UIGothic"/>
                <a:cs typeface="PNQFHL+MS-UIGothic"/>
              </a:rPr>
              <a:t>高效管理的关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FFFFFF"/>
                </a:solidFill>
                <a:latin typeface="PNQFHL+MS-UIGothic"/>
                <a:cs typeface="PNQFHL+MS-UIGothic"/>
              </a:rPr>
              <a:t>工具。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NQFHL+MS-UIGothic"/>
                <a:cs typeface="PNQFHL+MS-UIGothic"/>
              </a:rPr>
              <a:t>目的和意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6659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NQFHL+MS-UIGothic"/>
                <a:cs typeface="PNQFHL+MS-UIGothic"/>
              </a:rPr>
              <a:t>建立家庭医生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签约</a:t>
            </a:r>
            <a:r>
              <a:rPr sz="1500">
                <a:solidFill>
                  <a:srgbClr val="FFFFFF"/>
                </a:solidFill>
                <a:latin typeface="PNQFHL+MS-UIGothic"/>
                <a:cs typeface="PNQFHL+MS-UIGothic"/>
              </a:rPr>
              <a:t>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PNQFHL+MS-UIGothic"/>
                <a:cs typeface="PNQFHL+MS-UIGothic"/>
              </a:rPr>
              <a:t>管理平台，旨在提高服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PNQFHL+MS-UIGothic"/>
                <a:cs typeface="PNQFHL+MS-UIGothic"/>
              </a:rPr>
              <a:t>效率和管理水平，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PNQFHL+MS-UIGothic"/>
                <a:cs typeface="PNQFHL+MS-UIGothic"/>
              </a:rPr>
              <a:t>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PNQFHL+MS-UIGothic"/>
                <a:cs typeface="PNQFHL+MS-UIGothic"/>
              </a:rPr>
              <a:t>源配置。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6659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NQFHL+MS-UIGothic"/>
                <a:cs typeface="PNQFHL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PNQFHL+MS-UIGothic"/>
                <a:cs typeface="PNQFHL+MS-UIGothic"/>
              </a:rPr>
              <a:t>信息化手段，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实现签约</a:t>
            </a:r>
            <a:r>
              <a:rPr sz="1500">
                <a:solidFill>
                  <a:srgbClr val="FFFFFF"/>
                </a:solidFill>
                <a:latin typeface="PNQFHL+MS-UIGothic"/>
                <a:cs typeface="PNQFHL+MS-UIGothic"/>
              </a:rPr>
              <a:t>居民的健康信息共享和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动态</a:t>
            </a:r>
            <a:r>
              <a:rPr sz="1500">
                <a:solidFill>
                  <a:srgbClr val="FFFFFF"/>
                </a:solidFill>
                <a:latin typeface="PNQFHL+MS-UIGothic"/>
                <a:cs typeface="PNQFHL+MS-UIGothic"/>
              </a:rPr>
              <a:t>管理，提高医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PNQFHL+MS-UIGothic"/>
                <a:cs typeface="PNQFHL+MS-UIGothic"/>
              </a:rPr>
              <a:t>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务质</a:t>
            </a:r>
            <a:r>
              <a:rPr sz="1500">
                <a:solidFill>
                  <a:srgbClr val="FFFFFF"/>
                </a:solidFill>
                <a:latin typeface="PNQFHL+MS-UIGothic"/>
                <a:cs typeface="PNQFHL+MS-UIGothic"/>
              </a:rPr>
              <a:t>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5204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NQFHL+MS-UIGothic"/>
                <a:cs typeface="PNQFHL+MS-UIGothic"/>
              </a:rPr>
              <a:t>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PNQFHL+MS-UIGothic"/>
                <a:cs typeface="PNQFHL+MS-UIGothic"/>
              </a:rPr>
              <a:t>家庭医生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签约</a:t>
            </a:r>
            <a:r>
              <a:rPr sz="1500">
                <a:solidFill>
                  <a:srgbClr val="FFFFFF"/>
                </a:solidFill>
                <a:latin typeface="PNQFHL+MS-UIGothic"/>
                <a:cs typeface="PNQFHL+MS-UIGothic"/>
              </a:rPr>
              <a:t>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PNQFHL+MS-UIGothic"/>
                <a:cs typeface="PNQFHL+MS-UIGothic"/>
              </a:rPr>
              <a:t>的普及和可持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FFFFFF"/>
                </a:solidFill>
                <a:latin typeface="PNQFHL+MS-UIGothic"/>
                <a:cs typeface="PNQFHL+MS-UIGothic"/>
              </a:rPr>
              <a:t>展，提升基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FFF"/>
                </a:solidFill>
                <a:latin typeface="PNQFHL+MS-UIGothic"/>
                <a:cs typeface="PNQFHL+MS-UIGothic"/>
              </a:rPr>
              <a:t>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PNQFHL+MS-UIGothic"/>
                <a:cs typeface="PNQFHL+MS-UIGothic"/>
              </a:rPr>
              <a:t>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PNQFHL+MS-UIGothic"/>
                <a:cs typeface="PNQFHL+MS-UIGothic"/>
              </a:rPr>
              <a:t>体系整体水平。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NQFHL+MS-UIGothic"/>
                <a:cs typeface="PNQFHL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PNQFHL+MS-UIGothic"/>
                <a:cs typeface="PNQFHL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PNQFHL+MS-UIGothic"/>
                <a:cs typeface="PNQFHL+MS-UIGothic"/>
              </a:rPr>
              <a:t>定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PNQFHL+MS-UIGothic"/>
                <a:cs typeface="PNQFHL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NQFHL+MS-UIGothic"/>
                <a:cs typeface="PNQFHL+MS-UIGothic"/>
              </a:rPr>
              <a:t>平台的重要性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PNQFHL+MS-UIGothic"/>
                <a:cs typeface="PNQFHL+MS-UIGothic"/>
              </a:rPr>
              <a:t>促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进</a:t>
            </a:r>
            <a:r>
              <a:rPr sz="2300" spc="25">
                <a:solidFill>
                  <a:srgbClr val="00B6FF"/>
                </a:solidFill>
                <a:latin typeface="PNQFHL+MS-UIGothic"/>
                <a:cs typeface="PNQFHL+MS-UIGothic"/>
              </a:rPr>
              <a:t>医患沟通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0739" y="225722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PNQFHL+MS-UIGothic"/>
                <a:cs typeface="PNQFHL+MS-UIGothic"/>
              </a:rPr>
              <a:t>提高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签约</a:t>
            </a:r>
            <a:r>
              <a:rPr sz="2300" spc="25">
                <a:solidFill>
                  <a:srgbClr val="00B6FF"/>
                </a:solidFill>
                <a:latin typeface="PNQFHL+MS-UIGothic"/>
                <a:cs typeface="PNQFHL+MS-UIGothic"/>
              </a:rPr>
              <a:t>服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2300" spc="25">
                <a:solidFill>
                  <a:srgbClr val="00B6FF"/>
                </a:solidFill>
                <a:latin typeface="PNQFHL+MS-UIGothic"/>
                <a:cs typeface="PNQFHL+MS-UIGothic"/>
              </a:rPr>
              <a:t>效率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PNQFHL+MS-UIGothic"/>
                <a:cs typeface="PNQFHL+MS-UIGothic"/>
              </a:rPr>
              <a:t>提升医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疗</a:t>
            </a:r>
            <a:r>
              <a:rPr sz="2300" spc="25">
                <a:solidFill>
                  <a:srgbClr val="00B6FF"/>
                </a:solidFill>
                <a:latin typeface="PNQFHL+MS-UIGothic"/>
                <a:cs typeface="PNQFHL+MS-UIGothic"/>
              </a:rPr>
              <a:t>服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务质</a:t>
            </a:r>
            <a:r>
              <a:rPr sz="2300">
                <a:solidFill>
                  <a:srgbClr val="00B6FF"/>
                </a:solidFill>
                <a:latin typeface="PNQFHL+MS-UIGothic"/>
                <a:cs typeface="PNQFHL+MS-UIGothic"/>
              </a:rPr>
              <a:t>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NQFHL+MS-UIGothic"/>
                <a:cs typeface="PNQFHL+MS-UIGothic"/>
              </a:rPr>
              <a:t>平台的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UISJW+TUOBBC+MicrosoftYaHei-Bold"/>
                <a:cs typeface="LUISJW+TUOBBC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UISJW+TUOBBC+MicrosoftYaHei-Bold"/>
                <a:cs typeface="LUISJW+TUOBBC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UISJW+TUOBBC+MicrosoftYaHei-Bold"/>
                <a:cs typeface="LUISJW+TUOBBC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PNQFHL+MS-UIGothic"/>
                <a:cs typeface="PNQFHL+MS-UIGothic"/>
              </a:rPr>
              <a:t>便捷性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PNQFHL+MS-UIGothic"/>
                <a:cs typeface="PNQFHL+MS-UIGothic"/>
              </a:rPr>
              <a:t>数据安全性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PNQFHL+MS-UIGothic"/>
                <a:cs typeface="PNQFHL+MS-UIGothic"/>
              </a:rPr>
              <a:t>可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扩</a:t>
            </a:r>
            <a:r>
              <a:rPr sz="2000" spc="25">
                <a:solidFill>
                  <a:srgbClr val="00B6FF"/>
                </a:solidFill>
                <a:latin typeface="PNQFHL+MS-UIGothic"/>
                <a:cs typeface="PNQFHL+MS-UIGothic"/>
              </a:rPr>
              <a:t>展性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https://d.book118.com/078061063026006046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LNBSDC+OMDQOL+ArialMT</vt:lpstr>
      <vt:lpstr>Times New Roman</vt:lpstr>
      <vt:lpstr>PNQFHL+MS-UIGothic</vt:lpstr>
      <vt:lpstr>SimSun</vt:lpstr>
      <vt:lpstr>LUISJW+TUOBBC+MicrosoftYaHei-Bold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2024-09-26T23:42:42.978</cp:lastPrinted>
  <dcterms:created xsi:type="dcterms:W3CDTF">2024-09-26T15:42:42Z</dcterms:created>
  <dcterms:modified xsi:type="dcterms:W3CDTF">2024-09-26T15:42:44Z</dcterms:modified>
</cp:coreProperties>
</file>