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4B9120-299E-4852-85F7-513DDCE64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762229-DF87-47FD-9F21-8421E06690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47F9E3-14F1-4D29-86BE-13007B6F51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5BB496-4193-40EE-910E-9331C5006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131E2F-7F72-43D1-98A4-E350482FE1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48ABEC-5A70-458B-AA8F-90E7F0E171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0283B0-E45B-42C9-AAD3-CBC66422A2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0BA037-CFAB-4217-A480-FB675942C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FC25EA-50FE-4207-86F3-A61555B450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87B23B-ABE1-4D45-BA79-A22A6C7C4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C914FA-80ED-4FC7-A40E-528625D1C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65011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数学史视角下的课程思政教学案例研究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数学史与课程思政的关联</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数学史视角下的课程思政教学案例</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数学史在课程思政教学中的应用策略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数学史视角下课程思政教学的效果评估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数学史作为连接数学与人文社会科学的桥梁，为课程思政教学提供了丰富的素材和案例。</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在当前高校课程思政建设的背景下，挖掘数学史中的思政元素，对于培养学生的人文素养、科学精神和爱国情怀具有重要意义。</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通过数学史视角下的课程思政教学案例研究，可以推动数学教育与思政教育的有机融合，提升课程思政的教学效果和影响力。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探索数学史中蕴含的思政元素及其在数学课程思政教学中的应用策略。</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研究问题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如何挖掘数学史中的思政元素？如何将这些元素融入数学课程思政教学中？如何评估数学史在课程思政教学中的效果？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文献研究法、案例分析法、问卷调查法等。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以高校数学课程为研究对象，重点探讨数学史中的思政元素及其在课程思政教学中的应用。同时，结合具体的教学案例进行分析和研究。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数学史与课程思政的关联</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数学史的教育价值</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数学史中不仅包含了数学知识，还涉及了数学思想、方法、精神等方面的内容，通过学习数学史，可以培养学生的数学素养，提高学生的数学能力。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培养数学素养</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数学史是研究数学概念、方法、思想的起源、发展和演变的历史，通过数学史的学习，可以使学生更好地了解数学的文化内涵和历史渊源。</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传承数学文化</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数学史中蕴含着丰富的故事和趣闻，通过讲述这些故事，可以激发学生的学习兴趣，提高学生的学习积极性。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激发学习兴趣</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内涵</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课程思政是一种全新的教育理念和教学模式，旨在将思想政治教育贯穿于各类课程的教学中，实现知识传授与价值引领的有机统一。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要求</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课程思政要求教师在传授知识的同时，注重培养学生的思想道德素质、人文素养和创新能力，引导学生树立正确的世界观、人生观和价值观。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课程思政的内涵与要求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在数学史中，有很多与思政教育相关的元素，如数学家的爱国情怀、创新精神、科学态度等，可以通过挖掘这些元素，将其融入到课程思政的教学中。</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在数学史的教学中，可以采用多种教学方式方法，如讲述数学家故事、组织数学文化活动等，以激发学生的学习兴趣和积极性，同时实现课程思政的教学目标。</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学史不仅是理论知识的学习，还可以通过实践应用来强化学生的理解和记忆。例如，可以引导学生运用数学知识解决实际问题，培养学生的实践能力和创新精神。同时，在实践过程中也可以融入思政教育的内容，如培养学生的团队协作精神、责任意识等。</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挖掘数学史中的思政元素</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创新教学方式方法</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强化数学史的实践应用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数学史与课程思政的结合点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数学史视角下的课程思政教学案例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19868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sp>
        <p:nvSpPr>
          <p:cNvPr id="10" name="AutoShape 10"/>
          <p:cNvSpPr/>
          <p:nvPr/>
        </p:nvSpPr>
        <p:spPr>
          <a:xfrm rot="2700000">
            <a:off x="9106425" y="2908122"/>
            <a:ext cx="695864" cy="69586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2" name="Connector 12"/>
          <p:cNvCxnSpPr/>
          <p:nvPr/>
        </p:nvCxnSpPr>
        <p:spPr>
          <a:xfrm>
            <a:off x="936625" y="5559425"/>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a:off x="2873375" y="44132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a:off x="4702175" y="33718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6148388" y="2249488"/>
            <a:ext cx="2614612"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5437188" y="1185863"/>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11638" y="2351088"/>
            <a:ext cx="1255712"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578100" y="3321050"/>
            <a:ext cx="1254125"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2813" y="4514850"/>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引入《九章算术》等古代数学典籍，介绍中国古代在数学领域的辉煌成就。</a:t>
            </a:r>
          </a:p>
        </p:txBody>
      </p:sp>
      <p:sp>
        <p:nvSpPr>
          <p:cNvPr id="21" name="TextBox 21"/>
          <p:cNvSpPr txBox="1"/>
          <p:nvPr/>
        </p:nvSpPr>
        <p:spPr>
          <a:xfrm>
            <a:off x="4617039" y="2645728"/>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分析古代数学家如祖冲之、刘徽等的贡献，及其对数学发展的推动作用。</a:t>
            </a:r>
          </a:p>
        </p:txBody>
      </p:sp>
      <p:sp>
        <p:nvSpPr>
          <p:cNvPr id="22" name="TextBox 22"/>
          <p:cNvSpPr txBox="1"/>
          <p:nvPr/>
        </p:nvSpPr>
        <p:spPr>
          <a:xfrm>
            <a:off x="2830882"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阐述古代数学成就对现代数学的影响，以及在世界数学史上的重要地位。</a:t>
            </a:r>
          </a:p>
        </p:txBody>
      </p:sp>
      <p:sp>
        <p:nvSpPr>
          <p:cNvPr id="23" name="TextBox 23"/>
          <p:cNvSpPr txBox="1"/>
          <p:nvPr/>
        </p:nvSpPr>
        <p:spPr>
          <a:xfrm>
            <a:off x="868842"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激发学生的民族自豪感和爱国情怀，鼓励学生传承和发扬中华优秀传统文化。</a:t>
            </a:r>
          </a:p>
        </p:txBody>
      </p:sp>
      <p:sp>
        <p:nvSpPr>
          <p:cNvPr id="24" name="TextBox 24"/>
          <p:cNvSpPr txBox="1"/>
          <p:nvPr/>
        </p:nvSpPr>
        <p:spPr>
          <a:xfrm>
            <a:off x="5819234" y="1157288"/>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01</a:t>
            </a:r>
          </a:p>
        </p:txBody>
      </p:sp>
      <p:sp>
        <p:nvSpPr>
          <p:cNvPr id="25" name="TextBox 25"/>
          <p:cNvSpPr txBox="1"/>
          <p:nvPr/>
        </p:nvSpPr>
        <p:spPr>
          <a:xfrm>
            <a:off x="4563428" y="233172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02</a:t>
            </a:r>
          </a:p>
        </p:txBody>
      </p:sp>
      <p:sp>
        <p:nvSpPr>
          <p:cNvPr id="26" name="TextBox 26"/>
          <p:cNvSpPr txBox="1"/>
          <p:nvPr/>
        </p:nvSpPr>
        <p:spPr>
          <a:xfrm>
            <a:off x="2968229" y="3292793"/>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03</a:t>
            </a:r>
          </a:p>
        </p:txBody>
      </p:sp>
      <p:sp>
        <p:nvSpPr>
          <p:cNvPr id="27" name="TextBox 27"/>
          <p:cNvSpPr txBox="1"/>
          <p:nvPr/>
        </p:nvSpPr>
        <p:spPr>
          <a:xfrm>
            <a:off x="1295356" y="4486275"/>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04</a:t>
            </a:r>
          </a:p>
        </p:txBody>
      </p:sp>
      <p:grpSp>
        <p:nvGrpSpPr>
          <p:cNvPr id="28" name="Group 28"/>
          <p:cNvGrpSpPr/>
          <p:nvPr/>
        </p:nvGrpSpPr>
        <p:grpSpPr>
          <a:xfrm>
            <a:off x="9295617" y="3063151"/>
            <a:ext cx="302098" cy="447705"/>
            <a:chOff x="9295617" y="3063151"/>
            <a:chExt cx="302098" cy="447705"/>
          </a:xfrm>
        </p:grpSpPr>
        <p:sp>
          <p:nvSpPr>
            <p:cNvPr id="29" name="Freeform 29"/>
            <p:cNvSpPr/>
            <p:nvPr/>
          </p:nvSpPr>
          <p:spPr>
            <a:xfrm>
              <a:off x="9295617" y="3063151"/>
              <a:ext cx="302098" cy="331451"/>
            </a:xfrm>
            <a:custGeom>
              <a:rect l="l" t="t" r="r" b="b"/>
              <a:pathLst>
                <a:path w="149" h="163">
                  <a:moveTo>
                    <a:pt x="108" y="163"/>
                  </a:moveTo>
                  <a:cubicBezTo>
                    <a:pt x="35" y="163"/>
                    <a:pt x="35" y="163"/>
                    <a:pt x="35" y="163"/>
                  </a:cubicBezTo>
                  <a:cubicBezTo>
                    <a:pt x="35" y="158"/>
                    <a:pt x="35" y="158"/>
                    <a:pt x="35" y="158"/>
                  </a:cubicBezTo>
                  <a:cubicBezTo>
                    <a:pt x="34" y="153"/>
                    <a:pt x="32" y="144"/>
                    <a:pt x="30" y="142"/>
                  </a:cubicBezTo>
                  <a:cubicBezTo>
                    <a:pt x="28" y="137"/>
                    <a:pt x="24" y="132"/>
                    <a:pt x="21" y="127"/>
                  </a:cubicBezTo>
                  <a:cubicBezTo>
                    <a:pt x="11" y="112"/>
                    <a:pt x="0" y="95"/>
                    <a:pt x="0" y="74"/>
                  </a:cubicBezTo>
                  <a:cubicBezTo>
                    <a:pt x="0" y="33"/>
                    <a:pt x="33" y="0"/>
                    <a:pt x="74" y="0"/>
                  </a:cubicBezTo>
                  <a:cubicBezTo>
                    <a:pt x="115" y="0"/>
                    <a:pt x="149" y="33"/>
                    <a:pt x="149" y="74"/>
                  </a:cubicBezTo>
                  <a:cubicBezTo>
                    <a:pt x="149" y="95"/>
                    <a:pt x="138" y="112"/>
                    <a:pt x="127" y="127"/>
                  </a:cubicBezTo>
                  <a:cubicBezTo>
                    <a:pt x="124" y="132"/>
                    <a:pt x="121" y="137"/>
                    <a:pt x="118" y="142"/>
                  </a:cubicBezTo>
                  <a:cubicBezTo>
                    <a:pt x="117" y="144"/>
                    <a:pt x="115" y="153"/>
                    <a:pt x="114" y="158"/>
                  </a:cubicBezTo>
                  <a:cubicBezTo>
                    <a:pt x="113" y="163"/>
                    <a:pt x="113" y="163"/>
                    <a:pt x="113" y="163"/>
                  </a:cubicBezTo>
                  <a:lnTo>
                    <a:pt x="108" y="163"/>
                  </a:lnTo>
                  <a:close/>
                  <a:moveTo>
                    <a:pt x="46" y="151"/>
                  </a:moveTo>
                  <a:cubicBezTo>
                    <a:pt x="103" y="151"/>
                    <a:pt x="103" y="151"/>
                    <a:pt x="103" y="151"/>
                  </a:cubicBezTo>
                  <a:cubicBezTo>
                    <a:pt x="104" y="146"/>
                    <a:pt x="105" y="139"/>
                    <a:pt x="108" y="136"/>
                  </a:cubicBezTo>
                  <a:cubicBezTo>
                    <a:pt x="111" y="130"/>
                    <a:pt x="114" y="125"/>
                    <a:pt x="117" y="120"/>
                  </a:cubicBezTo>
                  <a:cubicBezTo>
                    <a:pt x="127" y="106"/>
                    <a:pt x="136" y="92"/>
                    <a:pt x="136" y="74"/>
                  </a:cubicBezTo>
                  <a:cubicBezTo>
                    <a:pt x="136" y="40"/>
                    <a:pt x="109" y="12"/>
                    <a:pt x="74" y="12"/>
                  </a:cubicBezTo>
                  <a:cubicBezTo>
                    <a:pt x="40" y="12"/>
                    <a:pt x="12" y="40"/>
                    <a:pt x="12" y="74"/>
                  </a:cubicBezTo>
                  <a:cubicBezTo>
                    <a:pt x="12" y="92"/>
                    <a:pt x="21" y="106"/>
                    <a:pt x="31" y="120"/>
                  </a:cubicBezTo>
                  <a:cubicBezTo>
                    <a:pt x="35" y="125"/>
                    <a:pt x="38" y="130"/>
                    <a:pt x="41" y="136"/>
                  </a:cubicBezTo>
                  <a:cubicBezTo>
                    <a:pt x="43" y="139"/>
                    <a:pt x="45" y="146"/>
                    <a:pt x="46" y="15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9369028" y="3411797"/>
              <a:ext cx="150470" cy="99059"/>
            </a:xfrm>
            <a:custGeom>
              <a:rect l="l" t="t" r="r" b="b"/>
              <a:pathLst>
                <a:path w="74" h="49">
                  <a:moveTo>
                    <a:pt x="0" y="0"/>
                  </a:moveTo>
                  <a:cubicBezTo>
                    <a:pt x="0" y="20"/>
                    <a:pt x="0" y="20"/>
                    <a:pt x="0" y="20"/>
                  </a:cubicBezTo>
                  <a:cubicBezTo>
                    <a:pt x="0" y="36"/>
                    <a:pt x="17" y="49"/>
                    <a:pt x="37" y="49"/>
                  </a:cubicBezTo>
                  <a:cubicBezTo>
                    <a:pt x="41" y="49"/>
                    <a:pt x="41" y="49"/>
                    <a:pt x="41" y="49"/>
                  </a:cubicBezTo>
                  <a:cubicBezTo>
                    <a:pt x="61" y="49"/>
                    <a:pt x="74" y="36"/>
                    <a:pt x="74" y="20"/>
                  </a:cubicBezTo>
                  <a:cubicBezTo>
                    <a:pt x="74" y="0"/>
                    <a:pt x="74" y="0"/>
                    <a:pt x="74" y="0"/>
                  </a:cubicBezTo>
                  <a:lnTo>
                    <a:pt x="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360459" y="3203836"/>
              <a:ext cx="172471" cy="138196"/>
            </a:xfrm>
            <a:custGeom>
              <a:rect l="l" t="t" r="r" b="b"/>
              <a:pathLst>
                <a:path w="85" h="68">
                  <a:moveTo>
                    <a:pt x="83" y="9"/>
                  </a:moveTo>
                  <a:cubicBezTo>
                    <a:pt x="71" y="25"/>
                    <a:pt x="64" y="44"/>
                    <a:pt x="62" y="66"/>
                  </a:cubicBezTo>
                  <a:cubicBezTo>
                    <a:pt x="62" y="68"/>
                    <a:pt x="62" y="68"/>
                    <a:pt x="62" y="68"/>
                  </a:cubicBezTo>
                  <a:cubicBezTo>
                    <a:pt x="52" y="68"/>
                    <a:pt x="52" y="68"/>
                    <a:pt x="52" y="68"/>
                  </a:cubicBezTo>
                  <a:cubicBezTo>
                    <a:pt x="53" y="66"/>
                    <a:pt x="53" y="66"/>
                    <a:pt x="53" y="66"/>
                  </a:cubicBezTo>
                  <a:cubicBezTo>
                    <a:pt x="55" y="48"/>
                    <a:pt x="59" y="32"/>
                    <a:pt x="67" y="17"/>
                  </a:cubicBezTo>
                  <a:cubicBezTo>
                    <a:pt x="67" y="17"/>
                    <a:pt x="67" y="17"/>
                    <a:pt x="67" y="17"/>
                  </a:cubicBezTo>
                  <a:cubicBezTo>
                    <a:pt x="66" y="17"/>
                    <a:pt x="66" y="17"/>
                    <a:pt x="66" y="17"/>
                  </a:cubicBezTo>
                  <a:cubicBezTo>
                    <a:pt x="63" y="17"/>
                    <a:pt x="59" y="16"/>
                    <a:pt x="55" y="13"/>
                  </a:cubicBezTo>
                  <a:cubicBezTo>
                    <a:pt x="52" y="16"/>
                    <a:pt x="48" y="17"/>
                    <a:pt x="44" y="17"/>
                  </a:cubicBezTo>
                  <a:cubicBezTo>
                    <a:pt x="39" y="17"/>
                    <a:pt x="34" y="16"/>
                    <a:pt x="30" y="12"/>
                  </a:cubicBezTo>
                  <a:cubicBezTo>
                    <a:pt x="26" y="15"/>
                    <a:pt x="21" y="17"/>
                    <a:pt x="17" y="16"/>
                  </a:cubicBezTo>
                  <a:cubicBezTo>
                    <a:pt x="28" y="38"/>
                    <a:pt x="30" y="59"/>
                    <a:pt x="30" y="66"/>
                  </a:cubicBezTo>
                  <a:cubicBezTo>
                    <a:pt x="31" y="68"/>
                    <a:pt x="31" y="68"/>
                    <a:pt x="31" y="68"/>
                  </a:cubicBezTo>
                  <a:cubicBezTo>
                    <a:pt x="21" y="68"/>
                    <a:pt x="21" y="68"/>
                    <a:pt x="21" y="68"/>
                  </a:cubicBezTo>
                  <a:cubicBezTo>
                    <a:pt x="21" y="66"/>
                    <a:pt x="21" y="66"/>
                    <a:pt x="21" y="66"/>
                  </a:cubicBezTo>
                  <a:cubicBezTo>
                    <a:pt x="21" y="58"/>
                    <a:pt x="17" y="31"/>
                    <a:pt x="2" y="9"/>
                  </a:cubicBezTo>
                  <a:cubicBezTo>
                    <a:pt x="2" y="9"/>
                    <a:pt x="2" y="9"/>
                    <a:pt x="2" y="9"/>
                  </a:cubicBezTo>
                  <a:cubicBezTo>
                    <a:pt x="1" y="8"/>
                    <a:pt x="1" y="8"/>
                    <a:pt x="1" y="8"/>
                  </a:cubicBezTo>
                  <a:cubicBezTo>
                    <a:pt x="1" y="8"/>
                    <a:pt x="1" y="8"/>
                    <a:pt x="1" y="8"/>
                  </a:cubicBezTo>
                  <a:cubicBezTo>
                    <a:pt x="1" y="7"/>
                    <a:pt x="1" y="7"/>
                    <a:pt x="1" y="7"/>
                  </a:cubicBezTo>
                  <a:cubicBezTo>
                    <a:pt x="0" y="5"/>
                    <a:pt x="0" y="3"/>
                    <a:pt x="2" y="1"/>
                  </a:cubicBezTo>
                  <a:cubicBezTo>
                    <a:pt x="5" y="0"/>
                    <a:pt x="7" y="1"/>
                    <a:pt x="9" y="3"/>
                  </a:cubicBezTo>
                  <a:cubicBezTo>
                    <a:pt x="9" y="3"/>
                    <a:pt x="9" y="3"/>
                    <a:pt x="9" y="3"/>
                  </a:cubicBezTo>
                  <a:cubicBezTo>
                    <a:pt x="11" y="5"/>
                    <a:pt x="14" y="7"/>
                    <a:pt x="16" y="7"/>
                  </a:cubicBezTo>
                  <a:cubicBezTo>
                    <a:pt x="20" y="7"/>
                    <a:pt x="23" y="6"/>
                    <a:pt x="27" y="2"/>
                  </a:cubicBezTo>
                  <a:cubicBezTo>
                    <a:pt x="28" y="1"/>
                    <a:pt x="29" y="1"/>
                    <a:pt x="31" y="1"/>
                  </a:cubicBezTo>
                  <a:cubicBezTo>
                    <a:pt x="32" y="1"/>
                    <a:pt x="33" y="2"/>
                    <a:pt x="34" y="3"/>
                  </a:cubicBezTo>
                  <a:cubicBezTo>
                    <a:pt x="37" y="6"/>
                    <a:pt x="40" y="8"/>
                    <a:pt x="43" y="8"/>
                  </a:cubicBezTo>
                  <a:cubicBezTo>
                    <a:pt x="47" y="8"/>
                    <a:pt x="50" y="5"/>
                    <a:pt x="52" y="3"/>
                  </a:cubicBezTo>
                  <a:cubicBezTo>
                    <a:pt x="53" y="2"/>
                    <a:pt x="54" y="1"/>
                    <a:pt x="55" y="1"/>
                  </a:cubicBezTo>
                  <a:cubicBezTo>
                    <a:pt x="57" y="1"/>
                    <a:pt x="58" y="2"/>
                    <a:pt x="59" y="3"/>
                  </a:cubicBezTo>
                  <a:cubicBezTo>
                    <a:pt x="61" y="6"/>
                    <a:pt x="63" y="8"/>
                    <a:pt x="66" y="8"/>
                  </a:cubicBezTo>
                  <a:cubicBezTo>
                    <a:pt x="66" y="8"/>
                    <a:pt x="66" y="8"/>
                    <a:pt x="66" y="8"/>
                  </a:cubicBezTo>
                  <a:cubicBezTo>
                    <a:pt x="70" y="8"/>
                    <a:pt x="73" y="6"/>
                    <a:pt x="76" y="3"/>
                  </a:cubicBezTo>
                  <a:cubicBezTo>
                    <a:pt x="78" y="1"/>
                    <a:pt x="81" y="1"/>
                    <a:pt x="82" y="2"/>
                  </a:cubicBezTo>
                  <a:cubicBezTo>
                    <a:pt x="84" y="4"/>
                    <a:pt x="85" y="7"/>
                    <a:pt x="83" y="9"/>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7651236" y="3928628"/>
            <a:ext cx="344403" cy="328462"/>
            <a:chOff x="7651236" y="3928628"/>
            <a:chExt cx="344403" cy="328462"/>
          </a:xfrm>
        </p:grpSpPr>
        <p:sp>
          <p:nvSpPr>
            <p:cNvPr id="33" name="AutoShape 33"/>
            <p:cNvSpPr/>
            <p:nvPr/>
          </p:nvSpPr>
          <p:spPr>
            <a:xfrm>
              <a:off x="7745966" y="3928628"/>
              <a:ext cx="154998" cy="155673"/>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7651236" y="4108554"/>
              <a:ext cx="344403" cy="14853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Freeform 35"/>
          <p:cNvSpPr/>
          <p:nvPr/>
        </p:nvSpPr>
        <p:spPr>
          <a:xfrm>
            <a:off x="6062881" y="4755632"/>
            <a:ext cx="214971" cy="357102"/>
          </a:xfrm>
          <a:custGeom>
            <a:rect l="l" t="t" r="r" b="b"/>
            <a:pathLst>
              <a:path w="130" h="221">
                <a:moveTo>
                  <a:pt x="73" y="98"/>
                </a:moveTo>
                <a:cubicBezTo>
                  <a:pt x="95" y="103"/>
                  <a:pt x="110" y="109"/>
                  <a:pt x="118" y="116"/>
                </a:cubicBezTo>
                <a:cubicBezTo>
                  <a:pt x="126" y="124"/>
                  <a:pt x="130" y="135"/>
                  <a:pt x="130" y="149"/>
                </a:cubicBezTo>
                <a:cubicBezTo>
                  <a:pt x="130" y="163"/>
                  <a:pt x="125" y="175"/>
                  <a:pt x="115" y="186"/>
                </a:cubicBezTo>
                <a:cubicBezTo>
                  <a:pt x="105" y="196"/>
                  <a:pt x="91" y="202"/>
                  <a:pt x="73" y="203"/>
                </a:cubicBezTo>
                <a:cubicBezTo>
                  <a:pt x="73" y="222"/>
                  <a:pt x="73" y="222"/>
                  <a:pt x="73" y="222"/>
                </a:cubicBezTo>
                <a:cubicBezTo>
                  <a:pt x="58" y="222"/>
                  <a:pt x="58" y="222"/>
                  <a:pt x="58" y="222"/>
                </a:cubicBezTo>
                <a:cubicBezTo>
                  <a:pt x="58" y="203"/>
                  <a:pt x="58" y="203"/>
                  <a:pt x="58" y="203"/>
                </a:cubicBezTo>
                <a:cubicBezTo>
                  <a:pt x="22" y="200"/>
                  <a:pt x="2" y="182"/>
                  <a:pt x="0" y="150"/>
                </a:cubicBezTo>
                <a:cubicBezTo>
                  <a:pt x="26" y="150"/>
                  <a:pt x="26" y="150"/>
                  <a:pt x="26" y="150"/>
                </a:cubicBezTo>
                <a:cubicBezTo>
                  <a:pt x="28" y="170"/>
                  <a:pt x="39" y="182"/>
                  <a:pt x="58" y="185"/>
                </a:cubicBezTo>
                <a:cubicBezTo>
                  <a:pt x="58" y="117"/>
                  <a:pt x="58" y="117"/>
                  <a:pt x="58" y="117"/>
                </a:cubicBezTo>
                <a:cubicBezTo>
                  <a:pt x="22" y="110"/>
                  <a:pt x="4" y="94"/>
                  <a:pt x="4" y="69"/>
                </a:cubicBezTo>
                <a:cubicBezTo>
                  <a:pt x="4" y="54"/>
                  <a:pt x="9" y="43"/>
                  <a:pt x="19" y="34"/>
                </a:cubicBezTo>
                <a:cubicBezTo>
                  <a:pt x="28" y="25"/>
                  <a:pt x="42" y="20"/>
                  <a:pt x="58" y="19"/>
                </a:cubicBezTo>
                <a:cubicBezTo>
                  <a:pt x="58" y="0"/>
                  <a:pt x="58" y="0"/>
                  <a:pt x="58" y="0"/>
                </a:cubicBezTo>
                <a:cubicBezTo>
                  <a:pt x="73" y="0"/>
                  <a:pt x="73" y="0"/>
                  <a:pt x="73" y="0"/>
                </a:cubicBezTo>
                <a:cubicBezTo>
                  <a:pt x="73" y="19"/>
                  <a:pt x="73" y="19"/>
                  <a:pt x="73" y="19"/>
                </a:cubicBezTo>
                <a:cubicBezTo>
                  <a:pt x="105" y="21"/>
                  <a:pt x="122" y="35"/>
                  <a:pt x="125" y="63"/>
                </a:cubicBezTo>
                <a:cubicBezTo>
                  <a:pt x="99" y="63"/>
                  <a:pt x="99" y="63"/>
                  <a:pt x="99" y="63"/>
                </a:cubicBezTo>
                <a:cubicBezTo>
                  <a:pt x="98" y="48"/>
                  <a:pt x="89" y="39"/>
                  <a:pt x="73" y="37"/>
                </a:cubicBezTo>
                <a:lnTo>
                  <a:pt x="73" y="98"/>
                </a:lnTo>
                <a:close/>
                <a:moveTo>
                  <a:pt x="58" y="96"/>
                </a:moveTo>
                <a:cubicBezTo>
                  <a:pt x="58" y="37"/>
                  <a:pt x="58" y="37"/>
                  <a:pt x="58" y="37"/>
                </a:cubicBezTo>
                <a:cubicBezTo>
                  <a:pt x="39" y="40"/>
                  <a:pt x="30" y="50"/>
                  <a:pt x="30" y="67"/>
                </a:cubicBezTo>
                <a:cubicBezTo>
                  <a:pt x="30" y="76"/>
                  <a:pt x="33" y="82"/>
                  <a:pt x="38" y="86"/>
                </a:cubicBezTo>
                <a:cubicBezTo>
                  <a:pt x="43" y="91"/>
                  <a:pt x="50" y="94"/>
                  <a:pt x="58" y="96"/>
                </a:cubicBezTo>
                <a:close/>
                <a:moveTo>
                  <a:pt x="73" y="185"/>
                </a:moveTo>
                <a:cubicBezTo>
                  <a:pt x="93" y="182"/>
                  <a:pt x="104" y="171"/>
                  <a:pt x="104" y="150"/>
                </a:cubicBezTo>
                <a:cubicBezTo>
                  <a:pt x="104" y="142"/>
                  <a:pt x="102" y="135"/>
                  <a:pt x="97" y="131"/>
                </a:cubicBezTo>
                <a:cubicBezTo>
                  <a:pt x="93" y="126"/>
                  <a:pt x="85" y="122"/>
                  <a:pt x="73" y="120"/>
                </a:cubicBezTo>
                <a:lnTo>
                  <a:pt x="73" y="185"/>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263213" y="5550384"/>
            <a:ext cx="379450" cy="380033"/>
          </a:xfrm>
          <a:custGeom>
            <a:rect l="l" t="t" r="r" b="b"/>
            <a:pathLst>
              <a:path w="311" h="312">
                <a:moveTo>
                  <a:pt x="281" y="130"/>
                </a:moveTo>
                <a:cubicBezTo>
                  <a:pt x="311" y="116"/>
                  <a:pt x="311" y="116"/>
                  <a:pt x="311" y="116"/>
                </a:cubicBezTo>
                <a:cubicBezTo>
                  <a:pt x="294" y="75"/>
                  <a:pt x="294" y="75"/>
                  <a:pt x="294" y="75"/>
                </a:cubicBezTo>
                <a:cubicBezTo>
                  <a:pt x="263" y="86"/>
                  <a:pt x="263" y="86"/>
                  <a:pt x="263" y="86"/>
                </a:cubicBezTo>
                <a:cubicBezTo>
                  <a:pt x="253" y="71"/>
                  <a:pt x="240" y="58"/>
                  <a:pt x="226" y="48"/>
                </a:cubicBezTo>
                <a:cubicBezTo>
                  <a:pt x="237" y="17"/>
                  <a:pt x="237" y="17"/>
                  <a:pt x="237" y="17"/>
                </a:cubicBezTo>
                <a:cubicBezTo>
                  <a:pt x="197" y="0"/>
                  <a:pt x="197" y="0"/>
                  <a:pt x="197" y="0"/>
                </a:cubicBezTo>
                <a:cubicBezTo>
                  <a:pt x="183" y="30"/>
                  <a:pt x="183" y="30"/>
                  <a:pt x="183" y="30"/>
                </a:cubicBezTo>
                <a:cubicBezTo>
                  <a:pt x="165" y="27"/>
                  <a:pt x="147" y="26"/>
                  <a:pt x="129" y="30"/>
                </a:cubicBezTo>
                <a:cubicBezTo>
                  <a:pt x="115" y="0"/>
                  <a:pt x="115" y="0"/>
                  <a:pt x="115" y="0"/>
                </a:cubicBezTo>
                <a:cubicBezTo>
                  <a:pt x="75" y="17"/>
                  <a:pt x="75" y="17"/>
                  <a:pt x="75" y="17"/>
                </a:cubicBezTo>
                <a:cubicBezTo>
                  <a:pt x="86" y="48"/>
                  <a:pt x="86" y="48"/>
                  <a:pt x="86" y="48"/>
                </a:cubicBezTo>
                <a:cubicBezTo>
                  <a:pt x="70" y="58"/>
                  <a:pt x="58" y="71"/>
                  <a:pt x="48" y="85"/>
                </a:cubicBezTo>
                <a:cubicBezTo>
                  <a:pt x="17" y="74"/>
                  <a:pt x="17" y="74"/>
                  <a:pt x="17" y="74"/>
                </a:cubicBezTo>
                <a:cubicBezTo>
                  <a:pt x="0" y="114"/>
                  <a:pt x="0" y="114"/>
                  <a:pt x="0" y="114"/>
                </a:cubicBezTo>
                <a:cubicBezTo>
                  <a:pt x="30" y="129"/>
                  <a:pt x="30" y="129"/>
                  <a:pt x="30" y="129"/>
                </a:cubicBezTo>
                <a:cubicBezTo>
                  <a:pt x="26" y="146"/>
                  <a:pt x="26" y="164"/>
                  <a:pt x="30" y="182"/>
                </a:cubicBezTo>
                <a:cubicBezTo>
                  <a:pt x="0" y="196"/>
                  <a:pt x="0" y="196"/>
                  <a:pt x="0" y="196"/>
                </a:cubicBezTo>
                <a:cubicBezTo>
                  <a:pt x="16" y="236"/>
                  <a:pt x="16" y="236"/>
                  <a:pt x="16" y="236"/>
                </a:cubicBezTo>
                <a:cubicBezTo>
                  <a:pt x="47" y="225"/>
                  <a:pt x="47" y="225"/>
                  <a:pt x="47" y="225"/>
                </a:cubicBezTo>
                <a:cubicBezTo>
                  <a:pt x="57" y="241"/>
                  <a:pt x="70" y="253"/>
                  <a:pt x="85" y="263"/>
                </a:cubicBezTo>
                <a:cubicBezTo>
                  <a:pt x="73" y="294"/>
                  <a:pt x="73" y="294"/>
                  <a:pt x="73" y="294"/>
                </a:cubicBezTo>
                <a:cubicBezTo>
                  <a:pt x="114" y="311"/>
                  <a:pt x="114" y="311"/>
                  <a:pt x="114" y="311"/>
                </a:cubicBezTo>
                <a:cubicBezTo>
                  <a:pt x="128" y="281"/>
                  <a:pt x="128" y="281"/>
                  <a:pt x="128" y="281"/>
                </a:cubicBezTo>
                <a:cubicBezTo>
                  <a:pt x="145" y="285"/>
                  <a:pt x="163" y="285"/>
                  <a:pt x="181" y="282"/>
                </a:cubicBezTo>
                <a:cubicBezTo>
                  <a:pt x="195" y="312"/>
                  <a:pt x="195" y="312"/>
                  <a:pt x="195" y="312"/>
                </a:cubicBezTo>
                <a:cubicBezTo>
                  <a:pt x="236" y="295"/>
                  <a:pt x="236" y="295"/>
                  <a:pt x="236" y="295"/>
                </a:cubicBezTo>
                <a:cubicBezTo>
                  <a:pt x="225" y="264"/>
                  <a:pt x="225" y="264"/>
                  <a:pt x="225" y="264"/>
                </a:cubicBezTo>
                <a:cubicBezTo>
                  <a:pt x="240" y="254"/>
                  <a:pt x="253" y="241"/>
                  <a:pt x="263" y="226"/>
                </a:cubicBezTo>
                <a:cubicBezTo>
                  <a:pt x="294" y="238"/>
                  <a:pt x="294" y="238"/>
                  <a:pt x="294" y="238"/>
                </a:cubicBezTo>
                <a:cubicBezTo>
                  <a:pt x="311" y="197"/>
                  <a:pt x="311" y="197"/>
                  <a:pt x="311" y="197"/>
                </a:cubicBezTo>
                <a:cubicBezTo>
                  <a:pt x="281" y="183"/>
                  <a:pt x="281" y="183"/>
                  <a:pt x="281" y="183"/>
                </a:cubicBezTo>
                <a:cubicBezTo>
                  <a:pt x="285" y="166"/>
                  <a:pt x="285" y="148"/>
                  <a:pt x="281" y="130"/>
                </a:cubicBezTo>
                <a:close/>
                <a:moveTo>
                  <a:pt x="155" y="254"/>
                </a:moveTo>
                <a:cubicBezTo>
                  <a:pt x="101" y="254"/>
                  <a:pt x="57" y="210"/>
                  <a:pt x="57" y="156"/>
                </a:cubicBezTo>
                <a:cubicBezTo>
                  <a:pt x="57" y="101"/>
                  <a:pt x="101" y="57"/>
                  <a:pt x="155" y="57"/>
                </a:cubicBezTo>
                <a:cubicBezTo>
                  <a:pt x="210" y="57"/>
                  <a:pt x="254" y="101"/>
                  <a:pt x="254" y="156"/>
                </a:cubicBezTo>
                <a:cubicBezTo>
                  <a:pt x="254" y="210"/>
                  <a:pt x="210" y="254"/>
                  <a:pt x="155" y="254"/>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案例一：古代数学成就与爱国情怀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案例二：近现代数学发展与民族自强</a:t>
              </a:r>
            </a:p>
          </p:txBody>
        </p:sp>
      </p:grpSp>
      <p:sp>
        <p:nvSpPr>
          <p:cNvPr id="24" name="AutoShape 24"/>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5400000">
            <a:off x="5371957"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33" name="TextBox 33"/>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34" name="TextBox 34"/>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35" name="TextBox 35"/>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36" name="TextBox 36"/>
          <p:cNvSpPr txBox="1"/>
          <p:nvPr/>
        </p:nvSpPr>
        <p:spPr>
          <a:xfrm>
            <a:off x="2615463" y="2112527"/>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介绍近现代中国数学的发展历程，如华罗庚、陈省身等数学家的杰出贡献。</a:t>
            </a:r>
          </a:p>
        </p:txBody>
      </p:sp>
      <p:sp>
        <p:nvSpPr>
          <p:cNvPr id="37" name="TextBox 37"/>
          <p:cNvSpPr txBox="1"/>
          <p:nvPr/>
        </p:nvSpPr>
        <p:spPr>
          <a:xfrm>
            <a:off x="6432750" y="2112527"/>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分析近现代数学在推动科技进步和社会发展中的重要作用，如概率论与数理统计在经济学、社会学等领域的应用。</a:t>
            </a:r>
          </a:p>
        </p:txBody>
      </p:sp>
      <p:sp>
        <p:nvSpPr>
          <p:cNvPr id="38" name="TextBox 38"/>
          <p:cNvSpPr txBox="1"/>
          <p:nvPr/>
        </p:nvSpPr>
        <p:spPr>
          <a:xfrm>
            <a:off x="2615463" y="4076201"/>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阐述中国近现代数学发展所面临的挑战和机遇，以及在国际化背景下的竞争与合作。</a:t>
            </a:r>
          </a:p>
        </p:txBody>
      </p:sp>
      <p:sp>
        <p:nvSpPr>
          <p:cNvPr id="39" name="TextBox 39"/>
          <p:cNvSpPr txBox="1"/>
          <p:nvPr/>
        </p:nvSpPr>
        <p:spPr>
          <a:xfrm>
            <a:off x="6432750" y="4076201"/>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培养学生的民族自尊心和自信心，鼓励学生勇攀科学高峰，为国家和民族的繁荣富强贡献力量。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https://d.book118.com/078065011014006036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2024-09-15T05:42:09.685</cp:lastPrinted>
  <dcterms:created xsi:type="dcterms:W3CDTF">2024-09-14T21:42:09Z</dcterms:created>
  <dcterms:modified xsi:type="dcterms:W3CDTF">2024-09-14T21:42:11Z</dcterms:modified>
</cp:coreProperties>
</file>