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BUKCW+MS-UIGothic"/>
      <p:regular r:id="rId18"/>
    </p:embeddedFont>
    <p:embeddedFont>
      <p:font typeface="OOLLVK+JHWSLT+ArialMT"/>
      <p:regular r:id="rId19"/>
    </p:embeddedFont>
    <p:embeddedFont>
      <p:font typeface="ILIROA+RFJEEU+Arial-BoldMT"/>
      <p:regular r:id="rId20"/>
    </p:embeddedFont>
    <p:embeddedFont>
      <p:font typeface="JRDNMM+IFRRAO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1DD47-3E49-4093-9A67-DDBA5E69B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21F0B-6ED8-4A72-A5A3-AFDAB0FE2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28215-C869-4BF3-AF08-3FD4FC891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37BFF-CA95-4861-A5AC-01BB9D93E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984168-3BB4-46E0-881B-C0B407A0D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6BF27B-50F3-4433-A8DE-85FA2A5EA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B6DC92-17A1-43C1-97C7-12C3EC821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427A0-E4C9-4DFC-8276-7841FC41E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AE6DB-16E5-47E4-9350-438516744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38085-CFE4-4C07-9649-D982B07BC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E857A-DDEB-440A-9A71-447FA9BDD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71037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KBUKCW+MS-UIGothic"/>
                <a:cs typeface="KBUKCW+MS-UIGothic"/>
              </a:rPr>
              <a:t>国家算及算管理体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OOLLVK+JHWSLT+ArialMT"/>
                <a:cs typeface="OOLLVK+JHWSLT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国家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算概述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2491930"/>
            <a:ext cx="4439861" cy="2978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OOLLVK+JHWSLT+ArialMT"/>
                <a:cs typeface="OOLLVK+JHWSLT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国家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算管理体制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OOLLVK+JHWSLT+ArialMT"/>
                <a:cs typeface="OOLLVK+JHWSLT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国家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算的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编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制与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审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OOLLVK+JHWSLT+ArialMT"/>
                <a:cs typeface="OOLLVK+JHWSLT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国家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算的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行与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整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OOLLVK+JHWSLT+ArialMT"/>
                <a:cs typeface="OOLLVK+JHWSLT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国家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算的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督与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效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OOLLVK+JHWSLT+ArialMT"/>
                <a:cs typeface="OOLLVK+JHWSLT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BUKCW+MS-UIGothic"/>
                <a:cs typeface="KBUKCW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ILIROA+RFJEEU+Arial-BoldMT"/>
                <a:cs typeface="ILIROA+RFJEEU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51020" y="4137893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KBUKCW+MS-UIGothic"/>
                <a:cs typeface="KBUKCW+MS-UIGothic"/>
              </a:rPr>
              <a:t>国家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预</a:t>
            </a:r>
            <a:r>
              <a:rPr sz="4550" spc="25">
                <a:solidFill>
                  <a:srgbClr val="FFEACF"/>
                </a:solidFill>
                <a:latin typeface="KBUKCW+MS-UIGothic"/>
                <a:cs typeface="KBUKCW+MS-UIGothic"/>
              </a:rPr>
              <a:t>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国家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算的定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28561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国家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算是国家的年度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政收支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划，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定了国家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政收入的来源和数量、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政支出的用途和数量，反映国家的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政策方向和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政状况。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国家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算的特点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9700" y="2105655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KBUKCW+MS-UIGothic"/>
                <a:cs typeface="KBUKCW+MS-UIGothic"/>
              </a:rPr>
              <a:t>国家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FF960E"/>
                </a:solidFill>
                <a:latin typeface="KBUKCW+MS-UIGothic"/>
                <a:cs typeface="KBUKCW+MS-UIGothic"/>
              </a:rPr>
              <a:t>算具有法律性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KBUKCW+MS-UIGothic"/>
                <a:cs typeface="KBUKCW+MS-UIGothic"/>
              </a:rPr>
              <a:t>国家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FF960E"/>
                </a:solidFill>
                <a:latin typeface="KBUKCW+MS-UIGothic"/>
                <a:cs typeface="KBUKCW+MS-UIGothic"/>
              </a:rPr>
              <a:t>算具有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FF960E"/>
                </a:solidFill>
                <a:latin typeface="KBUKCW+MS-UIGothic"/>
                <a:cs typeface="KBUKCW+MS-UIGothic"/>
              </a:rPr>
              <a:t>一性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KBUKCW+MS-UIGothic"/>
                <a:cs typeface="KBUKCW+MS-UIGothic"/>
              </a:rPr>
              <a:t>国家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FF960E"/>
                </a:solidFill>
                <a:latin typeface="KBUKCW+MS-UIGothic"/>
                <a:cs typeface="KBUKCW+MS-UIGothic"/>
              </a:rPr>
              <a:t>算具有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FF960E"/>
                </a:solidFill>
                <a:latin typeface="KBUKCW+MS-UIGothic"/>
                <a:cs typeface="KBUKCW+MS-UIGothic"/>
              </a:rPr>
              <a:t>划性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507094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KBUKCW+MS-UIGothic"/>
                <a:cs typeface="KBUKCW+MS-UIGothic"/>
              </a:rPr>
              <a:t>国家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FF960E"/>
                </a:solidFill>
                <a:latin typeface="KBUKCW+MS-UIGothic"/>
                <a:cs typeface="KBUKCW+MS-UIGothic"/>
              </a:rPr>
              <a:t>算具有年度性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国家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算的分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BUKCW+MS-UIGothic"/>
                <a:cs typeface="KBUKCW+MS-UIGothic"/>
              </a:rPr>
              <a:t>根据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300" spc="23">
                <a:solidFill>
                  <a:srgbClr val="FF960E"/>
                </a:solidFill>
                <a:latin typeface="KBUKCW+MS-UIGothic"/>
                <a:cs typeface="KBUKCW+MS-UIGothic"/>
              </a:rPr>
              <a:t>算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编</a:t>
            </a:r>
            <a:r>
              <a:rPr sz="2300" spc="25">
                <a:solidFill>
                  <a:srgbClr val="FF960E"/>
                </a:solidFill>
                <a:latin typeface="KBUKCW+MS-UIGothic"/>
                <a:cs typeface="KBUKCW+MS-UIGothic"/>
              </a:rPr>
              <a:t>制形式分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BUKCW+MS-UIGothic"/>
                <a:cs typeface="KBUKCW+MS-UIGothic"/>
              </a:rPr>
              <a:t>根据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300" spc="23">
                <a:solidFill>
                  <a:srgbClr val="FF960E"/>
                </a:solidFill>
                <a:latin typeface="KBUKCW+MS-UIGothic"/>
                <a:cs typeface="KBUKCW+MS-UIGothic"/>
              </a:rPr>
              <a:t>算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编</a:t>
            </a:r>
            <a:r>
              <a:rPr sz="2300" spc="25">
                <a:solidFill>
                  <a:srgbClr val="FF960E"/>
                </a:solidFill>
                <a:latin typeface="KBUKCW+MS-UIGothic"/>
                <a:cs typeface="KBUKCW+MS-UIGothic"/>
              </a:rPr>
              <a:t>制内容分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ILIROA+RFJEEU+Arial-BoldMT"/>
                <a:cs typeface="ILIROA+RFJEEU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KBUKCW+MS-UIGothic"/>
                <a:cs typeface="KBUKCW+MS-UIGothic"/>
              </a:rPr>
              <a:t>国家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预</a:t>
            </a:r>
            <a:r>
              <a:rPr sz="4550" spc="25">
                <a:solidFill>
                  <a:srgbClr val="FFEACF"/>
                </a:solidFill>
                <a:latin typeface="KBUKCW+MS-UIGothic"/>
                <a:cs typeface="KBUKCW+MS-UIGothic"/>
              </a:rPr>
              <a:t>算管理体制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国家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算管理体制的定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国家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算管理体制是指一个国家在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政收支、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政政策和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政管理方面的基本制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度和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形式。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KBUKCW+MS-UIGothic"/>
                <a:cs typeface="KBUKC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国家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算管理体制是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政管理的重要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成部分，它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定了各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政府、各部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位的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算收支范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、管理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限和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任，以及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算的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制、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批、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行和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督等方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面的制度和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KBUKCW+MS-UIGothic"/>
                <a:cs typeface="KBUKCW+MS-UIGothic"/>
              </a:rPr>
              <a:t>形式。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国家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算管理体制的构成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国家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算管理体制由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算制度、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算程序和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督等部分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KBUKCW+MS-UIGothic"/>
                <a:cs typeface="KBUKC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043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算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包括各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政府的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算决策机构、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行机构和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督机构等；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算制度包括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算收支分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算科目、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表等；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算程序包括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算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制、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批、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行和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整等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；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算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督包括内部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督和外部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864C00"/>
                </a:solidFill>
                <a:latin typeface="KBUKCW+MS-UIGothic"/>
                <a:cs typeface="KBUKCW+MS-UIGothic"/>
              </a:rPr>
              <a:t>督等方面。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国家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算管理体制的改革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KBUKCW+MS-UIGothic"/>
                <a:cs typeface="KBUKCW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ILIROA+RFJEEU+Arial-BoldMT"/>
                <a:cs typeface="ILIROA+RFJEEU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88970" y="4137893"/>
            <a:ext cx="66778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KBUKCW+MS-UIGothic"/>
                <a:cs typeface="KBUKCW+MS-UIGothic"/>
              </a:rPr>
              <a:t>国家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预</a:t>
            </a:r>
            <a:r>
              <a:rPr sz="4550" spc="25">
                <a:solidFill>
                  <a:srgbClr val="FFEACF"/>
                </a:solidFill>
                <a:latin typeface="KBUKCW+MS-UIGothic"/>
                <a:cs typeface="KBUKCW+MS-UIGothic"/>
              </a:rPr>
              <a:t>算的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编</a:t>
            </a:r>
            <a:r>
              <a:rPr sz="4550" spc="25">
                <a:solidFill>
                  <a:srgbClr val="FFEACF"/>
                </a:solidFill>
                <a:latin typeface="KBUKCW+MS-UIGothic"/>
                <a:cs typeface="KBUKCW+MS-UIGothic"/>
              </a:rPr>
              <a:t>制与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审</a:t>
            </a:r>
            <a:r>
              <a:rPr sz="4550">
                <a:solidFill>
                  <a:srgbClr val="FFEACF"/>
                </a:solidFill>
                <a:latin typeface="KBUKCW+MS-UIGothic"/>
                <a:cs typeface="KBUKCW+MS-UIGothic"/>
              </a:rPr>
              <a:t>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国家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算的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制原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90189" y="208260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BUKCW+MS-UIGothic"/>
                <a:cs typeface="KBUKCW+MS-UIGothic"/>
              </a:rPr>
              <a:t>完整性原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60384" y="208260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BUKCW+MS-UIGothic"/>
                <a:cs typeface="KBUKCW+MS-UIGothic"/>
              </a:rPr>
              <a:t>可靠性原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23060" y="2521958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国家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完整地反映政府的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政收支状况，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不能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漏或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隐瞒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任何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政收支活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89140" y="2521958"/>
            <a:ext cx="40888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国家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算的数据和信息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可靠，不能有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虚假或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误导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性的内容。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790189" y="48988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BUKCW+MS-UIGothic"/>
                <a:cs typeface="KBUKCW+MS-UIGothic"/>
              </a:rPr>
              <a:t>合法性原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0384" y="48988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BUKCW+MS-UIGothic"/>
                <a:cs typeface="KBUKCW+MS-UIGothic"/>
              </a:rPr>
              <a:t>年度性原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718310" y="5338183"/>
            <a:ext cx="416242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国家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算的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符合法律法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的要</a:t>
            </a:r>
          </a:p>
          <a:p>
            <a:pPr marL="762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求，不能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反法律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定。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089140" y="533818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国家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算的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以一年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周期，并</a:t>
            </a:r>
          </a:p>
          <a:p>
            <a:pPr marL="762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按照公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年的日期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国家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算的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FF960E"/>
                </a:solidFill>
                <a:latin typeface="KBUKCW+MS-UIGothic"/>
                <a:cs typeface="KBUKCW+MS-UIGothic"/>
              </a:rPr>
              <a:t>制程序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1505" y="188397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JRDNMM+IFRRAO+MicrosoftYaHei-Bold"/>
                <a:cs typeface="JRDNMM+IFRRA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212830" y="188524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JRDNMM+IFRRAO+MicrosoftYaHei-Bold"/>
                <a:cs typeface="JRDNMM+IFRRA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8725" y="2231798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KBUKCW+MS-UIGothic"/>
                <a:cs typeface="KBUKCW+MS-UIGothic"/>
              </a:rPr>
              <a:t>确定目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973309" y="2238783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950">
                <a:solidFill>
                  <a:srgbClr val="FFFFFF"/>
                </a:solidFill>
                <a:latin typeface="KBUKCW+MS-UIGothic"/>
                <a:cs typeface="KBUKCW+MS-UIGothic"/>
              </a:rPr>
              <a:t>收支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8725" y="27823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根据国家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略和年度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划，确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算的目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和重点。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15909" y="2782308"/>
            <a:ext cx="36506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国家的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政收入和支出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，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制提供数据支持。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8725" y="4343173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950">
                <a:solidFill>
                  <a:srgbClr val="FFFFFF"/>
                </a:solidFill>
                <a:latin typeface="KBUKCW+MS-UIGothic"/>
                <a:cs typeface="KBUKCW+MS-UIGothic"/>
              </a:rPr>
              <a:t>制草案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25659" y="4350794"/>
            <a:ext cx="16097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审查</a:t>
            </a:r>
            <a:r>
              <a:rPr sz="1950">
                <a:solidFill>
                  <a:srgbClr val="FFFFFF"/>
                </a:solidFill>
                <a:latin typeface="KBUKCW+MS-UIGothic"/>
                <a:cs typeface="KBUKCW+MS-UIGothic"/>
              </a:rPr>
              <a:t>和批准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228725" y="4870822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根据目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数据，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制国家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106409" y="4870822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将国家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算草案提交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立法机构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1714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审查</a:t>
            </a: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和批准。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228725" y="514514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UKCW+MS-UIGothic"/>
                <a:cs typeface="KBUKCW+MS-UIGothic"/>
              </a:rPr>
              <a:t>算草案。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563244" y="554030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JRDNMM+IFRRAO+MicrosoftYaHei-Bold"/>
                <a:cs typeface="JRDNMM+IFRRAO+MicrosoftYaHei-Bold"/>
              </a:rPr>
              <a:t>03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1163934" y="555300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JRDNMM+IFRRAO+MicrosoftYaHei-Bold"/>
                <a:cs typeface="JRDNMM+IFRRAO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https://d.book118.com/078071037070006042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KBUKCW+MS-UIGothic</vt:lpstr>
      <vt:lpstr>OOLLVK+JHWSLT+ArialMT</vt:lpstr>
      <vt:lpstr>Times New Roman</vt:lpstr>
      <vt:lpstr>SimSun</vt:lpstr>
      <vt:lpstr>ILIROA+RFJEEU+Arial-BoldMT</vt:lpstr>
      <vt:lpstr>JRDNMM+IFRRAO+MicrosoftYaHei-Bold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2024-09-21T16:35:13.883</cp:lastPrinted>
  <dcterms:created xsi:type="dcterms:W3CDTF">2024-09-21T08:35:13Z</dcterms:created>
  <dcterms:modified xsi:type="dcterms:W3CDTF">2024-09-21T08:35:15Z</dcterms:modified>
</cp:coreProperties>
</file>