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embeddedFontLst>
    <p:embeddedFont>
      <p:font typeface="EGTVLT+MS-UIGothic"/>
      <p:regular r:id="rId27"/>
    </p:embeddedFont>
    <p:embeddedFont>
      <p:font typeface="WJWTJF+PWWQNO+ArialMT"/>
      <p:regular r:id="rId28"/>
    </p:embeddedFont>
    <p:embeddedFont>
      <p:font typeface="SPKRHD+RLHVGE+MicrosoftYaHei"/>
      <p:regular r:id="rId29"/>
    </p:embeddedFont>
    <p:embeddedFont>
      <p:font typeface="QUPSPN+HJBMEG+Arial-BoldMT"/>
      <p:regular r:id="rId30"/>
    </p:embeddedFont>
    <p:embeddedFont>
      <p:font typeface="RVETNN+AUGOCF+MicrosoftYaHei-Bold"/>
      <p:regular r:id="rId31"/>
    </p:embeddedFont>
  </p:embeddedFontLst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font" Target="fonts/font1.fntdata" /><Relationship Id="rId28" Type="http://schemas.openxmlformats.org/officeDocument/2006/relationships/font" Target="fonts/font2.fntdata" /><Relationship Id="rId29" Type="http://schemas.openxmlformats.org/officeDocument/2006/relationships/font" Target="fonts/font3.fntdata" /><Relationship Id="rId3" Type="http://schemas.openxmlformats.org/officeDocument/2006/relationships/slide" Target="slides/slide1.xml" /><Relationship Id="rId30" Type="http://schemas.openxmlformats.org/officeDocument/2006/relationships/font" Target="fonts/font4.fntdata" /><Relationship Id="rId31" Type="http://schemas.openxmlformats.org/officeDocument/2006/relationships/font" Target="fonts/font5.fntdata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619E0-23D3-4D3E-830A-25E2A5EE6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E60C2-C400-4157-8031-CB223386C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6018A-3637-4B31-80B3-0B874C2E8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F46F4-4D78-4D84-A40B-3CD562AD6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40442E-EF96-4C04-8610-8FBD74106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554E6E-7495-49FD-A985-EB6E8460E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976ABB-5B42-4064-9193-798D170FF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31503-640C-4833-BFDF-DDA10629D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D1206-3308-4F98-9E44-3C7C41DC9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F7142-CD36-459F-A23B-1FFDEA2C5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56A29-95F1-432C-833F-F2AAE3D53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031210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755466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EGTVLT+MS-UIGothic"/>
                <a:cs typeface="EGTVLT+MS-UIGothic"/>
              </a:rPr>
              <a:t>通信工程路材料片与用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EGTVLT+MS-UIGothic"/>
                <a:cs typeface="EGTVLT+MS-UIGothic"/>
              </a:rPr>
              <a:t>述件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66897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JWTJF+PWWQNO+ArialMT"/>
                <a:cs typeface="WJWTJF+PWWQN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46470" y="2217610"/>
            <a:ext cx="4790381" cy="35267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JWTJF+PWWQNO+ArialMT"/>
                <a:cs typeface="WJWTJF+PWWQN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通信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路材料概述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JWTJF+PWWQNO+ArialMT"/>
                <a:cs typeface="WJWTJF+PWWQN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光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纤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光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缆线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路材料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JWTJF+PWWQNO+ArialMT"/>
                <a:cs typeface="WJWTJF+PWWQN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同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轴电缆线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路材料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JWTJF+PWWQNO+ArialMT"/>
                <a:cs typeface="WJWTJF+PWWQN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双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绞线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及网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线线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路材料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JWTJF+PWWQNO+ArialMT"/>
                <a:cs typeface="WJWTJF+PWWQN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通信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路材料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与挑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WJWTJF+PWWQNO+ArialMT"/>
                <a:cs typeface="WJWTJF+PWWQN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通信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路材料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EGTVLT+MS-UIGothic"/>
                <a:cs typeface="EGTVLT+MS-UIGothic"/>
              </a:rPr>
              <a:t>用案例分析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SPKRHD+RLHVGE+MicrosoftYaHei"/>
                <a:cs typeface="SPKRHD+RLHVGE+MicrosoftYaHei"/>
              </a:rPr>
              <a:t>contents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EGTVLT+MS-UIGothic"/>
                <a:cs typeface="EGTVLT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QUPSPN+HJBMEG+Arial-BoldMT"/>
                <a:cs typeface="QUPSPN+HJBMEG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EGTVLT+MS-UIGothic"/>
                <a:cs typeface="EGTVLT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通信工程是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代社会信息化的重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要支柱，通信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路是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信息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部分。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在通信工程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路的建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维护过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程中，各种材料的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和使用是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至关重要的。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程的学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，学生将了解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通信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路材料的种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、性能和使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用方法，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今后的学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和工作打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下基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程目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掌握通信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路材料的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及特点。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1267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了解通信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路材料的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和未来前景。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1267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熟悉常用通信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路材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料的性能和使用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程大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3848490" cy="4913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WJWTJF+PWWQNO+ArialMT"/>
                <a:cs typeface="WJWTJF+PWWQNO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第一部分：通信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路材料的分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及特点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程大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纤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轴电缆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绞线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程大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线传输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449103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第二部分：常用通信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路材料的性能和使用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纤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缆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的性能参数及使用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程大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轴电缆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的性能参数及使用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绞线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和无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线传输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的性能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参数及使用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3843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第三部分：通信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路材料的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和未来前景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3285" y="4926068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程大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新一代通信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路材料的研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通信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路材料的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保和可持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通信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路材料在物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网和智能制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用前景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49475" y="4915908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QUPSPN+HJBMEG+Arial-BoldMT"/>
                <a:cs typeface="QUPSPN+HJBMEG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EGTVLT+MS-UIGothic"/>
                <a:cs typeface="EGTVLT+MS-UIGothic"/>
              </a:rPr>
              <a:t>通信路材料概述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通信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路材料分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纤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880" y="335825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普通光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36506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特种光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纤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（如抗弯曲光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纤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、抗拉光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纤</a:t>
            </a:r>
            <a:r>
              <a:rPr sz="1500">
                <a:solidFill>
                  <a:srgbClr val="FFFFFF"/>
                </a:solidFill>
                <a:latin typeface="EGTVLT+MS-UIGothic"/>
                <a:cs typeface="EGTVLT+MS-UIGothic"/>
              </a:rPr>
              <a:t>等）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通信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路材料分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2864" y="210222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轴电缆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32864" y="3845933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普通同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轴电缆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32864" y="560170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宽带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轴电缆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通信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路材料分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3803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绞线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0020" y="2200002"/>
            <a:ext cx="819951" cy="4007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VETNN+AUGOCF+MicrosoftYaHei-Bold"/>
                <a:cs typeface="RVETNN+AUGOCF+MicrosoftYaHei-Bold"/>
              </a:rPr>
              <a:t>01</a:t>
            </a:r>
          </a:p>
          <a:p>
            <a:pPr marL="19684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VETNN+AUGOCF+MicrosoftYaHei-Bold"/>
                <a:cs typeface="RVETNN+AUGOCF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40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VETNN+AUGOCF+MicrosoftYaHei-Bold"/>
                <a:cs typeface="RVETNN+AUGOCF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746238"/>
            <a:ext cx="2008885" cy="19863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158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非屏蔽双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绞线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（</a:t>
            </a:r>
            <a:r>
              <a:rPr sz="1500">
                <a:solidFill>
                  <a:srgbClr val="000000"/>
                </a:solidFill>
                <a:latin typeface="SPKRHD+RLHVGE+MicrosoftYaHei"/>
                <a:cs typeface="SPKRHD+RLHVGE+MicrosoftYaHei"/>
              </a:rPr>
              <a:t>UTP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）</a:t>
            </a:r>
          </a:p>
          <a:p>
            <a:pPr marL="0" marR="0">
              <a:lnSpc>
                <a:spcPts val="1562"/>
              </a:lnSpc>
              <a:spcBef>
                <a:spcPts val="10232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屏蔽双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绞线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（</a:t>
            </a:r>
            <a:r>
              <a:rPr sz="1500">
                <a:solidFill>
                  <a:srgbClr val="000000"/>
                </a:solidFill>
                <a:latin typeface="SPKRHD+RLHVGE+MicrosoftYaHei"/>
                <a:cs typeface="SPKRHD+RLHVGE+MicrosoftYaHei"/>
              </a:rPr>
              <a:t>STP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）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通信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路材料分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PKRHD+RLHVGE+MicrosoftYaHei"/>
                <a:cs typeface="SPKRHD+RLHVGE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PKRHD+RLHVGE+MicrosoftYaHei"/>
                <a:cs typeface="SPKRHD+RLHVGE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PKRHD+RLHVGE+MicrosoftYaHei"/>
                <a:cs typeface="SPKRHD+RLHVGE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PKRHD+RLHVGE+MicrosoftYaHei"/>
                <a:cs typeface="SPKRHD+RLHVGE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01469" y="5190342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TVLT+MS-UIGothic"/>
                <a:cs typeface="EGTVLT+MS-UIGothic"/>
              </a:rPr>
              <a:t>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线传输</a:t>
            </a:r>
            <a:r>
              <a:rPr sz="1350">
                <a:solidFill>
                  <a:srgbClr val="000000"/>
                </a:solidFill>
                <a:latin typeface="EGTVLT+MS-UIGothic"/>
                <a:cs typeface="EGTVLT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22165" y="5190342"/>
            <a:ext cx="6000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TVLT+MS-UIGothic"/>
                <a:cs typeface="EGTVLT+MS-UIGothic"/>
              </a:rPr>
              <a:t>微波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979025" y="5190342"/>
            <a:ext cx="6000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TVLT+MS-UIGothic"/>
                <a:cs typeface="EGTVLT+MS-UIGothic"/>
              </a:rPr>
              <a:t>激光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14869" y="5490062"/>
            <a:ext cx="7715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EGTVLT+MS-UIGothic"/>
                <a:cs typeface="EGTVLT+MS-UIGothic"/>
              </a:rPr>
              <a:t>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通信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路材料特点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43785" y="162724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纤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73785" y="182094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RVETNN+AUGOCF+MicrosoftYaHei-Bold"/>
                <a:cs typeface="RVETNN+AUGOCF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43785" y="3330947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距离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0769" y="3550682"/>
            <a:ext cx="1569214" cy="35619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RVETNN+AUGOCF+MicrosoftYaHei-Bold"/>
                <a:cs typeface="RVETNN+AUGOCF+MicrosoftYaHei-Bold"/>
              </a:rPr>
              <a:t>2</a:t>
            </a:r>
          </a:p>
          <a:p>
            <a:pPr marL="23494" marR="0">
              <a:lnSpc>
                <a:spcPts val="5991"/>
              </a:lnSpc>
              <a:spcBef>
                <a:spcPts val="7438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RVETNN+AUGOCF+MicrosoftYaHei-Bold"/>
                <a:cs typeface="RVETNN+AUGOCF+MicrosoftYaHei-Bold"/>
              </a:rPr>
              <a:t>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43785" y="5062593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速度快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通信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路材料特点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09565" y="1407013"/>
            <a:ext cx="16287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TVLT+MS-UIGothic"/>
                <a:cs typeface="EGTVLT+MS-UIGothic"/>
              </a:rPr>
              <a:t>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EGTVLT+MS-UIGothic"/>
                <a:cs typeface="EGTVLT+MS-UIGothic"/>
              </a:rPr>
              <a:t>磁干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000000"/>
                </a:solidFill>
                <a:latin typeface="EGTVLT+MS-UIGothic"/>
                <a:cs typeface="EGTVLT+MS-UIGothic"/>
              </a:rPr>
              <a:t>性能好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VETNN+AUGOCF+MicrosoftYaHei-Bold"/>
                <a:cs typeface="RVETNN+AUGOCF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9504" y="3146278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TVLT+MS-UIGothic"/>
                <a:cs typeface="EGTVLT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EGTVLT+MS-UIGothic"/>
                <a:cs typeface="EGTVLT+MS-UIGothic"/>
              </a:rPr>
              <a:t>小，重量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EGTVLT+MS-UIGothic"/>
                <a:cs typeface="EGTVLT+MS-UIGothic"/>
              </a:rPr>
              <a:t>，便于运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EGTVLT+MS-UIGothic"/>
                <a:cs typeface="EGTVLT+MS-UIGothic"/>
              </a:rPr>
              <a:t>和安装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VETNN+AUGOCF+MicrosoftYaHei-Bold"/>
                <a:cs typeface="RVETNN+AUGOCF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85970" y="4884908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GTVLT+MS-UIGothic"/>
                <a:cs typeface="EGTVLT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轴电缆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251200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VETNN+AUGOCF+MicrosoftYaHei-Bold"/>
                <a:cs typeface="RVETNN+AUGOCF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通信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路材料特点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41819" y="1761863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磁干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性能好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41819" y="3313802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距离和速度均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于双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绞线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41819" y="4903843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成本低，适用范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广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通信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路材料特点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7554" y="1611367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绞线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24554" y="334110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价格低廉，安装方便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34054" y="5070847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距离和速度均有限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通信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路材料特点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4055" y="1921247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不适用于高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磁干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扰环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4055" y="320902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线传输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0250" y="451077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不受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路限制，灵活性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通信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路材料特点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2563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GTVLT+MS-UIGothic"/>
                <a:cs typeface="EGTVLT+MS-UIGothic"/>
              </a:rPr>
              <a:t>容易受到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EGTVLT+MS-UIGothic"/>
                <a:cs typeface="EGTVLT+MS-UIGothic"/>
              </a:rPr>
              <a:t>境干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FFFFFF"/>
                </a:solidFill>
                <a:latin typeface="EGTVLT+MS-UIGothic"/>
                <a:cs typeface="EGTVLT+MS-UIGothic"/>
              </a:rPr>
              <a:t>和信号衰减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2563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GTVLT+MS-UIGothic"/>
                <a:cs typeface="EGTVLT+MS-UIGothic"/>
              </a:rPr>
              <a:t>需要配置天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EGTVLT+MS-UIGothic"/>
                <a:cs typeface="EGTVLT+MS-UIGothic"/>
              </a:rPr>
              <a:t>和其它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FFFFFF"/>
                </a:solidFill>
                <a:latin typeface="EGTVLT+MS-UIGothic"/>
                <a:cs typeface="EGTVLT+MS-UIGothic"/>
              </a:rPr>
              <a:t>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通信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路材料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AF79DE"/>
                </a:solidFill>
                <a:latin typeface="EGTVLT+MS-UIGothic"/>
                <a:cs typeface="EGTVLT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8235" y="179678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纤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18235" y="3315708"/>
            <a:ext cx="5256088" cy="19951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距离、大容量通信网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信骨干网、城域网等</a:t>
            </a:r>
          </a:p>
          <a:p>
            <a:pPr marL="0" marR="0">
              <a:lnSpc>
                <a:spcPts val="1500"/>
              </a:lnSpc>
              <a:spcBef>
                <a:spcPts val="104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高要求的数据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，如数据中心、云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EGTVLT+MS-UIGothic"/>
                <a:cs typeface="EGTVLT+MS-UIGothic"/>
              </a:rPr>
              <a:t>算中心等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https://d.book118.com/078103121055006036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3">
      <vt:lpstr>Arial</vt:lpstr>
      <vt:lpstr>Calibri</vt:lpstr>
      <vt:lpstr>EGTVLT+MS-UIGothic</vt:lpstr>
      <vt:lpstr>WJWTJF+PWWQNO+ArialMT</vt:lpstr>
      <vt:lpstr>Times New Roman</vt:lpstr>
      <vt:lpstr>SimSun</vt:lpstr>
      <vt:lpstr>SPKRHD+RLHVGE+MicrosoftYaHei</vt:lpstr>
      <vt:lpstr>QUPSPN+HJBMEG+Arial-BoldMT</vt:lpstr>
      <vt:lpstr>RVETNN+AUGOCF+MicrosoftYaHei-Bold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2024-09-15T16:58:42.874</cp:lastPrinted>
  <dcterms:created xsi:type="dcterms:W3CDTF">2024-09-15T08:58:42Z</dcterms:created>
  <dcterms:modified xsi:type="dcterms:W3CDTF">2024-09-15T08:58:44Z</dcterms:modified>
</cp:coreProperties>
</file>