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0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3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3.xml" /><Relationship Id="rId3" Type="http://schemas.openxmlformats.org/officeDocument/2006/relationships/image" Target="../media/image4.png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image" Target="../media/image6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5.xml" /><Relationship Id="rId3" Type="http://schemas.openxmlformats.org/officeDocument/2006/relationships/image" Target="../media/image2.png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0AA77-607C-4C7D-A713-AE4E8D40E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2D2AD-9B63-4360-B413-51B691F93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05E3D-5CB8-49AE-A8AB-2C205C2D9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0F71B-5652-4C80-A49F-F8D44EEB0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19928A-8A7B-4CA8-A2F6-B3CDB6774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58C81C-B9C3-49E7-A2A6-79A32415A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7D8EF8-9E0E-41A5-88DF-4E15247CC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8EC10-BA91-403D-86F7-4E7AB0FBB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A6276-99C9-41F5-B94B-38B7BEA7C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9B775-D11D-48CF-B941-9DFA606C1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D40FD-DC56-4051-ABF9-79395AF96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形 1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64" name="标题"/>
          <p:cNvSpPr txBox="1">
            <a:spLocks noGrp="1"/>
          </p:cNvSpPr>
          <p:nvPr>
            <p:ph type="title" idx="3" hasCustomPrompt="1"/>
            <p:custDataLst>
              <p:tags r:id="rId5"/>
            </p:custDataLst>
          </p:nvPr>
        </p:nvSpPr>
        <p:spPr>
          <a:xfrm>
            <a:off x="1331595" y="2362197"/>
            <a:ext cx="5224780" cy="174688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6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351915" y="4405630"/>
            <a:ext cx="1607820" cy="3975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6"/>
              </a:gs>
            </a:gsLst>
            <a:lin ang="72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7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正文"/>
          <p:cNvSpPr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95960" y="1245235"/>
            <a:ext cx="10800080" cy="49314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  <a:cs typeface="MiSans Normal" panose="00000500000000000000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42951" y="421888"/>
            <a:ext cx="716839" cy="825888"/>
          </a:xfrm>
          <a:prstGeom prst="rect">
            <a:avLst/>
          </a:prstGeom>
        </p:spPr>
      </p:pic>
      <p:pic>
        <p:nvPicPr>
          <p:cNvPr id="2097159" name="图片 44" descr="图片包含 徽标  描述已自动生成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32027" y="227092"/>
            <a:ext cx="1655525" cy="1679961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530985" y="610235"/>
            <a:ext cx="2432685" cy="6464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86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5400000">
            <a:off x="5868242" y="880942"/>
            <a:ext cx="5185154" cy="5276374"/>
          </a:xfrm>
          <a:prstGeom prst="rect">
            <a:avLst/>
          </a:prstGeom>
        </p:spPr>
      </p:pic>
      <p:pic>
        <p:nvPicPr>
          <p:cNvPr id="2097163" name="图片 12" descr="图片包含 徽标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457576" y="-281180"/>
            <a:ext cx="5524500" cy="5608587"/>
          </a:xfrm>
          <a:prstGeom prst="rect">
            <a:avLst/>
          </a:prstGeom>
        </p:spPr>
      </p:pic>
      <p:pic>
        <p:nvPicPr>
          <p:cNvPr id="2097165" name="图片 13" descr="图片包含 徽标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tretch>
            <a:fillRect/>
          </a:stretch>
        </p:blipFill>
        <p:spPr>
          <a:xfrm rot="17014633" flipH="1">
            <a:off x="2182688" y="1158830"/>
            <a:ext cx="2978942" cy="3024284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67130" y="3667125"/>
            <a:ext cx="5793740" cy="9937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54100">
                      <a:schemeClr val="accent3"/>
                    </a:gs>
                    <a:gs pos="100000">
                      <a:schemeClr val="accent6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1167130" y="4742180"/>
            <a:ext cx="5793740" cy="12077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54100">
                      <a:schemeClr val="accent3"/>
                    </a:gs>
                    <a:gs pos="100000">
                      <a:schemeClr val="accent6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9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0" y="1245870"/>
            <a:ext cx="509524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95960" y="1245870"/>
            <a:ext cx="508889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10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235065" y="1720850"/>
            <a:ext cx="5260975" cy="4455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95325" y="1720850"/>
            <a:ext cx="5255260" cy="4455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MiSans Normal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日期占位符 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标题 1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6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7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标题 8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8300"/>
            <a:ext cx="10800080" cy="58083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7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副标题"/>
          <p:cNvSpPr txBox="1"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6595" y="1118235"/>
            <a:ext cx="10799445" cy="4292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9" name="图形 1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758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351915" y="4349115"/>
            <a:ext cx="1607820" cy="3975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6"/>
              </a:gs>
            </a:gsLst>
            <a:lin ang="72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331595" y="2075815"/>
            <a:ext cx="4764405" cy="19773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92150" y="6356350"/>
            <a:ext cx="2889250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884805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95960" y="1248410"/>
            <a:ext cx="10800715" cy="493268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3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085" r:id="rId2"/>
    <p:sldLayoutId id="2147497086" r:id="rId3"/>
    <p:sldLayoutId id="2147497087" r:id="rId4"/>
    <p:sldLayoutId id="2147497088" r:id="rId5"/>
    <p:sldLayoutId id="2147497089" r:id="rId6"/>
    <p:sldLayoutId id="2147497090" r:id="rId7"/>
    <p:sldLayoutId id="2147497091" r:id="rId8"/>
    <p:sldLayoutId id="2147497092" r:id="rId9"/>
    <p:sldLayoutId id="2147497093" r:id="rId10"/>
    <p:sldLayoutId id="2147497094" r:id="rId11"/>
  </p:sldLayoutIdLst>
  <p:transition/>
  <p:timing/>
  <p:txStyles>
    <p:titleStyle>
      <a:lvl1pPr marL="0" indent="0"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中文标题" charset="0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微软雅黑" panose="020b0503020204020204" charset="-122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tags" Target="../tags/tag104.xml" /><Relationship Id="rId16" Type="http://schemas.openxmlformats.org/officeDocument/2006/relationships/tags" Target="../tags/tag105.xml" /><Relationship Id="rId17" Type="http://schemas.openxmlformats.org/officeDocument/2006/relationships/tags" Target="../tags/tag106.xml" /><Relationship Id="rId18" Type="http://schemas.openxmlformats.org/officeDocument/2006/relationships/tags" Target="../tags/tag107.xml" /><Relationship Id="rId19" Type="http://schemas.openxmlformats.org/officeDocument/2006/relationships/tags" Target="../tags/tag108.xml" /><Relationship Id="rId2" Type="http://schemas.openxmlformats.org/officeDocument/2006/relationships/tags" Target="../tags/tag91.xml" /><Relationship Id="rId20" Type="http://schemas.openxmlformats.org/officeDocument/2006/relationships/tags" Target="../tags/tag109.xml" /><Relationship Id="rId21" Type="http://schemas.openxmlformats.org/officeDocument/2006/relationships/tags" Target="../tags/tag110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1402205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理解电阻和电路的教学教案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2172970" y="1938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2" name="标题"/>
          <p:cNvSpPr txBox="1"/>
          <p:nvPr>
            <p:custDataLst>
              <p:tags r:id="rId5"/>
            </p:custDataLst>
          </p:nvPr>
        </p:nvSpPr>
        <p:spPr>
          <a:xfrm>
            <a:off x="2158365" y="2721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5030470" y="1938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6" name="标题"/>
          <p:cNvSpPr txBox="1"/>
          <p:nvPr>
            <p:custDataLst>
              <p:tags r:id="rId7"/>
            </p:custDataLst>
          </p:nvPr>
        </p:nvSpPr>
        <p:spPr>
          <a:xfrm>
            <a:off x="5030470" y="2721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教学目标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7887970" y="1938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0" name="标题"/>
          <p:cNvSpPr txBox="1"/>
          <p:nvPr>
            <p:custDataLst>
              <p:tags r:id="rId9"/>
            </p:custDataLst>
          </p:nvPr>
        </p:nvSpPr>
        <p:spPr>
          <a:xfrm>
            <a:off x="7887970" y="2721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教学内容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7887970" y="3970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7887970" y="4753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教学评估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2158365" y="3970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798" name="标题"/>
          <p:cNvSpPr txBox="1"/>
          <p:nvPr>
            <p:custDataLst>
              <p:tags r:id="rId13"/>
            </p:custDataLst>
          </p:nvPr>
        </p:nvSpPr>
        <p:spPr>
          <a:xfrm>
            <a:off x="2143760" y="4753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教学方法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4"/>
            </p:custDataLst>
          </p:nvPr>
        </p:nvSpPr>
        <p:spPr>
          <a:xfrm>
            <a:off x="5030470" y="3970655"/>
            <a:ext cx="2160270" cy="70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02" name="标题"/>
          <p:cNvSpPr txBox="1"/>
          <p:nvPr>
            <p:custDataLst>
              <p:tags r:id="rId15"/>
            </p:custDataLst>
          </p:nvPr>
        </p:nvSpPr>
        <p:spPr>
          <a:xfrm>
            <a:off x="5030470" y="4753610"/>
            <a:ext cx="2160270" cy="10985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教学步骤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87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89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41" y="1491551"/>
            <a:ext cx="842426" cy="245127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63" y="4222330"/>
            <a:ext cx="800843" cy="21996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任意多边形 18"/>
          <p:cNvSpPr/>
          <p:nvPr>
            <p:custDataLst>
              <p:tags r:id="rId4"/>
            </p:custDataLst>
          </p:nvPr>
        </p:nvSpPr>
        <p:spPr>
          <a:xfrm>
            <a:off x="6437032" y="2292866"/>
            <a:ext cx="2199627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任意多边形 19"/>
          <p:cNvSpPr/>
          <p:nvPr>
            <p:custDataLst>
              <p:tags r:id="rId5"/>
            </p:custDataLst>
          </p:nvPr>
        </p:nvSpPr>
        <p:spPr>
          <a:xfrm flipV="1">
            <a:off x="6311472" y="1663171"/>
            <a:ext cx="2451279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798" y="1492182"/>
            <a:ext cx="842426" cy="24498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882" y="4222330"/>
            <a:ext cx="800843" cy="21996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任意多边形 4"/>
          <p:cNvSpPr/>
          <p:nvPr>
            <p:custDataLst>
              <p:tags r:id="rId8"/>
            </p:custDataLst>
          </p:nvPr>
        </p:nvSpPr>
        <p:spPr>
          <a:xfrm>
            <a:off x="822151" y="2292866"/>
            <a:ext cx="2199627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任意多边形 5"/>
          <p:cNvSpPr/>
          <p:nvPr>
            <p:custDataLst>
              <p:tags r:id="rId9"/>
            </p:custDataLst>
          </p:nvPr>
        </p:nvSpPr>
        <p:spPr>
          <a:xfrm flipV="1">
            <a:off x="695960" y="1663171"/>
            <a:ext cx="2449846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51" y="2991334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理解电阻的概念和作用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32" y="2991334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学会使用电阻进行电路设计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14" y="1504801"/>
            <a:ext cx="842426" cy="24498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67" y="4234949"/>
            <a:ext cx="800843" cy="21996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任意多边形 11"/>
          <p:cNvSpPr/>
          <p:nvPr>
            <p:custDataLst>
              <p:tags r:id="rId14"/>
            </p:custDataLst>
          </p:nvPr>
        </p:nvSpPr>
        <p:spPr>
          <a:xfrm>
            <a:off x="3701836" y="2304854"/>
            <a:ext cx="2199627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任意多边形 12"/>
          <p:cNvSpPr/>
          <p:nvPr>
            <p:custDataLst>
              <p:tags r:id="rId15"/>
            </p:custDataLst>
          </p:nvPr>
        </p:nvSpPr>
        <p:spPr>
          <a:xfrm flipV="1">
            <a:off x="3576276" y="1676421"/>
            <a:ext cx="2449846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506" y="1529408"/>
            <a:ext cx="842426" cy="24498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59" y="4258295"/>
            <a:ext cx="800843" cy="220106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25"/>
          <p:cNvSpPr/>
          <p:nvPr>
            <p:custDataLst>
              <p:tags r:id="rId18"/>
            </p:custDataLst>
          </p:nvPr>
        </p:nvSpPr>
        <p:spPr>
          <a:xfrm>
            <a:off x="9171597" y="2329461"/>
            <a:ext cx="2201061" cy="331951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26"/>
          <p:cNvSpPr/>
          <p:nvPr>
            <p:custDataLst>
              <p:tags r:id="rId19"/>
            </p:custDataLst>
          </p:nvPr>
        </p:nvSpPr>
        <p:spPr>
          <a:xfrm flipV="1">
            <a:off x="9046668" y="1701028"/>
            <a:ext cx="2449846" cy="117796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28" y="3027930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理解电路的基本原理和组成元件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36" y="3003322"/>
            <a:ext cx="2199627" cy="198183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掌握电阻的测量方法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8980" name="矩形 3"/>
          <p:cNvSpPr/>
          <p:nvPr>
            <p:custDataLst>
              <p:tags r:id="rId2"/>
            </p:custDataLst>
          </p:nvPr>
        </p:nvSpPr>
        <p:spPr>
          <a:xfrm>
            <a:off x="1452738" y="1245235"/>
            <a:ext cx="9833935" cy="108121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3"/>
          <p:cNvSpPr/>
          <p:nvPr>
            <p:custDataLst>
              <p:tags r:id="rId3"/>
            </p:custDataLst>
          </p:nvPr>
        </p:nvSpPr>
        <p:spPr>
          <a:xfrm>
            <a:off x="905389" y="1245235"/>
            <a:ext cx="266693" cy="108121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4"/>
          <p:cNvSpPr txBox="1"/>
          <p:nvPr>
            <p:custDataLst>
              <p:tags r:id="rId4"/>
            </p:custDataLst>
          </p:nvPr>
        </p:nvSpPr>
        <p:spPr>
          <a:xfrm>
            <a:off x="1734308" y="1338653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学生能够理解电阻的概念和作用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39"/>
          <p:cNvSpPr/>
          <p:nvPr>
            <p:custDataLst>
              <p:tags r:id="rId5"/>
            </p:custDataLst>
          </p:nvPr>
        </p:nvSpPr>
        <p:spPr>
          <a:xfrm>
            <a:off x="1452738" y="2528744"/>
            <a:ext cx="9833935" cy="108121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5"/>
          <p:cNvSpPr/>
          <p:nvPr>
            <p:custDataLst>
              <p:tags r:id="rId6"/>
            </p:custDataLst>
          </p:nvPr>
        </p:nvSpPr>
        <p:spPr>
          <a:xfrm>
            <a:off x="905389" y="2528744"/>
            <a:ext cx="266693" cy="108121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41"/>
          <p:cNvSpPr txBox="1"/>
          <p:nvPr>
            <p:custDataLst>
              <p:tags r:id="rId7"/>
            </p:custDataLst>
          </p:nvPr>
        </p:nvSpPr>
        <p:spPr>
          <a:xfrm>
            <a:off x="1734308" y="2622162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学生能够掌握电路的基本原理和组成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12"/>
          <p:cNvSpPr/>
          <p:nvPr>
            <p:custDataLst>
              <p:tags r:id="rId8"/>
            </p:custDataLst>
          </p:nvPr>
        </p:nvSpPr>
        <p:spPr>
          <a:xfrm>
            <a:off x="1452738" y="3812252"/>
            <a:ext cx="9833935" cy="108121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17"/>
          <p:cNvSpPr/>
          <p:nvPr>
            <p:custDataLst>
              <p:tags r:id="rId9"/>
            </p:custDataLst>
          </p:nvPr>
        </p:nvSpPr>
        <p:spPr>
          <a:xfrm>
            <a:off x="905389" y="3812252"/>
            <a:ext cx="266693" cy="108121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19"/>
          <p:cNvSpPr txBox="1"/>
          <p:nvPr>
            <p:custDataLst>
              <p:tags r:id="rId10"/>
            </p:custDataLst>
          </p:nvPr>
        </p:nvSpPr>
        <p:spPr>
          <a:xfrm>
            <a:off x="1734308" y="3905670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学生能够分析简单电路的连接方式和工作原理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9"/>
          <p:cNvSpPr/>
          <p:nvPr>
            <p:custDataLst>
              <p:tags r:id="rId11"/>
            </p:custDataLst>
          </p:nvPr>
        </p:nvSpPr>
        <p:spPr>
          <a:xfrm>
            <a:off x="1452738" y="5095103"/>
            <a:ext cx="9833935" cy="108121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26"/>
          <p:cNvSpPr/>
          <p:nvPr>
            <p:custDataLst>
              <p:tags r:id="rId12"/>
            </p:custDataLst>
          </p:nvPr>
        </p:nvSpPr>
        <p:spPr>
          <a:xfrm>
            <a:off x="905389" y="5095103"/>
            <a:ext cx="266693" cy="108121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27"/>
          <p:cNvSpPr txBox="1"/>
          <p:nvPr>
            <p:custDataLst>
              <p:tags r:id="rId13"/>
            </p:custDataLst>
          </p:nvPr>
        </p:nvSpPr>
        <p:spPr>
          <a:xfrm>
            <a:off x="1734308" y="5188521"/>
            <a:ext cx="9409346" cy="8944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学生能够运用所学知识解决实际问题，提高动手能力和创新能力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情感态度与价值观</a:t>
            </a:r>
            <a:endParaRPr lang="zh-CN" altLang="en-US"/>
          </a:p>
        </p:txBody>
      </p:sp>
      <p:sp>
        <p:nvSpPr>
          <p:cNvPr id="1049038" name="五边形 30"/>
          <p:cNvSpPr/>
          <p:nvPr>
            <p:custDataLst>
              <p:tags r:id="rId2"/>
            </p:custDataLst>
          </p:nvPr>
        </p:nvSpPr>
        <p:spPr>
          <a:xfrm>
            <a:off x="695960" y="3143040"/>
            <a:ext cx="2862494" cy="116356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0" name="燕尾形 36"/>
          <p:cNvSpPr/>
          <p:nvPr>
            <p:custDataLst>
              <p:tags r:id="rId3"/>
            </p:custDataLst>
          </p:nvPr>
        </p:nvSpPr>
        <p:spPr>
          <a:xfrm>
            <a:off x="3267780" y="3143040"/>
            <a:ext cx="2862494" cy="116356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燕尾形 37"/>
          <p:cNvSpPr/>
          <p:nvPr>
            <p:custDataLst>
              <p:tags r:id="rId4"/>
            </p:custDataLst>
          </p:nvPr>
        </p:nvSpPr>
        <p:spPr>
          <a:xfrm>
            <a:off x="8411419" y="3143040"/>
            <a:ext cx="2862494" cy="116356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燕尾形 38"/>
          <p:cNvSpPr/>
          <p:nvPr>
            <p:custDataLst>
              <p:tags r:id="rId5"/>
            </p:custDataLst>
          </p:nvPr>
        </p:nvSpPr>
        <p:spPr>
          <a:xfrm>
            <a:off x="5839599" y="3143040"/>
            <a:ext cx="2862494" cy="116356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6" name="文本框 3"/>
          <p:cNvSpPr txBox="1"/>
          <p:nvPr>
            <p:custDataLst>
              <p:tags r:id="rId6"/>
            </p:custDataLst>
          </p:nvPr>
        </p:nvSpPr>
        <p:spPr>
          <a:xfrm>
            <a:off x="3207909" y="4554764"/>
            <a:ext cx="3087225" cy="135272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培养学生的创新精神和实践能力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8" name="文本框 6"/>
          <p:cNvSpPr txBox="1"/>
          <p:nvPr>
            <p:custDataLst>
              <p:tags r:id="rId7"/>
            </p:custDataLst>
          </p:nvPr>
        </p:nvSpPr>
        <p:spPr>
          <a:xfrm>
            <a:off x="695960" y="1515262"/>
            <a:ext cx="3087225" cy="139263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激发学生对科学的兴趣和好奇心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文本框 7"/>
          <p:cNvSpPr txBox="1"/>
          <p:nvPr>
            <p:custDataLst>
              <p:tags r:id="rId8"/>
            </p:custDataLst>
          </p:nvPr>
        </p:nvSpPr>
        <p:spPr>
          <a:xfrm>
            <a:off x="5837864" y="1515262"/>
            <a:ext cx="3087225" cy="139263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引导学生树立正确的科学观和价值观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8"/>
          <p:cNvSpPr txBox="1"/>
          <p:nvPr>
            <p:custDataLst>
              <p:tags r:id="rId9"/>
            </p:custDataLst>
          </p:nvPr>
        </p:nvSpPr>
        <p:spPr>
          <a:xfrm>
            <a:off x="8408816" y="4554764"/>
            <a:ext cx="3087225" cy="135272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培养学生的团队合作精神和社会责任感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088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电阻的基本概念</a:t>
            </a:r>
            <a:endParaRPr lang="zh-CN" altLang="en-US"/>
          </a:p>
        </p:txBody>
      </p:sp>
      <p:sp>
        <p:nvSpPr>
          <p:cNvPr id="104912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8606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6" name="矩形 65"/>
          <p:cNvSpPr/>
          <p:nvPr>
            <p:custDataLst>
              <p:tags r:id="rId3"/>
            </p:custDataLst>
          </p:nvPr>
        </p:nvSpPr>
        <p:spPr>
          <a:xfrm>
            <a:off x="1071489" y="1618298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66"/>
          <p:cNvSpPr txBox="1"/>
          <p:nvPr>
            <p:custDataLst>
              <p:tags r:id="rId4"/>
            </p:custDataLst>
          </p:nvPr>
        </p:nvSpPr>
        <p:spPr>
          <a:xfrm>
            <a:off x="1462975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电阻的定义：表示导体对电流阻碍作用的物理量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3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3345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69"/>
          <p:cNvSpPr/>
          <p:nvPr>
            <p:custDataLst>
              <p:tags r:id="rId6"/>
            </p:custDataLst>
          </p:nvPr>
        </p:nvSpPr>
        <p:spPr>
          <a:xfrm>
            <a:off x="6405570" y="1618298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70"/>
          <p:cNvSpPr txBox="1"/>
          <p:nvPr>
            <p:custDataLst>
              <p:tags r:id="rId7"/>
            </p:custDataLst>
          </p:nvPr>
        </p:nvSpPr>
        <p:spPr>
          <a:xfrm>
            <a:off x="6797714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电阻的单位：欧姆（Ω）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3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8606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8" name="文本框 74"/>
          <p:cNvSpPr txBox="1"/>
          <p:nvPr>
            <p:custDataLst>
              <p:tags r:id="rId9"/>
            </p:custDataLst>
          </p:nvPr>
        </p:nvSpPr>
        <p:spPr>
          <a:xfrm>
            <a:off x="1462975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电阻的计算公式：R=V/I，其中V为电压，I为电流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40" name="矩形 73"/>
          <p:cNvSpPr/>
          <p:nvPr>
            <p:custDataLst>
              <p:tags r:id="rId10"/>
            </p:custDataLst>
          </p:nvPr>
        </p:nvSpPr>
        <p:spPr>
          <a:xfrm>
            <a:off x="1071489" y="4237637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3219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84"/>
          <p:cNvSpPr/>
          <p:nvPr>
            <p:custDataLst>
              <p:tags r:id="rId12"/>
            </p:custDataLst>
          </p:nvPr>
        </p:nvSpPr>
        <p:spPr>
          <a:xfrm>
            <a:off x="6466103" y="4237637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85"/>
          <p:cNvSpPr txBox="1"/>
          <p:nvPr>
            <p:custDataLst>
              <p:tags r:id="rId13"/>
            </p:custDataLst>
          </p:nvPr>
        </p:nvSpPr>
        <p:spPr>
          <a:xfrm>
            <a:off x="6857589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电阻的种类：固定电阻、可变电阻、敏感电阻等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电路的基本组成</a:t>
            </a:r>
            <a:endParaRPr lang="zh-CN" altLang="en-US"/>
          </a:p>
        </p:txBody>
      </p:sp>
      <p:sp>
        <p:nvSpPr>
          <p:cNvPr id="1049182" name="矩形 38"/>
          <p:cNvSpPr/>
          <p:nvPr>
            <p:custDataLst>
              <p:tags r:id="rId2"/>
            </p:custDataLst>
          </p:nvPr>
        </p:nvSpPr>
        <p:spPr>
          <a:xfrm rot="204112">
            <a:off x="695960" y="1771436"/>
            <a:ext cx="3206782" cy="167452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39"/>
          <p:cNvSpPr/>
          <p:nvPr>
            <p:custDataLst>
              <p:tags r:id="rId3"/>
            </p:custDataLst>
          </p:nvPr>
        </p:nvSpPr>
        <p:spPr>
          <a:xfrm>
            <a:off x="699750" y="1772067"/>
            <a:ext cx="3206782" cy="16745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TextBox 2"/>
          <p:cNvSpPr txBox="1"/>
          <p:nvPr>
            <p:custDataLst>
              <p:tags r:id="rId4"/>
            </p:custDataLst>
          </p:nvPr>
        </p:nvSpPr>
        <p:spPr>
          <a:xfrm>
            <a:off x="885457" y="1902820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电源：提供电能的设备，如电池、发电机等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88" name="矩形 100"/>
          <p:cNvSpPr/>
          <p:nvPr>
            <p:custDataLst>
              <p:tags r:id="rId5"/>
            </p:custDataLst>
          </p:nvPr>
        </p:nvSpPr>
        <p:spPr>
          <a:xfrm rot="204112">
            <a:off x="4490958" y="1771436"/>
            <a:ext cx="3206782" cy="167452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101"/>
          <p:cNvSpPr/>
          <p:nvPr>
            <p:custDataLst>
              <p:tags r:id="rId6"/>
            </p:custDataLst>
          </p:nvPr>
        </p:nvSpPr>
        <p:spPr>
          <a:xfrm>
            <a:off x="4494748" y="1772067"/>
            <a:ext cx="3206782" cy="167452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TextBox 2"/>
          <p:cNvSpPr txBox="1"/>
          <p:nvPr>
            <p:custDataLst>
              <p:tags r:id="rId7"/>
            </p:custDataLst>
          </p:nvPr>
        </p:nvSpPr>
        <p:spPr>
          <a:xfrm>
            <a:off x="4681087" y="1902820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负载：消耗电能的设备，如灯泡、电动机等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94" name="矩形 122"/>
          <p:cNvSpPr/>
          <p:nvPr>
            <p:custDataLst>
              <p:tags r:id="rId8"/>
            </p:custDataLst>
          </p:nvPr>
        </p:nvSpPr>
        <p:spPr>
          <a:xfrm rot="204112">
            <a:off x="8285957" y="1771436"/>
            <a:ext cx="3206782" cy="167452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123"/>
          <p:cNvSpPr/>
          <p:nvPr>
            <p:custDataLst>
              <p:tags r:id="rId9"/>
            </p:custDataLst>
          </p:nvPr>
        </p:nvSpPr>
        <p:spPr>
          <a:xfrm>
            <a:off x="8289747" y="1772067"/>
            <a:ext cx="3206782" cy="16745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TextBox 2"/>
          <p:cNvSpPr txBox="1"/>
          <p:nvPr>
            <p:custDataLst>
              <p:tags r:id="rId10"/>
            </p:custDataLst>
          </p:nvPr>
        </p:nvSpPr>
        <p:spPr>
          <a:xfrm>
            <a:off x="8474822" y="1902820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导线：连接电源和负载的导电材料，如铜线、铝线等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00" name="矩形 89"/>
          <p:cNvSpPr/>
          <p:nvPr>
            <p:custDataLst>
              <p:tags r:id="rId11"/>
            </p:custDataLst>
          </p:nvPr>
        </p:nvSpPr>
        <p:spPr>
          <a:xfrm rot="204112">
            <a:off x="695960" y="3975920"/>
            <a:ext cx="3206782" cy="167452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90"/>
          <p:cNvSpPr/>
          <p:nvPr>
            <p:custDataLst>
              <p:tags r:id="rId12"/>
            </p:custDataLst>
          </p:nvPr>
        </p:nvSpPr>
        <p:spPr>
          <a:xfrm>
            <a:off x="699750" y="3976552"/>
            <a:ext cx="3206782" cy="16745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TextBox 2"/>
          <p:cNvSpPr txBox="1"/>
          <p:nvPr>
            <p:custDataLst>
              <p:tags r:id="rId13"/>
            </p:custDataLst>
          </p:nvPr>
        </p:nvSpPr>
        <p:spPr>
          <a:xfrm>
            <a:off x="885457" y="4107305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开关：控制电路通断的装置，如按钮、开关等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06" name="矩形 111"/>
          <p:cNvSpPr/>
          <p:nvPr>
            <p:custDataLst>
              <p:tags r:id="rId14"/>
            </p:custDataLst>
          </p:nvPr>
        </p:nvSpPr>
        <p:spPr>
          <a:xfrm rot="204112">
            <a:off x="4490958" y="3975920"/>
            <a:ext cx="3206782" cy="1674524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112"/>
          <p:cNvSpPr/>
          <p:nvPr>
            <p:custDataLst>
              <p:tags r:id="rId15"/>
            </p:custDataLst>
          </p:nvPr>
        </p:nvSpPr>
        <p:spPr>
          <a:xfrm>
            <a:off x="4494748" y="3976552"/>
            <a:ext cx="3206782" cy="1674524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210" name="TextBox 2"/>
          <p:cNvSpPr txBox="1"/>
          <p:nvPr>
            <p:custDataLst>
              <p:tags r:id="rId16"/>
            </p:custDataLst>
          </p:nvPr>
        </p:nvSpPr>
        <p:spPr>
          <a:xfrm>
            <a:off x="4681087" y="4107305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电阻：限制电流通过的元件，如电阻器、电感器等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12" name="矩形 8"/>
          <p:cNvSpPr/>
          <p:nvPr>
            <p:custDataLst>
              <p:tags r:id="rId17"/>
            </p:custDataLst>
          </p:nvPr>
        </p:nvSpPr>
        <p:spPr>
          <a:xfrm rot="204112">
            <a:off x="8285957" y="3975920"/>
            <a:ext cx="3206782" cy="1674524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9"/>
          <p:cNvSpPr/>
          <p:nvPr>
            <p:custDataLst>
              <p:tags r:id="rId18"/>
            </p:custDataLst>
          </p:nvPr>
        </p:nvSpPr>
        <p:spPr>
          <a:xfrm>
            <a:off x="8289747" y="3976552"/>
            <a:ext cx="3206782" cy="1674524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216" name="TextBox 2"/>
          <p:cNvSpPr txBox="1"/>
          <p:nvPr>
            <p:custDataLst>
              <p:tags r:id="rId19"/>
            </p:custDataLst>
          </p:nvPr>
        </p:nvSpPr>
        <p:spPr>
          <a:xfrm>
            <a:off x="8476086" y="4107305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电路图：表示电路连接关系的图形，如电路原理图、接线图等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欧姆定律及其应用</a:t>
            </a:r>
            <a:endParaRPr lang="zh-CN" altLang="en-US"/>
          </a:p>
        </p:txBody>
      </p:sp>
      <p:sp>
        <p:nvSpPr>
          <p:cNvPr id="1049252" name="对角圆角矩形 15"/>
          <p:cNvSpPr/>
          <p:nvPr>
            <p:custDataLst>
              <p:tags r:id="rId2"/>
            </p:custDataLst>
          </p:nvPr>
        </p:nvSpPr>
        <p:spPr>
          <a:xfrm>
            <a:off x="1336368" y="4046474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对角圆角矩形 16"/>
          <p:cNvSpPr/>
          <p:nvPr>
            <p:custDataLst>
              <p:tags r:id="rId3"/>
            </p:custDataLst>
          </p:nvPr>
        </p:nvSpPr>
        <p:spPr>
          <a:xfrm>
            <a:off x="1336368" y="390076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直角三角形 17"/>
          <p:cNvSpPr/>
          <p:nvPr>
            <p:custDataLst>
              <p:tags r:id="rId4"/>
            </p:custDataLst>
          </p:nvPr>
        </p:nvSpPr>
        <p:spPr>
          <a:xfrm>
            <a:off x="1915865" y="3901432"/>
            <a:ext cx="87291" cy="14548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文本框 27"/>
          <p:cNvSpPr txBox="1"/>
          <p:nvPr>
            <p:custDataLst>
              <p:tags r:id="rId5"/>
            </p:custDataLst>
          </p:nvPr>
        </p:nvSpPr>
        <p:spPr>
          <a:xfrm>
            <a:off x="1953295" y="405783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欧姆定律的应用：电路分析、设计、优化等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对角圆角矩形 52"/>
          <p:cNvSpPr/>
          <p:nvPr>
            <p:custDataLst>
              <p:tags r:id="rId6"/>
            </p:custDataLst>
          </p:nvPr>
        </p:nvSpPr>
        <p:spPr>
          <a:xfrm>
            <a:off x="1336368" y="139161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对角圆角矩形 53"/>
          <p:cNvSpPr/>
          <p:nvPr>
            <p:custDataLst>
              <p:tags r:id="rId7"/>
            </p:custDataLst>
          </p:nvPr>
        </p:nvSpPr>
        <p:spPr>
          <a:xfrm>
            <a:off x="1336368" y="124523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直角三角形 54"/>
          <p:cNvSpPr/>
          <p:nvPr>
            <p:custDataLst>
              <p:tags r:id="rId8"/>
            </p:custDataLst>
          </p:nvPr>
        </p:nvSpPr>
        <p:spPr>
          <a:xfrm>
            <a:off x="1915865" y="1245903"/>
            <a:ext cx="87291" cy="14548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文本框 56"/>
          <p:cNvSpPr txBox="1"/>
          <p:nvPr>
            <p:custDataLst>
              <p:tags r:id="rId9"/>
            </p:custDataLst>
          </p:nvPr>
        </p:nvSpPr>
        <p:spPr>
          <a:xfrm>
            <a:off x="1953295" y="1394955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欧姆定律的定义：电流与电压和电阻之间的关系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对角圆角矩形 5"/>
          <p:cNvSpPr/>
          <p:nvPr>
            <p:custDataLst>
              <p:tags r:id="rId10"/>
            </p:custDataLst>
          </p:nvPr>
        </p:nvSpPr>
        <p:spPr>
          <a:xfrm>
            <a:off x="1336368" y="2719043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6"/>
          <p:cNvSpPr/>
          <p:nvPr>
            <p:custDataLst>
              <p:tags r:id="rId11"/>
            </p:custDataLst>
          </p:nvPr>
        </p:nvSpPr>
        <p:spPr>
          <a:xfrm>
            <a:off x="1336368" y="2572665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7"/>
          <p:cNvSpPr/>
          <p:nvPr>
            <p:custDataLst>
              <p:tags r:id="rId12"/>
            </p:custDataLst>
          </p:nvPr>
        </p:nvSpPr>
        <p:spPr>
          <a:xfrm>
            <a:off x="1915865" y="2574002"/>
            <a:ext cx="87291" cy="14548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8"/>
          <p:cNvSpPr txBox="1"/>
          <p:nvPr>
            <p:custDataLst>
              <p:tags r:id="rId13"/>
            </p:custDataLst>
          </p:nvPr>
        </p:nvSpPr>
        <p:spPr>
          <a:xfrm>
            <a:off x="1953295" y="2730406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欧姆定律的公式：I=V/R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对角圆角矩形 9"/>
          <p:cNvSpPr/>
          <p:nvPr>
            <p:custDataLst>
              <p:tags r:id="rId14"/>
            </p:custDataLst>
          </p:nvPr>
        </p:nvSpPr>
        <p:spPr>
          <a:xfrm>
            <a:off x="1336368" y="5374572"/>
            <a:ext cx="9519420" cy="80234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10"/>
          <p:cNvSpPr/>
          <p:nvPr>
            <p:custDataLst>
              <p:tags r:id="rId15"/>
            </p:custDataLst>
          </p:nvPr>
        </p:nvSpPr>
        <p:spPr>
          <a:xfrm>
            <a:off x="1336368" y="5228194"/>
            <a:ext cx="579368" cy="5528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11"/>
          <p:cNvSpPr/>
          <p:nvPr>
            <p:custDataLst>
              <p:tags r:id="rId16"/>
            </p:custDataLst>
          </p:nvPr>
        </p:nvSpPr>
        <p:spPr>
          <a:xfrm>
            <a:off x="1915865" y="5228862"/>
            <a:ext cx="87291" cy="14548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12"/>
          <p:cNvSpPr txBox="1"/>
          <p:nvPr>
            <p:custDataLst>
              <p:tags r:id="rId17"/>
            </p:custDataLst>
          </p:nvPr>
        </p:nvSpPr>
        <p:spPr>
          <a:xfrm>
            <a:off x="1953295" y="5385267"/>
            <a:ext cx="8601071" cy="7885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欧姆定律的局限性：只适用于线性电路，不适用于非线性电路和交流电路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串联和并联电路</a:t>
            </a:r>
            <a:endParaRPr lang="zh-CN" altLang="en-US"/>
          </a:p>
        </p:txBody>
      </p:sp>
      <p:sp>
        <p:nvSpPr>
          <p:cNvPr id="1049318" name="矩形 38"/>
          <p:cNvSpPr/>
          <p:nvPr>
            <p:custDataLst>
              <p:tags r:id="rId2"/>
            </p:custDataLst>
          </p:nvPr>
        </p:nvSpPr>
        <p:spPr>
          <a:xfrm rot="204112">
            <a:off x="695960" y="1802517"/>
            <a:ext cx="3206032" cy="167413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39"/>
          <p:cNvSpPr/>
          <p:nvPr>
            <p:custDataLst>
              <p:tags r:id="rId3"/>
            </p:custDataLst>
          </p:nvPr>
        </p:nvSpPr>
        <p:spPr>
          <a:xfrm>
            <a:off x="699749" y="1803149"/>
            <a:ext cx="3206032" cy="16741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TextBox 2"/>
          <p:cNvSpPr txBox="1"/>
          <p:nvPr>
            <p:custDataLst>
              <p:tags r:id="rId4"/>
            </p:custDataLst>
          </p:nvPr>
        </p:nvSpPr>
        <p:spPr>
          <a:xfrm>
            <a:off x="885413" y="1933871"/>
            <a:ext cx="2848266" cy="138223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串联电路：电流通过一个电阻后，再通过另一个电阻，形成串联电路。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24" name="矩形 100"/>
          <p:cNvSpPr/>
          <p:nvPr>
            <p:custDataLst>
              <p:tags r:id="rId5"/>
            </p:custDataLst>
          </p:nvPr>
        </p:nvSpPr>
        <p:spPr>
          <a:xfrm rot="204112">
            <a:off x="4491334" y="1802517"/>
            <a:ext cx="3206032" cy="1674132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01"/>
          <p:cNvSpPr/>
          <p:nvPr>
            <p:custDataLst>
              <p:tags r:id="rId6"/>
            </p:custDataLst>
          </p:nvPr>
        </p:nvSpPr>
        <p:spPr>
          <a:xfrm>
            <a:off x="4495123" y="1803149"/>
            <a:ext cx="3206032" cy="16741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TextBox 2"/>
          <p:cNvSpPr txBox="1"/>
          <p:nvPr>
            <p:custDataLst>
              <p:tags r:id="rId7"/>
            </p:custDataLst>
          </p:nvPr>
        </p:nvSpPr>
        <p:spPr>
          <a:xfrm>
            <a:off x="4681418" y="1933871"/>
            <a:ext cx="2848266" cy="138223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22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并联电路：电流通过一个电阻后，同时通过另一个电阻，形成并联电路。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30" name="矩形 122"/>
          <p:cNvSpPr/>
          <p:nvPr>
            <p:custDataLst>
              <p:tags r:id="rId8"/>
            </p:custDataLst>
          </p:nvPr>
        </p:nvSpPr>
        <p:spPr>
          <a:xfrm rot="204112">
            <a:off x="8286708" y="1802517"/>
            <a:ext cx="3206032" cy="167413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123"/>
          <p:cNvSpPr/>
          <p:nvPr>
            <p:custDataLst>
              <p:tags r:id="rId9"/>
            </p:custDataLst>
          </p:nvPr>
        </p:nvSpPr>
        <p:spPr>
          <a:xfrm>
            <a:off x="8290497" y="1803149"/>
            <a:ext cx="3206032" cy="167413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TextBox 2"/>
          <p:cNvSpPr txBox="1"/>
          <p:nvPr>
            <p:custDataLst>
              <p:tags r:id="rId10"/>
            </p:custDataLst>
          </p:nvPr>
        </p:nvSpPr>
        <p:spPr>
          <a:xfrm>
            <a:off x="8475529" y="1933871"/>
            <a:ext cx="2848266" cy="138223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串联电路的特点：电流相同，电压不同，总电阻等于各电阻之和。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36" name="矩形 89"/>
          <p:cNvSpPr/>
          <p:nvPr>
            <p:custDataLst>
              <p:tags r:id="rId11"/>
            </p:custDataLst>
          </p:nvPr>
        </p:nvSpPr>
        <p:spPr>
          <a:xfrm rot="204112">
            <a:off x="2593647" y="3945230"/>
            <a:ext cx="3206032" cy="1674132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90"/>
          <p:cNvSpPr/>
          <p:nvPr>
            <p:custDataLst>
              <p:tags r:id="rId12"/>
            </p:custDataLst>
          </p:nvPr>
        </p:nvSpPr>
        <p:spPr>
          <a:xfrm>
            <a:off x="2597436" y="3945862"/>
            <a:ext cx="3206032" cy="16741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TextBox 2"/>
          <p:cNvSpPr txBox="1"/>
          <p:nvPr>
            <p:custDataLst>
              <p:tags r:id="rId13"/>
            </p:custDataLst>
          </p:nvPr>
        </p:nvSpPr>
        <p:spPr>
          <a:xfrm>
            <a:off x="2783100" y="4076584"/>
            <a:ext cx="2848266" cy="138223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并联电路的特点：电压相同，电流不同，总电阻等于各电阻之积。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42" name="矩形 111"/>
          <p:cNvSpPr/>
          <p:nvPr>
            <p:custDataLst>
              <p:tags r:id="rId14"/>
            </p:custDataLst>
          </p:nvPr>
        </p:nvSpPr>
        <p:spPr>
          <a:xfrm rot="204112">
            <a:off x="6389021" y="3945230"/>
            <a:ext cx="3206032" cy="1674132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112"/>
          <p:cNvSpPr/>
          <p:nvPr>
            <p:custDataLst>
              <p:tags r:id="rId15"/>
            </p:custDataLst>
          </p:nvPr>
        </p:nvSpPr>
        <p:spPr>
          <a:xfrm>
            <a:off x="6392810" y="3945862"/>
            <a:ext cx="3206032" cy="167413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346" name="TextBox 2"/>
          <p:cNvSpPr txBox="1"/>
          <p:nvPr>
            <p:custDataLst>
              <p:tags r:id="rId16"/>
            </p:custDataLst>
          </p:nvPr>
        </p:nvSpPr>
        <p:spPr>
          <a:xfrm>
            <a:off x="6579105" y="4076584"/>
            <a:ext cx="2848266" cy="138223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22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串联和并联电路的应用：在家庭电路、电子设备、工业生产等领域广泛应用。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382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讲解法</a:t>
            </a:r>
            <a:endParaRPr lang="zh-CN" altLang="en-US"/>
          </a:p>
        </p:txBody>
      </p:sp>
      <p:sp>
        <p:nvSpPr>
          <p:cNvPr id="10494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8606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0" name="矩形 65"/>
          <p:cNvSpPr/>
          <p:nvPr>
            <p:custDataLst>
              <p:tags r:id="rId3"/>
            </p:custDataLst>
          </p:nvPr>
        </p:nvSpPr>
        <p:spPr>
          <a:xfrm>
            <a:off x="1071489" y="1618298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66"/>
          <p:cNvSpPr txBox="1"/>
          <p:nvPr>
            <p:custDataLst>
              <p:tags r:id="rId4"/>
            </p:custDataLst>
          </p:nvPr>
        </p:nvSpPr>
        <p:spPr>
          <a:xfrm>
            <a:off x="1462975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介绍电阻的概念和作用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3345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69"/>
          <p:cNvSpPr/>
          <p:nvPr>
            <p:custDataLst>
              <p:tags r:id="rId6"/>
            </p:custDataLst>
          </p:nvPr>
        </p:nvSpPr>
        <p:spPr>
          <a:xfrm>
            <a:off x="6405570" y="1618298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文本框 70"/>
          <p:cNvSpPr txBox="1"/>
          <p:nvPr>
            <p:custDataLst>
              <p:tags r:id="rId7"/>
            </p:custDataLst>
          </p:nvPr>
        </p:nvSpPr>
        <p:spPr>
          <a:xfrm>
            <a:off x="6797714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讲解电路的基本原理和组成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8606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2" name="文本框 74"/>
          <p:cNvSpPr txBox="1"/>
          <p:nvPr>
            <p:custDataLst>
              <p:tags r:id="rId9"/>
            </p:custDataLst>
          </p:nvPr>
        </p:nvSpPr>
        <p:spPr>
          <a:xfrm>
            <a:off x="1462975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通过实例分析，帮助学生理解电阻和电路的关系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34" name="矩形 73"/>
          <p:cNvSpPr/>
          <p:nvPr>
            <p:custDataLst>
              <p:tags r:id="rId10"/>
            </p:custDataLst>
          </p:nvPr>
        </p:nvSpPr>
        <p:spPr>
          <a:xfrm>
            <a:off x="1071489" y="4237637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3219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84"/>
          <p:cNvSpPr/>
          <p:nvPr>
            <p:custDataLst>
              <p:tags r:id="rId12"/>
            </p:custDataLst>
          </p:nvPr>
        </p:nvSpPr>
        <p:spPr>
          <a:xfrm>
            <a:off x="6466103" y="4237637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文本框 85"/>
          <p:cNvSpPr txBox="1"/>
          <p:nvPr>
            <p:custDataLst>
              <p:tags r:id="rId13"/>
            </p:custDataLst>
          </p:nvPr>
        </p:nvSpPr>
        <p:spPr>
          <a:xfrm>
            <a:off x="6857589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引导学生动手实践，提高学习效果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实验法</a:t>
            </a:r>
            <a:endParaRPr lang="zh-CN" altLang="en-US"/>
          </a:p>
        </p:txBody>
      </p:sp>
      <p:sp>
        <p:nvSpPr>
          <p:cNvPr id="1049476" name="Freeform 27"/>
          <p:cNvSpPr/>
          <p:nvPr>
            <p:custDataLst>
              <p:tags r:id="rId2"/>
            </p:custDataLst>
          </p:nvPr>
        </p:nvSpPr>
        <p:spPr bwMode="auto">
          <a:xfrm>
            <a:off x="695960" y="5827903"/>
            <a:ext cx="186887" cy="171772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8" name="矩形: 圆角 32"/>
          <p:cNvSpPr/>
          <p:nvPr>
            <p:custDataLst>
              <p:tags r:id="rId3"/>
            </p:custDataLst>
          </p:nvPr>
        </p:nvSpPr>
        <p:spPr>
          <a:xfrm flipH="1">
            <a:off x="823971" y="1332222"/>
            <a:ext cx="2207279" cy="47571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0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5960" y="5029266"/>
            <a:ext cx="2183032" cy="90351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82" name="正文"/>
          <p:cNvSpPr txBox="1"/>
          <p:nvPr>
            <p:custDataLst>
              <p:tags r:id="rId5"/>
            </p:custDataLst>
          </p:nvPr>
        </p:nvSpPr>
        <p:spPr>
          <a:xfrm>
            <a:off x="957078" y="1422021"/>
            <a:ext cx="1941268" cy="35877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单击此处输入（你的）智能图形项正文，文字是您思想的提炼，请尽量言简意赅的阐述观点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84" name="标题"/>
          <p:cNvSpPr txBox="1"/>
          <p:nvPr>
            <p:custDataLst>
              <p:tags r:id="rId6"/>
            </p:custDataLst>
          </p:nvPr>
        </p:nvSpPr>
        <p:spPr>
          <a:xfrm>
            <a:off x="764742" y="5078305"/>
            <a:ext cx="2087090" cy="65846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3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实验目的：通过实验让学生理解电阻和电路的概念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86" name="Freeform 27"/>
          <p:cNvSpPr/>
          <p:nvPr>
            <p:custDataLst>
              <p:tags r:id="rId7"/>
            </p:custDataLst>
          </p:nvPr>
        </p:nvSpPr>
        <p:spPr bwMode="auto">
          <a:xfrm>
            <a:off x="3517304" y="5827903"/>
            <a:ext cx="186887" cy="171772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8" name="矩形: 圆角 38"/>
          <p:cNvSpPr/>
          <p:nvPr>
            <p:custDataLst>
              <p:tags r:id="rId8"/>
            </p:custDataLst>
          </p:nvPr>
        </p:nvSpPr>
        <p:spPr>
          <a:xfrm flipH="1">
            <a:off x="3645316" y="1332222"/>
            <a:ext cx="2207279" cy="47571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7304" y="5029266"/>
            <a:ext cx="2183032" cy="90351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92" name="正文"/>
          <p:cNvSpPr txBox="1"/>
          <p:nvPr>
            <p:custDataLst>
              <p:tags r:id="rId10"/>
            </p:custDataLst>
          </p:nvPr>
        </p:nvSpPr>
        <p:spPr>
          <a:xfrm>
            <a:off x="3778422" y="1422021"/>
            <a:ext cx="1941268" cy="35877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单击此处输入（你的）智能图形项正文，文字是您思想的提炼，请尽量言简意赅的阐述观点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94" name="标题"/>
          <p:cNvSpPr txBox="1"/>
          <p:nvPr>
            <p:custDataLst>
              <p:tags r:id="rId11"/>
            </p:custDataLst>
          </p:nvPr>
        </p:nvSpPr>
        <p:spPr>
          <a:xfrm>
            <a:off x="3586086" y="5078305"/>
            <a:ext cx="2087090" cy="65846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4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实验器材：电阻、电池、导线、开关等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96" name="Freeform 27"/>
          <p:cNvSpPr/>
          <p:nvPr>
            <p:custDataLst>
              <p:tags r:id="rId12"/>
            </p:custDataLst>
          </p:nvPr>
        </p:nvSpPr>
        <p:spPr bwMode="auto">
          <a:xfrm>
            <a:off x="6338648" y="5827903"/>
            <a:ext cx="186887" cy="171772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8" name="矩形: 圆角 68"/>
          <p:cNvSpPr/>
          <p:nvPr>
            <p:custDataLst>
              <p:tags r:id="rId13"/>
            </p:custDataLst>
          </p:nvPr>
        </p:nvSpPr>
        <p:spPr>
          <a:xfrm flipH="1">
            <a:off x="6466660" y="1332222"/>
            <a:ext cx="2207279" cy="47571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648" y="5029266"/>
            <a:ext cx="2183032" cy="90351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502" name="正文"/>
          <p:cNvSpPr txBox="1"/>
          <p:nvPr>
            <p:custDataLst>
              <p:tags r:id="rId15"/>
            </p:custDataLst>
          </p:nvPr>
        </p:nvSpPr>
        <p:spPr>
          <a:xfrm>
            <a:off x="6599766" y="1422021"/>
            <a:ext cx="1941268" cy="35877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a. 连接电路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b. 测量电阻值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c. 观察电流和电压的变化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04" name="标题"/>
          <p:cNvSpPr txBox="1"/>
          <p:nvPr>
            <p:custDataLst>
              <p:tags r:id="rId16"/>
            </p:custDataLst>
          </p:nvPr>
        </p:nvSpPr>
        <p:spPr>
          <a:xfrm>
            <a:off x="6407431" y="5078305"/>
            <a:ext cx="2087090" cy="65846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3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实验步骤： a. 连接电路 b. 测量电阻值 c. 观察电流和电压的变化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06" name="Freeform 27"/>
          <p:cNvSpPr/>
          <p:nvPr>
            <p:custDataLst>
              <p:tags r:id="rId17"/>
            </p:custDataLst>
          </p:nvPr>
        </p:nvSpPr>
        <p:spPr bwMode="auto">
          <a:xfrm>
            <a:off x="9159993" y="5827903"/>
            <a:ext cx="186887" cy="171772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8" name="矩形: 圆角 74"/>
          <p:cNvSpPr/>
          <p:nvPr>
            <p:custDataLst>
              <p:tags r:id="rId18"/>
            </p:custDataLst>
          </p:nvPr>
        </p:nvSpPr>
        <p:spPr>
          <a:xfrm flipH="1">
            <a:off x="9288641" y="1332222"/>
            <a:ext cx="2207279" cy="47571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0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9993" y="5029266"/>
            <a:ext cx="2183032" cy="90351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512" name="正文"/>
          <p:cNvSpPr txBox="1"/>
          <p:nvPr>
            <p:custDataLst>
              <p:tags r:id="rId20"/>
            </p:custDataLst>
          </p:nvPr>
        </p:nvSpPr>
        <p:spPr>
          <a:xfrm>
            <a:off x="9421110" y="1422021"/>
            <a:ext cx="1941268" cy="35877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单击此处输入（你的）智能图形项正文，文字是您思想的提炼，请尽量言简意赅的阐述观点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14" name="标题"/>
          <p:cNvSpPr txBox="1"/>
          <p:nvPr>
            <p:custDataLst>
              <p:tags r:id="rId21"/>
            </p:custDataLst>
          </p:nvPr>
        </p:nvSpPr>
        <p:spPr>
          <a:xfrm>
            <a:off x="9229412" y="5078305"/>
            <a:ext cx="2087090" cy="65846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3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实验结果：通过实验数据，让学生理解电阻和电路的工作原理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https://d.book118.com/078114022055006045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 文档标题内容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 文档标题内容"/>
  <p:tag name="KSO_WM_UNIT_TYPE" val="a"/>
  <p:tag name="KSO_WM_UNIT_VALUE" val="1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.xml><?xml version="1.0" encoding="utf-8"?>
<p:tagLst xmlns:p="http://schemas.openxmlformats.org/presentationml/2006/main">
  <p:tag name="KSO_WM_BEAUTIFY_FLAG" val="#wm#"/>
  <p:tag name="KSO_WM_SLIDE_CONTENT_AREA" val="{&quot;left&quot;:&quot;70.15&quot;,&quot;top&quot;:&quot;137.55&quot;,&quot;width&quot;:&quot;465.9&quot;,&quot;height&quot;:&quot;256.5&quot;}"/>
  <p:tag name="KSO_WM_SLIDE_ID" val="custom20230266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1"/>
  <p:tag name="KSO_WM_UNIT_INDEX" val="1_5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2"/>
  <p:tag name="KSO_WM_UNIT_INDEX" val="1_5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4">
      <a:dk1>
        <a:sysClr val="windowText" lastClr="000000"/>
      </a:dk1>
      <a:lt1>
        <a:sysClr val="window" lastClr="FFFFFF"/>
      </a:lt1>
      <a:dk2>
        <a:srgbClr val="44546A"/>
      </a:dk2>
      <a:lt2>
        <a:srgbClr val="F3F5FB"/>
      </a:lt2>
      <a:accent1>
        <a:srgbClr val="0CA9F8"/>
      </a:accent1>
      <a:accent2>
        <a:srgbClr val="6DAAF9"/>
      </a:accent2>
      <a:accent3>
        <a:srgbClr val="8993F8"/>
      </a:accent3>
      <a:accent4>
        <a:srgbClr val="A67CF7"/>
      </a:accent4>
      <a:accent5>
        <a:srgbClr val="C265F6"/>
      </a:accent5>
      <a:accent6>
        <a:srgbClr val="DF4EF5"/>
      </a:accent6>
      <a:hlink>
        <a:srgbClr val="0563C1"/>
      </a:hlink>
      <a:folHlink>
        <a:srgbClr val="954F72"/>
      </a:folHlink>
    </a:clrScheme>
    <a:fontScheme name="自定义 23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+中文标题</vt:lpstr>
      <vt:lpstr>微软雅黑</vt:lpstr>
      <vt:lpstr>Wingdings</vt:lpstr>
      <vt:lpstr>Calibri Light</vt:lpstr>
      <vt:lpstr>宋体</vt:lpstr>
      <vt:lpstr>Office Theme</vt:lpstr>
      <vt:lpstr>理解电阻和电路的教学教案</vt:lpstr>
      <vt:lpstr>目录</vt:lpstr>
      <vt:lpstr>添加章节标题</vt:lpstr>
      <vt:lpstr>教学目标</vt:lpstr>
      <vt:lpstr>知识目标</vt:lpstr>
      <vt:lpstr>能力目标</vt:lpstr>
      <vt:lpstr>情感态度与价值观</vt:lpstr>
      <vt:lpstr>教学内容</vt:lpstr>
      <vt:lpstr>电阻的基本概念</vt:lpstr>
      <vt:lpstr>电路的基本组成</vt:lpstr>
      <vt:lpstr>欧姆定律及其应用</vt:lpstr>
      <vt:lpstr>串联和并联电路</vt:lpstr>
      <vt:lpstr>教学方法</vt:lpstr>
      <vt:lpstr>讲解法</vt:lpstr>
      <vt:lpstr>实验法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2024-09-25T22:28:07.860</cp:lastPrinted>
  <dcterms:created xsi:type="dcterms:W3CDTF">2024-09-25T14:28:07Z</dcterms:created>
  <dcterms:modified xsi:type="dcterms:W3CDTF">2024-09-25T14:28:10Z</dcterms:modified>
</cp:coreProperties>
</file>