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  <p:sldMasterId id="2147483683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6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853F06-6577-4507-BAF6-6144B5797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399406-23E4-4B94-9D41-6C0DA8D46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0109A5-6F4F-4C45-AFB1-AD174FA2B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A7E7F3-DEFA-44DB-8001-4268D61AA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7A2FC3-2038-4E0F-83A1-E78C03377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EF24AA-9843-4D91-8EAF-8ACFF2FA6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73EA5C-DD40-43D4-A8F2-A16A06CEF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9C507E-2779-4EDF-9FC6-05E351D4A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E4E442-7720-4C5F-BBC1-5240A5EA6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3E4824-D845-4081-8AE2-DB650F79B7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1946AC-D1D7-4B11-BE48-4524099F0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image" Target="../media/image1.jpeg" /><Relationship Id="rId13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0B9294-950F-4B43-8566-32723803539F}" type="datetimeFigureOut">
              <a:rPr lang="zh-CN" altLang="en-US" smtClean="0"/>
              <a:t>2023/8/16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D5C5DB-8F88-4A47-AEE2-AEB5E6DCF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ags" Target="../tags/tag1.xml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ags" Target="../tags/tag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.xml" /><Relationship Id="rId3" Type="http://schemas.openxmlformats.org/officeDocument/2006/relationships/tags" Target="../tags/tag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11706303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83726"/>
            <a:ext cx="9144000" cy="2387600"/>
          </a:xfrm>
        </p:spPr>
        <p:txBody>
          <a:bodyPr>
            <a:normAutofit/>
          </a:bodyPr>
          <a:lstStyle/>
          <a:p>
            <a:r>
              <a:rPr lang="zh-CN" sz="5900" b="1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远离厌学</a:t>
            </a:r>
            <a:br>
              <a:rPr lang="en-US" altLang="zh-CN" sz="6600" b="1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</a:br>
            <a:endParaRPr lang="en-US" altLang="zh-CN" sz="6600" b="1"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8987" y="513012"/>
            <a:ext cx="660209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《心理健康》</a:t>
            </a:r>
            <a:r>
              <a:rPr lang="en-US" altLang="zh-CN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五年级上册 第九课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4"/>
          <p:cNvSpPr txBox="1">
            <a:spLocks noGrp="1"/>
          </p:cNvSpPr>
          <p:nvPr/>
        </p:nvSpPr>
        <p:spPr>
          <a:xfrm>
            <a:off x="5356334" y="1455149"/>
            <a:ext cx="1479331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目 录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896833" y="2822339"/>
            <a:ext cx="346841" cy="346841"/>
            <a:chOff x="2188156" y="1991243"/>
            <a:chExt cx="346841" cy="346841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15858" y="2059690"/>
              <a:ext cx="45719" cy="47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188156" y="1991243"/>
              <a:ext cx="346841" cy="346841"/>
              <a:chOff x="1282317" y="2454183"/>
              <a:chExt cx="346841" cy="3468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1282317" y="2454183"/>
                <a:ext cx="346841" cy="346841"/>
                <a:chOff x="1271753" y="2453562"/>
                <a:chExt cx="346841" cy="346841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1271753" y="2453562"/>
                  <a:ext cx="346841" cy="34684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2" name="弧形 16"/>
                <p:cNvSpPr/>
                <p:nvPr/>
              </p:nvSpPr>
              <p:spPr>
                <a:xfrm>
                  <a:off x="1410545" y="2548971"/>
                  <a:ext cx="156021" cy="156021"/>
                </a:xfrm>
                <a:prstGeom prst="arc">
                  <a:avLst>
                    <a:gd name="adj1" fmla="val 16200000"/>
                    <a:gd name="adj2" fmla="val 20666359"/>
                  </a:avLst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等线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13" name="Oval 5"/>
              <p:cNvSpPr>
                <a:spLocks noChangeArrowheads="1"/>
              </p:cNvSpPr>
              <p:nvPr/>
            </p:nvSpPr>
            <p:spPr bwMode="auto">
              <a:xfrm flipH="1">
                <a:off x="1422312" y="2518338"/>
                <a:ext cx="45719" cy="4735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14" name="文本框 6"/>
          <p:cNvSpPr txBox="1">
            <a:spLocks noChangeArrowheads="1"/>
          </p:cNvSpPr>
          <p:nvPr/>
        </p:nvSpPr>
        <p:spPr bwMode="auto">
          <a:xfrm>
            <a:off x="5433308" y="2765744"/>
            <a:ext cx="7924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9pPr>
          </a:lstStyle>
          <a:p>
            <a:pPr algn="l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导入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896833" y="3579429"/>
            <a:ext cx="346841" cy="346841"/>
            <a:chOff x="1282317" y="2454183"/>
            <a:chExt cx="346841" cy="346841"/>
          </a:xfrm>
        </p:grpSpPr>
        <p:grpSp>
          <p:nvGrpSpPr>
            <p:cNvPr id="16" name="组合 15"/>
            <p:cNvGrpSpPr/>
            <p:nvPr/>
          </p:nvGrpSpPr>
          <p:grpSpPr>
            <a:xfrm>
              <a:off x="1282317" y="2454183"/>
              <a:ext cx="346841" cy="346841"/>
              <a:chOff x="1271753" y="2453562"/>
              <a:chExt cx="346841" cy="34684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271753" y="2453562"/>
                <a:ext cx="346841" cy="346841"/>
              </a:xfrm>
              <a:prstGeom prst="ellipse">
                <a:avLst/>
              </a:prstGeom>
              <a:solidFill>
                <a:srgbClr val="FFF7BD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8" name="弧形 47"/>
              <p:cNvSpPr/>
              <p:nvPr/>
            </p:nvSpPr>
            <p:spPr>
              <a:xfrm>
                <a:off x="1410545" y="2548971"/>
                <a:ext cx="156021" cy="156021"/>
              </a:xfrm>
              <a:prstGeom prst="arc">
                <a:avLst>
                  <a:gd name="adj1" fmla="val 16200000"/>
                  <a:gd name="adj2" fmla="val 20666359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9" name="Oval 5"/>
            <p:cNvSpPr>
              <a:spLocks noChangeArrowheads="1"/>
            </p:cNvSpPr>
            <p:nvPr/>
          </p:nvSpPr>
          <p:spPr bwMode="auto">
            <a:xfrm flipH="1">
              <a:off x="1422312" y="2518338"/>
              <a:ext cx="45719" cy="47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909126" y="4357879"/>
            <a:ext cx="346841" cy="346841"/>
            <a:chOff x="1282317" y="2454183"/>
            <a:chExt cx="346841" cy="346841"/>
          </a:xfrm>
        </p:grpSpPr>
        <p:grpSp>
          <p:nvGrpSpPr>
            <p:cNvPr id="21" name="组合 20"/>
            <p:cNvGrpSpPr/>
            <p:nvPr/>
          </p:nvGrpSpPr>
          <p:grpSpPr>
            <a:xfrm>
              <a:off x="1282317" y="2454183"/>
              <a:ext cx="346841" cy="346841"/>
              <a:chOff x="1271753" y="2453562"/>
              <a:chExt cx="346841" cy="346841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271753" y="2453562"/>
                <a:ext cx="346841" cy="346841"/>
              </a:xfrm>
              <a:prstGeom prst="ellipse">
                <a:avLst/>
              </a:prstGeom>
              <a:solidFill>
                <a:srgbClr val="C2EEF9"/>
              </a:solidFill>
              <a:ln>
                <a:solidFill>
                  <a:srgbClr val="7BCCE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3" name="弧形 37"/>
              <p:cNvSpPr/>
              <p:nvPr/>
            </p:nvSpPr>
            <p:spPr>
              <a:xfrm>
                <a:off x="1410545" y="2548971"/>
                <a:ext cx="156021" cy="156021"/>
              </a:xfrm>
              <a:prstGeom prst="arc">
                <a:avLst>
                  <a:gd name="adj1" fmla="val 16200000"/>
                  <a:gd name="adj2" fmla="val 20666359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4" name="Oval 5"/>
            <p:cNvSpPr>
              <a:spLocks noChangeArrowheads="1"/>
            </p:cNvSpPr>
            <p:nvPr/>
          </p:nvSpPr>
          <p:spPr bwMode="auto">
            <a:xfrm flipH="1">
              <a:off x="1422312" y="2518338"/>
              <a:ext cx="45719" cy="47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1" name="文本框 6"/>
          <p:cNvSpPr txBox="1">
            <a:spLocks noChangeArrowheads="1"/>
          </p:cNvSpPr>
          <p:nvPr/>
        </p:nvSpPr>
        <p:spPr bwMode="auto">
          <a:xfrm>
            <a:off x="5433308" y="3522834"/>
            <a:ext cx="14020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9pPr>
          </a:lstStyle>
          <a:p>
            <a:pPr lvl="0"/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课程开展</a:t>
            </a:r>
          </a:p>
        </p:txBody>
      </p:sp>
      <p:sp>
        <p:nvSpPr>
          <p:cNvPr id="32" name="文本框 6"/>
          <p:cNvSpPr txBox="1">
            <a:spLocks noChangeArrowheads="1"/>
          </p:cNvSpPr>
          <p:nvPr/>
        </p:nvSpPr>
        <p:spPr bwMode="auto">
          <a:xfrm>
            <a:off x="5432968" y="4301982"/>
            <a:ext cx="310312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5pPr>
            <a:lvl6pPr marL="25146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6pPr>
            <a:lvl7pPr marL="29718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7pPr>
            <a:lvl8pPr marL="34290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8pPr>
            <a:lvl9pPr marL="3886200" indent="-228600" algn="l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  <a:cs typeface="+mn-cs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总结拓展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 idx="4294967295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pPr algn="ctr"/>
            <a:r>
              <a:rPr lang="zh-CN" sz="6600" b="1"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导</a:t>
            </a:r>
            <a:r>
              <a:rPr lang="en-US" altLang="zh-CN" sz="6600" b="1"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 </a:t>
            </a:r>
            <a:r>
              <a:rPr lang="zh-CN" sz="6600" b="1"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itle 6"/>
          <p:cNvSpPr txBox="1"/>
          <p:nvPr>
            <p:custDataLst>
              <p:tags r:id="rId2"/>
            </p:custDataLst>
          </p:nvPr>
        </p:nvSpPr>
        <p:spPr>
          <a:xfrm>
            <a:off x="1138335" y="2388637"/>
            <a:ext cx="6674318" cy="327596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Wingdings" panose="05000000000000000000" charset="0"/>
            </a:pPr>
            <a:r>
              <a:rPr lang="en-US" altLang="zh-CN" sz="2800" b="1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游戏规则：</a:t>
            </a:r>
          </a:p>
          <a:p>
            <a:pPr indent="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Wingdings" panose="05000000000000000000" charset="0"/>
            </a:pPr>
            <a:r>
              <a:rPr lang="en-US" altLang="zh-CN" sz="2400" spc="140" err="1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老师会说出与你们生活学习相关的某些观点</a:t>
            </a:r>
            <a:r>
              <a:rPr lang="zh-CN" altLang="en-US" sz="24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。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400" spc="140" err="1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如果你不赞同</a:t>
            </a:r>
            <a:r>
              <a:rPr lang="zh-CN" altLang="en-US" sz="24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，</a:t>
            </a:r>
            <a:r>
              <a:rPr lang="en-US" altLang="zh-CN" sz="24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请你摇摇头</a:t>
            </a:r>
            <a:r>
              <a:rPr lang="zh-CN" altLang="en-US" sz="24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；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400" spc="140" err="1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如果你有点儿赞同，请你拍拍手</a:t>
            </a:r>
            <a:r>
              <a:rPr lang="zh-CN" altLang="en-US" sz="24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；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400" spc="140" err="1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如果你非常赞同，请你使劲拍拍桌子。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344247" y="864787"/>
            <a:ext cx="5089634" cy="1460500"/>
          </a:xfrm>
        </p:spPr>
        <p:txBody>
          <a:bodyPr>
            <a:norm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心理热身操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8988AB8-7C10-1DDA-C8EC-8839189FD0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290" y="1982804"/>
            <a:ext cx="3854918" cy="385491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 idx="4294967295"/>
          </p:nvPr>
        </p:nvSpPr>
        <p:spPr>
          <a:xfrm>
            <a:off x="1926590" y="1327785"/>
            <a:ext cx="7182485" cy="539750"/>
          </a:xfrm>
        </p:spPr>
        <p:txBody>
          <a:bodyPr/>
          <a:lstStyle/>
          <a:p>
            <a:pPr algn="just"/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我觉得学习难度越来越大</a:t>
            </a:r>
          </a:p>
        </p:txBody>
      </p:sp>
      <p:sp>
        <p:nvSpPr>
          <p:cNvPr id="2" name="标题 3"/>
          <p:cNvSpPr>
            <a:spLocks noGrp="1"/>
          </p:cNvSpPr>
          <p:nvPr/>
        </p:nvSpPr>
        <p:spPr>
          <a:xfrm>
            <a:off x="1926590" y="3217545"/>
            <a:ext cx="7182485" cy="539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我觉得学习没有任何用</a:t>
            </a:r>
          </a:p>
        </p:txBody>
      </p:sp>
      <p:sp>
        <p:nvSpPr>
          <p:cNvPr id="3" name="标题 3"/>
          <p:cNvSpPr>
            <a:spLocks noGrp="1"/>
          </p:cNvSpPr>
          <p:nvPr/>
        </p:nvSpPr>
        <p:spPr>
          <a:xfrm>
            <a:off x="1926590" y="1957705"/>
            <a:ext cx="7182485" cy="539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我觉得学习变得越来越无聊</a:t>
            </a:r>
          </a:p>
        </p:txBody>
      </p:sp>
      <p:sp>
        <p:nvSpPr>
          <p:cNvPr id="5" name="标题 3"/>
          <p:cNvSpPr>
            <a:spLocks noGrp="1"/>
          </p:cNvSpPr>
          <p:nvPr/>
        </p:nvSpPr>
        <p:spPr>
          <a:xfrm>
            <a:off x="1926590" y="2587625"/>
            <a:ext cx="8726805" cy="539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我觉得学习不是自己的事情，都是给家长学的</a:t>
            </a:r>
          </a:p>
        </p:txBody>
      </p:sp>
      <p:sp>
        <p:nvSpPr>
          <p:cNvPr id="6" name="标题 3"/>
          <p:cNvSpPr>
            <a:spLocks noGrp="1"/>
          </p:cNvSpPr>
          <p:nvPr/>
        </p:nvSpPr>
        <p:spPr>
          <a:xfrm>
            <a:off x="1926590" y="4477385"/>
            <a:ext cx="7182485" cy="539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我觉得我开始讨厌学习了</a:t>
            </a:r>
          </a:p>
        </p:txBody>
      </p:sp>
      <p:sp>
        <p:nvSpPr>
          <p:cNvPr id="7" name="标题 3"/>
          <p:cNvSpPr>
            <a:spLocks noGrp="1"/>
          </p:cNvSpPr>
          <p:nvPr/>
        </p:nvSpPr>
        <p:spPr>
          <a:xfrm>
            <a:off x="1926590" y="3847465"/>
            <a:ext cx="9128125" cy="539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我不想回答老师的问题，因为我很笨，即使努力也学不好</a:t>
            </a:r>
          </a:p>
        </p:txBody>
      </p:sp>
      <p:sp>
        <p:nvSpPr>
          <p:cNvPr id="8" name="标题 3"/>
          <p:cNvSpPr>
            <a:spLocks noGrp="1"/>
          </p:cNvSpPr>
          <p:nvPr/>
        </p:nvSpPr>
        <p:spPr>
          <a:xfrm>
            <a:off x="1926590" y="5107305"/>
            <a:ext cx="7182485" cy="539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我觉得今天读书是为了长大后更有能力</a:t>
            </a:r>
          </a:p>
        </p:txBody>
      </p:sp>
      <p:sp>
        <p:nvSpPr>
          <p:cNvPr id="10" name="标题 3"/>
          <p:cNvSpPr>
            <a:spLocks noGrp="1"/>
          </p:cNvSpPr>
          <p:nvPr/>
        </p:nvSpPr>
        <p:spPr>
          <a:xfrm>
            <a:off x="1926590" y="5737225"/>
            <a:ext cx="7182485" cy="539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我要打败厌学小怪兽，让自己积极爱上学习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  <p:bldP spid="2" grpId="0"/>
      <p:bldP spid="2" grpId="1"/>
      <p:bldP spid="3" grpId="0"/>
      <p:bldP spid="3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10" grpId="0"/>
      <p:bldP spid="1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/>
        </p:nvSpPr>
        <p:spPr>
          <a:xfrm>
            <a:off x="1607185" y="3607335"/>
            <a:ext cx="6288405" cy="6515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/>
          <a:lstStyle>
            <a:defPPr>
              <a:defRPr lang="zh-CN"/>
            </a:defPPr>
            <a:lvl1pPr marL="381000" indent="-38100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Wingdings" panose="05000000000000000000" charset="0"/>
              <a:buChar char="l"/>
              <a:defRPr sz="2400" b="0" kern="1200" cap="none" spc="140" baseline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在参与游戏的过程中，你有什么感受？</a:t>
            </a:r>
          </a:p>
        </p:txBody>
      </p:sp>
      <p:sp>
        <p:nvSpPr>
          <p:cNvPr id="3" name="矩形: 圆角 1"/>
          <p:cNvSpPr/>
          <p:nvPr/>
        </p:nvSpPr>
        <p:spPr>
          <a:xfrm>
            <a:off x="1607185" y="1980064"/>
            <a:ext cx="1916430" cy="798195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想一想</a:t>
            </a:r>
            <a:endParaRPr lang="zh-CN" sz="320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5426A9A-C5EE-5948-9301-3561C931B6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079" y="1980064"/>
            <a:ext cx="2077863" cy="39607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3"/>
          <p:cNvSpPr>
            <a:spLocks noGrp="1"/>
          </p:cNvSpPr>
          <p:nvPr/>
        </p:nvSpPr>
        <p:spPr>
          <a:xfrm>
            <a:off x="4303294" y="1953360"/>
            <a:ext cx="3585411" cy="991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5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sz="6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厌学情绪</a:t>
            </a:r>
          </a:p>
        </p:txBody>
      </p:sp>
      <p:sp>
        <p:nvSpPr>
          <p:cNvPr id="15" name="Title 6"/>
          <p:cNvSpPr txBox="1"/>
          <p:nvPr>
            <p:custDataLst>
              <p:tags r:id="rId2"/>
            </p:custDataLst>
          </p:nvPr>
        </p:nvSpPr>
        <p:spPr>
          <a:xfrm>
            <a:off x="1284921" y="3421916"/>
            <a:ext cx="9622155" cy="98298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Wingdings" panose="05000000000000000000" charset="0"/>
            </a:pPr>
            <a:r>
              <a:rPr lang="en-US" altLang="zh-CN" sz="24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随着学习难度的增加，学习状态会有所改变，时不时</a:t>
            </a:r>
            <a:r>
              <a:rPr lang="zh-CN" altLang="en-US" sz="24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还</a:t>
            </a:r>
            <a:r>
              <a:rPr lang="en-US" altLang="zh-CN" sz="24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会出现厌学情绪，这是一种普遍且正常的现象。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 idx="4294967295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pPr algn="ctr"/>
            <a:r>
              <a:rPr lang="zh-CN" altLang="en-US" sz="6600" b="1"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课程开展</a:t>
            </a:r>
            <a:endParaRPr lang="zh-CN" sz="6600" b="1"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6"/>
          <p:cNvSpPr txBox="1"/>
          <p:nvPr>
            <p:custDataLst>
              <p:tags r:id="rId2"/>
            </p:custDataLst>
          </p:nvPr>
        </p:nvSpPr>
        <p:spPr>
          <a:xfrm>
            <a:off x="3360420" y="3185093"/>
            <a:ext cx="5471160" cy="71882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SzTx/>
              <a:buFont typeface="+mj-ea"/>
            </a:pPr>
            <a:r>
              <a:rPr lang="zh-CN" altLang="en-US" sz="28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播放动画视频“杨浩的故事”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5654675" y="736600"/>
            <a:ext cx="602170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活动一：认识厌学小怪兽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/>
        </p:nvSpPr>
        <p:spPr>
          <a:xfrm>
            <a:off x="5044440" y="3077210"/>
            <a:ext cx="6384925" cy="189357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/>
          <a:lstStyle>
            <a:defPPr>
              <a:defRPr lang="zh-CN"/>
            </a:defPPr>
            <a:lvl1pPr marL="381000" indent="-38100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Wingdings" panose="05000000000000000000" charset="0"/>
              <a:buChar char="l"/>
              <a:defRPr sz="2400" b="0" kern="1200" cap="none" spc="140" baseline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结合杨浩同学的行为和你们的学习经历，当厌学小怪兽出现的时候，有哪些主要表现？</a:t>
            </a:r>
            <a:endParaRPr lang="en-US" altLang="zh-CN"/>
          </a:p>
          <a:p>
            <a:r>
              <a:rPr lang="zh-CN" altLang="en-US"/>
              <a:t>厌学小怪兽出现的原因可能有哪些呢？请同学们思考并在小组内进行交流。</a:t>
            </a:r>
          </a:p>
        </p:txBody>
      </p:sp>
      <p:sp>
        <p:nvSpPr>
          <p:cNvPr id="3" name="矩形: 圆角 1"/>
          <p:cNvSpPr/>
          <p:nvPr/>
        </p:nvSpPr>
        <p:spPr>
          <a:xfrm>
            <a:off x="9210040" y="1715586"/>
            <a:ext cx="2219325" cy="798195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小组交流</a:t>
            </a:r>
            <a:endParaRPr lang="zh-CN" sz="320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565B0D3-8747-46D8-35B8-E389DE3D3C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64" y="3077210"/>
            <a:ext cx="4619724" cy="299982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3"/>
          <p:cNvSpPr>
            <a:spLocks noGrp="1"/>
          </p:cNvSpPr>
          <p:nvPr/>
        </p:nvSpPr>
        <p:spPr>
          <a:xfrm>
            <a:off x="4021772" y="1329055"/>
            <a:ext cx="4285615" cy="804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5000" lnSpcReduction="2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认识厌学小怪兽</a:t>
            </a:r>
          </a:p>
        </p:txBody>
      </p:sp>
      <p:sp>
        <p:nvSpPr>
          <p:cNvPr id="15" name="Title 6"/>
          <p:cNvSpPr txBox="1"/>
          <p:nvPr>
            <p:custDataLst>
              <p:tags r:id="rId2"/>
            </p:custDataLst>
          </p:nvPr>
        </p:nvSpPr>
        <p:spPr>
          <a:xfrm>
            <a:off x="867542" y="3056255"/>
            <a:ext cx="4791443" cy="2884170"/>
          </a:xfrm>
          <a:prstGeom prst="rect">
            <a:avLst/>
          </a:prstGeom>
          <a:noFill/>
          <a:ln w="12700" cmpd="sng">
            <a:solidFill>
              <a:schemeClr val="accent5"/>
            </a:solidFill>
            <a:prstDash val="solid"/>
          </a:ln>
        </p:spPr>
        <p:txBody>
          <a:bodyPr wrap="square" lIns="63500" tIns="25400" rIns="63500" bIns="25400" anchor="t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做作业磨磨蹭蹭，甚至随意应付；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学习活动表现较差，上课不专心听讲，总是做小动作，甚至无故逃课；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考试成绩下降快</a:t>
            </a:r>
            <a:r>
              <a:rPr lang="zh-CN" altLang="en-US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；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无视老师的教育，甚至顶撞老师；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禁不住诱惑，迷恋打游戏……</a:t>
            </a:r>
          </a:p>
        </p:txBody>
      </p:sp>
      <p:sp>
        <p:nvSpPr>
          <p:cNvPr id="5" name="Title 6"/>
          <p:cNvSpPr txBox="1"/>
          <p:nvPr>
            <p:custDataLst>
              <p:tags r:id="rId3"/>
            </p:custDataLst>
          </p:nvPr>
        </p:nvSpPr>
        <p:spPr>
          <a:xfrm>
            <a:off x="6164580" y="3056890"/>
            <a:ext cx="5433862" cy="2883535"/>
          </a:xfrm>
          <a:prstGeom prst="rect">
            <a:avLst/>
          </a:prstGeom>
          <a:noFill/>
          <a:ln w="12700" cmpd="sng">
            <a:solidFill>
              <a:schemeClr val="accent5"/>
            </a:solidFill>
            <a:prstDash val="solid"/>
          </a:ln>
        </p:spPr>
        <p:txBody>
          <a:bodyPr wrap="square" lIns="63500" tIns="25400" rIns="63500" bIns="25400" anchor="t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学习动力差，</a:t>
            </a:r>
            <a:r>
              <a:rPr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没有养成良好的学习习惯；</a:t>
            </a:r>
            <a:endParaRPr lang="en-US" altLang="zh-CN" sz="2000" spc="14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没有掌握正确的学习方法</a:t>
            </a:r>
            <a:r>
              <a:rPr lang="zh-CN" altLang="en-US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；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学业负担重，学习压力大，产生逆反心理；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自我否定，觉得自己不是学习的料；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父母疏于管教；</a:t>
            </a:r>
          </a:p>
          <a:p>
            <a:pPr marL="342900" indent="-342900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Arial" pitchFamily="34" charset="0"/>
              <a:buChar char="•"/>
            </a:pPr>
            <a:r>
              <a:rPr lang="en-US" altLang="zh-CN" sz="2000" spc="14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处理不好人际关系……</a:t>
            </a:r>
          </a:p>
        </p:txBody>
      </p:sp>
      <p:sp>
        <p:nvSpPr>
          <p:cNvPr id="3" name="矩形: 圆角 1"/>
          <p:cNvSpPr/>
          <p:nvPr/>
        </p:nvSpPr>
        <p:spPr>
          <a:xfrm>
            <a:off x="2275522" y="2133600"/>
            <a:ext cx="1975485" cy="652145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主要表现</a:t>
            </a:r>
          </a:p>
        </p:txBody>
      </p:sp>
      <p:sp>
        <p:nvSpPr>
          <p:cNvPr id="6" name="矩形: 圆角 1"/>
          <p:cNvSpPr/>
          <p:nvPr/>
        </p:nvSpPr>
        <p:spPr>
          <a:xfrm>
            <a:off x="8214677" y="2133600"/>
            <a:ext cx="1838960" cy="652145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产生原因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https://d.book118.com/078117063035006047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ASSEMBLE_CHIP_INDEX" val="ed65ebdbd437424fbba0e003c52d57ee"/>
  <p:tag name="KSO_WM_BEAUTIFY_FLAG" val="#wm#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e624054ed1e2fb7f788"/>
  <p:tag name="KSO_WM_TEMPLATE_ASSEMBLE_XID" val="60656e624054ed1e2fb7f788"/>
  <p:tag name="KSO_WM_TEMPLATE_CATEGORY" val="diagram"/>
  <p:tag name="KSO_WM_TEMPLATE_INDEX" val="20207082"/>
  <p:tag name="KSO_WM_UNIT_BLOCK" val="0"/>
  <p:tag name="KSO_WM_UNIT_COMPATIBLE" val="0"/>
  <p:tag name="KSO_WM_UNIT_DEC_AREA_ID" val="5ee9098fa6ee4b09819d22cf1331fdd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07082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90"/>
</p:tagLst>
</file>

<file path=ppt/tags/tag2.xml><?xml version="1.0" encoding="utf-8"?>
<p:tagLst xmlns:p="http://schemas.openxmlformats.org/presentationml/2006/main">
  <p:tag name="KSO_WM_ASSEMBLE_CHIP_INDEX" val="ed65ebdbd437424fbba0e003c52d57ee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e624054ed1e2fb7f788"/>
  <p:tag name="KSO_WM_TEMPLATE_ASSEMBLE_XID" val="60656e624054ed1e2fb7f788"/>
  <p:tag name="KSO_WM_TEMPLATE_CATEGORY" val="diagram"/>
  <p:tag name="KSO_WM_TEMPLATE_INDEX" val="20207082"/>
  <p:tag name="KSO_WM_UNIT_BLOCK" val="0"/>
  <p:tag name="KSO_WM_UNIT_COMPATIBLE" val="0"/>
  <p:tag name="KSO_WM_UNIT_DEC_AREA_ID" val="5ee9098fa6ee4b09819d22cf1331fdd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07082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90"/>
</p:tagLst>
</file>

<file path=ppt/tags/tag3.xml><?xml version="1.0" encoding="utf-8"?>
<p:tagLst xmlns:p="http://schemas.openxmlformats.org/presentationml/2006/main">
  <p:tag name="KSO_WM_ASSEMBLE_CHIP_INDEX" val="12bf8c8888c94d9d85c495c07aa8776a"/>
  <p:tag name="KSO_WM_BEAUTIFY_FLAG" val="#wm#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70484054ed1e2fb814b4"/>
  <p:tag name="KSO_WM_TEMPLATE_ASSEMBLE_XID" val="606570484054ed1e2fb814b4"/>
  <p:tag name="KSO_WM_TEMPLATE_CATEGORY" val="diagram"/>
  <p:tag name="KSO_WM_TEMPLATE_INDEX" val="20217057"/>
  <p:tag name="KSO_WM_UNIT_BLOCK" val="0"/>
  <p:tag name="KSO_WM_UNIT_COMPATIBLE" val="0"/>
  <p:tag name="KSO_WM_UNIT_DEC_AREA_ID" val="72f2a9365b3849888a9fad9747817c0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7057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126"/>
</p:tagLst>
</file>

<file path=ppt/tags/tag4.xml><?xml version="1.0" encoding="utf-8"?>
<p:tagLst xmlns:p="http://schemas.openxmlformats.org/presentationml/2006/main">
  <p:tag name="KSO_WM_ASSEMBLE_CHIP_INDEX" val="ed65ebdbd437424fbba0e003c52d57ee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e624054ed1e2fb7f788"/>
  <p:tag name="KSO_WM_TEMPLATE_ASSEMBLE_XID" val="60656e624054ed1e2fb7f788"/>
  <p:tag name="KSO_WM_TEMPLATE_CATEGORY" val="diagram"/>
  <p:tag name="KSO_WM_TEMPLATE_INDEX" val="20207082"/>
  <p:tag name="KSO_WM_UNIT_BLOCK" val="0"/>
  <p:tag name="KSO_WM_UNIT_COMPATIBLE" val="0"/>
  <p:tag name="KSO_WM_UNIT_DEC_AREA_ID" val="5ee9098fa6ee4b09819d22cf1331fdd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07082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90"/>
</p:tagLst>
</file>

<file path=ppt/tags/tag5.xml><?xml version="1.0" encoding="utf-8"?>
<p:tagLst xmlns:p="http://schemas.openxmlformats.org/presentationml/2006/main">
  <p:tag name="KSO_WM_ASSEMBLE_CHIP_INDEX" val="ed65ebdbd437424fbba0e003c52d57ee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e624054ed1e2fb7f788"/>
  <p:tag name="KSO_WM_TEMPLATE_ASSEMBLE_XID" val="60656e624054ed1e2fb7f788"/>
  <p:tag name="KSO_WM_TEMPLATE_CATEGORY" val="diagram"/>
  <p:tag name="KSO_WM_TEMPLATE_INDEX" val="20207082"/>
  <p:tag name="KSO_WM_UNIT_BLOCK" val="0"/>
  <p:tag name="KSO_WM_UNIT_COMPATIBLE" val="0"/>
  <p:tag name="KSO_WM_UNIT_DEC_AREA_ID" val="5ee9098fa6ee4b09819d22cf1331fdd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07082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90"/>
</p:tagLst>
</file>

<file path=ppt/tags/tag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5">
      <vt:lpstr>Arial</vt:lpstr>
      <vt:lpstr>Calibri</vt:lpstr>
      <vt:lpstr>等线 Light</vt:lpstr>
      <vt:lpstr>等线</vt:lpstr>
      <vt:lpstr>黑体</vt:lpstr>
      <vt:lpstr>楷体</vt:lpstr>
      <vt:lpstr>宋体</vt:lpstr>
      <vt:lpstr>Calibri Light</vt:lpstr>
      <vt:lpstr>方正宋刻本秀楷简体</vt:lpstr>
      <vt:lpstr>Segoe UI</vt:lpstr>
      <vt:lpstr>Wingdings</vt:lpstr>
      <vt:lpstr>微软雅黑</vt:lpstr>
      <vt:lpstr>Office Theme</vt:lpstr>
      <vt:lpstr>远离厌学</vt:lpstr>
      <vt:lpstr>PowerPoint Presentation</vt:lpstr>
      <vt:lpstr>导 入</vt:lpstr>
      <vt:lpstr>心理热身操</vt:lpstr>
      <vt:lpstr>我觉得学习难度越来越大</vt:lpstr>
      <vt:lpstr>PowerPoint Presentation</vt:lpstr>
      <vt:lpstr>PowerPoint Presentation</vt:lpstr>
      <vt:lpstr>课程开展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2024-09-28T11:53:23.126</cp:lastPrinted>
  <dcterms:created xsi:type="dcterms:W3CDTF">2024-09-28T03:53:23Z</dcterms:created>
  <dcterms:modified xsi:type="dcterms:W3CDTF">2024-09-28T03:53:25Z</dcterms:modified>
</cp:coreProperties>
</file>