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2" r:id="rId41"/>
  </p:sldIdLst>
  <p:sldSz cx="9144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tags" Target="tags/tag1.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31B7E8-F42E-4673-8676-4AA7862B3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01B1E3-B036-4727-B091-81AFB3C76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0F6F4B-28D3-4D27-A55F-4D53367CF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188250-31A7-412E-BA80-D1A065A155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D55015-06C5-440C-AC3D-1478EE11B2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28D9BE-5576-45CB-9D94-1AA487C1C5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3C5F6E-B21E-43A2-A80D-4B309B980E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5D3862-2FAB-4505-8B69-A66383DCEC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C02525-3BFF-4909-9834-613C346B7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8E303-C849-43D9-863E-970B15AB1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BE5788-C392-4778-8F6D-1A9641546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459740" y="1124425"/>
            <a:ext cx="1701800" cy="391159"/>
          </a:xfrm>
          <a:prstGeom prst="rect">
            <a:avLst/>
          </a:prstGeom>
        </p:spPr>
        <p:txBody>
          <a:bodyPr wrap="square" lIns="0" tIns="0" rIns="0" bIns="0">
            <a:spAutoFit/>
          </a:bodyPr>
          <a:lstStyle>
            <a:lvl1pPr>
              <a:defRPr sz="2200" b="0" i="0">
                <a:solidFill>
                  <a:srgbClr val="2C3766"/>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200" b="0" i="0">
                <a:solidFill>
                  <a:srgbClr val="2C3766"/>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200" b="0" i="0">
                <a:solidFill>
                  <a:srgbClr val="2C3766"/>
                </a:solidFill>
                <a:latin typeface="宋体"/>
                <a:cs typeface="宋体"/>
              </a:defRPr>
            </a:lvl1pPr>
          </a:lstStyle>
          <a:p/>
        </p:txBody>
      </p:sp>
      <p:sp>
        <p:nvSpPr>
          <p:cNvPr id="3" name="Holder 3"/>
          <p:cNvSpPr>
            <a:spLocks noGrp="1"/>
          </p:cNvSpPr>
          <p:nvPr>
            <p:ph type="body" idx="1"/>
          </p:nvPr>
        </p:nvSpPr>
        <p:spPr/>
        <p:txBody>
          <a:bodyPr lIns="0" tIns="0" rIns="0" bIns="0"/>
          <a:lstStyle>
            <a:lvl1pPr>
              <a:defRPr sz="2200" b="0" i="0">
                <a:solidFill>
                  <a:srgbClr val="2C3766"/>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200" b="0" i="0">
                <a:solidFill>
                  <a:srgbClr val="2C3766"/>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200" b="0" i="0">
                <a:solidFill>
                  <a:srgbClr val="2C3766"/>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17" name="bg object 17"/>
          <p:cNvSpPr/>
          <p:nvPr/>
        </p:nvSpPr>
        <p:spPr>
          <a:xfrm>
            <a:off x="0" y="0"/>
            <a:ext cx="9144000" cy="4848225"/>
          </a:xfrm>
          <a:custGeom>
            <a:rect l="l" t="t" r="r" b="b"/>
            <a:pathLst>
              <a:path w="9144000" h="4848225">
                <a:moveTo>
                  <a:pt x="9144000" y="3200400"/>
                </a:moveTo>
                <a:lnTo>
                  <a:pt x="8229600" y="3200400"/>
                </a:lnTo>
                <a:lnTo>
                  <a:pt x="8229600" y="4848225"/>
                </a:lnTo>
                <a:lnTo>
                  <a:pt x="9144000" y="4848225"/>
                </a:lnTo>
                <a:lnTo>
                  <a:pt x="9144000" y="3200400"/>
                </a:lnTo>
                <a:close/>
              </a:path>
              <a:path w="9144000" h="4848225">
                <a:moveTo>
                  <a:pt x="9144000" y="0"/>
                </a:moveTo>
                <a:lnTo>
                  <a:pt x="0" y="0"/>
                </a:lnTo>
                <a:lnTo>
                  <a:pt x="0" y="838200"/>
                </a:lnTo>
                <a:lnTo>
                  <a:pt x="9144000" y="838200"/>
                </a:lnTo>
                <a:lnTo>
                  <a:pt x="9144000" y="0"/>
                </a:lnTo>
                <a:close/>
              </a:path>
            </a:pathLst>
          </a:custGeom>
          <a:solidFill>
            <a:srgbClr val="143047"/>
          </a:solidFill>
        </p:spPr>
        <p:txBody>
          <a:bodyPr wrap="square" lIns="0" tIns="0" rIns="0" bIns="0" rtlCol="0"/>
          <a:lstStyle/>
          <a:p/>
        </p:txBody>
      </p:sp>
      <p:sp>
        <p:nvSpPr>
          <p:cNvPr id="18" name="bg object 18"/>
          <p:cNvSpPr/>
          <p:nvPr/>
        </p:nvSpPr>
        <p:spPr>
          <a:xfrm>
            <a:off x="8229600" y="4845050"/>
            <a:ext cx="914400" cy="2012950"/>
          </a:xfrm>
          <a:custGeom>
            <a:rect l="l" t="t" r="r" b="b"/>
            <a:pathLst>
              <a:path w="914400" h="2012950">
                <a:moveTo>
                  <a:pt x="914400" y="2012950"/>
                </a:moveTo>
                <a:lnTo>
                  <a:pt x="0" y="2012950"/>
                </a:lnTo>
                <a:lnTo>
                  <a:pt x="0" y="0"/>
                </a:lnTo>
                <a:lnTo>
                  <a:pt x="914400" y="0"/>
                </a:lnTo>
                <a:lnTo>
                  <a:pt x="914400" y="2012950"/>
                </a:lnTo>
                <a:close/>
              </a:path>
            </a:pathLst>
          </a:custGeom>
          <a:solidFill>
            <a:srgbClr val="25557A"/>
          </a:solidFill>
        </p:spPr>
        <p:txBody>
          <a:bodyPr wrap="square" lIns="0" tIns="0" rIns="0" bIns="0" rtlCol="0"/>
          <a:lstStyle/>
          <a:p/>
        </p:txBody>
      </p:sp>
      <p:sp>
        <p:nvSpPr>
          <p:cNvPr id="19" name="bg object 19"/>
          <p:cNvSpPr/>
          <p:nvPr/>
        </p:nvSpPr>
        <p:spPr>
          <a:xfrm>
            <a:off x="8229600" y="838200"/>
            <a:ext cx="914400" cy="2362200"/>
          </a:xfrm>
          <a:custGeom>
            <a:rect l="l" t="t" r="r" b="b"/>
            <a:pathLst>
              <a:path w="914400" h="2362200">
                <a:moveTo>
                  <a:pt x="914400" y="2362200"/>
                </a:moveTo>
                <a:lnTo>
                  <a:pt x="0" y="2362200"/>
                </a:lnTo>
                <a:lnTo>
                  <a:pt x="0" y="0"/>
                </a:lnTo>
                <a:lnTo>
                  <a:pt x="914400" y="0"/>
                </a:lnTo>
                <a:lnTo>
                  <a:pt x="914400" y="2362200"/>
                </a:lnTo>
                <a:close/>
              </a:path>
            </a:pathLst>
          </a:custGeom>
          <a:solidFill>
            <a:srgbClr val="E4C244"/>
          </a:solidFill>
        </p:spPr>
        <p:txBody>
          <a:bodyPr wrap="square" lIns="0" tIns="0" rIns="0" bIns="0" rtlCol="0"/>
          <a:lstStyle/>
          <a:p/>
        </p:txBody>
      </p:sp>
      <p:pic>
        <p:nvPicPr>
          <p:cNvPr id="20" name="bg object 20"/>
          <p:cNvPicPr/>
          <p:nvPr/>
        </p:nvPicPr>
        <p:blipFill>
          <a:blip r:embed="rId7"/>
          <a:stretch>
            <a:fillRect/>
          </a:stretch>
        </p:blipFill>
        <p:spPr>
          <a:xfrm>
            <a:off x="8228011" y="0"/>
            <a:ext cx="912811" cy="838200"/>
          </a:xfrm>
          <a:prstGeom prst="rect">
            <a:avLst/>
          </a:prstGeom>
        </p:spPr>
      </p:pic>
      <p:pic>
        <p:nvPicPr>
          <p:cNvPr id="21" name="bg object 21"/>
          <p:cNvPicPr/>
          <p:nvPr/>
        </p:nvPicPr>
        <p:blipFill>
          <a:blip r:embed="rId8"/>
          <a:stretch>
            <a:fillRect/>
          </a:stretch>
        </p:blipFill>
        <p:spPr>
          <a:xfrm>
            <a:off x="8229600" y="2366961"/>
            <a:ext cx="914400" cy="877888"/>
          </a:xfrm>
          <a:prstGeom prst="rect">
            <a:avLst/>
          </a:prstGeom>
        </p:spPr>
      </p:pic>
      <p:pic>
        <p:nvPicPr>
          <p:cNvPr id="22" name="bg object 22"/>
          <p:cNvPicPr/>
          <p:nvPr/>
        </p:nvPicPr>
        <p:blipFill>
          <a:blip r:embed="rId9"/>
          <a:stretch>
            <a:fillRect/>
          </a:stretch>
        </p:blipFill>
        <p:spPr>
          <a:xfrm>
            <a:off x="8229600" y="4845050"/>
            <a:ext cx="914400" cy="877887"/>
          </a:xfrm>
          <a:prstGeom prst="rect">
            <a:avLst/>
          </a:prstGeom>
        </p:spPr>
      </p:pic>
      <p:sp>
        <p:nvSpPr>
          <p:cNvPr id="2" name="Holder 2"/>
          <p:cNvSpPr>
            <a:spLocks noGrp="1"/>
          </p:cNvSpPr>
          <p:nvPr>
            <p:ph type="title"/>
          </p:nvPr>
        </p:nvSpPr>
        <p:spPr>
          <a:xfrm>
            <a:off x="307340" y="1013797"/>
            <a:ext cx="5257800" cy="577988"/>
          </a:xfrm>
          <a:prstGeom prst="rect">
            <a:avLst/>
          </a:prstGeom>
        </p:spPr>
        <p:txBody>
          <a:bodyPr wrap="square" lIns="0" tIns="0" rIns="0" bIns="0">
            <a:spAutoFit/>
          </a:bodyPr>
          <a:lstStyle>
            <a:lvl1pPr>
              <a:defRPr sz="2200" b="0" i="0">
                <a:solidFill>
                  <a:srgbClr val="2C3766"/>
                </a:solidFill>
                <a:latin typeface="宋体"/>
                <a:cs typeface="宋体"/>
              </a:defRPr>
            </a:lvl1pPr>
          </a:lstStyle>
          <a:p/>
        </p:txBody>
      </p:sp>
      <p:sp>
        <p:nvSpPr>
          <p:cNvPr id="3" name="Holder 3"/>
          <p:cNvSpPr>
            <a:spLocks noGrp="1"/>
          </p:cNvSpPr>
          <p:nvPr>
            <p:ph type="body" idx="1"/>
          </p:nvPr>
        </p:nvSpPr>
        <p:spPr>
          <a:xfrm>
            <a:off x="459740" y="1874033"/>
            <a:ext cx="7510145" cy="3046095"/>
          </a:xfrm>
          <a:prstGeom prst="rect">
            <a:avLst/>
          </a:prstGeom>
        </p:spPr>
        <p:txBody>
          <a:bodyPr wrap="square" lIns="0" tIns="0" rIns="0" bIns="0">
            <a:spAutoFit/>
          </a:bodyPr>
          <a:lstStyle>
            <a:lvl1pPr>
              <a:defRPr sz="2200" b="0" i="0">
                <a:solidFill>
                  <a:srgbClr val="2C3766"/>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image" Target="../media/image1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 Id="rId4" Type="http://schemas.openxmlformats.org/officeDocument/2006/relationships/image" Target="../media/image27.png" /><Relationship Id="rId5" Type="http://schemas.openxmlformats.org/officeDocument/2006/relationships/image" Target="../media/image28.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 Id="rId4" Type="http://schemas.openxmlformats.org/officeDocument/2006/relationships/image" Target="../media/image30.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1.png" /><Relationship Id="rId3" Type="http://schemas.openxmlformats.org/officeDocument/2006/relationships/image" Target="../media/image32.png" /><Relationship Id="rId4" Type="http://schemas.openxmlformats.org/officeDocument/2006/relationships/image" Target="../media/image33.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4.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 Id="rId3" Type="http://schemas.openxmlformats.org/officeDocument/2006/relationships/image" Target="../media/image36.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9.png" /><Relationship Id="rId3" Type="http://schemas.openxmlformats.org/officeDocument/2006/relationships/image" Target="../media/image37.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8.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9.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2202306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sp>
          <p:nvSpPr>
            <p:cNvPr id="3" name="object 3"/>
            <p:cNvSpPr/>
            <p:nvPr/>
          </p:nvSpPr>
          <p:spPr>
            <a:xfrm>
              <a:off x="0" y="0"/>
              <a:ext cx="6686550" cy="6496050"/>
            </a:xfrm>
            <a:custGeom>
              <a:rect l="l" t="t" r="r" b="b"/>
              <a:pathLst>
                <a:path w="6686550" h="6496050">
                  <a:moveTo>
                    <a:pt x="0" y="6496050"/>
                  </a:moveTo>
                  <a:lnTo>
                    <a:pt x="6686550" y="6496050"/>
                  </a:lnTo>
                  <a:lnTo>
                    <a:pt x="6686550" y="0"/>
                  </a:lnTo>
                  <a:lnTo>
                    <a:pt x="0" y="0"/>
                  </a:lnTo>
                  <a:lnTo>
                    <a:pt x="0" y="6496050"/>
                  </a:lnTo>
                  <a:close/>
                </a:path>
              </a:pathLst>
            </a:custGeom>
            <a:solidFill>
              <a:srgbClr val="25557A"/>
            </a:solidFill>
          </p:spPr>
          <p:txBody>
            <a:bodyPr wrap="square" lIns="0" tIns="0" rIns="0" bIns="0" rtlCol="0"/>
            <a:lstStyle/>
            <a:p/>
          </p:txBody>
        </p:sp>
        <p:sp>
          <p:nvSpPr>
            <p:cNvPr id="4" name="object 4"/>
            <p:cNvSpPr/>
            <p:nvPr/>
          </p:nvSpPr>
          <p:spPr>
            <a:xfrm>
              <a:off x="6686550" y="0"/>
              <a:ext cx="2457450" cy="6496050"/>
            </a:xfrm>
            <a:custGeom>
              <a:rect l="l" t="t" r="r" b="b"/>
              <a:pathLst>
                <a:path w="2457450" h="6496050">
                  <a:moveTo>
                    <a:pt x="0" y="6496050"/>
                  </a:moveTo>
                  <a:lnTo>
                    <a:pt x="2457450" y="6496050"/>
                  </a:lnTo>
                  <a:lnTo>
                    <a:pt x="2457450" y="0"/>
                  </a:lnTo>
                  <a:lnTo>
                    <a:pt x="0" y="0"/>
                  </a:lnTo>
                  <a:lnTo>
                    <a:pt x="0" y="6496050"/>
                  </a:lnTo>
                  <a:close/>
                </a:path>
              </a:pathLst>
            </a:custGeom>
            <a:solidFill>
              <a:srgbClr val="E4C244"/>
            </a:solidFill>
          </p:spPr>
          <p:txBody>
            <a:bodyPr wrap="square" lIns="0" tIns="0" rIns="0" bIns="0" rtlCol="0"/>
            <a:lstStyle/>
            <a:p/>
          </p:txBody>
        </p:sp>
        <p:sp>
          <p:nvSpPr>
            <p:cNvPr id="5" name="object 5"/>
            <p:cNvSpPr/>
            <p:nvPr/>
          </p:nvSpPr>
          <p:spPr>
            <a:xfrm>
              <a:off x="0" y="0"/>
              <a:ext cx="9144000" cy="581025"/>
            </a:xfrm>
            <a:custGeom>
              <a:rect l="l" t="t" r="r" b="b"/>
              <a:pathLst>
                <a:path w="9144000" h="581025">
                  <a:moveTo>
                    <a:pt x="9144000" y="581025"/>
                  </a:moveTo>
                  <a:lnTo>
                    <a:pt x="0" y="581025"/>
                  </a:lnTo>
                  <a:lnTo>
                    <a:pt x="0" y="0"/>
                  </a:lnTo>
                  <a:lnTo>
                    <a:pt x="9144000" y="0"/>
                  </a:lnTo>
                  <a:lnTo>
                    <a:pt x="9144000" y="581025"/>
                  </a:lnTo>
                  <a:close/>
                </a:path>
              </a:pathLst>
            </a:custGeom>
            <a:solidFill>
              <a:srgbClr val="FFFFFF">
                <a:alpha val="29803"/>
              </a:srgbClr>
            </a:solidFill>
          </p:spPr>
          <p:txBody>
            <a:bodyPr wrap="square" lIns="0" tIns="0" rIns="0" bIns="0" rtlCol="0"/>
            <a:lstStyle/>
            <a:p/>
          </p:txBody>
        </p:sp>
        <p:sp>
          <p:nvSpPr>
            <p:cNvPr id="6" name="object 6"/>
            <p:cNvSpPr/>
            <p:nvPr/>
          </p:nvSpPr>
          <p:spPr>
            <a:xfrm>
              <a:off x="0" y="6496050"/>
              <a:ext cx="6688455" cy="361950"/>
            </a:xfrm>
            <a:custGeom>
              <a:rect l="l" t="t" r="r" b="b"/>
              <a:pathLst>
                <a:path w="6688455" h="361950">
                  <a:moveTo>
                    <a:pt x="6688138" y="361950"/>
                  </a:moveTo>
                  <a:lnTo>
                    <a:pt x="0" y="361950"/>
                  </a:lnTo>
                  <a:lnTo>
                    <a:pt x="0" y="0"/>
                  </a:lnTo>
                  <a:lnTo>
                    <a:pt x="6688138" y="0"/>
                  </a:lnTo>
                  <a:lnTo>
                    <a:pt x="6688138" y="361950"/>
                  </a:lnTo>
                  <a:close/>
                </a:path>
              </a:pathLst>
            </a:custGeom>
            <a:solidFill>
              <a:srgbClr val="143047"/>
            </a:solidFill>
          </p:spPr>
          <p:txBody>
            <a:bodyPr wrap="square" lIns="0" tIns="0" rIns="0" bIns="0" rtlCol="0"/>
            <a:lstStyle/>
            <a:p/>
          </p:txBody>
        </p:sp>
        <p:sp>
          <p:nvSpPr>
            <p:cNvPr id="7" name="object 7"/>
            <p:cNvSpPr/>
            <p:nvPr/>
          </p:nvSpPr>
          <p:spPr>
            <a:xfrm>
              <a:off x="6686550" y="6496050"/>
              <a:ext cx="2457450" cy="361950"/>
            </a:xfrm>
            <a:custGeom>
              <a:rect l="l" t="t" r="r" b="b"/>
              <a:pathLst>
                <a:path w="2457450" h="361950">
                  <a:moveTo>
                    <a:pt x="2457450" y="361950"/>
                  </a:moveTo>
                  <a:lnTo>
                    <a:pt x="0" y="361950"/>
                  </a:lnTo>
                  <a:lnTo>
                    <a:pt x="0" y="0"/>
                  </a:lnTo>
                  <a:lnTo>
                    <a:pt x="2457450" y="0"/>
                  </a:lnTo>
                  <a:lnTo>
                    <a:pt x="2457450" y="361950"/>
                  </a:lnTo>
                  <a:close/>
                </a:path>
              </a:pathLst>
            </a:custGeom>
            <a:solidFill>
              <a:srgbClr val="A18317"/>
            </a:solidFill>
          </p:spPr>
          <p:txBody>
            <a:bodyPr wrap="square" lIns="0" tIns="0" rIns="0" bIns="0" rtlCol="0"/>
            <a:lstStyle/>
            <a:p/>
          </p:txBody>
        </p:sp>
        <p:pic>
          <p:nvPicPr>
            <p:cNvPr id="8" name="object 8"/>
            <p:cNvPicPr/>
            <p:nvPr/>
          </p:nvPicPr>
          <p:blipFill>
            <a:blip r:embed="rId2"/>
            <a:stretch>
              <a:fillRect/>
            </a:stretch>
          </p:blipFill>
          <p:spPr>
            <a:xfrm>
              <a:off x="4945062" y="588962"/>
              <a:ext cx="1743075" cy="885825"/>
            </a:xfrm>
            <a:prstGeom prst="rect">
              <a:avLst/>
            </a:prstGeom>
          </p:spPr>
        </p:pic>
        <p:sp>
          <p:nvSpPr>
            <p:cNvPr id="9" name="object 9"/>
            <p:cNvSpPr/>
            <p:nvPr/>
          </p:nvSpPr>
          <p:spPr>
            <a:xfrm>
              <a:off x="4940299" y="584200"/>
              <a:ext cx="1741805" cy="0"/>
            </a:xfrm>
            <a:custGeom>
              <a:rect l="l" t="t" r="r" b="b"/>
              <a:pathLst>
                <a:path w="1741804">
                  <a:moveTo>
                    <a:pt x="0" y="0"/>
                  </a:moveTo>
                  <a:lnTo>
                    <a:pt x="1741487" y="0"/>
                  </a:lnTo>
                </a:path>
              </a:pathLst>
            </a:custGeom>
            <a:ln w="9525">
              <a:solidFill>
                <a:srgbClr val="FFFFFF"/>
              </a:solidFill>
            </a:ln>
          </p:spPr>
          <p:txBody>
            <a:bodyPr wrap="square" lIns="0" tIns="0" rIns="0" bIns="0" rtlCol="0"/>
            <a:lstStyle/>
            <a:p/>
          </p:txBody>
        </p:sp>
        <p:sp>
          <p:nvSpPr>
            <p:cNvPr id="10" name="object 10"/>
            <p:cNvSpPr/>
            <p:nvPr/>
          </p:nvSpPr>
          <p:spPr>
            <a:xfrm>
              <a:off x="4940299" y="1474787"/>
              <a:ext cx="1744980" cy="5080"/>
            </a:xfrm>
            <a:custGeom>
              <a:rect l="l" t="t" r="r" b="b"/>
              <a:pathLst>
                <a:path w="1744979" h="5080">
                  <a:moveTo>
                    <a:pt x="0" y="4762"/>
                  </a:moveTo>
                  <a:lnTo>
                    <a:pt x="1744662" y="0"/>
                  </a:lnTo>
                </a:path>
              </a:pathLst>
            </a:custGeom>
            <a:ln w="9525">
              <a:solidFill>
                <a:srgbClr val="FFFFFF"/>
              </a:solidFill>
            </a:ln>
          </p:spPr>
          <p:txBody>
            <a:bodyPr wrap="square" lIns="0" tIns="0" rIns="0" bIns="0" rtlCol="0"/>
            <a:lstStyle/>
            <a:p/>
          </p:txBody>
        </p:sp>
        <p:sp>
          <p:nvSpPr>
            <p:cNvPr id="11" name="object 11"/>
            <p:cNvSpPr/>
            <p:nvPr/>
          </p:nvSpPr>
          <p:spPr>
            <a:xfrm flipH="1">
              <a:off x="4940300" y="587375"/>
              <a:ext cx="0" cy="890905"/>
            </a:xfrm>
            <a:custGeom>
              <a:rect l="l" t="t" r="r" b="b"/>
              <a:pathLst>
                <a:path h="890905">
                  <a:moveTo>
                    <a:pt x="0" y="0"/>
                  </a:moveTo>
                  <a:lnTo>
                    <a:pt x="0" y="890587"/>
                  </a:lnTo>
                </a:path>
              </a:pathLst>
            </a:custGeom>
            <a:ln w="9525">
              <a:solidFill>
                <a:srgbClr val="FFFFFF"/>
              </a:solidFill>
            </a:ln>
          </p:spPr>
          <p:txBody>
            <a:bodyPr wrap="square" lIns="0" tIns="0" rIns="0" bIns="0" rtlCol="0"/>
            <a:lstStyle/>
            <a:p/>
          </p:txBody>
        </p:sp>
        <p:pic>
          <p:nvPicPr>
            <p:cNvPr id="12" name="object 12"/>
            <p:cNvPicPr/>
            <p:nvPr/>
          </p:nvPicPr>
          <p:blipFill>
            <a:blip r:embed="rId3"/>
            <a:stretch>
              <a:fillRect/>
            </a:stretch>
          </p:blipFill>
          <p:spPr>
            <a:xfrm>
              <a:off x="6677025" y="2757488"/>
              <a:ext cx="1749425" cy="885824"/>
            </a:xfrm>
            <a:prstGeom prst="rect">
              <a:avLst/>
            </a:prstGeom>
          </p:spPr>
        </p:pic>
        <p:sp>
          <p:nvSpPr>
            <p:cNvPr id="13" name="object 13"/>
            <p:cNvSpPr/>
            <p:nvPr/>
          </p:nvSpPr>
          <p:spPr>
            <a:xfrm>
              <a:off x="6681787" y="3646487"/>
              <a:ext cx="1741805" cy="0"/>
            </a:xfrm>
            <a:custGeom>
              <a:rect l="l" t="t" r="r" b="b"/>
              <a:pathLst>
                <a:path w="1741804">
                  <a:moveTo>
                    <a:pt x="1741487" y="0"/>
                  </a:moveTo>
                  <a:lnTo>
                    <a:pt x="0" y="0"/>
                  </a:lnTo>
                </a:path>
              </a:pathLst>
            </a:custGeom>
            <a:ln w="9525">
              <a:solidFill>
                <a:srgbClr val="FFFFFF"/>
              </a:solidFill>
            </a:ln>
          </p:spPr>
          <p:txBody>
            <a:bodyPr wrap="square" lIns="0" tIns="0" rIns="0" bIns="0" rtlCol="0"/>
            <a:lstStyle/>
            <a:p/>
          </p:txBody>
        </p:sp>
        <p:sp>
          <p:nvSpPr>
            <p:cNvPr id="14" name="object 14"/>
            <p:cNvSpPr/>
            <p:nvPr/>
          </p:nvSpPr>
          <p:spPr>
            <a:xfrm>
              <a:off x="6681787" y="2752725"/>
              <a:ext cx="1741805" cy="5080"/>
            </a:xfrm>
            <a:custGeom>
              <a:rect l="l" t="t" r="r" b="b"/>
              <a:pathLst>
                <a:path w="1741804" h="5080">
                  <a:moveTo>
                    <a:pt x="1741487" y="0"/>
                  </a:moveTo>
                  <a:lnTo>
                    <a:pt x="0" y="4762"/>
                  </a:lnTo>
                </a:path>
              </a:pathLst>
            </a:custGeom>
            <a:ln w="9525">
              <a:solidFill>
                <a:srgbClr val="FFFFFF"/>
              </a:solidFill>
            </a:ln>
          </p:spPr>
          <p:txBody>
            <a:bodyPr wrap="square" lIns="0" tIns="0" rIns="0" bIns="0" rtlCol="0"/>
            <a:lstStyle/>
            <a:p/>
          </p:txBody>
        </p:sp>
        <p:sp>
          <p:nvSpPr>
            <p:cNvPr id="15" name="object 15"/>
            <p:cNvSpPr/>
            <p:nvPr/>
          </p:nvSpPr>
          <p:spPr>
            <a:xfrm flipH="1">
              <a:off x="8424861" y="2751138"/>
              <a:ext cx="0" cy="890905"/>
            </a:xfrm>
            <a:custGeom>
              <a:rect l="l" t="t" r="r" b="b"/>
              <a:pathLst>
                <a:path h="890903">
                  <a:moveTo>
                    <a:pt x="0" y="890587"/>
                  </a:moveTo>
                  <a:lnTo>
                    <a:pt x="0" y="0"/>
                  </a:lnTo>
                </a:path>
              </a:pathLst>
            </a:custGeom>
            <a:ln w="9525">
              <a:solidFill>
                <a:srgbClr val="FFFFFF"/>
              </a:solidFill>
            </a:ln>
          </p:spPr>
          <p:txBody>
            <a:bodyPr wrap="square" lIns="0" tIns="0" rIns="0" bIns="0" rtlCol="0"/>
            <a:lstStyle/>
            <a:p/>
          </p:txBody>
        </p:sp>
        <p:pic>
          <p:nvPicPr>
            <p:cNvPr id="16" name="object 16"/>
            <p:cNvPicPr/>
            <p:nvPr/>
          </p:nvPicPr>
          <p:blipFill>
            <a:blip r:embed="rId4"/>
            <a:stretch>
              <a:fillRect/>
            </a:stretch>
          </p:blipFill>
          <p:spPr>
            <a:xfrm>
              <a:off x="6686550" y="4538662"/>
              <a:ext cx="1743075" cy="885825"/>
            </a:xfrm>
            <a:prstGeom prst="rect">
              <a:avLst/>
            </a:prstGeom>
          </p:spPr>
        </p:pic>
        <p:sp>
          <p:nvSpPr>
            <p:cNvPr id="17" name="object 17"/>
            <p:cNvSpPr/>
            <p:nvPr/>
          </p:nvSpPr>
          <p:spPr>
            <a:xfrm>
              <a:off x="6684962" y="5429250"/>
              <a:ext cx="1741805" cy="0"/>
            </a:xfrm>
            <a:custGeom>
              <a:rect l="l" t="t" r="r" b="b"/>
              <a:pathLst>
                <a:path w="1741804">
                  <a:moveTo>
                    <a:pt x="1741488" y="0"/>
                  </a:moveTo>
                  <a:lnTo>
                    <a:pt x="0" y="0"/>
                  </a:lnTo>
                </a:path>
              </a:pathLst>
            </a:custGeom>
            <a:ln w="9525">
              <a:solidFill>
                <a:srgbClr val="FFFFFF"/>
              </a:solidFill>
            </a:ln>
          </p:spPr>
          <p:txBody>
            <a:bodyPr wrap="square" lIns="0" tIns="0" rIns="0" bIns="0" rtlCol="0"/>
            <a:lstStyle/>
            <a:p/>
          </p:txBody>
        </p:sp>
        <p:sp>
          <p:nvSpPr>
            <p:cNvPr id="18" name="object 18"/>
            <p:cNvSpPr/>
            <p:nvPr/>
          </p:nvSpPr>
          <p:spPr>
            <a:xfrm>
              <a:off x="6681787" y="4533900"/>
              <a:ext cx="1744980" cy="5080"/>
            </a:xfrm>
            <a:custGeom>
              <a:rect l="l" t="t" r="r" b="b"/>
              <a:pathLst>
                <a:path w="1744979" h="5079">
                  <a:moveTo>
                    <a:pt x="1744663" y="0"/>
                  </a:moveTo>
                  <a:lnTo>
                    <a:pt x="0" y="4762"/>
                  </a:lnTo>
                </a:path>
              </a:pathLst>
            </a:custGeom>
            <a:ln w="9525">
              <a:solidFill>
                <a:srgbClr val="FFFFFF"/>
              </a:solidFill>
            </a:ln>
          </p:spPr>
          <p:txBody>
            <a:bodyPr wrap="square" lIns="0" tIns="0" rIns="0" bIns="0" rtlCol="0"/>
            <a:lstStyle/>
            <a:p/>
          </p:txBody>
        </p:sp>
        <p:sp>
          <p:nvSpPr>
            <p:cNvPr id="19" name="object 19"/>
            <p:cNvSpPr/>
            <p:nvPr/>
          </p:nvSpPr>
          <p:spPr>
            <a:xfrm flipH="1">
              <a:off x="8426452" y="4535487"/>
              <a:ext cx="0" cy="890905"/>
            </a:xfrm>
            <a:custGeom>
              <a:rect l="l" t="t" r="r" b="b"/>
              <a:pathLst>
                <a:path h="890903">
                  <a:moveTo>
                    <a:pt x="0" y="890587"/>
                  </a:moveTo>
                  <a:lnTo>
                    <a:pt x="0" y="0"/>
                  </a:lnTo>
                </a:path>
              </a:pathLst>
            </a:custGeom>
            <a:ln w="9525">
              <a:solidFill>
                <a:srgbClr val="FFFFFF"/>
              </a:solidFill>
            </a:ln>
          </p:spPr>
          <p:txBody>
            <a:bodyPr wrap="square" lIns="0" tIns="0" rIns="0" bIns="0" rtlCol="0"/>
            <a:lstStyle/>
            <a:p/>
          </p:txBody>
        </p:sp>
        <p:pic>
          <p:nvPicPr>
            <p:cNvPr id="20" name="object 20"/>
            <p:cNvPicPr/>
            <p:nvPr/>
          </p:nvPicPr>
          <p:blipFill>
            <a:blip r:embed="rId5"/>
            <a:stretch>
              <a:fillRect/>
            </a:stretch>
          </p:blipFill>
          <p:spPr>
            <a:xfrm>
              <a:off x="4938713" y="3648075"/>
              <a:ext cx="1749424" cy="895350"/>
            </a:xfrm>
            <a:prstGeom prst="rect">
              <a:avLst/>
            </a:prstGeom>
          </p:spPr>
        </p:pic>
        <p:sp>
          <p:nvSpPr>
            <p:cNvPr id="21" name="object 21"/>
            <p:cNvSpPr/>
            <p:nvPr/>
          </p:nvSpPr>
          <p:spPr>
            <a:xfrm>
              <a:off x="4938712" y="3644900"/>
              <a:ext cx="1741805" cy="0"/>
            </a:xfrm>
            <a:custGeom>
              <a:rect l="l" t="t" r="r" b="b"/>
              <a:pathLst>
                <a:path w="1741804">
                  <a:moveTo>
                    <a:pt x="0" y="0"/>
                  </a:moveTo>
                  <a:lnTo>
                    <a:pt x="1741487" y="0"/>
                  </a:lnTo>
                </a:path>
              </a:pathLst>
            </a:custGeom>
            <a:ln w="9525">
              <a:solidFill>
                <a:srgbClr val="FFFFFF"/>
              </a:solidFill>
            </a:ln>
          </p:spPr>
          <p:txBody>
            <a:bodyPr wrap="square" lIns="0" tIns="0" rIns="0" bIns="0" rtlCol="0"/>
            <a:lstStyle/>
            <a:p/>
          </p:txBody>
        </p:sp>
        <p:sp>
          <p:nvSpPr>
            <p:cNvPr id="22" name="object 22"/>
            <p:cNvSpPr/>
            <p:nvPr/>
          </p:nvSpPr>
          <p:spPr>
            <a:xfrm>
              <a:off x="4938712" y="4535487"/>
              <a:ext cx="1744980" cy="5080"/>
            </a:xfrm>
            <a:custGeom>
              <a:rect l="l" t="t" r="r" b="b"/>
              <a:pathLst>
                <a:path w="1744979" h="5079">
                  <a:moveTo>
                    <a:pt x="0" y="4762"/>
                  </a:moveTo>
                  <a:lnTo>
                    <a:pt x="1744662" y="0"/>
                  </a:lnTo>
                </a:path>
              </a:pathLst>
            </a:custGeom>
            <a:ln w="9525">
              <a:solidFill>
                <a:srgbClr val="FFFFFF"/>
              </a:solidFill>
            </a:ln>
          </p:spPr>
          <p:txBody>
            <a:bodyPr wrap="square" lIns="0" tIns="0" rIns="0" bIns="0" rtlCol="0"/>
            <a:lstStyle/>
            <a:p/>
          </p:txBody>
        </p:sp>
        <p:sp>
          <p:nvSpPr>
            <p:cNvPr id="23" name="object 23"/>
            <p:cNvSpPr/>
            <p:nvPr/>
          </p:nvSpPr>
          <p:spPr>
            <a:xfrm flipH="1">
              <a:off x="4938712" y="3648075"/>
              <a:ext cx="0" cy="890905"/>
            </a:xfrm>
            <a:custGeom>
              <a:rect l="l" t="t" r="r" b="b"/>
              <a:pathLst>
                <a:path h="890903">
                  <a:moveTo>
                    <a:pt x="0" y="0"/>
                  </a:moveTo>
                  <a:lnTo>
                    <a:pt x="0" y="890587"/>
                  </a:lnTo>
                </a:path>
              </a:pathLst>
            </a:custGeom>
            <a:ln w="9525">
              <a:solidFill>
                <a:srgbClr val="FFFFFF"/>
              </a:solidFill>
            </a:ln>
          </p:spPr>
          <p:txBody>
            <a:bodyPr wrap="square" lIns="0" tIns="0" rIns="0" bIns="0" rtlCol="0"/>
            <a:lstStyle/>
            <a:p/>
          </p:txBody>
        </p:sp>
      </p:grpSp>
      <p:sp>
        <p:nvSpPr>
          <p:cNvPr id="24" name="object 24"/>
          <p:cNvSpPr txBox="1"/>
          <p:nvPr/>
        </p:nvSpPr>
        <p:spPr>
          <a:xfrm>
            <a:off x="520700" y="2425437"/>
            <a:ext cx="4140200" cy="1708785"/>
          </a:xfrm>
          <a:prstGeom prst="rect">
            <a:avLst/>
          </a:prstGeom>
        </p:spPr>
        <p:txBody>
          <a:bodyPr vert="horz" wrap="square" lIns="0" tIns="12700" rIns="0" bIns="0" rtlCol="0">
            <a:spAutoFit/>
          </a:bodyPr>
          <a:lstStyle/>
          <a:p>
            <a:pPr algn="ctr">
              <a:lnSpc>
                <a:spcPct val="100000"/>
              </a:lnSpc>
              <a:spcBef>
                <a:spcPts val="100"/>
              </a:spcBef>
            </a:pPr>
            <a:r>
              <a:rPr sz="5400" b="1" spc="-1475">
                <a:solidFill>
                  <a:srgbClr val="FFFFFF"/>
                </a:solidFill>
                <a:latin typeface="Microsoft JhengHei"/>
                <a:cs typeface="Microsoft JhengHei"/>
              </a:rPr>
              <a:t>MSA</a:t>
            </a:r>
            <a:endParaRPr sz="5400">
              <a:latin typeface="Microsoft JhengHei"/>
              <a:cs typeface="Microsoft JhengHei"/>
            </a:endParaRPr>
          </a:p>
          <a:p>
            <a:pPr algn="ctr">
              <a:lnSpc>
                <a:spcPct val="100000"/>
              </a:lnSpc>
              <a:spcBef>
                <a:spcPts val="290"/>
              </a:spcBef>
            </a:pPr>
            <a:r>
              <a:rPr sz="5400" b="1" spc="-10">
                <a:solidFill>
                  <a:srgbClr val="FFFFFF"/>
                </a:solidFill>
                <a:latin typeface="Microsoft JhengHei"/>
                <a:cs typeface="Microsoft JhengHei"/>
              </a:rPr>
              <a:t>测量系统分析</a:t>
            </a:r>
            <a:endParaRPr sz="5400">
              <a:latin typeface="Microsoft JhengHei"/>
              <a:cs typeface="Microsoft JhengHei"/>
            </a:endParaRPr>
          </a:p>
        </p:txBody>
      </p:sp>
      <p:grpSp>
        <p:nvGrpSpPr>
          <p:cNvPr id="25" name="object 25"/>
          <p:cNvGrpSpPr/>
          <p:nvPr/>
        </p:nvGrpSpPr>
        <p:grpSpPr>
          <a:xfrm>
            <a:off x="228600" y="1739900"/>
            <a:ext cx="8229600" cy="4657725"/>
            <a:chOff x="228600" y="1739900"/>
            <a:chExt cx="8229600" cy="4657725"/>
          </a:xfrm>
        </p:grpSpPr>
        <p:pic>
          <p:nvPicPr>
            <p:cNvPr id="26" name="object 26"/>
            <p:cNvPicPr/>
            <p:nvPr/>
          </p:nvPicPr>
          <p:blipFill>
            <a:blip r:embed="rId6"/>
            <a:stretch>
              <a:fillRect/>
            </a:stretch>
          </p:blipFill>
          <p:spPr>
            <a:xfrm>
              <a:off x="609600" y="1739900"/>
              <a:ext cx="361950" cy="390525"/>
            </a:xfrm>
            <a:prstGeom prst="rect">
              <a:avLst/>
            </a:prstGeom>
          </p:spPr>
        </p:pic>
        <p:pic>
          <p:nvPicPr>
            <p:cNvPr id="27" name="object 27"/>
            <p:cNvPicPr/>
            <p:nvPr/>
          </p:nvPicPr>
          <p:blipFill>
            <a:blip r:embed="rId7"/>
            <a:stretch>
              <a:fillRect/>
            </a:stretch>
          </p:blipFill>
          <p:spPr>
            <a:xfrm>
              <a:off x="6708775" y="3660775"/>
              <a:ext cx="1749425" cy="895350"/>
            </a:xfrm>
            <a:prstGeom prst="rect">
              <a:avLst/>
            </a:prstGeom>
          </p:spPr>
        </p:pic>
        <p:sp>
          <p:nvSpPr>
            <p:cNvPr id="28" name="object 28"/>
            <p:cNvSpPr/>
            <p:nvPr/>
          </p:nvSpPr>
          <p:spPr>
            <a:xfrm>
              <a:off x="6708775" y="3657600"/>
              <a:ext cx="1741805" cy="0"/>
            </a:xfrm>
            <a:custGeom>
              <a:rect l="l" t="t" r="r" b="b"/>
              <a:pathLst>
                <a:path w="1741804">
                  <a:moveTo>
                    <a:pt x="0" y="0"/>
                  </a:moveTo>
                  <a:lnTo>
                    <a:pt x="1741487" y="0"/>
                  </a:lnTo>
                </a:path>
              </a:pathLst>
            </a:custGeom>
            <a:ln w="9525">
              <a:solidFill>
                <a:srgbClr val="FFFFFF"/>
              </a:solidFill>
            </a:ln>
          </p:spPr>
          <p:txBody>
            <a:bodyPr wrap="square" lIns="0" tIns="0" rIns="0" bIns="0" rtlCol="0"/>
            <a:lstStyle/>
            <a:p/>
          </p:txBody>
        </p:sp>
        <p:sp>
          <p:nvSpPr>
            <p:cNvPr id="29" name="object 29"/>
            <p:cNvSpPr/>
            <p:nvPr/>
          </p:nvSpPr>
          <p:spPr>
            <a:xfrm>
              <a:off x="6708775" y="4548187"/>
              <a:ext cx="1744980" cy="5080"/>
            </a:xfrm>
            <a:custGeom>
              <a:rect l="l" t="t" r="r" b="b"/>
              <a:pathLst>
                <a:path w="1744979" h="5079">
                  <a:moveTo>
                    <a:pt x="0" y="4762"/>
                  </a:moveTo>
                  <a:lnTo>
                    <a:pt x="1744662" y="0"/>
                  </a:lnTo>
                </a:path>
              </a:pathLst>
            </a:custGeom>
            <a:ln w="9525">
              <a:solidFill>
                <a:srgbClr val="FFFFFF"/>
              </a:solidFill>
            </a:ln>
          </p:spPr>
          <p:txBody>
            <a:bodyPr wrap="square" lIns="0" tIns="0" rIns="0" bIns="0" rtlCol="0"/>
            <a:lstStyle/>
            <a:p/>
          </p:txBody>
        </p:sp>
        <p:sp>
          <p:nvSpPr>
            <p:cNvPr id="30" name="object 30"/>
            <p:cNvSpPr/>
            <p:nvPr/>
          </p:nvSpPr>
          <p:spPr>
            <a:xfrm flipH="1">
              <a:off x="6708775" y="3660775"/>
              <a:ext cx="0" cy="890905"/>
            </a:xfrm>
            <a:custGeom>
              <a:rect l="l" t="t" r="r" b="b"/>
              <a:pathLst>
                <a:path h="890903">
                  <a:moveTo>
                    <a:pt x="0" y="0"/>
                  </a:moveTo>
                  <a:lnTo>
                    <a:pt x="0" y="890587"/>
                  </a:lnTo>
                </a:path>
              </a:pathLst>
            </a:custGeom>
            <a:ln w="9525">
              <a:solidFill>
                <a:srgbClr val="FFFFFF"/>
              </a:solidFill>
            </a:ln>
          </p:spPr>
          <p:txBody>
            <a:bodyPr wrap="square" lIns="0" tIns="0" rIns="0" bIns="0" rtlCol="0"/>
            <a:lstStyle/>
            <a:p/>
          </p:txBody>
        </p:sp>
        <p:pic>
          <p:nvPicPr>
            <p:cNvPr id="31" name="object 31"/>
            <p:cNvPicPr/>
            <p:nvPr/>
          </p:nvPicPr>
          <p:blipFill>
            <a:blip r:embed="rId8"/>
            <a:stretch>
              <a:fillRect/>
            </a:stretch>
          </p:blipFill>
          <p:spPr>
            <a:xfrm>
              <a:off x="228600" y="5410200"/>
              <a:ext cx="5686425" cy="987425"/>
            </a:xfrm>
            <a:prstGeom prst="rect">
              <a:avLst/>
            </a:prstGeom>
          </p:spPr>
        </p:pic>
        <p:pic>
          <p:nvPicPr>
            <p:cNvPr id="32" name="object 32"/>
            <p:cNvPicPr/>
            <p:nvPr/>
          </p:nvPicPr>
          <p:blipFill>
            <a:blip r:embed="rId9"/>
            <a:stretch>
              <a:fillRect/>
            </a:stretch>
          </p:blipFill>
          <p:spPr>
            <a:xfrm>
              <a:off x="5181600" y="2362200"/>
              <a:ext cx="1371600" cy="1079500"/>
            </a:xfrm>
            <a:prstGeom prst="rect">
              <a:avLst/>
            </a:prstGeom>
          </p:spPr>
        </p:pic>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83540" y="236398"/>
            <a:ext cx="221869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FF"/>
                </a:solidFill>
              </a:rPr>
              <a:t>一、</a:t>
            </a:r>
            <a:r>
              <a:rPr sz="2800" spc="-10">
                <a:solidFill>
                  <a:srgbClr val="FFFFFF"/>
                </a:solidFill>
                <a:latin typeface="Arial"/>
                <a:cs typeface="Arial"/>
              </a:rPr>
              <a:t>MSA</a:t>
            </a:r>
            <a:r>
              <a:rPr sz="2800" spc="-25">
                <a:solidFill>
                  <a:srgbClr val="FFFFFF"/>
                </a:solidFill>
              </a:rPr>
              <a:t>简介</a:t>
            </a:r>
            <a:endParaRPr sz="2800">
              <a:latin typeface="Arial"/>
              <a:cs typeface="Arial"/>
            </a:endParaRPr>
          </a:p>
        </p:txBody>
      </p:sp>
      <p:sp>
        <p:nvSpPr>
          <p:cNvPr id="3" name="object 3"/>
          <p:cNvSpPr txBox="1"/>
          <p:nvPr/>
        </p:nvSpPr>
        <p:spPr>
          <a:xfrm>
            <a:off x="231140" y="1089997"/>
            <a:ext cx="3401695" cy="2391410"/>
          </a:xfrm>
          <a:prstGeom prst="rect">
            <a:avLst/>
          </a:prstGeom>
        </p:spPr>
        <p:txBody>
          <a:bodyPr vert="horz" wrap="square" lIns="0" tIns="12700" rIns="0" bIns="0" rtlCol="0">
            <a:spAutoFit/>
          </a:bodyPr>
          <a:lstStyle/>
          <a:p>
            <a:pPr marL="12700">
              <a:lnSpc>
                <a:spcPct val="100000"/>
              </a:lnSpc>
              <a:spcBef>
                <a:spcPts val="100"/>
              </a:spcBef>
            </a:pPr>
            <a:r>
              <a:rPr sz="2800" spc="-10">
                <a:solidFill>
                  <a:srgbClr val="2C3766"/>
                </a:solidFill>
                <a:latin typeface="Arial"/>
                <a:cs typeface="Arial"/>
              </a:rPr>
              <a:t>1.</a:t>
            </a:r>
            <a:r>
              <a:rPr sz="2800">
                <a:solidFill>
                  <a:srgbClr val="2C3766"/>
                </a:solidFill>
                <a:latin typeface="宋体"/>
                <a:cs typeface="宋体"/>
              </a:rPr>
              <a:t>什么是</a:t>
            </a:r>
            <a:r>
              <a:rPr sz="2800" spc="-25">
                <a:solidFill>
                  <a:srgbClr val="2C3766"/>
                </a:solidFill>
                <a:latin typeface="Arial"/>
                <a:cs typeface="Arial"/>
              </a:rPr>
              <a:t>MSA</a:t>
            </a:r>
            <a:endParaRPr sz="2800">
              <a:latin typeface="Arial"/>
              <a:cs typeface="Arial"/>
            </a:endParaRPr>
          </a:p>
          <a:p>
            <a:pPr>
              <a:lnSpc>
                <a:spcPct val="100000"/>
              </a:lnSpc>
              <a:spcBef>
                <a:spcPts val="10"/>
              </a:spcBef>
            </a:pPr>
            <a:endParaRPr sz="3500">
              <a:latin typeface="Arial"/>
              <a:cs typeface="Arial"/>
            </a:endParaRPr>
          </a:p>
          <a:p>
            <a:pPr marL="12700" marR="5080">
              <a:lnSpc>
                <a:spcPct val="120000"/>
              </a:lnSpc>
            </a:pPr>
            <a:r>
              <a:rPr sz="2600">
                <a:solidFill>
                  <a:srgbClr val="2C3766"/>
                </a:solidFill>
                <a:latin typeface="Arial"/>
                <a:cs typeface="Arial"/>
              </a:rPr>
              <a:t>M:</a:t>
            </a:r>
            <a:r>
              <a:rPr sz="2600">
                <a:solidFill>
                  <a:srgbClr val="2C3766"/>
                </a:solidFill>
                <a:latin typeface="宋体"/>
                <a:cs typeface="宋体"/>
              </a:rPr>
              <a:t>指</a:t>
            </a:r>
            <a:r>
              <a:rPr sz="2600">
                <a:solidFill>
                  <a:srgbClr val="2C3766"/>
                </a:solidFill>
                <a:latin typeface="Arial"/>
                <a:cs typeface="Arial"/>
              </a:rPr>
              <a:t>Measurement</a:t>
            </a:r>
            <a:r>
              <a:rPr sz="2600" spc="-25">
                <a:solidFill>
                  <a:srgbClr val="2C3766"/>
                </a:solidFill>
                <a:latin typeface="宋体"/>
                <a:cs typeface="宋体"/>
              </a:rPr>
              <a:t>测量</a:t>
            </a:r>
            <a:r>
              <a:rPr sz="2600" spc="-50">
                <a:solidFill>
                  <a:srgbClr val="2C3766"/>
                </a:solidFill>
                <a:latin typeface="宋体"/>
                <a:cs typeface="宋体"/>
              </a:rPr>
              <a:t> </a:t>
            </a:r>
            <a:r>
              <a:rPr sz="2600" spc="-10">
                <a:solidFill>
                  <a:srgbClr val="2C3766"/>
                </a:solidFill>
                <a:latin typeface="Arial"/>
                <a:cs typeface="Arial"/>
              </a:rPr>
              <a:t>S:</a:t>
            </a:r>
            <a:r>
              <a:rPr sz="2600">
                <a:solidFill>
                  <a:srgbClr val="2C3766"/>
                </a:solidFill>
                <a:latin typeface="宋体"/>
                <a:cs typeface="宋体"/>
              </a:rPr>
              <a:t>指</a:t>
            </a:r>
            <a:r>
              <a:rPr sz="2600" spc="-10">
                <a:solidFill>
                  <a:srgbClr val="2C3766"/>
                </a:solidFill>
                <a:latin typeface="Arial"/>
                <a:cs typeface="Arial"/>
              </a:rPr>
              <a:t>System</a:t>
            </a:r>
            <a:r>
              <a:rPr sz="2600" spc="-25">
                <a:solidFill>
                  <a:srgbClr val="2C3766"/>
                </a:solidFill>
                <a:latin typeface="宋体"/>
                <a:cs typeface="宋体"/>
              </a:rPr>
              <a:t>系统</a:t>
            </a:r>
            <a:endParaRPr sz="2600">
              <a:latin typeface="宋体"/>
              <a:cs typeface="宋体"/>
            </a:endParaRPr>
          </a:p>
          <a:p>
            <a:pPr marL="12700">
              <a:lnSpc>
                <a:spcPct val="100000"/>
              </a:lnSpc>
              <a:spcBef>
                <a:spcPts val="625"/>
              </a:spcBef>
            </a:pPr>
            <a:r>
              <a:rPr sz="2600" spc="-10">
                <a:solidFill>
                  <a:srgbClr val="2C3766"/>
                </a:solidFill>
                <a:latin typeface="Arial"/>
                <a:cs typeface="Arial"/>
              </a:rPr>
              <a:t>A:</a:t>
            </a:r>
            <a:r>
              <a:rPr sz="2600">
                <a:solidFill>
                  <a:srgbClr val="2C3766"/>
                </a:solidFill>
                <a:latin typeface="宋体"/>
                <a:cs typeface="宋体"/>
              </a:rPr>
              <a:t>指</a:t>
            </a:r>
            <a:r>
              <a:rPr sz="2600" spc="-10">
                <a:solidFill>
                  <a:srgbClr val="2C3766"/>
                </a:solidFill>
                <a:latin typeface="Arial"/>
                <a:cs typeface="Arial"/>
              </a:rPr>
              <a:t>Analysis</a:t>
            </a:r>
            <a:r>
              <a:rPr sz="2600" spc="-25">
                <a:solidFill>
                  <a:srgbClr val="2C3766"/>
                </a:solidFill>
                <a:latin typeface="宋体"/>
                <a:cs typeface="宋体"/>
              </a:rPr>
              <a:t>分析</a:t>
            </a:r>
            <a:endParaRPr sz="2600">
              <a:latin typeface="宋体"/>
              <a:cs typeface="宋体"/>
            </a:endParaRPr>
          </a:p>
        </p:txBody>
      </p:sp>
      <p:sp>
        <p:nvSpPr>
          <p:cNvPr id="4" name="object 4"/>
          <p:cNvSpPr txBox="1"/>
          <p:nvPr/>
        </p:nvSpPr>
        <p:spPr>
          <a:xfrm>
            <a:off x="231140" y="4528141"/>
            <a:ext cx="6229350" cy="452120"/>
          </a:xfrm>
          <a:prstGeom prst="rect">
            <a:avLst/>
          </a:prstGeom>
        </p:spPr>
        <p:txBody>
          <a:bodyPr vert="horz" wrap="square" lIns="0" tIns="12700" rIns="0" bIns="0" rtlCol="0">
            <a:spAutoFit/>
          </a:bodyPr>
          <a:lstStyle/>
          <a:p>
            <a:pPr marL="12700">
              <a:lnSpc>
                <a:spcPct val="100000"/>
              </a:lnSpc>
              <a:spcBef>
                <a:spcPts val="100"/>
              </a:spcBef>
            </a:pPr>
            <a:r>
              <a:rPr sz="2800" spc="-10">
                <a:solidFill>
                  <a:srgbClr val="2C3766"/>
                </a:solidFill>
                <a:latin typeface="Arial"/>
                <a:cs typeface="Arial"/>
              </a:rPr>
              <a:t>MSA</a:t>
            </a:r>
            <a:r>
              <a:rPr sz="2800">
                <a:solidFill>
                  <a:srgbClr val="2C3766"/>
                </a:solidFill>
                <a:latin typeface="宋体"/>
                <a:cs typeface="宋体"/>
              </a:rPr>
              <a:t>也就是对量测系统进行分析的方法</a:t>
            </a:r>
            <a:r>
              <a:rPr sz="2800" spc="-50">
                <a:solidFill>
                  <a:srgbClr val="2C3766"/>
                </a:solidFill>
                <a:latin typeface="Arial"/>
                <a:cs typeface="Arial"/>
              </a:rPr>
              <a:t>!</a:t>
            </a:r>
            <a:endParaRPr sz="2800">
              <a:latin typeface="Arial"/>
              <a:cs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920875" y="2982911"/>
            <a:ext cx="2895600" cy="838200"/>
          </a:xfrm>
          <a:prstGeom prst="rect">
            <a:avLst/>
          </a:prstGeom>
          <a:solidFill>
            <a:srgbClr val="00FF00"/>
          </a:solidFill>
          <a:ln w="9525">
            <a:solidFill>
              <a:srgbClr val="2C3766"/>
            </a:solidFill>
          </a:ln>
        </p:spPr>
        <p:txBody>
          <a:bodyPr vert="horz" wrap="square" lIns="0" tIns="240665" rIns="0" bIns="0" rtlCol="0">
            <a:spAutoFit/>
          </a:bodyPr>
          <a:lstStyle/>
          <a:p>
            <a:pPr marL="825500">
              <a:lnSpc>
                <a:spcPct val="100000"/>
              </a:lnSpc>
              <a:spcBef>
                <a:spcPts val="1895"/>
              </a:spcBef>
            </a:pPr>
            <a:r>
              <a:rPr sz="2200" spc="-10">
                <a:solidFill>
                  <a:srgbClr val="2C3766"/>
                </a:solidFill>
                <a:latin typeface="微软雅黑"/>
                <a:cs typeface="微软雅黑"/>
              </a:rPr>
              <a:t>PROCESS</a:t>
            </a:r>
            <a:endParaRPr sz="2200">
              <a:latin typeface="微软雅黑"/>
              <a:cs typeface="微软雅黑"/>
            </a:endParaRPr>
          </a:p>
        </p:txBody>
      </p:sp>
      <p:sp>
        <p:nvSpPr>
          <p:cNvPr id="3" name="object 3"/>
          <p:cNvSpPr/>
          <p:nvPr/>
        </p:nvSpPr>
        <p:spPr>
          <a:xfrm>
            <a:off x="1006475" y="3402012"/>
            <a:ext cx="914400" cy="76200"/>
          </a:xfrm>
          <a:custGeom>
            <a:rect l="l" t="t" r="r" b="b"/>
            <a:pathLst>
              <a:path w="914400" h="76200">
                <a:moveTo>
                  <a:pt x="838199" y="76200"/>
                </a:moveTo>
                <a:lnTo>
                  <a:pt x="838199" y="0"/>
                </a:lnTo>
                <a:lnTo>
                  <a:pt x="901699" y="31749"/>
                </a:lnTo>
                <a:lnTo>
                  <a:pt x="880110" y="31749"/>
                </a:lnTo>
                <a:lnTo>
                  <a:pt x="880110" y="44450"/>
                </a:lnTo>
                <a:lnTo>
                  <a:pt x="901699" y="44450"/>
                </a:lnTo>
                <a:lnTo>
                  <a:pt x="838199" y="76200"/>
                </a:lnTo>
                <a:close/>
              </a:path>
              <a:path w="914400" h="76200">
                <a:moveTo>
                  <a:pt x="838199" y="44450"/>
                </a:moveTo>
                <a:lnTo>
                  <a:pt x="0" y="44450"/>
                </a:lnTo>
                <a:lnTo>
                  <a:pt x="0" y="31749"/>
                </a:lnTo>
                <a:lnTo>
                  <a:pt x="838199" y="31749"/>
                </a:lnTo>
                <a:lnTo>
                  <a:pt x="838199" y="44450"/>
                </a:lnTo>
                <a:close/>
              </a:path>
              <a:path w="914400" h="76200">
                <a:moveTo>
                  <a:pt x="901699" y="44450"/>
                </a:moveTo>
                <a:lnTo>
                  <a:pt x="880110" y="44450"/>
                </a:lnTo>
                <a:lnTo>
                  <a:pt x="880110" y="31749"/>
                </a:lnTo>
                <a:lnTo>
                  <a:pt x="901699" y="31749"/>
                </a:lnTo>
                <a:lnTo>
                  <a:pt x="914399" y="38100"/>
                </a:lnTo>
                <a:lnTo>
                  <a:pt x="901699" y="44450"/>
                </a:lnTo>
                <a:close/>
              </a:path>
            </a:pathLst>
          </a:custGeom>
          <a:solidFill>
            <a:srgbClr val="2C3766"/>
          </a:solidFill>
        </p:spPr>
        <p:txBody>
          <a:bodyPr wrap="square" lIns="0" tIns="0" rIns="0" bIns="0" rtlCol="0"/>
          <a:lstStyle/>
          <a:p/>
        </p:txBody>
      </p:sp>
      <p:sp>
        <p:nvSpPr>
          <p:cNvPr id="4" name="object 4"/>
          <p:cNvSpPr txBox="1"/>
          <p:nvPr/>
        </p:nvSpPr>
        <p:spPr>
          <a:xfrm>
            <a:off x="231140" y="3196113"/>
            <a:ext cx="584200" cy="360680"/>
          </a:xfrm>
          <a:prstGeom prst="rect">
            <a:avLst/>
          </a:prstGeom>
        </p:spPr>
        <p:txBody>
          <a:bodyPr vert="horz" wrap="square" lIns="0" tIns="12700" rIns="0" bIns="0" rtlCol="0">
            <a:spAutoFit/>
          </a:bodyPr>
          <a:lstStyle/>
          <a:p>
            <a:pPr marL="12700">
              <a:lnSpc>
                <a:spcPct val="100000"/>
              </a:lnSpc>
              <a:spcBef>
                <a:spcPts val="100"/>
              </a:spcBef>
            </a:pPr>
            <a:r>
              <a:rPr sz="2200" spc="-25">
                <a:solidFill>
                  <a:srgbClr val="2C3766"/>
                </a:solidFill>
                <a:latin typeface="宋体"/>
                <a:cs typeface="宋体"/>
              </a:rPr>
              <a:t>原料</a:t>
            </a:r>
            <a:endParaRPr sz="2200">
              <a:latin typeface="宋体"/>
              <a:cs typeface="宋体"/>
            </a:endParaRPr>
          </a:p>
        </p:txBody>
      </p:sp>
      <p:sp>
        <p:nvSpPr>
          <p:cNvPr id="5" name="object 5"/>
          <p:cNvSpPr/>
          <p:nvPr/>
        </p:nvSpPr>
        <p:spPr>
          <a:xfrm>
            <a:off x="2339974" y="2525711"/>
            <a:ext cx="76200" cy="457200"/>
          </a:xfrm>
          <a:custGeom>
            <a:rect l="l" t="t" r="r" b="b"/>
            <a:pathLst>
              <a:path w="76200" h="457200">
                <a:moveTo>
                  <a:pt x="31750" y="422910"/>
                </a:moveTo>
                <a:lnTo>
                  <a:pt x="44450" y="422910"/>
                </a:lnTo>
                <a:lnTo>
                  <a:pt x="44450" y="0"/>
                </a:lnTo>
                <a:lnTo>
                  <a:pt x="31750" y="0"/>
                </a:lnTo>
                <a:lnTo>
                  <a:pt x="31750" y="422910"/>
                </a:lnTo>
                <a:close/>
              </a:path>
              <a:path w="76200" h="457200">
                <a:moveTo>
                  <a:pt x="38100" y="457200"/>
                </a:moveTo>
                <a:lnTo>
                  <a:pt x="76200" y="381000"/>
                </a:lnTo>
                <a:lnTo>
                  <a:pt x="44450" y="381000"/>
                </a:lnTo>
                <a:lnTo>
                  <a:pt x="44450" y="422910"/>
                </a:lnTo>
                <a:lnTo>
                  <a:pt x="20955" y="422910"/>
                </a:lnTo>
                <a:lnTo>
                  <a:pt x="38100" y="457200"/>
                </a:lnTo>
                <a:close/>
              </a:path>
              <a:path w="76200" h="457200">
                <a:moveTo>
                  <a:pt x="20955" y="422910"/>
                </a:moveTo>
                <a:lnTo>
                  <a:pt x="31750" y="422910"/>
                </a:lnTo>
                <a:lnTo>
                  <a:pt x="31750" y="381000"/>
                </a:lnTo>
                <a:lnTo>
                  <a:pt x="0" y="381000"/>
                </a:lnTo>
                <a:lnTo>
                  <a:pt x="20955" y="422910"/>
                </a:lnTo>
                <a:close/>
              </a:path>
            </a:pathLst>
          </a:custGeom>
          <a:solidFill>
            <a:srgbClr val="2C3766"/>
          </a:solidFill>
        </p:spPr>
        <p:txBody>
          <a:bodyPr wrap="square" lIns="0" tIns="0" rIns="0" bIns="0" rtlCol="0"/>
          <a:lstStyle/>
          <a:p/>
        </p:txBody>
      </p:sp>
      <p:sp>
        <p:nvSpPr>
          <p:cNvPr id="6" name="object 6"/>
          <p:cNvSpPr/>
          <p:nvPr/>
        </p:nvSpPr>
        <p:spPr>
          <a:xfrm>
            <a:off x="2873375" y="2525711"/>
            <a:ext cx="76200" cy="457200"/>
          </a:xfrm>
          <a:custGeom>
            <a:rect l="l" t="t" r="r" b="b"/>
            <a:pathLst>
              <a:path w="76200" h="457200">
                <a:moveTo>
                  <a:pt x="31750" y="422910"/>
                </a:moveTo>
                <a:lnTo>
                  <a:pt x="44450" y="422910"/>
                </a:lnTo>
                <a:lnTo>
                  <a:pt x="44450" y="0"/>
                </a:lnTo>
                <a:lnTo>
                  <a:pt x="31750" y="0"/>
                </a:lnTo>
                <a:lnTo>
                  <a:pt x="31750" y="422910"/>
                </a:lnTo>
                <a:close/>
              </a:path>
              <a:path w="76200" h="457200">
                <a:moveTo>
                  <a:pt x="38100" y="457200"/>
                </a:moveTo>
                <a:lnTo>
                  <a:pt x="76200" y="381000"/>
                </a:lnTo>
                <a:lnTo>
                  <a:pt x="44450" y="381000"/>
                </a:lnTo>
                <a:lnTo>
                  <a:pt x="44450" y="422910"/>
                </a:lnTo>
                <a:lnTo>
                  <a:pt x="20955" y="422910"/>
                </a:lnTo>
                <a:lnTo>
                  <a:pt x="38100" y="457200"/>
                </a:lnTo>
                <a:close/>
              </a:path>
              <a:path w="76200" h="457200">
                <a:moveTo>
                  <a:pt x="20955" y="422910"/>
                </a:moveTo>
                <a:lnTo>
                  <a:pt x="31750" y="422910"/>
                </a:lnTo>
                <a:lnTo>
                  <a:pt x="31750" y="381000"/>
                </a:lnTo>
                <a:lnTo>
                  <a:pt x="0" y="381000"/>
                </a:lnTo>
                <a:lnTo>
                  <a:pt x="20955" y="422910"/>
                </a:lnTo>
                <a:close/>
              </a:path>
            </a:pathLst>
          </a:custGeom>
          <a:solidFill>
            <a:srgbClr val="2C3766"/>
          </a:solidFill>
        </p:spPr>
        <p:txBody>
          <a:bodyPr wrap="square" lIns="0" tIns="0" rIns="0" bIns="0" rtlCol="0"/>
          <a:lstStyle/>
          <a:p/>
        </p:txBody>
      </p:sp>
      <p:sp>
        <p:nvSpPr>
          <p:cNvPr id="7" name="object 7"/>
          <p:cNvSpPr/>
          <p:nvPr/>
        </p:nvSpPr>
        <p:spPr>
          <a:xfrm>
            <a:off x="3406774" y="2525711"/>
            <a:ext cx="76200" cy="457200"/>
          </a:xfrm>
          <a:custGeom>
            <a:rect l="l" t="t" r="r" b="b"/>
            <a:pathLst>
              <a:path w="76200" h="457200">
                <a:moveTo>
                  <a:pt x="31750" y="422910"/>
                </a:moveTo>
                <a:lnTo>
                  <a:pt x="44450" y="422910"/>
                </a:lnTo>
                <a:lnTo>
                  <a:pt x="44450" y="0"/>
                </a:lnTo>
                <a:lnTo>
                  <a:pt x="31750" y="0"/>
                </a:lnTo>
                <a:lnTo>
                  <a:pt x="31750" y="422910"/>
                </a:lnTo>
                <a:close/>
              </a:path>
              <a:path w="76200" h="457200">
                <a:moveTo>
                  <a:pt x="38100" y="457200"/>
                </a:moveTo>
                <a:lnTo>
                  <a:pt x="76200" y="381000"/>
                </a:lnTo>
                <a:lnTo>
                  <a:pt x="44450" y="381000"/>
                </a:lnTo>
                <a:lnTo>
                  <a:pt x="44450" y="422910"/>
                </a:lnTo>
                <a:lnTo>
                  <a:pt x="20955" y="422910"/>
                </a:lnTo>
                <a:lnTo>
                  <a:pt x="38100" y="457200"/>
                </a:lnTo>
                <a:close/>
              </a:path>
              <a:path w="76200" h="457200">
                <a:moveTo>
                  <a:pt x="20955" y="422910"/>
                </a:moveTo>
                <a:lnTo>
                  <a:pt x="31750" y="422910"/>
                </a:lnTo>
                <a:lnTo>
                  <a:pt x="31750" y="381000"/>
                </a:lnTo>
                <a:lnTo>
                  <a:pt x="0" y="381000"/>
                </a:lnTo>
                <a:lnTo>
                  <a:pt x="20955" y="422910"/>
                </a:lnTo>
                <a:close/>
              </a:path>
            </a:pathLst>
          </a:custGeom>
          <a:solidFill>
            <a:srgbClr val="2C3766"/>
          </a:solidFill>
        </p:spPr>
        <p:txBody>
          <a:bodyPr wrap="square" lIns="0" tIns="0" rIns="0" bIns="0" rtlCol="0"/>
          <a:lstStyle/>
          <a:p/>
        </p:txBody>
      </p:sp>
      <p:sp>
        <p:nvSpPr>
          <p:cNvPr id="8" name="object 8"/>
          <p:cNvSpPr txBox="1"/>
          <p:nvPr/>
        </p:nvSpPr>
        <p:spPr>
          <a:xfrm>
            <a:off x="2136139" y="2053113"/>
            <a:ext cx="1371600" cy="360680"/>
          </a:xfrm>
          <a:prstGeom prst="rect">
            <a:avLst/>
          </a:prstGeom>
        </p:spPr>
        <p:txBody>
          <a:bodyPr vert="horz" wrap="square" lIns="0" tIns="12700" rIns="0" bIns="0" rtlCol="0">
            <a:spAutoFit/>
          </a:bodyPr>
          <a:lstStyle/>
          <a:p>
            <a:pPr marL="12700">
              <a:lnSpc>
                <a:spcPct val="100000"/>
              </a:lnSpc>
              <a:spcBef>
                <a:spcPts val="100"/>
              </a:spcBef>
              <a:tabLst>
                <a:tab pos="621665"/>
              </a:tabLst>
            </a:pPr>
            <a:r>
              <a:rPr sz="2200" spc="-50">
                <a:solidFill>
                  <a:srgbClr val="2C3766"/>
                </a:solidFill>
                <a:latin typeface="宋体"/>
                <a:cs typeface="宋体"/>
              </a:rPr>
              <a:t>人</a:t>
            </a:r>
            <a:r>
              <a:rPr sz="2200">
                <a:solidFill>
                  <a:srgbClr val="2C3766"/>
                </a:solidFill>
                <a:latin typeface="宋体"/>
                <a:cs typeface="宋体"/>
              </a:rPr>
              <a:t>	机</a:t>
            </a:r>
            <a:r>
              <a:rPr sz="2200" spc="300">
                <a:solidFill>
                  <a:srgbClr val="2C3766"/>
                </a:solidFill>
                <a:latin typeface="宋体"/>
                <a:cs typeface="宋体"/>
              </a:rPr>
              <a:t> </a:t>
            </a:r>
            <a:r>
              <a:rPr sz="2200" spc="-50">
                <a:solidFill>
                  <a:srgbClr val="2C3766"/>
                </a:solidFill>
                <a:latin typeface="宋体"/>
                <a:cs typeface="宋体"/>
              </a:rPr>
              <a:t>法</a:t>
            </a:r>
            <a:endParaRPr sz="2200">
              <a:latin typeface="宋体"/>
              <a:cs typeface="宋体"/>
            </a:endParaRPr>
          </a:p>
        </p:txBody>
      </p:sp>
      <p:sp>
        <p:nvSpPr>
          <p:cNvPr id="9" name="object 9"/>
          <p:cNvSpPr/>
          <p:nvPr/>
        </p:nvSpPr>
        <p:spPr>
          <a:xfrm>
            <a:off x="3940175" y="2525711"/>
            <a:ext cx="76200" cy="457200"/>
          </a:xfrm>
          <a:custGeom>
            <a:rect l="l" t="t" r="r" b="b"/>
            <a:pathLst>
              <a:path w="76200" h="457200">
                <a:moveTo>
                  <a:pt x="31750" y="422910"/>
                </a:moveTo>
                <a:lnTo>
                  <a:pt x="44450" y="422910"/>
                </a:lnTo>
                <a:lnTo>
                  <a:pt x="44450" y="0"/>
                </a:lnTo>
                <a:lnTo>
                  <a:pt x="31750" y="0"/>
                </a:lnTo>
                <a:lnTo>
                  <a:pt x="31750" y="422910"/>
                </a:lnTo>
                <a:close/>
              </a:path>
              <a:path w="76200" h="457200">
                <a:moveTo>
                  <a:pt x="38100" y="457200"/>
                </a:moveTo>
                <a:lnTo>
                  <a:pt x="76200" y="381000"/>
                </a:lnTo>
                <a:lnTo>
                  <a:pt x="44450" y="381000"/>
                </a:lnTo>
                <a:lnTo>
                  <a:pt x="44450" y="422910"/>
                </a:lnTo>
                <a:lnTo>
                  <a:pt x="20955" y="422910"/>
                </a:lnTo>
                <a:lnTo>
                  <a:pt x="38100" y="457200"/>
                </a:lnTo>
                <a:close/>
              </a:path>
              <a:path w="76200" h="457200">
                <a:moveTo>
                  <a:pt x="20955" y="422910"/>
                </a:moveTo>
                <a:lnTo>
                  <a:pt x="31750" y="422910"/>
                </a:lnTo>
                <a:lnTo>
                  <a:pt x="31750" y="381000"/>
                </a:lnTo>
                <a:lnTo>
                  <a:pt x="0" y="381000"/>
                </a:lnTo>
                <a:lnTo>
                  <a:pt x="20955" y="422910"/>
                </a:lnTo>
                <a:close/>
              </a:path>
            </a:pathLst>
          </a:custGeom>
          <a:solidFill>
            <a:srgbClr val="2C3766"/>
          </a:solidFill>
        </p:spPr>
        <p:txBody>
          <a:bodyPr wrap="square" lIns="0" tIns="0" rIns="0" bIns="0" rtlCol="0"/>
          <a:lstStyle/>
          <a:p/>
        </p:txBody>
      </p:sp>
      <p:sp>
        <p:nvSpPr>
          <p:cNvPr id="10" name="object 10"/>
          <p:cNvSpPr txBox="1"/>
          <p:nvPr/>
        </p:nvSpPr>
        <p:spPr>
          <a:xfrm>
            <a:off x="3828415" y="2086450"/>
            <a:ext cx="304800" cy="360680"/>
          </a:xfrm>
          <a:prstGeom prst="rect">
            <a:avLst/>
          </a:prstGeom>
        </p:spPr>
        <p:txBody>
          <a:bodyPr vert="horz" wrap="square" lIns="0" tIns="12700" rIns="0" bIns="0" rtlCol="0">
            <a:spAutoFit/>
          </a:bodyPr>
          <a:lstStyle/>
          <a:p>
            <a:pPr marL="12700">
              <a:lnSpc>
                <a:spcPct val="100000"/>
              </a:lnSpc>
              <a:spcBef>
                <a:spcPts val="100"/>
              </a:spcBef>
            </a:pPr>
            <a:r>
              <a:rPr sz="2200">
                <a:solidFill>
                  <a:srgbClr val="2C3766"/>
                </a:solidFill>
                <a:latin typeface="宋体"/>
                <a:cs typeface="宋体"/>
              </a:rPr>
              <a:t>环</a:t>
            </a:r>
            <a:endParaRPr sz="2200">
              <a:latin typeface="宋体"/>
              <a:cs typeface="宋体"/>
            </a:endParaRPr>
          </a:p>
        </p:txBody>
      </p:sp>
      <p:sp>
        <p:nvSpPr>
          <p:cNvPr id="11" name="object 11"/>
          <p:cNvSpPr/>
          <p:nvPr/>
        </p:nvSpPr>
        <p:spPr>
          <a:xfrm>
            <a:off x="4816474" y="3402012"/>
            <a:ext cx="990600" cy="76200"/>
          </a:xfrm>
          <a:custGeom>
            <a:rect l="l" t="t" r="r" b="b"/>
            <a:pathLst>
              <a:path w="990600" h="76200">
                <a:moveTo>
                  <a:pt x="914399" y="76200"/>
                </a:moveTo>
                <a:lnTo>
                  <a:pt x="914399" y="0"/>
                </a:lnTo>
                <a:lnTo>
                  <a:pt x="977899" y="31749"/>
                </a:lnTo>
                <a:lnTo>
                  <a:pt x="956311" y="31749"/>
                </a:lnTo>
                <a:lnTo>
                  <a:pt x="956311" y="44450"/>
                </a:lnTo>
                <a:lnTo>
                  <a:pt x="977899" y="44450"/>
                </a:lnTo>
                <a:lnTo>
                  <a:pt x="914399" y="76200"/>
                </a:lnTo>
                <a:close/>
              </a:path>
              <a:path w="990600" h="76200">
                <a:moveTo>
                  <a:pt x="914399" y="44450"/>
                </a:moveTo>
                <a:lnTo>
                  <a:pt x="0" y="44450"/>
                </a:lnTo>
                <a:lnTo>
                  <a:pt x="0" y="31749"/>
                </a:lnTo>
                <a:lnTo>
                  <a:pt x="914399" y="31749"/>
                </a:lnTo>
                <a:lnTo>
                  <a:pt x="914399" y="44450"/>
                </a:lnTo>
                <a:close/>
              </a:path>
              <a:path w="990600" h="76200">
                <a:moveTo>
                  <a:pt x="977899" y="44450"/>
                </a:moveTo>
                <a:lnTo>
                  <a:pt x="956311" y="44450"/>
                </a:lnTo>
                <a:lnTo>
                  <a:pt x="956311" y="31749"/>
                </a:lnTo>
                <a:lnTo>
                  <a:pt x="977899" y="31749"/>
                </a:lnTo>
                <a:lnTo>
                  <a:pt x="990600" y="38100"/>
                </a:lnTo>
                <a:lnTo>
                  <a:pt x="977899" y="44450"/>
                </a:lnTo>
                <a:close/>
              </a:path>
            </a:pathLst>
          </a:custGeom>
          <a:solidFill>
            <a:srgbClr val="2C3766"/>
          </a:solidFill>
        </p:spPr>
        <p:txBody>
          <a:bodyPr wrap="square" lIns="0" tIns="0" rIns="0" bIns="0" rtlCol="0"/>
          <a:lstStyle/>
          <a:p/>
        </p:txBody>
      </p:sp>
      <p:sp>
        <p:nvSpPr>
          <p:cNvPr id="12" name="object 12"/>
          <p:cNvSpPr/>
          <p:nvPr/>
        </p:nvSpPr>
        <p:spPr>
          <a:xfrm>
            <a:off x="4473575" y="2525711"/>
            <a:ext cx="76200" cy="457200"/>
          </a:xfrm>
          <a:custGeom>
            <a:rect l="l" t="t" r="r" b="b"/>
            <a:pathLst>
              <a:path w="76200" h="457200">
                <a:moveTo>
                  <a:pt x="31750" y="422910"/>
                </a:moveTo>
                <a:lnTo>
                  <a:pt x="44450" y="422910"/>
                </a:lnTo>
                <a:lnTo>
                  <a:pt x="44450" y="0"/>
                </a:lnTo>
                <a:lnTo>
                  <a:pt x="31750" y="0"/>
                </a:lnTo>
                <a:lnTo>
                  <a:pt x="31750" y="422910"/>
                </a:lnTo>
                <a:close/>
              </a:path>
              <a:path w="76200" h="457200">
                <a:moveTo>
                  <a:pt x="38100" y="457200"/>
                </a:moveTo>
                <a:lnTo>
                  <a:pt x="76200" y="381000"/>
                </a:lnTo>
                <a:lnTo>
                  <a:pt x="44450" y="381000"/>
                </a:lnTo>
                <a:lnTo>
                  <a:pt x="44450" y="422910"/>
                </a:lnTo>
                <a:lnTo>
                  <a:pt x="20955" y="422910"/>
                </a:lnTo>
                <a:lnTo>
                  <a:pt x="38100" y="457200"/>
                </a:lnTo>
                <a:close/>
              </a:path>
              <a:path w="76200" h="457200">
                <a:moveTo>
                  <a:pt x="20955" y="422910"/>
                </a:moveTo>
                <a:lnTo>
                  <a:pt x="31750" y="422910"/>
                </a:lnTo>
                <a:lnTo>
                  <a:pt x="31750" y="381000"/>
                </a:lnTo>
                <a:lnTo>
                  <a:pt x="0" y="381000"/>
                </a:lnTo>
                <a:lnTo>
                  <a:pt x="20955" y="422910"/>
                </a:lnTo>
                <a:close/>
              </a:path>
            </a:pathLst>
          </a:custGeom>
          <a:solidFill>
            <a:srgbClr val="2C3766"/>
          </a:solidFill>
        </p:spPr>
        <p:txBody>
          <a:bodyPr wrap="square" lIns="0" tIns="0" rIns="0" bIns="0" rtlCol="0"/>
          <a:lstStyle/>
          <a:p/>
        </p:txBody>
      </p:sp>
      <p:sp>
        <p:nvSpPr>
          <p:cNvPr id="13" name="object 13"/>
          <p:cNvSpPr txBox="1"/>
          <p:nvPr/>
        </p:nvSpPr>
        <p:spPr>
          <a:xfrm>
            <a:off x="4345940" y="2053113"/>
            <a:ext cx="584200" cy="360680"/>
          </a:xfrm>
          <a:prstGeom prst="rect">
            <a:avLst/>
          </a:prstGeom>
        </p:spPr>
        <p:txBody>
          <a:bodyPr vert="horz" wrap="square" lIns="0" tIns="12700" rIns="0" bIns="0" rtlCol="0">
            <a:spAutoFit/>
          </a:bodyPr>
          <a:lstStyle/>
          <a:p>
            <a:pPr marL="12700">
              <a:lnSpc>
                <a:spcPct val="100000"/>
              </a:lnSpc>
              <a:spcBef>
                <a:spcPts val="100"/>
              </a:spcBef>
            </a:pPr>
            <a:r>
              <a:rPr sz="2200" spc="-25">
                <a:solidFill>
                  <a:srgbClr val="FF0000"/>
                </a:solidFill>
                <a:latin typeface="宋体"/>
                <a:cs typeface="宋体"/>
              </a:rPr>
              <a:t>測量</a:t>
            </a:r>
            <a:endParaRPr sz="2200">
              <a:latin typeface="宋体"/>
              <a:cs typeface="宋体"/>
            </a:endParaRPr>
          </a:p>
        </p:txBody>
      </p:sp>
      <p:sp>
        <p:nvSpPr>
          <p:cNvPr id="14" name="object 14"/>
          <p:cNvSpPr txBox="1"/>
          <p:nvPr/>
        </p:nvSpPr>
        <p:spPr>
          <a:xfrm>
            <a:off x="4955540" y="2967513"/>
            <a:ext cx="584200" cy="360680"/>
          </a:xfrm>
          <a:prstGeom prst="rect">
            <a:avLst/>
          </a:prstGeom>
        </p:spPr>
        <p:txBody>
          <a:bodyPr vert="horz" wrap="square" lIns="0" tIns="12700" rIns="0" bIns="0" rtlCol="0">
            <a:spAutoFit/>
          </a:bodyPr>
          <a:lstStyle/>
          <a:p>
            <a:pPr marL="12700">
              <a:lnSpc>
                <a:spcPct val="100000"/>
              </a:lnSpc>
              <a:spcBef>
                <a:spcPts val="100"/>
              </a:spcBef>
            </a:pPr>
            <a:r>
              <a:rPr sz="2200" spc="-25">
                <a:solidFill>
                  <a:srgbClr val="FF0000"/>
                </a:solidFill>
                <a:latin typeface="宋体"/>
                <a:cs typeface="宋体"/>
              </a:rPr>
              <a:t>測量</a:t>
            </a:r>
            <a:endParaRPr sz="2200">
              <a:latin typeface="宋体"/>
              <a:cs typeface="宋体"/>
            </a:endParaRPr>
          </a:p>
        </p:txBody>
      </p:sp>
      <p:grpSp>
        <p:nvGrpSpPr>
          <p:cNvPr id="15" name="object 15"/>
          <p:cNvGrpSpPr/>
          <p:nvPr/>
        </p:nvGrpSpPr>
        <p:grpSpPr>
          <a:xfrm>
            <a:off x="5878510" y="3130549"/>
            <a:ext cx="1000125" cy="619125"/>
            <a:chOff x="5878510" y="3130549"/>
            <a:chExt cx="1000125" cy="619125"/>
          </a:xfrm>
        </p:grpSpPr>
        <p:sp>
          <p:nvSpPr>
            <p:cNvPr id="16" name="object 16"/>
            <p:cNvSpPr/>
            <p:nvPr/>
          </p:nvSpPr>
          <p:spPr>
            <a:xfrm>
              <a:off x="5883274" y="3135311"/>
              <a:ext cx="990600" cy="609600"/>
            </a:xfrm>
            <a:custGeom>
              <a:rect l="l" t="t" r="r" b="b"/>
              <a:pathLst>
                <a:path w="990600" h="609600">
                  <a:moveTo>
                    <a:pt x="495299" y="0"/>
                  </a:moveTo>
                  <a:close/>
                </a:path>
                <a:path w="990600" h="609600">
                  <a:moveTo>
                    <a:pt x="495298" y="609600"/>
                  </a:moveTo>
                  <a:lnTo>
                    <a:pt x="437536" y="607549"/>
                  </a:lnTo>
                  <a:lnTo>
                    <a:pt x="381731" y="601550"/>
                  </a:lnTo>
                  <a:lnTo>
                    <a:pt x="328254" y="591830"/>
                  </a:lnTo>
                  <a:lnTo>
                    <a:pt x="277478" y="578619"/>
                  </a:lnTo>
                  <a:lnTo>
                    <a:pt x="229774" y="562146"/>
                  </a:lnTo>
                  <a:lnTo>
                    <a:pt x="185513" y="542638"/>
                  </a:lnTo>
                  <a:lnTo>
                    <a:pt x="145068" y="520326"/>
                  </a:lnTo>
                  <a:lnTo>
                    <a:pt x="108810" y="495436"/>
                  </a:lnTo>
                  <a:lnTo>
                    <a:pt x="77110" y="468199"/>
                  </a:lnTo>
                  <a:lnTo>
                    <a:pt x="50341" y="438843"/>
                  </a:lnTo>
                  <a:lnTo>
                    <a:pt x="13079" y="374687"/>
                  </a:lnTo>
                  <a:lnTo>
                    <a:pt x="0" y="304799"/>
                  </a:lnTo>
                  <a:lnTo>
                    <a:pt x="3332" y="269253"/>
                  </a:lnTo>
                  <a:lnTo>
                    <a:pt x="28875" y="202003"/>
                  </a:lnTo>
                  <a:lnTo>
                    <a:pt x="77112" y="141400"/>
                  </a:lnTo>
                  <a:lnTo>
                    <a:pt x="108812" y="114162"/>
                  </a:lnTo>
                  <a:lnTo>
                    <a:pt x="145070" y="89273"/>
                  </a:lnTo>
                  <a:lnTo>
                    <a:pt x="185515" y="66960"/>
                  </a:lnTo>
                  <a:lnTo>
                    <a:pt x="229776" y="47453"/>
                  </a:lnTo>
                  <a:lnTo>
                    <a:pt x="277480" y="30980"/>
                  </a:lnTo>
                  <a:lnTo>
                    <a:pt x="328256" y="17769"/>
                  </a:lnTo>
                  <a:lnTo>
                    <a:pt x="381732" y="8049"/>
                  </a:lnTo>
                  <a:lnTo>
                    <a:pt x="437538" y="2050"/>
                  </a:lnTo>
                  <a:lnTo>
                    <a:pt x="495299" y="0"/>
                  </a:lnTo>
                  <a:lnTo>
                    <a:pt x="553062" y="2050"/>
                  </a:lnTo>
                  <a:lnTo>
                    <a:pt x="608867" y="8050"/>
                  </a:lnTo>
                  <a:lnTo>
                    <a:pt x="662343" y="17769"/>
                  </a:lnTo>
                  <a:lnTo>
                    <a:pt x="713120" y="30980"/>
                  </a:lnTo>
                  <a:lnTo>
                    <a:pt x="760824" y="47453"/>
                  </a:lnTo>
                  <a:lnTo>
                    <a:pt x="805084" y="66961"/>
                  </a:lnTo>
                  <a:lnTo>
                    <a:pt x="845529" y="89274"/>
                  </a:lnTo>
                  <a:lnTo>
                    <a:pt x="881787" y="114163"/>
                  </a:lnTo>
                  <a:lnTo>
                    <a:pt x="913487" y="141400"/>
                  </a:lnTo>
                  <a:lnTo>
                    <a:pt x="940256" y="170756"/>
                  </a:lnTo>
                  <a:lnTo>
                    <a:pt x="977517" y="234912"/>
                  </a:lnTo>
                  <a:lnTo>
                    <a:pt x="990598" y="304800"/>
                  </a:lnTo>
                  <a:lnTo>
                    <a:pt x="987265" y="340346"/>
                  </a:lnTo>
                  <a:lnTo>
                    <a:pt x="961722" y="407596"/>
                  </a:lnTo>
                  <a:lnTo>
                    <a:pt x="913485" y="468199"/>
                  </a:lnTo>
                  <a:lnTo>
                    <a:pt x="881786" y="495436"/>
                  </a:lnTo>
                  <a:lnTo>
                    <a:pt x="845528" y="520326"/>
                  </a:lnTo>
                  <a:lnTo>
                    <a:pt x="805083" y="542639"/>
                  </a:lnTo>
                  <a:lnTo>
                    <a:pt x="760822" y="562146"/>
                  </a:lnTo>
                  <a:lnTo>
                    <a:pt x="713118" y="578619"/>
                  </a:lnTo>
                  <a:lnTo>
                    <a:pt x="662342" y="591830"/>
                  </a:lnTo>
                  <a:lnTo>
                    <a:pt x="608866" y="601550"/>
                  </a:lnTo>
                  <a:lnTo>
                    <a:pt x="553061" y="607549"/>
                  </a:lnTo>
                  <a:lnTo>
                    <a:pt x="495298" y="609600"/>
                  </a:lnTo>
                  <a:close/>
                </a:path>
              </a:pathLst>
            </a:custGeom>
            <a:solidFill>
              <a:srgbClr val="00FF00"/>
            </a:solidFill>
          </p:spPr>
          <p:txBody>
            <a:bodyPr wrap="square" lIns="0" tIns="0" rIns="0" bIns="0" rtlCol="0"/>
            <a:lstStyle/>
            <a:p/>
          </p:txBody>
        </p:sp>
        <p:sp>
          <p:nvSpPr>
            <p:cNvPr id="17" name="object 17"/>
            <p:cNvSpPr/>
            <p:nvPr/>
          </p:nvSpPr>
          <p:spPr>
            <a:xfrm>
              <a:off x="5883273" y="3135311"/>
              <a:ext cx="990600" cy="609600"/>
            </a:xfrm>
            <a:custGeom>
              <a:rect l="l" t="t" r="r" b="b"/>
              <a:pathLst>
                <a:path w="990600" h="609600">
                  <a:moveTo>
                    <a:pt x="1" y="304800"/>
                  </a:moveTo>
                  <a:lnTo>
                    <a:pt x="13082" y="234912"/>
                  </a:lnTo>
                  <a:lnTo>
                    <a:pt x="50343" y="170756"/>
                  </a:lnTo>
                  <a:lnTo>
                    <a:pt x="77113" y="141400"/>
                  </a:lnTo>
                  <a:lnTo>
                    <a:pt x="108812" y="114163"/>
                  </a:lnTo>
                  <a:lnTo>
                    <a:pt x="145071" y="89274"/>
                  </a:lnTo>
                  <a:lnTo>
                    <a:pt x="185516" y="66961"/>
                  </a:lnTo>
                  <a:lnTo>
                    <a:pt x="229776" y="47453"/>
                  </a:lnTo>
                  <a:lnTo>
                    <a:pt x="277480" y="30980"/>
                  </a:lnTo>
                  <a:lnTo>
                    <a:pt x="328256" y="17769"/>
                  </a:lnTo>
                  <a:lnTo>
                    <a:pt x="381733" y="8050"/>
                  </a:lnTo>
                  <a:lnTo>
                    <a:pt x="437538" y="2050"/>
                  </a:lnTo>
                  <a:lnTo>
                    <a:pt x="495300" y="0"/>
                  </a:lnTo>
                  <a:lnTo>
                    <a:pt x="553062" y="2050"/>
                  </a:lnTo>
                  <a:lnTo>
                    <a:pt x="608868" y="8049"/>
                  </a:lnTo>
                  <a:lnTo>
                    <a:pt x="662344" y="17769"/>
                  </a:lnTo>
                  <a:lnTo>
                    <a:pt x="713120" y="30980"/>
                  </a:lnTo>
                  <a:lnTo>
                    <a:pt x="760824" y="47453"/>
                  </a:lnTo>
                  <a:lnTo>
                    <a:pt x="805085" y="66960"/>
                  </a:lnTo>
                  <a:lnTo>
                    <a:pt x="845530" y="89273"/>
                  </a:lnTo>
                  <a:lnTo>
                    <a:pt x="881788" y="114162"/>
                  </a:lnTo>
                  <a:lnTo>
                    <a:pt x="913487" y="141400"/>
                  </a:lnTo>
                  <a:lnTo>
                    <a:pt x="940257" y="170756"/>
                  </a:lnTo>
                  <a:lnTo>
                    <a:pt x="977518" y="234911"/>
                  </a:lnTo>
                  <a:lnTo>
                    <a:pt x="990600" y="304799"/>
                  </a:lnTo>
                  <a:lnTo>
                    <a:pt x="987266" y="340345"/>
                  </a:lnTo>
                  <a:lnTo>
                    <a:pt x="977518" y="374687"/>
                  </a:lnTo>
                  <a:lnTo>
                    <a:pt x="940256" y="438843"/>
                  </a:lnTo>
                  <a:lnTo>
                    <a:pt x="913487" y="468199"/>
                  </a:lnTo>
                  <a:lnTo>
                    <a:pt x="881787" y="495436"/>
                  </a:lnTo>
                  <a:lnTo>
                    <a:pt x="845529" y="520326"/>
                  </a:lnTo>
                  <a:lnTo>
                    <a:pt x="805084" y="542638"/>
                  </a:lnTo>
                  <a:lnTo>
                    <a:pt x="760824" y="562146"/>
                  </a:lnTo>
                  <a:lnTo>
                    <a:pt x="713120" y="578619"/>
                  </a:lnTo>
                  <a:lnTo>
                    <a:pt x="662343" y="591830"/>
                  </a:lnTo>
                  <a:lnTo>
                    <a:pt x="608867" y="601550"/>
                  </a:lnTo>
                  <a:lnTo>
                    <a:pt x="553062" y="607549"/>
                  </a:lnTo>
                  <a:lnTo>
                    <a:pt x="495300" y="609600"/>
                  </a:lnTo>
                  <a:lnTo>
                    <a:pt x="437537" y="607549"/>
                  </a:lnTo>
                  <a:lnTo>
                    <a:pt x="381732" y="601550"/>
                  </a:lnTo>
                  <a:lnTo>
                    <a:pt x="328255" y="591830"/>
                  </a:lnTo>
                  <a:lnTo>
                    <a:pt x="277479" y="578619"/>
                  </a:lnTo>
                  <a:lnTo>
                    <a:pt x="229775" y="562146"/>
                  </a:lnTo>
                  <a:lnTo>
                    <a:pt x="185515" y="542639"/>
                  </a:lnTo>
                  <a:lnTo>
                    <a:pt x="145070" y="520326"/>
                  </a:lnTo>
                  <a:lnTo>
                    <a:pt x="108811" y="495436"/>
                  </a:lnTo>
                  <a:lnTo>
                    <a:pt x="77112" y="468199"/>
                  </a:lnTo>
                  <a:lnTo>
                    <a:pt x="50342" y="438843"/>
                  </a:lnTo>
                  <a:lnTo>
                    <a:pt x="13081" y="374687"/>
                  </a:lnTo>
                  <a:lnTo>
                    <a:pt x="0" y="304800"/>
                  </a:lnTo>
                  <a:close/>
                </a:path>
              </a:pathLst>
            </a:custGeom>
            <a:ln w="9525">
              <a:solidFill>
                <a:srgbClr val="25557A"/>
              </a:solidFill>
            </a:ln>
          </p:spPr>
          <p:txBody>
            <a:bodyPr wrap="square" lIns="0" tIns="0" rIns="0" bIns="0" rtlCol="0"/>
            <a:lstStyle/>
            <a:p/>
          </p:txBody>
        </p:sp>
      </p:grpSp>
      <p:sp>
        <p:nvSpPr>
          <p:cNvPr id="18" name="object 18"/>
          <p:cNvSpPr txBox="1"/>
          <p:nvPr/>
        </p:nvSpPr>
        <p:spPr>
          <a:xfrm>
            <a:off x="6086475" y="3268503"/>
            <a:ext cx="584200" cy="360680"/>
          </a:xfrm>
          <a:prstGeom prst="rect">
            <a:avLst/>
          </a:prstGeom>
        </p:spPr>
        <p:txBody>
          <a:bodyPr vert="horz" wrap="square" lIns="0" tIns="12700" rIns="0" bIns="0" rtlCol="0">
            <a:spAutoFit/>
          </a:bodyPr>
          <a:lstStyle/>
          <a:p>
            <a:pPr marL="12700">
              <a:lnSpc>
                <a:spcPct val="100000"/>
              </a:lnSpc>
              <a:spcBef>
                <a:spcPts val="100"/>
              </a:spcBef>
            </a:pPr>
            <a:r>
              <a:rPr sz="2200" spc="-25">
                <a:solidFill>
                  <a:srgbClr val="2C3766"/>
                </a:solidFill>
                <a:latin typeface="宋体"/>
                <a:cs typeface="宋体"/>
              </a:rPr>
              <a:t>结果</a:t>
            </a:r>
            <a:endParaRPr sz="2200">
              <a:latin typeface="宋体"/>
              <a:cs typeface="宋体"/>
            </a:endParaRPr>
          </a:p>
        </p:txBody>
      </p:sp>
      <p:sp>
        <p:nvSpPr>
          <p:cNvPr id="19" name="object 19"/>
          <p:cNvSpPr/>
          <p:nvPr/>
        </p:nvSpPr>
        <p:spPr>
          <a:xfrm>
            <a:off x="6716648" y="2678112"/>
            <a:ext cx="614680" cy="1676400"/>
          </a:xfrm>
          <a:custGeom>
            <a:rect l="l" t="t" r="r" b="b"/>
            <a:pathLst>
              <a:path w="614679" h="1676400">
                <a:moveTo>
                  <a:pt x="462026" y="0"/>
                </a:moveTo>
                <a:lnTo>
                  <a:pt x="383501" y="33070"/>
                </a:lnTo>
                <a:lnTo>
                  <a:pt x="407606" y="53733"/>
                </a:lnTo>
                <a:lnTo>
                  <a:pt x="0" y="529272"/>
                </a:lnTo>
                <a:lnTo>
                  <a:pt x="9639" y="537540"/>
                </a:lnTo>
                <a:lnTo>
                  <a:pt x="417245" y="61988"/>
                </a:lnTo>
                <a:lnTo>
                  <a:pt x="441350" y="82651"/>
                </a:lnTo>
                <a:lnTo>
                  <a:pt x="456539" y="21907"/>
                </a:lnTo>
                <a:lnTo>
                  <a:pt x="462026" y="0"/>
                </a:lnTo>
                <a:close/>
              </a:path>
              <a:path w="614679" h="1676400">
                <a:moveTo>
                  <a:pt x="614426" y="1676400"/>
                </a:moveTo>
                <a:lnTo>
                  <a:pt x="607834" y="1656651"/>
                </a:lnTo>
                <a:lnTo>
                  <a:pt x="587476" y="1595589"/>
                </a:lnTo>
                <a:lnTo>
                  <a:pt x="565023" y="1618030"/>
                </a:lnTo>
                <a:lnTo>
                  <a:pt x="9309" y="1062316"/>
                </a:lnTo>
                <a:lnTo>
                  <a:pt x="330" y="1071295"/>
                </a:lnTo>
                <a:lnTo>
                  <a:pt x="556044" y="1627009"/>
                </a:lnTo>
                <a:lnTo>
                  <a:pt x="533590" y="1649463"/>
                </a:lnTo>
                <a:lnTo>
                  <a:pt x="614426" y="1676400"/>
                </a:lnTo>
                <a:close/>
              </a:path>
            </a:pathLst>
          </a:custGeom>
          <a:solidFill>
            <a:srgbClr val="2C3766"/>
          </a:solidFill>
        </p:spPr>
        <p:txBody>
          <a:bodyPr wrap="square" lIns="0" tIns="0" rIns="0" bIns="0" rtlCol="0"/>
          <a:lstStyle/>
          <a:p/>
        </p:txBody>
      </p:sp>
      <p:sp>
        <p:nvSpPr>
          <p:cNvPr id="20" name="object 20"/>
          <p:cNvSpPr txBox="1"/>
          <p:nvPr/>
        </p:nvSpPr>
        <p:spPr>
          <a:xfrm>
            <a:off x="7393940" y="2281713"/>
            <a:ext cx="304800" cy="360680"/>
          </a:xfrm>
          <a:prstGeom prst="rect">
            <a:avLst/>
          </a:prstGeom>
        </p:spPr>
        <p:txBody>
          <a:bodyPr vert="horz" wrap="square" lIns="0" tIns="12700" rIns="0" bIns="0" rtlCol="0">
            <a:spAutoFit/>
          </a:bodyPr>
          <a:lstStyle/>
          <a:p>
            <a:pPr marL="12700">
              <a:lnSpc>
                <a:spcPct val="100000"/>
              </a:lnSpc>
              <a:spcBef>
                <a:spcPts val="100"/>
              </a:spcBef>
            </a:pPr>
            <a:r>
              <a:rPr sz="2200">
                <a:solidFill>
                  <a:srgbClr val="2C3766"/>
                </a:solidFill>
                <a:latin typeface="宋体"/>
                <a:cs typeface="宋体"/>
              </a:rPr>
              <a:t>好</a:t>
            </a:r>
            <a:endParaRPr sz="2200">
              <a:latin typeface="宋体"/>
              <a:cs typeface="宋体"/>
            </a:endParaRPr>
          </a:p>
        </p:txBody>
      </p:sp>
      <p:sp>
        <p:nvSpPr>
          <p:cNvPr id="21" name="object 21"/>
          <p:cNvSpPr txBox="1"/>
          <p:nvPr/>
        </p:nvSpPr>
        <p:spPr>
          <a:xfrm>
            <a:off x="459740" y="4110513"/>
            <a:ext cx="7518400" cy="1671320"/>
          </a:xfrm>
          <a:prstGeom prst="rect">
            <a:avLst/>
          </a:prstGeom>
        </p:spPr>
        <p:txBody>
          <a:bodyPr vert="horz" wrap="square" lIns="0" tIns="12700" rIns="0" bIns="0" rtlCol="0">
            <a:spAutoFit/>
          </a:bodyPr>
          <a:lstStyle/>
          <a:p>
            <a:pPr marR="5080" algn="r">
              <a:lnSpc>
                <a:spcPct val="100000"/>
              </a:lnSpc>
              <a:spcBef>
                <a:spcPts val="100"/>
              </a:spcBef>
            </a:pPr>
            <a:r>
              <a:rPr sz="2200" spc="-25">
                <a:solidFill>
                  <a:srgbClr val="2C3766"/>
                </a:solidFill>
                <a:latin typeface="宋体"/>
                <a:cs typeface="宋体"/>
              </a:rPr>
              <a:t>不好</a:t>
            </a:r>
            <a:endParaRPr sz="2200">
              <a:latin typeface="宋体"/>
              <a:cs typeface="宋体"/>
            </a:endParaRPr>
          </a:p>
          <a:p>
            <a:pPr>
              <a:lnSpc>
                <a:spcPct val="100000"/>
              </a:lnSpc>
              <a:spcBef>
                <a:spcPts val="40"/>
              </a:spcBef>
            </a:pPr>
            <a:endParaRPr sz="2400">
              <a:latin typeface="宋体"/>
              <a:cs typeface="宋体"/>
            </a:endParaRPr>
          </a:p>
          <a:p>
            <a:pPr marL="355600" marR="43180" indent="-342900" algn="just">
              <a:lnSpc>
                <a:spcPct val="100000"/>
              </a:lnSpc>
              <a:buClr>
                <a:srgbClr val="000000"/>
              </a:buClr>
              <a:buSzPct val="102500"/>
              <a:buFont typeface="Wingdings"/>
              <a:buChar char=""/>
              <a:tabLst>
                <a:tab pos="355600"/>
              </a:tabLst>
            </a:pPr>
            <a:r>
              <a:rPr sz="2000" spc="-5">
                <a:solidFill>
                  <a:srgbClr val="2C3766"/>
                </a:solidFill>
                <a:latin typeface="宋体"/>
                <a:cs typeface="宋体"/>
              </a:rPr>
              <a:t>如果测量的方式不对，那么好的结果可能被测为坏的结果，坏的的结果也可能被测为好的结果，此时便不能得到真正的产品或过</a:t>
            </a:r>
            <a:r>
              <a:rPr sz="2000" spc="-10">
                <a:solidFill>
                  <a:srgbClr val="2C3766"/>
                </a:solidFill>
                <a:latin typeface="宋体"/>
                <a:cs typeface="宋体"/>
              </a:rPr>
              <a:t>过程特性。</a:t>
            </a:r>
            <a:endParaRPr sz="2000">
              <a:latin typeface="宋体"/>
              <a:cs typeface="宋体"/>
            </a:endParaRPr>
          </a:p>
        </p:txBody>
      </p:sp>
      <p:sp>
        <p:nvSpPr>
          <p:cNvPr id="22" name="object 22"/>
          <p:cNvSpPr txBox="1"/>
          <p:nvPr/>
        </p:nvSpPr>
        <p:spPr>
          <a:xfrm>
            <a:off x="1069339" y="2967513"/>
            <a:ext cx="584200" cy="360680"/>
          </a:xfrm>
          <a:prstGeom prst="rect">
            <a:avLst/>
          </a:prstGeom>
        </p:spPr>
        <p:txBody>
          <a:bodyPr vert="horz" wrap="square" lIns="0" tIns="12700" rIns="0" bIns="0" rtlCol="0">
            <a:spAutoFit/>
          </a:bodyPr>
          <a:lstStyle/>
          <a:p>
            <a:pPr marL="12700">
              <a:lnSpc>
                <a:spcPct val="100000"/>
              </a:lnSpc>
              <a:spcBef>
                <a:spcPts val="100"/>
              </a:spcBef>
            </a:pPr>
            <a:r>
              <a:rPr sz="2200" spc="-25">
                <a:solidFill>
                  <a:srgbClr val="FF0000"/>
                </a:solidFill>
                <a:latin typeface="宋体"/>
                <a:cs typeface="宋体"/>
              </a:rPr>
              <a:t>測量</a:t>
            </a:r>
            <a:endParaRPr sz="22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7200" y="2438399"/>
            <a:ext cx="6718324" cy="2374900"/>
          </a:xfrm>
          <a:prstGeom prst="rect">
            <a:avLst/>
          </a:prstGeom>
        </p:spPr>
      </p:pic>
      <p:sp>
        <p:nvSpPr>
          <p:cNvPr id="3" name="object 3"/>
          <p:cNvSpPr txBox="1"/>
          <p:nvPr/>
        </p:nvSpPr>
        <p:spPr>
          <a:xfrm>
            <a:off x="600824" y="2573323"/>
            <a:ext cx="5017770" cy="1875789"/>
          </a:xfrm>
          <a:prstGeom prst="rect">
            <a:avLst/>
          </a:prstGeom>
        </p:spPr>
        <p:txBody>
          <a:bodyPr vert="horz" wrap="square" lIns="0" tIns="165100" rIns="0" bIns="0" rtlCol="0">
            <a:spAutoFit/>
          </a:bodyPr>
          <a:lstStyle/>
          <a:p>
            <a:pPr marL="276860" indent="-264795">
              <a:lnSpc>
                <a:spcPct val="100000"/>
              </a:lnSpc>
              <a:spcBef>
                <a:spcPts val="1300"/>
              </a:spcBef>
              <a:buSzPct val="72500"/>
              <a:buFont typeface="Wingdings"/>
              <a:buChar char=""/>
              <a:tabLst>
                <a:tab pos="277495"/>
              </a:tabLst>
            </a:pPr>
            <a:r>
              <a:rPr sz="2000">
                <a:solidFill>
                  <a:srgbClr val="2C3766"/>
                </a:solidFill>
                <a:latin typeface="黑体"/>
                <a:cs typeface="黑体"/>
              </a:rPr>
              <a:t>新生产的产品存在较大的产品变差</a:t>
            </a:r>
            <a:r>
              <a:rPr sz="2000" spc="-10">
                <a:solidFill>
                  <a:srgbClr val="2C3766"/>
                </a:solidFill>
                <a:latin typeface="黑体"/>
                <a:cs typeface="黑体"/>
              </a:rPr>
              <a:t>（</a:t>
            </a:r>
            <a:r>
              <a:rPr sz="2000" spc="-10">
                <a:solidFill>
                  <a:srgbClr val="2C3766"/>
                </a:solidFill>
                <a:latin typeface="Arial"/>
                <a:cs typeface="Arial"/>
              </a:rPr>
              <a:t>PV</a:t>
            </a:r>
            <a:r>
              <a:rPr sz="2000" spc="-10">
                <a:solidFill>
                  <a:srgbClr val="2C3766"/>
                </a:solidFill>
                <a:latin typeface="黑体"/>
                <a:cs typeface="黑体"/>
              </a:rPr>
              <a:t>）</a:t>
            </a:r>
            <a:r>
              <a:rPr sz="2000" spc="-10">
                <a:solidFill>
                  <a:srgbClr val="2C3766"/>
                </a:solidFill>
                <a:latin typeface="Arial"/>
                <a:cs typeface="Arial"/>
              </a:rPr>
              <a:t>;</a:t>
            </a:r>
            <a:endParaRPr sz="2000">
              <a:latin typeface="Arial"/>
              <a:cs typeface="Arial"/>
            </a:endParaRPr>
          </a:p>
          <a:p>
            <a:pPr marL="276860" indent="-264795">
              <a:lnSpc>
                <a:spcPct val="100000"/>
              </a:lnSpc>
              <a:spcBef>
                <a:spcPts val="1200"/>
              </a:spcBef>
              <a:buSzPct val="72500"/>
              <a:buFont typeface="Wingdings"/>
              <a:buChar char=""/>
              <a:tabLst>
                <a:tab pos="277495"/>
              </a:tabLst>
            </a:pPr>
            <a:r>
              <a:rPr sz="2000">
                <a:solidFill>
                  <a:srgbClr val="2C3766"/>
                </a:solidFill>
                <a:latin typeface="黑体"/>
                <a:cs typeface="黑体"/>
              </a:rPr>
              <a:t>引进新仪器时</a:t>
            </a:r>
            <a:r>
              <a:rPr sz="2000" spc="-20">
                <a:solidFill>
                  <a:srgbClr val="2C3766"/>
                </a:solidFill>
                <a:latin typeface="黑体"/>
                <a:cs typeface="黑体"/>
              </a:rPr>
              <a:t>（</a:t>
            </a:r>
            <a:r>
              <a:rPr sz="2000" spc="-20">
                <a:solidFill>
                  <a:srgbClr val="2C3766"/>
                </a:solidFill>
                <a:latin typeface="Arial"/>
                <a:cs typeface="Arial"/>
              </a:rPr>
              <a:t>EV</a:t>
            </a:r>
            <a:r>
              <a:rPr sz="2000" spc="-20">
                <a:solidFill>
                  <a:srgbClr val="2C3766"/>
                </a:solidFill>
                <a:latin typeface="黑体"/>
                <a:cs typeface="黑体"/>
              </a:rPr>
              <a:t>）</a:t>
            </a:r>
            <a:r>
              <a:rPr sz="2000" spc="-20">
                <a:solidFill>
                  <a:srgbClr val="2C3766"/>
                </a:solidFill>
                <a:latin typeface="Arial"/>
                <a:cs typeface="Arial"/>
              </a:rPr>
              <a:t>;</a:t>
            </a:r>
            <a:endParaRPr sz="2000">
              <a:latin typeface="Arial"/>
              <a:cs typeface="Arial"/>
            </a:endParaRPr>
          </a:p>
          <a:p>
            <a:pPr marL="276860" indent="-264795">
              <a:lnSpc>
                <a:spcPct val="100000"/>
              </a:lnSpc>
              <a:spcBef>
                <a:spcPts val="1200"/>
              </a:spcBef>
              <a:buSzPct val="72500"/>
              <a:buFont typeface="Wingdings"/>
              <a:buChar char=""/>
              <a:tabLst>
                <a:tab pos="277495"/>
              </a:tabLst>
            </a:pPr>
            <a:r>
              <a:rPr sz="2000">
                <a:solidFill>
                  <a:srgbClr val="2C3766"/>
                </a:solidFill>
                <a:latin typeface="黑体"/>
                <a:cs typeface="黑体"/>
              </a:rPr>
              <a:t>测量操作更换新的人员时</a:t>
            </a:r>
            <a:r>
              <a:rPr sz="2000" spc="-10">
                <a:solidFill>
                  <a:srgbClr val="2C3766"/>
                </a:solidFill>
                <a:latin typeface="黑体"/>
                <a:cs typeface="黑体"/>
              </a:rPr>
              <a:t>（</a:t>
            </a:r>
            <a:r>
              <a:rPr sz="2000" spc="-10">
                <a:solidFill>
                  <a:srgbClr val="2C3766"/>
                </a:solidFill>
                <a:latin typeface="Arial"/>
                <a:cs typeface="Arial"/>
              </a:rPr>
              <a:t>AV</a:t>
            </a:r>
            <a:r>
              <a:rPr sz="2000" spc="-10">
                <a:solidFill>
                  <a:srgbClr val="2C3766"/>
                </a:solidFill>
                <a:latin typeface="黑体"/>
                <a:cs typeface="黑体"/>
              </a:rPr>
              <a:t>）</a:t>
            </a:r>
            <a:r>
              <a:rPr sz="2000" spc="-10">
                <a:solidFill>
                  <a:srgbClr val="2C3766"/>
                </a:solidFill>
                <a:latin typeface="Arial"/>
                <a:cs typeface="Arial"/>
              </a:rPr>
              <a:t>;</a:t>
            </a:r>
            <a:endParaRPr sz="2000">
              <a:latin typeface="Arial"/>
              <a:cs typeface="Arial"/>
            </a:endParaRPr>
          </a:p>
          <a:p>
            <a:pPr marL="276860" indent="-264795">
              <a:lnSpc>
                <a:spcPct val="100000"/>
              </a:lnSpc>
              <a:spcBef>
                <a:spcPts val="1370"/>
              </a:spcBef>
              <a:buSzPct val="72500"/>
              <a:buFont typeface="Wingdings"/>
              <a:buChar char=""/>
              <a:tabLst>
                <a:tab pos="277495"/>
              </a:tabLst>
            </a:pPr>
            <a:r>
              <a:rPr sz="2000" spc="-5">
                <a:solidFill>
                  <a:srgbClr val="2C3766"/>
                </a:solidFill>
                <a:latin typeface="黑体"/>
                <a:cs typeface="黑体"/>
              </a:rPr>
              <a:t>易损耗之仪器必须注意其分析频率 ;</a:t>
            </a:r>
            <a:endParaRPr sz="2000">
              <a:latin typeface="黑体"/>
              <a:cs typeface="黑体"/>
            </a:endParaRPr>
          </a:p>
        </p:txBody>
      </p:sp>
      <p:pic>
        <p:nvPicPr>
          <p:cNvPr id="4" name="object 4"/>
          <p:cNvPicPr/>
          <p:nvPr/>
        </p:nvPicPr>
        <p:blipFill>
          <a:blip r:embed="rId3"/>
          <a:stretch>
            <a:fillRect/>
          </a:stretch>
        </p:blipFill>
        <p:spPr>
          <a:xfrm>
            <a:off x="6629400" y="1143000"/>
            <a:ext cx="1325561" cy="1362075"/>
          </a:xfrm>
          <a:prstGeom prst="rect">
            <a:avLst/>
          </a:prstGeom>
        </p:spPr>
      </p:pic>
      <p:sp>
        <p:nvSpPr>
          <p:cNvPr id="5" name="object 5"/>
          <p:cNvSpPr txBox="1">
            <a:spLocks noGrp="1"/>
          </p:cNvSpPr>
          <p:nvPr>
            <p:ph type="title"/>
          </p:nvPr>
        </p:nvSpPr>
        <p:spPr>
          <a:prstGeom prst="rect">
            <a:avLst/>
          </a:prstGeom>
        </p:spPr>
        <p:txBody>
          <a:bodyPr vert="horz" wrap="square" lIns="0" tIns="73500" rIns="0" bIns="0" rtlCol="0">
            <a:spAutoFit/>
          </a:bodyPr>
          <a:lstStyle/>
          <a:p>
            <a:pPr marL="165100">
              <a:lnSpc>
                <a:spcPct val="100000"/>
              </a:lnSpc>
              <a:spcBef>
                <a:spcPts val="100"/>
              </a:spcBef>
            </a:pPr>
            <a:r>
              <a:rPr sz="2800"/>
              <a:t>3.什么情况下做</a:t>
            </a:r>
            <a:r>
              <a:rPr sz="2800" spc="-25">
                <a:latin typeface="Arial"/>
                <a:cs typeface="Arial"/>
              </a:rPr>
              <a:t>MSA</a:t>
            </a:r>
            <a:endParaRPr sz="2800">
              <a:latin typeface="Arial"/>
              <a:cs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83580" y="5143500"/>
            <a:ext cx="7545070" cy="852169"/>
          </a:xfrm>
          <a:prstGeom prst="rect">
            <a:avLst/>
          </a:prstGeom>
          <a:solidFill>
            <a:srgbClr val="DDDDDD"/>
          </a:solidFill>
          <a:ln w="25400">
            <a:solidFill>
              <a:srgbClr val="2C3766"/>
            </a:solidFill>
          </a:ln>
        </p:spPr>
        <p:txBody>
          <a:bodyPr vert="horz" wrap="square" lIns="0" tIns="52069" rIns="0" bIns="0" rtlCol="0">
            <a:spAutoFit/>
          </a:bodyPr>
          <a:lstStyle/>
          <a:p>
            <a:pPr algn="ctr">
              <a:lnSpc>
                <a:spcPct val="100000"/>
              </a:lnSpc>
              <a:spcBef>
                <a:spcPts val="409"/>
              </a:spcBef>
            </a:pPr>
            <a:r>
              <a:rPr sz="2000" b="1" spc="-5">
                <a:solidFill>
                  <a:srgbClr val="2C3766"/>
                </a:solidFill>
                <a:latin typeface="Microsoft JhengHei"/>
                <a:cs typeface="Microsoft JhengHei"/>
              </a:rPr>
              <a:t>通过测量用数字体现的数据，并不是总能代表事实。</a:t>
            </a:r>
            <a:endParaRPr sz="2000">
              <a:latin typeface="Microsoft JhengHei"/>
              <a:cs typeface="Microsoft JhengHei"/>
            </a:endParaRPr>
          </a:p>
          <a:p>
            <a:pPr algn="ctr">
              <a:lnSpc>
                <a:spcPct val="100000"/>
              </a:lnSpc>
              <a:spcBef>
                <a:spcPts val="1200"/>
              </a:spcBef>
            </a:pPr>
            <a:r>
              <a:rPr sz="2000" b="1" spc="-5">
                <a:solidFill>
                  <a:srgbClr val="2C3766"/>
                </a:solidFill>
                <a:latin typeface="Microsoft JhengHei"/>
                <a:cs typeface="Microsoft JhengHei"/>
              </a:rPr>
              <a:t>因此，有必要对数据的信赖性进行确认。</a:t>
            </a:r>
            <a:endParaRPr sz="2000">
              <a:latin typeface="Microsoft JhengHei"/>
              <a:cs typeface="Microsoft JhengHei"/>
            </a:endParaRPr>
          </a:p>
        </p:txBody>
      </p:sp>
      <p:grpSp>
        <p:nvGrpSpPr>
          <p:cNvPr id="3" name="object 3"/>
          <p:cNvGrpSpPr/>
          <p:nvPr/>
        </p:nvGrpSpPr>
        <p:grpSpPr>
          <a:xfrm>
            <a:off x="374650" y="2371724"/>
            <a:ext cx="1678305" cy="967105"/>
            <a:chOff x="374650" y="2371724"/>
            <a:chExt cx="1678305" cy="967105"/>
          </a:xfrm>
        </p:grpSpPr>
        <p:sp>
          <p:nvSpPr>
            <p:cNvPr id="4" name="object 4"/>
            <p:cNvSpPr/>
            <p:nvPr/>
          </p:nvSpPr>
          <p:spPr>
            <a:xfrm>
              <a:off x="381000" y="3268662"/>
              <a:ext cx="1665605" cy="63500"/>
            </a:xfrm>
            <a:custGeom>
              <a:rect l="l" t="t" r="r" b="b"/>
              <a:pathLst>
                <a:path w="1665605" h="63500">
                  <a:moveTo>
                    <a:pt x="1665541" y="63500"/>
                  </a:moveTo>
                  <a:lnTo>
                    <a:pt x="0" y="63500"/>
                  </a:lnTo>
                  <a:lnTo>
                    <a:pt x="0" y="0"/>
                  </a:lnTo>
                  <a:lnTo>
                    <a:pt x="1665541" y="0"/>
                  </a:lnTo>
                  <a:lnTo>
                    <a:pt x="1665541" y="63500"/>
                  </a:lnTo>
                  <a:close/>
                </a:path>
              </a:pathLst>
            </a:custGeom>
            <a:solidFill>
              <a:srgbClr val="FFFFFF"/>
            </a:solidFill>
          </p:spPr>
          <p:txBody>
            <a:bodyPr wrap="square" lIns="0" tIns="0" rIns="0" bIns="0" rtlCol="0"/>
            <a:lstStyle/>
            <a:p/>
          </p:txBody>
        </p:sp>
        <p:sp>
          <p:nvSpPr>
            <p:cNvPr id="5" name="object 5"/>
            <p:cNvSpPr/>
            <p:nvPr/>
          </p:nvSpPr>
          <p:spPr>
            <a:xfrm>
              <a:off x="381000" y="3268662"/>
              <a:ext cx="1665605" cy="63500"/>
            </a:xfrm>
            <a:custGeom>
              <a:rect l="l" t="t" r="r" b="b"/>
              <a:pathLst>
                <a:path w="1665605" h="63500">
                  <a:moveTo>
                    <a:pt x="0" y="0"/>
                  </a:moveTo>
                  <a:lnTo>
                    <a:pt x="1665541" y="0"/>
                  </a:lnTo>
                  <a:lnTo>
                    <a:pt x="1665541" y="63500"/>
                  </a:lnTo>
                  <a:lnTo>
                    <a:pt x="0" y="63500"/>
                  </a:lnTo>
                  <a:lnTo>
                    <a:pt x="0" y="0"/>
                  </a:lnTo>
                  <a:close/>
                </a:path>
              </a:pathLst>
            </a:custGeom>
            <a:ln w="12700">
              <a:solidFill>
                <a:srgbClr val="2C3766"/>
              </a:solidFill>
            </a:ln>
          </p:spPr>
          <p:txBody>
            <a:bodyPr wrap="square" lIns="0" tIns="0" rIns="0" bIns="0" rtlCol="0"/>
            <a:lstStyle/>
            <a:p/>
          </p:txBody>
        </p:sp>
        <p:sp>
          <p:nvSpPr>
            <p:cNvPr id="6" name="object 6"/>
            <p:cNvSpPr/>
            <p:nvPr/>
          </p:nvSpPr>
          <p:spPr>
            <a:xfrm>
              <a:off x="722299" y="2386012"/>
              <a:ext cx="1136015" cy="857250"/>
            </a:xfrm>
            <a:custGeom>
              <a:rect l="l" t="t" r="r" b="b"/>
              <a:pathLst>
                <a:path w="1136014" h="857250">
                  <a:moveTo>
                    <a:pt x="0" y="857250"/>
                  </a:moveTo>
                  <a:lnTo>
                    <a:pt x="0" y="857250"/>
                  </a:lnTo>
                  <a:lnTo>
                    <a:pt x="68942" y="857250"/>
                  </a:lnTo>
                  <a:lnTo>
                    <a:pt x="68942" y="852487"/>
                  </a:lnTo>
                  <a:lnTo>
                    <a:pt x="128328" y="852487"/>
                  </a:lnTo>
                  <a:lnTo>
                    <a:pt x="133106" y="846137"/>
                  </a:lnTo>
                  <a:lnTo>
                    <a:pt x="157680" y="846137"/>
                  </a:lnTo>
                  <a:lnTo>
                    <a:pt x="157680" y="841375"/>
                  </a:lnTo>
                  <a:lnTo>
                    <a:pt x="162458" y="841375"/>
                  </a:lnTo>
                  <a:lnTo>
                    <a:pt x="167919" y="841375"/>
                  </a:lnTo>
                  <a:lnTo>
                    <a:pt x="172697" y="841375"/>
                  </a:lnTo>
                  <a:lnTo>
                    <a:pt x="177475" y="841375"/>
                  </a:lnTo>
                  <a:lnTo>
                    <a:pt x="177475" y="836612"/>
                  </a:lnTo>
                  <a:lnTo>
                    <a:pt x="182253" y="836612"/>
                  </a:lnTo>
                  <a:lnTo>
                    <a:pt x="187032" y="836612"/>
                  </a:lnTo>
                  <a:lnTo>
                    <a:pt x="192492" y="830262"/>
                  </a:lnTo>
                  <a:lnTo>
                    <a:pt x="197271" y="830262"/>
                  </a:lnTo>
                  <a:lnTo>
                    <a:pt x="202049" y="830262"/>
                  </a:lnTo>
                  <a:lnTo>
                    <a:pt x="202049" y="825500"/>
                  </a:lnTo>
                  <a:lnTo>
                    <a:pt x="206827" y="825500"/>
                  </a:lnTo>
                  <a:lnTo>
                    <a:pt x="211605" y="825500"/>
                  </a:lnTo>
                  <a:lnTo>
                    <a:pt x="211605" y="819150"/>
                  </a:lnTo>
                  <a:lnTo>
                    <a:pt x="217066" y="819150"/>
                  </a:lnTo>
                  <a:lnTo>
                    <a:pt x="221844" y="814387"/>
                  </a:lnTo>
                  <a:lnTo>
                    <a:pt x="226622" y="814387"/>
                  </a:lnTo>
                  <a:lnTo>
                    <a:pt x="226622" y="809625"/>
                  </a:lnTo>
                  <a:lnTo>
                    <a:pt x="232083" y="809625"/>
                  </a:lnTo>
                  <a:lnTo>
                    <a:pt x="232083" y="803275"/>
                  </a:lnTo>
                  <a:lnTo>
                    <a:pt x="236179" y="803275"/>
                  </a:lnTo>
                  <a:lnTo>
                    <a:pt x="241639" y="803275"/>
                  </a:lnTo>
                  <a:lnTo>
                    <a:pt x="241639" y="798512"/>
                  </a:lnTo>
                  <a:lnTo>
                    <a:pt x="246418" y="798512"/>
                  </a:lnTo>
                  <a:lnTo>
                    <a:pt x="246418" y="793750"/>
                  </a:lnTo>
                  <a:lnTo>
                    <a:pt x="251196" y="793750"/>
                  </a:lnTo>
                  <a:lnTo>
                    <a:pt x="251196" y="787400"/>
                  </a:lnTo>
                  <a:lnTo>
                    <a:pt x="256657" y="787400"/>
                  </a:lnTo>
                  <a:lnTo>
                    <a:pt x="256657" y="782637"/>
                  </a:lnTo>
                  <a:lnTo>
                    <a:pt x="261435" y="782637"/>
                  </a:lnTo>
                  <a:lnTo>
                    <a:pt x="261435" y="776287"/>
                  </a:lnTo>
                  <a:lnTo>
                    <a:pt x="266213" y="776287"/>
                  </a:lnTo>
                  <a:lnTo>
                    <a:pt x="266213" y="771525"/>
                  </a:lnTo>
                  <a:lnTo>
                    <a:pt x="270991" y="766762"/>
                  </a:lnTo>
                  <a:lnTo>
                    <a:pt x="275769" y="760412"/>
                  </a:lnTo>
                  <a:lnTo>
                    <a:pt x="275769" y="755650"/>
                  </a:lnTo>
                  <a:lnTo>
                    <a:pt x="281230" y="755650"/>
                  </a:lnTo>
                  <a:lnTo>
                    <a:pt x="281230" y="749300"/>
                  </a:lnTo>
                  <a:lnTo>
                    <a:pt x="286008" y="749300"/>
                  </a:lnTo>
                  <a:lnTo>
                    <a:pt x="286008" y="744537"/>
                  </a:lnTo>
                </a:path>
                <a:path w="1136014" h="857250">
                  <a:moveTo>
                    <a:pt x="286008" y="744537"/>
                  </a:moveTo>
                  <a:lnTo>
                    <a:pt x="286008" y="739775"/>
                  </a:lnTo>
                  <a:lnTo>
                    <a:pt x="290787" y="739775"/>
                  </a:lnTo>
                  <a:lnTo>
                    <a:pt x="290787" y="733425"/>
                  </a:lnTo>
                  <a:lnTo>
                    <a:pt x="296248" y="733425"/>
                  </a:lnTo>
                  <a:lnTo>
                    <a:pt x="296248" y="728662"/>
                  </a:lnTo>
                  <a:lnTo>
                    <a:pt x="300343" y="723900"/>
                  </a:lnTo>
                  <a:lnTo>
                    <a:pt x="300343" y="717550"/>
                  </a:lnTo>
                  <a:lnTo>
                    <a:pt x="305804" y="712787"/>
                  </a:lnTo>
                  <a:lnTo>
                    <a:pt x="305804" y="706437"/>
                  </a:lnTo>
                  <a:lnTo>
                    <a:pt x="310582" y="706437"/>
                  </a:lnTo>
                  <a:lnTo>
                    <a:pt x="310582" y="701675"/>
                  </a:lnTo>
                  <a:lnTo>
                    <a:pt x="310582" y="695325"/>
                  </a:lnTo>
                  <a:lnTo>
                    <a:pt x="315360" y="695325"/>
                  </a:lnTo>
                  <a:lnTo>
                    <a:pt x="315360" y="690562"/>
                  </a:lnTo>
                  <a:lnTo>
                    <a:pt x="315360" y="685800"/>
                  </a:lnTo>
                  <a:lnTo>
                    <a:pt x="320138" y="685800"/>
                  </a:lnTo>
                  <a:lnTo>
                    <a:pt x="320138" y="679450"/>
                  </a:lnTo>
                  <a:lnTo>
                    <a:pt x="320138" y="674687"/>
                  </a:lnTo>
                  <a:lnTo>
                    <a:pt x="325599" y="674687"/>
                  </a:lnTo>
                  <a:lnTo>
                    <a:pt x="325599" y="668337"/>
                  </a:lnTo>
                  <a:lnTo>
                    <a:pt x="325599" y="663575"/>
                  </a:lnTo>
                  <a:lnTo>
                    <a:pt x="329695" y="663575"/>
                  </a:lnTo>
                  <a:lnTo>
                    <a:pt x="329695" y="658812"/>
                  </a:lnTo>
                  <a:lnTo>
                    <a:pt x="329695" y="652462"/>
                  </a:lnTo>
                  <a:lnTo>
                    <a:pt x="335156" y="647700"/>
                  </a:lnTo>
                  <a:lnTo>
                    <a:pt x="335156" y="642937"/>
                  </a:lnTo>
                  <a:lnTo>
                    <a:pt x="339934" y="636587"/>
                  </a:lnTo>
                  <a:lnTo>
                    <a:pt x="339934" y="631825"/>
                  </a:lnTo>
                  <a:lnTo>
                    <a:pt x="344712" y="625475"/>
                  </a:lnTo>
                  <a:lnTo>
                    <a:pt x="344712" y="620712"/>
                  </a:lnTo>
                  <a:lnTo>
                    <a:pt x="344712" y="614362"/>
                  </a:lnTo>
                  <a:lnTo>
                    <a:pt x="349490" y="609600"/>
                  </a:lnTo>
                  <a:lnTo>
                    <a:pt x="349490" y="604837"/>
                  </a:lnTo>
                  <a:lnTo>
                    <a:pt x="354951" y="598487"/>
                  </a:lnTo>
                  <a:lnTo>
                    <a:pt x="354951" y="593725"/>
                  </a:lnTo>
                  <a:lnTo>
                    <a:pt x="354951" y="588962"/>
                  </a:lnTo>
                  <a:lnTo>
                    <a:pt x="359729" y="582612"/>
                  </a:lnTo>
                  <a:lnTo>
                    <a:pt x="359729" y="577850"/>
                  </a:lnTo>
                  <a:lnTo>
                    <a:pt x="364507" y="571500"/>
                  </a:lnTo>
                  <a:lnTo>
                    <a:pt x="364507" y="566737"/>
                  </a:lnTo>
                  <a:lnTo>
                    <a:pt x="364507" y="560387"/>
                  </a:lnTo>
                  <a:lnTo>
                    <a:pt x="364507" y="555625"/>
                  </a:lnTo>
                  <a:lnTo>
                    <a:pt x="369286" y="555625"/>
                  </a:lnTo>
                  <a:lnTo>
                    <a:pt x="369286" y="550862"/>
                  </a:lnTo>
                  <a:lnTo>
                    <a:pt x="369286" y="544512"/>
                  </a:lnTo>
                  <a:lnTo>
                    <a:pt x="374064" y="539750"/>
                  </a:lnTo>
                  <a:lnTo>
                    <a:pt x="374064" y="533400"/>
                  </a:lnTo>
                  <a:lnTo>
                    <a:pt x="374064" y="528637"/>
                  </a:lnTo>
                  <a:lnTo>
                    <a:pt x="379525" y="523875"/>
                  </a:lnTo>
                  <a:lnTo>
                    <a:pt x="379525" y="517525"/>
                  </a:lnTo>
                  <a:lnTo>
                    <a:pt x="379525" y="512762"/>
                  </a:lnTo>
                  <a:lnTo>
                    <a:pt x="384303" y="508000"/>
                  </a:lnTo>
                  <a:lnTo>
                    <a:pt x="384303" y="501650"/>
                  </a:lnTo>
                  <a:lnTo>
                    <a:pt x="384303" y="496887"/>
                  </a:lnTo>
                  <a:lnTo>
                    <a:pt x="389081" y="490537"/>
                  </a:lnTo>
                  <a:lnTo>
                    <a:pt x="389081" y="485775"/>
                  </a:lnTo>
                  <a:lnTo>
                    <a:pt x="389081" y="479425"/>
                  </a:lnTo>
                  <a:lnTo>
                    <a:pt x="393859" y="474662"/>
                  </a:lnTo>
                  <a:lnTo>
                    <a:pt x="393859" y="469900"/>
                  </a:lnTo>
                  <a:lnTo>
                    <a:pt x="393859" y="463550"/>
                  </a:lnTo>
                  <a:lnTo>
                    <a:pt x="398637" y="458787"/>
                  </a:lnTo>
                  <a:lnTo>
                    <a:pt x="398637" y="452437"/>
                  </a:lnTo>
                  <a:lnTo>
                    <a:pt x="398637" y="447675"/>
                  </a:lnTo>
                  <a:lnTo>
                    <a:pt x="403416" y="442912"/>
                  </a:lnTo>
                  <a:lnTo>
                    <a:pt x="403416" y="436562"/>
                  </a:lnTo>
                  <a:lnTo>
                    <a:pt x="403416" y="431800"/>
                  </a:lnTo>
                  <a:lnTo>
                    <a:pt x="408876" y="427037"/>
                  </a:lnTo>
                  <a:lnTo>
                    <a:pt x="408876" y="420687"/>
                  </a:lnTo>
                  <a:lnTo>
                    <a:pt x="408876" y="415925"/>
                  </a:lnTo>
                  <a:lnTo>
                    <a:pt x="408876" y="409575"/>
                  </a:lnTo>
                  <a:lnTo>
                    <a:pt x="413654" y="404812"/>
                  </a:lnTo>
                  <a:lnTo>
                    <a:pt x="413654" y="398462"/>
                  </a:lnTo>
                  <a:lnTo>
                    <a:pt x="413654" y="393700"/>
                  </a:lnTo>
                  <a:lnTo>
                    <a:pt x="418433" y="388937"/>
                  </a:lnTo>
                  <a:lnTo>
                    <a:pt x="418433" y="382587"/>
                  </a:lnTo>
                  <a:lnTo>
                    <a:pt x="418433" y="377825"/>
                  </a:lnTo>
                  <a:lnTo>
                    <a:pt x="418433" y="373062"/>
                  </a:lnTo>
                  <a:lnTo>
                    <a:pt x="423211" y="366712"/>
                  </a:lnTo>
                  <a:lnTo>
                    <a:pt x="423211" y="361950"/>
                  </a:lnTo>
                  <a:lnTo>
                    <a:pt x="423211" y="355600"/>
                  </a:lnTo>
                  <a:lnTo>
                    <a:pt x="427989" y="355600"/>
                  </a:lnTo>
                  <a:lnTo>
                    <a:pt x="427989" y="350837"/>
                  </a:lnTo>
                  <a:lnTo>
                    <a:pt x="427989" y="344487"/>
                  </a:lnTo>
                  <a:lnTo>
                    <a:pt x="427989" y="339725"/>
                  </a:lnTo>
                  <a:lnTo>
                    <a:pt x="432767" y="334962"/>
                  </a:lnTo>
                  <a:lnTo>
                    <a:pt x="432767" y="328612"/>
                  </a:lnTo>
                  <a:lnTo>
                    <a:pt x="432767" y="323850"/>
                  </a:lnTo>
                  <a:lnTo>
                    <a:pt x="438228" y="317500"/>
                  </a:lnTo>
                  <a:lnTo>
                    <a:pt x="438228" y="312737"/>
                  </a:lnTo>
                  <a:lnTo>
                    <a:pt x="438228" y="307975"/>
                  </a:lnTo>
                  <a:lnTo>
                    <a:pt x="443006" y="301625"/>
                  </a:lnTo>
                  <a:lnTo>
                    <a:pt x="443006" y="296862"/>
                  </a:lnTo>
                  <a:lnTo>
                    <a:pt x="443006" y="292100"/>
                  </a:lnTo>
                  <a:lnTo>
                    <a:pt x="443006" y="285750"/>
                  </a:lnTo>
                  <a:lnTo>
                    <a:pt x="447784" y="280987"/>
                  </a:lnTo>
                  <a:lnTo>
                    <a:pt x="447784" y="274637"/>
                  </a:lnTo>
                  <a:lnTo>
                    <a:pt x="447784" y="269875"/>
                  </a:lnTo>
                  <a:lnTo>
                    <a:pt x="453245" y="263525"/>
                  </a:lnTo>
                  <a:lnTo>
                    <a:pt x="453245" y="258762"/>
                  </a:lnTo>
                  <a:lnTo>
                    <a:pt x="453245" y="254000"/>
                  </a:lnTo>
                  <a:lnTo>
                    <a:pt x="453245" y="247650"/>
                  </a:lnTo>
                  <a:lnTo>
                    <a:pt x="457341" y="247650"/>
                  </a:lnTo>
                  <a:lnTo>
                    <a:pt x="457341" y="242887"/>
                  </a:lnTo>
                  <a:lnTo>
                    <a:pt x="457341" y="236537"/>
                  </a:lnTo>
                  <a:lnTo>
                    <a:pt x="462802" y="231775"/>
                  </a:lnTo>
                  <a:lnTo>
                    <a:pt x="462802" y="227012"/>
                  </a:lnTo>
                  <a:lnTo>
                    <a:pt x="462802" y="220662"/>
                  </a:lnTo>
                  <a:lnTo>
                    <a:pt x="462802" y="215900"/>
                  </a:lnTo>
                  <a:lnTo>
                    <a:pt x="467580" y="211137"/>
                  </a:lnTo>
                  <a:lnTo>
                    <a:pt x="467580" y="204787"/>
                  </a:lnTo>
                  <a:lnTo>
                    <a:pt x="467580" y="200025"/>
                  </a:lnTo>
                  <a:lnTo>
                    <a:pt x="472358" y="193675"/>
                  </a:lnTo>
                  <a:lnTo>
                    <a:pt x="472358" y="188912"/>
                  </a:lnTo>
                  <a:lnTo>
                    <a:pt x="472358" y="182562"/>
                  </a:lnTo>
                  <a:lnTo>
                    <a:pt x="477136" y="177800"/>
                  </a:lnTo>
                  <a:lnTo>
                    <a:pt x="477136" y="171450"/>
                  </a:lnTo>
                  <a:lnTo>
                    <a:pt x="477136" y="166687"/>
                  </a:lnTo>
                  <a:lnTo>
                    <a:pt x="482597" y="161925"/>
                  </a:lnTo>
                  <a:lnTo>
                    <a:pt x="482597" y="155575"/>
                  </a:lnTo>
                  <a:lnTo>
                    <a:pt x="486693" y="150812"/>
                  </a:lnTo>
                  <a:lnTo>
                    <a:pt x="486693" y="146050"/>
                  </a:lnTo>
                  <a:lnTo>
                    <a:pt x="486693" y="139700"/>
                  </a:lnTo>
                  <a:lnTo>
                    <a:pt x="492153" y="134937"/>
                  </a:lnTo>
                  <a:lnTo>
                    <a:pt x="492153" y="130175"/>
                  </a:lnTo>
                  <a:lnTo>
                    <a:pt x="492153" y="123825"/>
                  </a:lnTo>
                  <a:lnTo>
                    <a:pt x="496932" y="123825"/>
                  </a:lnTo>
                  <a:lnTo>
                    <a:pt x="496932" y="119062"/>
                  </a:lnTo>
                  <a:lnTo>
                    <a:pt x="496932" y="112712"/>
                  </a:lnTo>
                  <a:lnTo>
                    <a:pt x="496932" y="107950"/>
                  </a:lnTo>
                  <a:lnTo>
                    <a:pt x="501710" y="107950"/>
                  </a:lnTo>
                  <a:lnTo>
                    <a:pt x="501710" y="101600"/>
                  </a:lnTo>
                  <a:lnTo>
                    <a:pt x="501710" y="96837"/>
                  </a:lnTo>
                  <a:lnTo>
                    <a:pt x="507171" y="96837"/>
                  </a:lnTo>
                  <a:lnTo>
                    <a:pt x="507171" y="92075"/>
                  </a:lnTo>
                  <a:lnTo>
                    <a:pt x="507171" y="85725"/>
                  </a:lnTo>
                  <a:lnTo>
                    <a:pt x="511949" y="80962"/>
                  </a:lnTo>
                  <a:lnTo>
                    <a:pt x="511949" y="76200"/>
                  </a:lnTo>
                  <a:lnTo>
                    <a:pt x="516044" y="69850"/>
                  </a:lnTo>
                  <a:lnTo>
                    <a:pt x="516044" y="65087"/>
                  </a:lnTo>
                  <a:lnTo>
                    <a:pt x="516044" y="58737"/>
                  </a:lnTo>
                  <a:lnTo>
                    <a:pt x="521505" y="58737"/>
                  </a:lnTo>
                  <a:lnTo>
                    <a:pt x="521505" y="53975"/>
                  </a:lnTo>
                  <a:lnTo>
                    <a:pt x="526283" y="47625"/>
                  </a:lnTo>
                  <a:lnTo>
                    <a:pt x="526283" y="42862"/>
                  </a:lnTo>
                  <a:lnTo>
                    <a:pt x="531062" y="42862"/>
                  </a:lnTo>
                  <a:lnTo>
                    <a:pt x="531062" y="38100"/>
                  </a:lnTo>
                  <a:lnTo>
                    <a:pt x="531062" y="31750"/>
                  </a:lnTo>
                  <a:lnTo>
                    <a:pt x="536522" y="31750"/>
                  </a:lnTo>
                  <a:lnTo>
                    <a:pt x="536522" y="26987"/>
                  </a:lnTo>
                  <a:lnTo>
                    <a:pt x="541301" y="26987"/>
                  </a:lnTo>
                  <a:lnTo>
                    <a:pt x="541301" y="20637"/>
                  </a:lnTo>
                  <a:lnTo>
                    <a:pt x="546079" y="15875"/>
                  </a:lnTo>
                  <a:lnTo>
                    <a:pt x="550857" y="15875"/>
                  </a:lnTo>
                  <a:lnTo>
                    <a:pt x="550857" y="11112"/>
                  </a:lnTo>
                  <a:lnTo>
                    <a:pt x="555635" y="11112"/>
                  </a:lnTo>
                  <a:lnTo>
                    <a:pt x="555635" y="4762"/>
                  </a:lnTo>
                  <a:lnTo>
                    <a:pt x="560413" y="4762"/>
                  </a:lnTo>
                  <a:lnTo>
                    <a:pt x="565874" y="4762"/>
                  </a:lnTo>
                  <a:lnTo>
                    <a:pt x="565874" y="0"/>
                  </a:lnTo>
                  <a:lnTo>
                    <a:pt x="570652" y="0"/>
                  </a:lnTo>
                </a:path>
                <a:path w="1136014" h="857250">
                  <a:moveTo>
                    <a:pt x="570652" y="0"/>
                  </a:moveTo>
                  <a:lnTo>
                    <a:pt x="575430" y="0"/>
                  </a:lnTo>
                  <a:lnTo>
                    <a:pt x="580209" y="0"/>
                  </a:lnTo>
                  <a:lnTo>
                    <a:pt x="580209" y="4772"/>
                  </a:lnTo>
                  <a:lnTo>
                    <a:pt x="584987" y="4772"/>
                  </a:lnTo>
                  <a:lnTo>
                    <a:pt x="590448" y="4772"/>
                  </a:lnTo>
                  <a:lnTo>
                    <a:pt x="590448" y="11136"/>
                  </a:lnTo>
                  <a:lnTo>
                    <a:pt x="595226" y="11136"/>
                  </a:lnTo>
                  <a:lnTo>
                    <a:pt x="595226" y="15909"/>
                  </a:lnTo>
                  <a:lnTo>
                    <a:pt x="600004" y="15909"/>
                  </a:lnTo>
                  <a:lnTo>
                    <a:pt x="604782" y="20682"/>
                  </a:lnTo>
                  <a:lnTo>
                    <a:pt x="604782" y="27046"/>
                  </a:lnTo>
                  <a:lnTo>
                    <a:pt x="609560" y="27046"/>
                  </a:lnTo>
                  <a:lnTo>
                    <a:pt x="609560" y="31818"/>
                  </a:lnTo>
                  <a:lnTo>
                    <a:pt x="614339" y="31818"/>
                  </a:lnTo>
                  <a:lnTo>
                    <a:pt x="614339" y="38182"/>
                  </a:lnTo>
                  <a:lnTo>
                    <a:pt x="614339" y="42955"/>
                  </a:lnTo>
                  <a:lnTo>
                    <a:pt x="619799" y="42955"/>
                  </a:lnTo>
                  <a:lnTo>
                    <a:pt x="619799" y="47728"/>
                  </a:lnTo>
                  <a:lnTo>
                    <a:pt x="624578" y="54092"/>
                  </a:lnTo>
                  <a:lnTo>
                    <a:pt x="624578" y="58864"/>
                  </a:lnTo>
                  <a:lnTo>
                    <a:pt x="629356" y="58864"/>
                  </a:lnTo>
                  <a:lnTo>
                    <a:pt x="629356" y="65228"/>
                  </a:lnTo>
                  <a:lnTo>
                    <a:pt x="629356" y="70001"/>
                  </a:lnTo>
                  <a:lnTo>
                    <a:pt x="634134" y="76365"/>
                  </a:lnTo>
                  <a:lnTo>
                    <a:pt x="634134" y="81137"/>
                  </a:lnTo>
                  <a:lnTo>
                    <a:pt x="639595" y="85910"/>
                  </a:lnTo>
                  <a:lnTo>
                    <a:pt x="639595" y="92274"/>
                  </a:lnTo>
                  <a:lnTo>
                    <a:pt x="639595" y="97047"/>
                  </a:lnTo>
                  <a:lnTo>
                    <a:pt x="643690" y="97047"/>
                  </a:lnTo>
                  <a:lnTo>
                    <a:pt x="643690" y="101820"/>
                  </a:lnTo>
                  <a:lnTo>
                    <a:pt x="643690" y="108183"/>
                  </a:lnTo>
                  <a:lnTo>
                    <a:pt x="649151" y="108183"/>
                  </a:lnTo>
                  <a:lnTo>
                    <a:pt x="649151" y="112956"/>
                  </a:lnTo>
                  <a:lnTo>
                    <a:pt x="649151" y="119320"/>
                  </a:lnTo>
                  <a:lnTo>
                    <a:pt x="649151" y="124093"/>
                  </a:lnTo>
                  <a:lnTo>
                    <a:pt x="653929" y="124093"/>
                  </a:lnTo>
                  <a:lnTo>
                    <a:pt x="653929" y="130456"/>
                  </a:lnTo>
                  <a:lnTo>
                    <a:pt x="653929" y="135229"/>
                  </a:lnTo>
                  <a:lnTo>
                    <a:pt x="658707" y="140002"/>
                  </a:lnTo>
                  <a:lnTo>
                    <a:pt x="658707" y="146366"/>
                  </a:lnTo>
                  <a:lnTo>
                    <a:pt x="658707" y="151139"/>
                  </a:lnTo>
                  <a:lnTo>
                    <a:pt x="664168" y="155911"/>
                  </a:lnTo>
                  <a:lnTo>
                    <a:pt x="664168" y="162275"/>
                  </a:lnTo>
                  <a:lnTo>
                    <a:pt x="668946" y="167048"/>
                  </a:lnTo>
                  <a:lnTo>
                    <a:pt x="668946" y="171821"/>
                  </a:lnTo>
                  <a:lnTo>
                    <a:pt x="668946" y="178185"/>
                  </a:lnTo>
                  <a:lnTo>
                    <a:pt x="673042" y="182957"/>
                  </a:lnTo>
                  <a:lnTo>
                    <a:pt x="673042" y="189321"/>
                  </a:lnTo>
                  <a:lnTo>
                    <a:pt x="673042" y="194094"/>
                  </a:lnTo>
                  <a:lnTo>
                    <a:pt x="678503" y="200458"/>
                  </a:lnTo>
                  <a:lnTo>
                    <a:pt x="678503" y="205230"/>
                  </a:lnTo>
                  <a:lnTo>
                    <a:pt x="678503" y="211594"/>
                  </a:lnTo>
                  <a:lnTo>
                    <a:pt x="683281" y="216367"/>
                  </a:lnTo>
                  <a:lnTo>
                    <a:pt x="683281" y="221140"/>
                  </a:lnTo>
                  <a:lnTo>
                    <a:pt x="683281" y="227504"/>
                  </a:lnTo>
                  <a:lnTo>
                    <a:pt x="683281" y="232276"/>
                  </a:lnTo>
                  <a:lnTo>
                    <a:pt x="688059" y="237049"/>
                  </a:lnTo>
                  <a:lnTo>
                    <a:pt x="688059" y="243413"/>
                  </a:lnTo>
                  <a:lnTo>
                    <a:pt x="688059" y="248186"/>
                  </a:lnTo>
                  <a:lnTo>
                    <a:pt x="693520" y="248186"/>
                  </a:lnTo>
                  <a:lnTo>
                    <a:pt x="693520" y="254549"/>
                  </a:lnTo>
                  <a:lnTo>
                    <a:pt x="693520" y="259322"/>
                  </a:lnTo>
                  <a:lnTo>
                    <a:pt x="693520" y="264095"/>
                  </a:lnTo>
                  <a:lnTo>
                    <a:pt x="698298" y="270459"/>
                  </a:lnTo>
                  <a:lnTo>
                    <a:pt x="698298" y="275232"/>
                  </a:lnTo>
                  <a:lnTo>
                    <a:pt x="698298" y="281595"/>
                  </a:lnTo>
                  <a:lnTo>
                    <a:pt x="703076" y="286368"/>
                  </a:lnTo>
                  <a:lnTo>
                    <a:pt x="703076" y="291141"/>
                  </a:lnTo>
                  <a:lnTo>
                    <a:pt x="703076" y="297505"/>
                  </a:lnTo>
                  <a:lnTo>
                    <a:pt x="703076" y="302278"/>
                  </a:lnTo>
                  <a:lnTo>
                    <a:pt x="707855" y="307050"/>
                  </a:lnTo>
                  <a:lnTo>
                    <a:pt x="707855" y="313414"/>
                  </a:lnTo>
                  <a:lnTo>
                    <a:pt x="707855" y="318187"/>
                  </a:lnTo>
                  <a:lnTo>
                    <a:pt x="712633" y="324551"/>
                  </a:lnTo>
                  <a:lnTo>
                    <a:pt x="712633" y="329323"/>
                  </a:lnTo>
                  <a:lnTo>
                    <a:pt x="712633" y="335687"/>
                  </a:lnTo>
                  <a:lnTo>
                    <a:pt x="717411" y="340460"/>
                  </a:lnTo>
                  <a:lnTo>
                    <a:pt x="717411" y="345233"/>
                  </a:lnTo>
                  <a:lnTo>
                    <a:pt x="717411" y="351597"/>
                  </a:lnTo>
                  <a:lnTo>
                    <a:pt x="717411" y="356369"/>
                  </a:lnTo>
                  <a:lnTo>
                    <a:pt x="722872" y="356369"/>
                  </a:lnTo>
                  <a:lnTo>
                    <a:pt x="722872" y="362733"/>
                  </a:lnTo>
                  <a:lnTo>
                    <a:pt x="722872" y="367506"/>
                  </a:lnTo>
                  <a:lnTo>
                    <a:pt x="727650" y="372279"/>
                  </a:lnTo>
                  <a:lnTo>
                    <a:pt x="727650" y="378642"/>
                  </a:lnTo>
                  <a:lnTo>
                    <a:pt x="727650" y="383415"/>
                  </a:lnTo>
                  <a:lnTo>
                    <a:pt x="727650" y="388188"/>
                  </a:lnTo>
                  <a:lnTo>
                    <a:pt x="732428" y="394552"/>
                  </a:lnTo>
                  <a:lnTo>
                    <a:pt x="732428" y="399325"/>
                  </a:lnTo>
                  <a:lnTo>
                    <a:pt x="732428" y="405688"/>
                  </a:lnTo>
                  <a:lnTo>
                    <a:pt x="737206" y="410461"/>
                  </a:lnTo>
                  <a:lnTo>
                    <a:pt x="737206" y="416825"/>
                  </a:lnTo>
                  <a:lnTo>
                    <a:pt x="737206" y="421598"/>
                  </a:lnTo>
                  <a:lnTo>
                    <a:pt x="737206" y="427962"/>
                  </a:lnTo>
                  <a:lnTo>
                    <a:pt x="741985" y="432734"/>
                  </a:lnTo>
                  <a:lnTo>
                    <a:pt x="741985" y="437507"/>
                  </a:lnTo>
                  <a:lnTo>
                    <a:pt x="741985" y="443871"/>
                  </a:lnTo>
                  <a:lnTo>
                    <a:pt x="747445" y="448644"/>
                  </a:lnTo>
                  <a:lnTo>
                    <a:pt x="747445" y="453416"/>
                  </a:lnTo>
                  <a:lnTo>
                    <a:pt x="747445" y="459780"/>
                  </a:lnTo>
                  <a:lnTo>
                    <a:pt x="752224" y="464553"/>
                  </a:lnTo>
                  <a:lnTo>
                    <a:pt x="752224" y="470917"/>
                  </a:lnTo>
                  <a:lnTo>
                    <a:pt x="752224" y="475690"/>
                  </a:lnTo>
                  <a:lnTo>
                    <a:pt x="757002" y="480462"/>
                  </a:lnTo>
                  <a:lnTo>
                    <a:pt x="757002" y="486826"/>
                  </a:lnTo>
                  <a:lnTo>
                    <a:pt x="757002" y="491599"/>
                  </a:lnTo>
                  <a:lnTo>
                    <a:pt x="761780" y="497963"/>
                  </a:lnTo>
                  <a:lnTo>
                    <a:pt x="761780" y="502735"/>
                  </a:lnTo>
                  <a:lnTo>
                    <a:pt x="761780" y="507508"/>
                  </a:lnTo>
                  <a:lnTo>
                    <a:pt x="766558" y="513872"/>
                  </a:lnTo>
                  <a:lnTo>
                    <a:pt x="766558" y="518645"/>
                  </a:lnTo>
                  <a:lnTo>
                    <a:pt x="766558" y="523418"/>
                  </a:lnTo>
                  <a:lnTo>
                    <a:pt x="771336" y="529782"/>
                  </a:lnTo>
                  <a:lnTo>
                    <a:pt x="771336" y="534554"/>
                  </a:lnTo>
                  <a:lnTo>
                    <a:pt x="771336" y="540918"/>
                  </a:lnTo>
                  <a:lnTo>
                    <a:pt x="776797" y="545691"/>
                  </a:lnTo>
                  <a:lnTo>
                    <a:pt x="776797" y="552055"/>
                  </a:lnTo>
                  <a:lnTo>
                    <a:pt x="776797" y="556827"/>
                  </a:lnTo>
                  <a:lnTo>
                    <a:pt x="781575" y="556827"/>
                  </a:lnTo>
                  <a:lnTo>
                    <a:pt x="781575" y="561600"/>
                  </a:lnTo>
                  <a:lnTo>
                    <a:pt x="781575" y="567964"/>
                  </a:lnTo>
                  <a:lnTo>
                    <a:pt x="781575" y="572737"/>
                  </a:lnTo>
                  <a:lnTo>
                    <a:pt x="786353" y="579100"/>
                  </a:lnTo>
                  <a:lnTo>
                    <a:pt x="786353" y="583873"/>
                  </a:lnTo>
                  <a:lnTo>
                    <a:pt x="791814" y="588646"/>
                  </a:lnTo>
                  <a:lnTo>
                    <a:pt x="791814" y="595010"/>
                  </a:lnTo>
                  <a:lnTo>
                    <a:pt x="791814" y="599783"/>
                  </a:lnTo>
                  <a:lnTo>
                    <a:pt x="795910" y="604555"/>
                  </a:lnTo>
                  <a:lnTo>
                    <a:pt x="795910" y="610919"/>
                  </a:lnTo>
                  <a:lnTo>
                    <a:pt x="800688" y="615692"/>
                  </a:lnTo>
                  <a:lnTo>
                    <a:pt x="800688" y="622056"/>
                  </a:lnTo>
                  <a:lnTo>
                    <a:pt x="800688" y="626828"/>
                  </a:lnTo>
                  <a:lnTo>
                    <a:pt x="806149" y="633192"/>
                  </a:lnTo>
                  <a:lnTo>
                    <a:pt x="806149" y="637965"/>
                  </a:lnTo>
                  <a:lnTo>
                    <a:pt x="810927" y="642738"/>
                  </a:lnTo>
                  <a:lnTo>
                    <a:pt x="810927" y="649102"/>
                  </a:lnTo>
                  <a:lnTo>
                    <a:pt x="815705" y="653875"/>
                  </a:lnTo>
                  <a:lnTo>
                    <a:pt x="815705" y="658647"/>
                  </a:lnTo>
                  <a:lnTo>
                    <a:pt x="815705" y="665011"/>
                  </a:lnTo>
                  <a:lnTo>
                    <a:pt x="821166" y="665011"/>
                  </a:lnTo>
                  <a:lnTo>
                    <a:pt x="821166" y="669784"/>
                  </a:lnTo>
                  <a:lnTo>
                    <a:pt x="821166" y="676148"/>
                  </a:lnTo>
                  <a:lnTo>
                    <a:pt x="825944" y="676148"/>
                  </a:lnTo>
                  <a:lnTo>
                    <a:pt x="825944" y="680920"/>
                  </a:lnTo>
                  <a:lnTo>
                    <a:pt x="825944" y="687284"/>
                  </a:lnTo>
                  <a:lnTo>
                    <a:pt x="830722" y="687284"/>
                  </a:lnTo>
                  <a:lnTo>
                    <a:pt x="830722" y="692057"/>
                  </a:lnTo>
                  <a:lnTo>
                    <a:pt x="830722" y="696830"/>
                  </a:lnTo>
                  <a:lnTo>
                    <a:pt x="835501" y="696830"/>
                  </a:lnTo>
                  <a:lnTo>
                    <a:pt x="835501" y="703193"/>
                  </a:lnTo>
                  <a:lnTo>
                    <a:pt x="835501" y="707966"/>
                  </a:lnTo>
                  <a:lnTo>
                    <a:pt x="840279" y="707966"/>
                  </a:lnTo>
                  <a:lnTo>
                    <a:pt x="840279" y="714330"/>
                  </a:lnTo>
                  <a:lnTo>
                    <a:pt x="845057" y="719103"/>
                  </a:lnTo>
                  <a:lnTo>
                    <a:pt x="845057" y="723876"/>
                  </a:lnTo>
                  <a:lnTo>
                    <a:pt x="850518" y="730239"/>
                  </a:lnTo>
                  <a:lnTo>
                    <a:pt x="850518" y="735012"/>
                  </a:lnTo>
                  <a:lnTo>
                    <a:pt x="855296" y="735012"/>
                  </a:lnTo>
                </a:path>
                <a:path w="1136014" h="857250">
                  <a:moveTo>
                    <a:pt x="855296" y="733425"/>
                  </a:moveTo>
                  <a:lnTo>
                    <a:pt x="855296" y="738187"/>
                  </a:lnTo>
                  <a:lnTo>
                    <a:pt x="860074" y="738187"/>
                  </a:lnTo>
                  <a:lnTo>
                    <a:pt x="860074" y="744537"/>
                  </a:lnTo>
                  <a:lnTo>
                    <a:pt x="860074" y="749300"/>
                  </a:lnTo>
                  <a:lnTo>
                    <a:pt x="864852" y="749300"/>
                  </a:lnTo>
                  <a:lnTo>
                    <a:pt x="864852" y="755650"/>
                  </a:lnTo>
                  <a:lnTo>
                    <a:pt x="869631" y="755650"/>
                  </a:lnTo>
                  <a:lnTo>
                    <a:pt x="869631" y="760412"/>
                  </a:lnTo>
                  <a:lnTo>
                    <a:pt x="875091" y="766762"/>
                  </a:lnTo>
                  <a:lnTo>
                    <a:pt x="879870" y="771525"/>
                  </a:lnTo>
                  <a:lnTo>
                    <a:pt x="879870" y="776287"/>
                  </a:lnTo>
                  <a:lnTo>
                    <a:pt x="884648" y="776287"/>
                  </a:lnTo>
                  <a:lnTo>
                    <a:pt x="884648" y="782637"/>
                  </a:lnTo>
                  <a:lnTo>
                    <a:pt x="889426" y="782637"/>
                  </a:lnTo>
                  <a:lnTo>
                    <a:pt x="889426" y="787400"/>
                  </a:lnTo>
                  <a:lnTo>
                    <a:pt x="894204" y="787400"/>
                  </a:lnTo>
                  <a:lnTo>
                    <a:pt x="894204" y="792162"/>
                  </a:lnTo>
                  <a:lnTo>
                    <a:pt x="899665" y="792162"/>
                  </a:lnTo>
                  <a:lnTo>
                    <a:pt x="899665" y="798512"/>
                  </a:lnTo>
                  <a:lnTo>
                    <a:pt x="904443" y="798512"/>
                  </a:lnTo>
                  <a:lnTo>
                    <a:pt x="904443" y="803275"/>
                  </a:lnTo>
                  <a:lnTo>
                    <a:pt x="909221" y="803275"/>
                  </a:lnTo>
                  <a:lnTo>
                    <a:pt x="914000" y="803275"/>
                  </a:lnTo>
                  <a:lnTo>
                    <a:pt x="914000" y="809625"/>
                  </a:lnTo>
                  <a:lnTo>
                    <a:pt x="919460" y="809625"/>
                  </a:lnTo>
                  <a:lnTo>
                    <a:pt x="919460" y="814387"/>
                  </a:lnTo>
                  <a:lnTo>
                    <a:pt x="923556" y="814387"/>
                  </a:lnTo>
                  <a:lnTo>
                    <a:pt x="929017" y="819150"/>
                  </a:lnTo>
                  <a:lnTo>
                    <a:pt x="933795" y="819150"/>
                  </a:lnTo>
                  <a:lnTo>
                    <a:pt x="933795" y="825500"/>
                  </a:lnTo>
                  <a:lnTo>
                    <a:pt x="938573" y="825500"/>
                  </a:lnTo>
                  <a:lnTo>
                    <a:pt x="944034" y="825500"/>
                  </a:lnTo>
                  <a:lnTo>
                    <a:pt x="944034" y="830262"/>
                  </a:lnTo>
                  <a:lnTo>
                    <a:pt x="948812" y="830262"/>
                  </a:lnTo>
                  <a:lnTo>
                    <a:pt x="953590" y="830262"/>
                  </a:lnTo>
                  <a:lnTo>
                    <a:pt x="958369" y="836612"/>
                  </a:lnTo>
                  <a:lnTo>
                    <a:pt x="963147" y="836612"/>
                  </a:lnTo>
                  <a:lnTo>
                    <a:pt x="968608" y="836612"/>
                  </a:lnTo>
                  <a:lnTo>
                    <a:pt x="968608" y="841375"/>
                  </a:lnTo>
                  <a:lnTo>
                    <a:pt x="973386" y="841375"/>
                  </a:lnTo>
                  <a:lnTo>
                    <a:pt x="978164" y="841375"/>
                  </a:lnTo>
                  <a:lnTo>
                    <a:pt x="982942" y="841375"/>
                  </a:lnTo>
                  <a:lnTo>
                    <a:pt x="987720" y="841375"/>
                  </a:lnTo>
                  <a:lnTo>
                    <a:pt x="987720" y="846137"/>
                  </a:lnTo>
                  <a:lnTo>
                    <a:pt x="1012977" y="846137"/>
                  </a:lnTo>
                  <a:lnTo>
                    <a:pt x="1017072" y="852487"/>
                  </a:lnTo>
                  <a:lnTo>
                    <a:pt x="1076458" y="852487"/>
                  </a:lnTo>
                  <a:lnTo>
                    <a:pt x="1076458" y="857250"/>
                  </a:lnTo>
                  <a:lnTo>
                    <a:pt x="1131066" y="857250"/>
                  </a:lnTo>
                  <a:lnTo>
                    <a:pt x="1135844" y="857250"/>
                  </a:lnTo>
                </a:path>
              </a:pathLst>
            </a:custGeom>
            <a:ln w="28575">
              <a:solidFill>
                <a:srgbClr val="438E00"/>
              </a:solidFill>
            </a:ln>
          </p:spPr>
          <p:txBody>
            <a:bodyPr wrap="square" lIns="0" tIns="0" rIns="0" bIns="0" rtlCol="0"/>
            <a:lstStyle/>
            <a:p/>
          </p:txBody>
        </p:sp>
      </p:grpSp>
      <p:grpSp>
        <p:nvGrpSpPr>
          <p:cNvPr id="7" name="object 7"/>
          <p:cNvGrpSpPr/>
          <p:nvPr/>
        </p:nvGrpSpPr>
        <p:grpSpPr>
          <a:xfrm>
            <a:off x="5582337" y="3187699"/>
            <a:ext cx="1886585" cy="76200"/>
            <a:chOff x="5582337" y="3187699"/>
            <a:chExt cx="1886585" cy="76200"/>
          </a:xfrm>
        </p:grpSpPr>
        <p:sp>
          <p:nvSpPr>
            <p:cNvPr id="8" name="object 8"/>
            <p:cNvSpPr/>
            <p:nvPr/>
          </p:nvSpPr>
          <p:spPr>
            <a:xfrm>
              <a:off x="5588687" y="3194049"/>
              <a:ext cx="1873885" cy="63500"/>
            </a:xfrm>
            <a:custGeom>
              <a:rect l="l" t="t" r="r" b="b"/>
              <a:pathLst>
                <a:path w="1873882" h="63500">
                  <a:moveTo>
                    <a:pt x="1873661" y="63499"/>
                  </a:moveTo>
                  <a:lnTo>
                    <a:pt x="0" y="63499"/>
                  </a:lnTo>
                  <a:lnTo>
                    <a:pt x="0" y="0"/>
                  </a:lnTo>
                  <a:lnTo>
                    <a:pt x="1873661" y="0"/>
                  </a:lnTo>
                  <a:lnTo>
                    <a:pt x="1873661" y="63499"/>
                  </a:lnTo>
                  <a:close/>
                </a:path>
              </a:pathLst>
            </a:custGeom>
            <a:solidFill>
              <a:srgbClr val="FFFFFF"/>
            </a:solidFill>
          </p:spPr>
          <p:txBody>
            <a:bodyPr wrap="square" lIns="0" tIns="0" rIns="0" bIns="0" rtlCol="0"/>
            <a:lstStyle/>
            <a:p/>
          </p:txBody>
        </p:sp>
        <p:sp>
          <p:nvSpPr>
            <p:cNvPr id="9" name="object 9"/>
            <p:cNvSpPr/>
            <p:nvPr/>
          </p:nvSpPr>
          <p:spPr>
            <a:xfrm>
              <a:off x="5588687" y="3194049"/>
              <a:ext cx="1873885" cy="63500"/>
            </a:xfrm>
            <a:custGeom>
              <a:rect l="l" t="t" r="r" b="b"/>
              <a:pathLst>
                <a:path w="1873882" h="63500">
                  <a:moveTo>
                    <a:pt x="0" y="0"/>
                  </a:moveTo>
                  <a:lnTo>
                    <a:pt x="1873661" y="0"/>
                  </a:lnTo>
                  <a:lnTo>
                    <a:pt x="1873661" y="63499"/>
                  </a:lnTo>
                  <a:lnTo>
                    <a:pt x="0" y="63499"/>
                  </a:lnTo>
                  <a:lnTo>
                    <a:pt x="0" y="0"/>
                  </a:lnTo>
                  <a:close/>
                </a:path>
              </a:pathLst>
            </a:custGeom>
            <a:ln w="12700">
              <a:solidFill>
                <a:srgbClr val="2C3766"/>
              </a:solidFill>
            </a:ln>
          </p:spPr>
          <p:txBody>
            <a:bodyPr wrap="square" lIns="0" tIns="0" rIns="0" bIns="0" rtlCol="0"/>
            <a:lstStyle/>
            <a:p/>
          </p:txBody>
        </p:sp>
      </p:grpSp>
      <p:sp>
        <p:nvSpPr>
          <p:cNvPr id="10" name="object 10"/>
          <p:cNvSpPr/>
          <p:nvPr/>
        </p:nvSpPr>
        <p:spPr>
          <a:xfrm>
            <a:off x="5292280" y="2314574"/>
            <a:ext cx="2555875" cy="800100"/>
          </a:xfrm>
          <a:custGeom>
            <a:rect l="l" t="t" r="r" b="b"/>
            <a:pathLst>
              <a:path w="2555875" h="800100">
                <a:moveTo>
                  <a:pt x="0" y="800100"/>
                </a:moveTo>
                <a:lnTo>
                  <a:pt x="0" y="800100"/>
                </a:lnTo>
                <a:lnTo>
                  <a:pt x="155882" y="800100"/>
                </a:lnTo>
                <a:lnTo>
                  <a:pt x="155882" y="795337"/>
                </a:lnTo>
                <a:lnTo>
                  <a:pt x="289496" y="795337"/>
                </a:lnTo>
                <a:lnTo>
                  <a:pt x="300246" y="790575"/>
                </a:lnTo>
                <a:lnTo>
                  <a:pt x="355534" y="790575"/>
                </a:lnTo>
                <a:lnTo>
                  <a:pt x="355534" y="785812"/>
                </a:lnTo>
                <a:lnTo>
                  <a:pt x="367053" y="785812"/>
                </a:lnTo>
                <a:lnTo>
                  <a:pt x="378571" y="785812"/>
                </a:lnTo>
                <a:lnTo>
                  <a:pt x="389322" y="785812"/>
                </a:lnTo>
                <a:lnTo>
                  <a:pt x="400072" y="785812"/>
                </a:lnTo>
                <a:lnTo>
                  <a:pt x="400072" y="779462"/>
                </a:lnTo>
                <a:lnTo>
                  <a:pt x="411591" y="779462"/>
                </a:lnTo>
                <a:lnTo>
                  <a:pt x="422341" y="779462"/>
                </a:lnTo>
                <a:lnTo>
                  <a:pt x="433860" y="774700"/>
                </a:lnTo>
                <a:lnTo>
                  <a:pt x="445378" y="774700"/>
                </a:lnTo>
                <a:lnTo>
                  <a:pt x="456129" y="774700"/>
                </a:lnTo>
                <a:lnTo>
                  <a:pt x="456129" y="769937"/>
                </a:lnTo>
                <a:lnTo>
                  <a:pt x="466879" y="769937"/>
                </a:lnTo>
                <a:lnTo>
                  <a:pt x="477630" y="769937"/>
                </a:lnTo>
                <a:lnTo>
                  <a:pt x="477630" y="765175"/>
                </a:lnTo>
                <a:lnTo>
                  <a:pt x="489148" y="765175"/>
                </a:lnTo>
                <a:lnTo>
                  <a:pt x="500667" y="758825"/>
                </a:lnTo>
                <a:lnTo>
                  <a:pt x="511417" y="758825"/>
                </a:lnTo>
                <a:lnTo>
                  <a:pt x="511417" y="754062"/>
                </a:lnTo>
                <a:lnTo>
                  <a:pt x="522935" y="754062"/>
                </a:lnTo>
                <a:lnTo>
                  <a:pt x="522935" y="749300"/>
                </a:lnTo>
                <a:lnTo>
                  <a:pt x="532918" y="749300"/>
                </a:lnTo>
                <a:lnTo>
                  <a:pt x="544436" y="749300"/>
                </a:lnTo>
                <a:lnTo>
                  <a:pt x="544436" y="744537"/>
                </a:lnTo>
                <a:lnTo>
                  <a:pt x="555955" y="744537"/>
                </a:lnTo>
                <a:lnTo>
                  <a:pt x="555955" y="739775"/>
                </a:lnTo>
                <a:lnTo>
                  <a:pt x="567473" y="739775"/>
                </a:lnTo>
                <a:lnTo>
                  <a:pt x="567473" y="735012"/>
                </a:lnTo>
                <a:lnTo>
                  <a:pt x="578224" y="735012"/>
                </a:lnTo>
                <a:lnTo>
                  <a:pt x="578224" y="728662"/>
                </a:lnTo>
                <a:lnTo>
                  <a:pt x="589742" y="728662"/>
                </a:lnTo>
                <a:lnTo>
                  <a:pt x="589742" y="723900"/>
                </a:lnTo>
                <a:lnTo>
                  <a:pt x="601260" y="723900"/>
                </a:lnTo>
                <a:lnTo>
                  <a:pt x="601260" y="719137"/>
                </a:lnTo>
                <a:lnTo>
                  <a:pt x="611243" y="714375"/>
                </a:lnTo>
                <a:lnTo>
                  <a:pt x="622761" y="709612"/>
                </a:lnTo>
                <a:lnTo>
                  <a:pt x="622761" y="703262"/>
                </a:lnTo>
                <a:lnTo>
                  <a:pt x="633512" y="703262"/>
                </a:lnTo>
                <a:lnTo>
                  <a:pt x="633512" y="698500"/>
                </a:lnTo>
                <a:lnTo>
                  <a:pt x="645031" y="698500"/>
                </a:lnTo>
                <a:lnTo>
                  <a:pt x="645031" y="693737"/>
                </a:lnTo>
              </a:path>
              <a:path w="2555875" h="800100">
                <a:moveTo>
                  <a:pt x="645031" y="693737"/>
                </a:moveTo>
                <a:lnTo>
                  <a:pt x="645031" y="688975"/>
                </a:lnTo>
                <a:lnTo>
                  <a:pt x="656549" y="688975"/>
                </a:lnTo>
                <a:lnTo>
                  <a:pt x="656549" y="684212"/>
                </a:lnTo>
                <a:lnTo>
                  <a:pt x="667299" y="684212"/>
                </a:lnTo>
                <a:lnTo>
                  <a:pt x="667299" y="677862"/>
                </a:lnTo>
                <a:lnTo>
                  <a:pt x="677282" y="673100"/>
                </a:lnTo>
                <a:lnTo>
                  <a:pt x="677282" y="668337"/>
                </a:lnTo>
                <a:lnTo>
                  <a:pt x="688800" y="663575"/>
                </a:lnTo>
                <a:lnTo>
                  <a:pt x="688800" y="658812"/>
                </a:lnTo>
                <a:lnTo>
                  <a:pt x="700319" y="658812"/>
                </a:lnTo>
                <a:lnTo>
                  <a:pt x="700319" y="654050"/>
                </a:lnTo>
                <a:lnTo>
                  <a:pt x="700319" y="647700"/>
                </a:lnTo>
                <a:lnTo>
                  <a:pt x="711069" y="647700"/>
                </a:lnTo>
                <a:lnTo>
                  <a:pt x="711069" y="642937"/>
                </a:lnTo>
                <a:lnTo>
                  <a:pt x="711069" y="638175"/>
                </a:lnTo>
                <a:lnTo>
                  <a:pt x="722588" y="638175"/>
                </a:lnTo>
                <a:lnTo>
                  <a:pt x="722588" y="633412"/>
                </a:lnTo>
                <a:lnTo>
                  <a:pt x="722588" y="628650"/>
                </a:lnTo>
                <a:lnTo>
                  <a:pt x="733338" y="628650"/>
                </a:lnTo>
                <a:lnTo>
                  <a:pt x="733338" y="623887"/>
                </a:lnTo>
                <a:lnTo>
                  <a:pt x="733338" y="619125"/>
                </a:lnTo>
                <a:lnTo>
                  <a:pt x="743321" y="619125"/>
                </a:lnTo>
                <a:lnTo>
                  <a:pt x="743321" y="612775"/>
                </a:lnTo>
                <a:lnTo>
                  <a:pt x="743321" y="608012"/>
                </a:lnTo>
                <a:lnTo>
                  <a:pt x="754839" y="603250"/>
                </a:lnTo>
                <a:lnTo>
                  <a:pt x="754839" y="598487"/>
                </a:lnTo>
                <a:lnTo>
                  <a:pt x="766358" y="593725"/>
                </a:lnTo>
                <a:lnTo>
                  <a:pt x="766358" y="588962"/>
                </a:lnTo>
                <a:lnTo>
                  <a:pt x="777108" y="582612"/>
                </a:lnTo>
                <a:lnTo>
                  <a:pt x="777108" y="577850"/>
                </a:lnTo>
                <a:lnTo>
                  <a:pt x="777108" y="573087"/>
                </a:lnTo>
                <a:lnTo>
                  <a:pt x="788627" y="568325"/>
                </a:lnTo>
                <a:lnTo>
                  <a:pt x="788627" y="563562"/>
                </a:lnTo>
                <a:lnTo>
                  <a:pt x="799377" y="558800"/>
                </a:lnTo>
                <a:lnTo>
                  <a:pt x="799377" y="552450"/>
                </a:lnTo>
                <a:lnTo>
                  <a:pt x="799377" y="547687"/>
                </a:lnTo>
                <a:lnTo>
                  <a:pt x="810896" y="542925"/>
                </a:lnTo>
                <a:lnTo>
                  <a:pt x="810896" y="538162"/>
                </a:lnTo>
                <a:lnTo>
                  <a:pt x="820878" y="533400"/>
                </a:lnTo>
                <a:lnTo>
                  <a:pt x="820878" y="527050"/>
                </a:lnTo>
                <a:lnTo>
                  <a:pt x="820878" y="522287"/>
                </a:lnTo>
                <a:lnTo>
                  <a:pt x="820878" y="517525"/>
                </a:lnTo>
                <a:lnTo>
                  <a:pt x="832397" y="517525"/>
                </a:lnTo>
                <a:lnTo>
                  <a:pt x="832397" y="512762"/>
                </a:lnTo>
                <a:lnTo>
                  <a:pt x="832397" y="508000"/>
                </a:lnTo>
                <a:lnTo>
                  <a:pt x="843147" y="503237"/>
                </a:lnTo>
                <a:lnTo>
                  <a:pt x="843147" y="496887"/>
                </a:lnTo>
                <a:lnTo>
                  <a:pt x="843147" y="492125"/>
                </a:lnTo>
                <a:lnTo>
                  <a:pt x="854666" y="487362"/>
                </a:lnTo>
                <a:lnTo>
                  <a:pt x="854666" y="482600"/>
                </a:lnTo>
                <a:lnTo>
                  <a:pt x="854666" y="477837"/>
                </a:lnTo>
                <a:lnTo>
                  <a:pt x="865416" y="473075"/>
                </a:lnTo>
                <a:lnTo>
                  <a:pt x="865416" y="468312"/>
                </a:lnTo>
                <a:lnTo>
                  <a:pt x="865416" y="461962"/>
                </a:lnTo>
                <a:lnTo>
                  <a:pt x="876935" y="457200"/>
                </a:lnTo>
                <a:lnTo>
                  <a:pt x="876935" y="452437"/>
                </a:lnTo>
                <a:lnTo>
                  <a:pt x="876935" y="447675"/>
                </a:lnTo>
                <a:lnTo>
                  <a:pt x="886917" y="442912"/>
                </a:lnTo>
                <a:lnTo>
                  <a:pt x="886917" y="438150"/>
                </a:lnTo>
                <a:lnTo>
                  <a:pt x="886917" y="431800"/>
                </a:lnTo>
                <a:lnTo>
                  <a:pt x="898436" y="427037"/>
                </a:lnTo>
                <a:lnTo>
                  <a:pt x="898436" y="422275"/>
                </a:lnTo>
                <a:lnTo>
                  <a:pt x="898436" y="417512"/>
                </a:lnTo>
                <a:lnTo>
                  <a:pt x="909186" y="412750"/>
                </a:lnTo>
                <a:lnTo>
                  <a:pt x="909186" y="406400"/>
                </a:lnTo>
                <a:lnTo>
                  <a:pt x="909186" y="401637"/>
                </a:lnTo>
                <a:lnTo>
                  <a:pt x="920705" y="396875"/>
                </a:lnTo>
                <a:lnTo>
                  <a:pt x="920705" y="392112"/>
                </a:lnTo>
                <a:lnTo>
                  <a:pt x="920705" y="387350"/>
                </a:lnTo>
                <a:lnTo>
                  <a:pt x="920705" y="382587"/>
                </a:lnTo>
                <a:lnTo>
                  <a:pt x="931455" y="376237"/>
                </a:lnTo>
                <a:lnTo>
                  <a:pt x="931455" y="371475"/>
                </a:lnTo>
                <a:lnTo>
                  <a:pt x="931455" y="366712"/>
                </a:lnTo>
                <a:lnTo>
                  <a:pt x="942973" y="361950"/>
                </a:lnTo>
                <a:lnTo>
                  <a:pt x="942973" y="357187"/>
                </a:lnTo>
                <a:lnTo>
                  <a:pt x="942973" y="352425"/>
                </a:lnTo>
                <a:lnTo>
                  <a:pt x="942973" y="347662"/>
                </a:lnTo>
                <a:lnTo>
                  <a:pt x="952956" y="341312"/>
                </a:lnTo>
                <a:lnTo>
                  <a:pt x="952956" y="336550"/>
                </a:lnTo>
                <a:lnTo>
                  <a:pt x="952956" y="331787"/>
                </a:lnTo>
                <a:lnTo>
                  <a:pt x="964474" y="331787"/>
                </a:lnTo>
                <a:lnTo>
                  <a:pt x="964474" y="327025"/>
                </a:lnTo>
                <a:lnTo>
                  <a:pt x="964474" y="320675"/>
                </a:lnTo>
                <a:lnTo>
                  <a:pt x="964474" y="317500"/>
                </a:lnTo>
                <a:lnTo>
                  <a:pt x="975225" y="311150"/>
                </a:lnTo>
                <a:lnTo>
                  <a:pt x="975225" y="306387"/>
                </a:lnTo>
                <a:lnTo>
                  <a:pt x="975225" y="301625"/>
                </a:lnTo>
                <a:lnTo>
                  <a:pt x="986744" y="296862"/>
                </a:lnTo>
                <a:lnTo>
                  <a:pt x="986744" y="292100"/>
                </a:lnTo>
                <a:lnTo>
                  <a:pt x="986744" y="285750"/>
                </a:lnTo>
                <a:lnTo>
                  <a:pt x="998262" y="280987"/>
                </a:lnTo>
                <a:lnTo>
                  <a:pt x="998262" y="276225"/>
                </a:lnTo>
                <a:lnTo>
                  <a:pt x="998262" y="271462"/>
                </a:lnTo>
                <a:lnTo>
                  <a:pt x="998262" y="266700"/>
                </a:lnTo>
                <a:lnTo>
                  <a:pt x="1009012" y="261937"/>
                </a:lnTo>
                <a:lnTo>
                  <a:pt x="1009012" y="255587"/>
                </a:lnTo>
                <a:lnTo>
                  <a:pt x="1009012" y="250825"/>
                </a:lnTo>
                <a:lnTo>
                  <a:pt x="1020531" y="246062"/>
                </a:lnTo>
                <a:lnTo>
                  <a:pt x="1020531" y="241300"/>
                </a:lnTo>
                <a:lnTo>
                  <a:pt x="1020531" y="236537"/>
                </a:lnTo>
                <a:lnTo>
                  <a:pt x="1020531" y="231775"/>
                </a:lnTo>
                <a:lnTo>
                  <a:pt x="1030513" y="231775"/>
                </a:lnTo>
                <a:lnTo>
                  <a:pt x="1030513" y="225425"/>
                </a:lnTo>
                <a:lnTo>
                  <a:pt x="1030513" y="220662"/>
                </a:lnTo>
                <a:lnTo>
                  <a:pt x="1041264" y="215900"/>
                </a:lnTo>
                <a:lnTo>
                  <a:pt x="1041264" y="211137"/>
                </a:lnTo>
                <a:lnTo>
                  <a:pt x="1041264" y="206375"/>
                </a:lnTo>
                <a:lnTo>
                  <a:pt x="1041264" y="200025"/>
                </a:lnTo>
                <a:lnTo>
                  <a:pt x="1052782" y="196850"/>
                </a:lnTo>
                <a:lnTo>
                  <a:pt x="1052782" y="190500"/>
                </a:lnTo>
                <a:lnTo>
                  <a:pt x="1052782" y="185737"/>
                </a:lnTo>
                <a:lnTo>
                  <a:pt x="1064301" y="180975"/>
                </a:lnTo>
                <a:lnTo>
                  <a:pt x="1064301" y="176212"/>
                </a:lnTo>
                <a:lnTo>
                  <a:pt x="1064301" y="171450"/>
                </a:lnTo>
                <a:lnTo>
                  <a:pt x="1075051" y="165100"/>
                </a:lnTo>
                <a:lnTo>
                  <a:pt x="1075051" y="160337"/>
                </a:lnTo>
                <a:lnTo>
                  <a:pt x="1075051" y="155575"/>
                </a:lnTo>
                <a:lnTo>
                  <a:pt x="1086570" y="150812"/>
                </a:lnTo>
                <a:lnTo>
                  <a:pt x="1086570" y="146050"/>
                </a:lnTo>
                <a:lnTo>
                  <a:pt x="1096552" y="141287"/>
                </a:lnTo>
                <a:lnTo>
                  <a:pt x="1096552" y="134937"/>
                </a:lnTo>
                <a:lnTo>
                  <a:pt x="1096552" y="130175"/>
                </a:lnTo>
                <a:lnTo>
                  <a:pt x="1108071" y="125412"/>
                </a:lnTo>
                <a:lnTo>
                  <a:pt x="1108071" y="120650"/>
                </a:lnTo>
                <a:lnTo>
                  <a:pt x="1108071" y="115887"/>
                </a:lnTo>
                <a:lnTo>
                  <a:pt x="1118821" y="115887"/>
                </a:lnTo>
                <a:lnTo>
                  <a:pt x="1118821" y="111125"/>
                </a:lnTo>
                <a:lnTo>
                  <a:pt x="1118821" y="104775"/>
                </a:lnTo>
                <a:lnTo>
                  <a:pt x="1118821" y="100012"/>
                </a:lnTo>
                <a:lnTo>
                  <a:pt x="1130339" y="100012"/>
                </a:lnTo>
                <a:lnTo>
                  <a:pt x="1130339" y="95250"/>
                </a:lnTo>
                <a:lnTo>
                  <a:pt x="1130339" y="90487"/>
                </a:lnTo>
                <a:lnTo>
                  <a:pt x="1141090" y="90487"/>
                </a:lnTo>
                <a:lnTo>
                  <a:pt x="1141090" y="85725"/>
                </a:lnTo>
                <a:lnTo>
                  <a:pt x="1141090" y="80962"/>
                </a:lnTo>
                <a:lnTo>
                  <a:pt x="1152609" y="74612"/>
                </a:lnTo>
                <a:lnTo>
                  <a:pt x="1152609" y="69850"/>
                </a:lnTo>
                <a:lnTo>
                  <a:pt x="1162591" y="65087"/>
                </a:lnTo>
                <a:lnTo>
                  <a:pt x="1162591" y="60325"/>
                </a:lnTo>
                <a:lnTo>
                  <a:pt x="1162591" y="55562"/>
                </a:lnTo>
                <a:lnTo>
                  <a:pt x="1174110" y="55562"/>
                </a:lnTo>
                <a:lnTo>
                  <a:pt x="1174110" y="49212"/>
                </a:lnTo>
                <a:lnTo>
                  <a:pt x="1184860" y="44450"/>
                </a:lnTo>
                <a:lnTo>
                  <a:pt x="1184860" y="39687"/>
                </a:lnTo>
                <a:lnTo>
                  <a:pt x="1196378" y="39687"/>
                </a:lnTo>
                <a:lnTo>
                  <a:pt x="1196378" y="34925"/>
                </a:lnTo>
                <a:lnTo>
                  <a:pt x="1196378" y="30162"/>
                </a:lnTo>
                <a:lnTo>
                  <a:pt x="1207129" y="30162"/>
                </a:lnTo>
                <a:lnTo>
                  <a:pt x="1207129" y="25400"/>
                </a:lnTo>
                <a:lnTo>
                  <a:pt x="1218647" y="25400"/>
                </a:lnTo>
                <a:lnTo>
                  <a:pt x="1218647" y="20637"/>
                </a:lnTo>
                <a:lnTo>
                  <a:pt x="1229398" y="14287"/>
                </a:lnTo>
                <a:lnTo>
                  <a:pt x="1240148" y="14287"/>
                </a:lnTo>
                <a:lnTo>
                  <a:pt x="1240148" y="9525"/>
                </a:lnTo>
                <a:lnTo>
                  <a:pt x="1250899" y="9525"/>
                </a:lnTo>
                <a:lnTo>
                  <a:pt x="1250899" y="4762"/>
                </a:lnTo>
                <a:lnTo>
                  <a:pt x="1262417" y="4762"/>
                </a:lnTo>
                <a:lnTo>
                  <a:pt x="1273168" y="4762"/>
                </a:lnTo>
                <a:lnTo>
                  <a:pt x="1273168" y="0"/>
                </a:lnTo>
                <a:lnTo>
                  <a:pt x="1284687" y="0"/>
                </a:lnTo>
              </a:path>
              <a:path w="2555875" h="800100">
                <a:moveTo>
                  <a:pt x="1284686" y="0"/>
                </a:moveTo>
                <a:lnTo>
                  <a:pt x="1296204" y="0"/>
                </a:lnTo>
                <a:lnTo>
                  <a:pt x="1306187" y="0"/>
                </a:lnTo>
                <a:lnTo>
                  <a:pt x="1306187" y="4762"/>
                </a:lnTo>
                <a:lnTo>
                  <a:pt x="1316937" y="4762"/>
                </a:lnTo>
                <a:lnTo>
                  <a:pt x="1328456" y="4762"/>
                </a:lnTo>
                <a:lnTo>
                  <a:pt x="1328456" y="9525"/>
                </a:lnTo>
                <a:lnTo>
                  <a:pt x="1339975" y="9525"/>
                </a:lnTo>
                <a:lnTo>
                  <a:pt x="1339975" y="14287"/>
                </a:lnTo>
                <a:lnTo>
                  <a:pt x="1350725" y="14287"/>
                </a:lnTo>
                <a:lnTo>
                  <a:pt x="1362243" y="20637"/>
                </a:lnTo>
                <a:lnTo>
                  <a:pt x="1362243" y="25400"/>
                </a:lnTo>
                <a:lnTo>
                  <a:pt x="1372226" y="25400"/>
                </a:lnTo>
                <a:lnTo>
                  <a:pt x="1372226" y="30162"/>
                </a:lnTo>
                <a:lnTo>
                  <a:pt x="1383744" y="30162"/>
                </a:lnTo>
                <a:lnTo>
                  <a:pt x="1383744" y="34925"/>
                </a:lnTo>
                <a:lnTo>
                  <a:pt x="1383744" y="39687"/>
                </a:lnTo>
                <a:lnTo>
                  <a:pt x="1394495" y="39687"/>
                </a:lnTo>
                <a:lnTo>
                  <a:pt x="1394495" y="44450"/>
                </a:lnTo>
                <a:lnTo>
                  <a:pt x="1406013" y="49212"/>
                </a:lnTo>
                <a:lnTo>
                  <a:pt x="1406013" y="55562"/>
                </a:lnTo>
                <a:lnTo>
                  <a:pt x="1416764" y="55562"/>
                </a:lnTo>
                <a:lnTo>
                  <a:pt x="1416764" y="60325"/>
                </a:lnTo>
                <a:lnTo>
                  <a:pt x="1416764" y="65087"/>
                </a:lnTo>
                <a:lnTo>
                  <a:pt x="1428282" y="69850"/>
                </a:lnTo>
                <a:lnTo>
                  <a:pt x="1428282" y="76200"/>
                </a:lnTo>
                <a:lnTo>
                  <a:pt x="1439800" y="80962"/>
                </a:lnTo>
                <a:lnTo>
                  <a:pt x="1439800" y="85725"/>
                </a:lnTo>
                <a:lnTo>
                  <a:pt x="1439800" y="90487"/>
                </a:lnTo>
                <a:lnTo>
                  <a:pt x="1449783" y="90487"/>
                </a:lnTo>
                <a:lnTo>
                  <a:pt x="1449783" y="95250"/>
                </a:lnTo>
                <a:lnTo>
                  <a:pt x="1449783" y="100012"/>
                </a:lnTo>
                <a:lnTo>
                  <a:pt x="1460534" y="100012"/>
                </a:lnTo>
                <a:lnTo>
                  <a:pt x="1460534" y="104775"/>
                </a:lnTo>
                <a:lnTo>
                  <a:pt x="1460534" y="111125"/>
                </a:lnTo>
                <a:lnTo>
                  <a:pt x="1460534" y="115887"/>
                </a:lnTo>
                <a:lnTo>
                  <a:pt x="1472052" y="115887"/>
                </a:lnTo>
                <a:lnTo>
                  <a:pt x="1472052" y="120650"/>
                </a:lnTo>
                <a:lnTo>
                  <a:pt x="1472052" y="125412"/>
                </a:lnTo>
                <a:lnTo>
                  <a:pt x="1483571" y="130175"/>
                </a:lnTo>
                <a:lnTo>
                  <a:pt x="1483571" y="134937"/>
                </a:lnTo>
                <a:lnTo>
                  <a:pt x="1483571" y="141287"/>
                </a:lnTo>
                <a:lnTo>
                  <a:pt x="1494321" y="146050"/>
                </a:lnTo>
                <a:lnTo>
                  <a:pt x="1494321" y="150812"/>
                </a:lnTo>
                <a:lnTo>
                  <a:pt x="1505840" y="155575"/>
                </a:lnTo>
                <a:lnTo>
                  <a:pt x="1505840" y="160337"/>
                </a:lnTo>
                <a:lnTo>
                  <a:pt x="1505840" y="165100"/>
                </a:lnTo>
                <a:lnTo>
                  <a:pt x="1515822" y="171450"/>
                </a:lnTo>
                <a:lnTo>
                  <a:pt x="1515822" y="176212"/>
                </a:lnTo>
                <a:lnTo>
                  <a:pt x="1515822" y="180975"/>
                </a:lnTo>
                <a:lnTo>
                  <a:pt x="1527341" y="185737"/>
                </a:lnTo>
                <a:lnTo>
                  <a:pt x="1527341" y="190500"/>
                </a:lnTo>
                <a:lnTo>
                  <a:pt x="1527341" y="196850"/>
                </a:lnTo>
                <a:lnTo>
                  <a:pt x="1538091" y="201612"/>
                </a:lnTo>
                <a:lnTo>
                  <a:pt x="1538091" y="206375"/>
                </a:lnTo>
                <a:lnTo>
                  <a:pt x="1538091" y="211137"/>
                </a:lnTo>
                <a:lnTo>
                  <a:pt x="1538091" y="215900"/>
                </a:lnTo>
                <a:lnTo>
                  <a:pt x="1549609" y="220662"/>
                </a:lnTo>
                <a:lnTo>
                  <a:pt x="1549609" y="227012"/>
                </a:lnTo>
                <a:lnTo>
                  <a:pt x="1549609" y="231775"/>
                </a:lnTo>
                <a:lnTo>
                  <a:pt x="1560360" y="231775"/>
                </a:lnTo>
                <a:lnTo>
                  <a:pt x="1560360" y="236537"/>
                </a:lnTo>
                <a:lnTo>
                  <a:pt x="1560360" y="241300"/>
                </a:lnTo>
                <a:lnTo>
                  <a:pt x="1560360" y="246062"/>
                </a:lnTo>
                <a:lnTo>
                  <a:pt x="1571878" y="250825"/>
                </a:lnTo>
                <a:lnTo>
                  <a:pt x="1571878" y="257175"/>
                </a:lnTo>
                <a:lnTo>
                  <a:pt x="1571878" y="261937"/>
                </a:lnTo>
                <a:lnTo>
                  <a:pt x="1581861" y="266700"/>
                </a:lnTo>
                <a:lnTo>
                  <a:pt x="1581861" y="271462"/>
                </a:lnTo>
                <a:lnTo>
                  <a:pt x="1581861" y="276225"/>
                </a:lnTo>
                <a:lnTo>
                  <a:pt x="1581861" y="280987"/>
                </a:lnTo>
                <a:lnTo>
                  <a:pt x="1593379" y="287337"/>
                </a:lnTo>
                <a:lnTo>
                  <a:pt x="1593379" y="292100"/>
                </a:lnTo>
                <a:lnTo>
                  <a:pt x="1593379" y="296862"/>
                </a:lnTo>
                <a:lnTo>
                  <a:pt x="1604130" y="301625"/>
                </a:lnTo>
                <a:lnTo>
                  <a:pt x="1604130" y="306387"/>
                </a:lnTo>
                <a:lnTo>
                  <a:pt x="1604130" y="312737"/>
                </a:lnTo>
                <a:lnTo>
                  <a:pt x="1615649" y="317500"/>
                </a:lnTo>
                <a:lnTo>
                  <a:pt x="1615649" y="322262"/>
                </a:lnTo>
                <a:lnTo>
                  <a:pt x="1615649" y="327025"/>
                </a:lnTo>
                <a:lnTo>
                  <a:pt x="1615649" y="331787"/>
                </a:lnTo>
                <a:lnTo>
                  <a:pt x="1627166" y="331787"/>
                </a:lnTo>
                <a:lnTo>
                  <a:pt x="1627166" y="336550"/>
                </a:lnTo>
                <a:lnTo>
                  <a:pt x="1627166" y="342900"/>
                </a:lnTo>
                <a:lnTo>
                  <a:pt x="1637917" y="347662"/>
                </a:lnTo>
                <a:lnTo>
                  <a:pt x="1637917" y="352425"/>
                </a:lnTo>
                <a:lnTo>
                  <a:pt x="1637917" y="357187"/>
                </a:lnTo>
                <a:lnTo>
                  <a:pt x="1637917" y="361950"/>
                </a:lnTo>
                <a:lnTo>
                  <a:pt x="1649436" y="366712"/>
                </a:lnTo>
                <a:lnTo>
                  <a:pt x="1649436" y="371475"/>
                </a:lnTo>
                <a:lnTo>
                  <a:pt x="1649436" y="377825"/>
                </a:lnTo>
                <a:lnTo>
                  <a:pt x="1659418" y="382587"/>
                </a:lnTo>
                <a:lnTo>
                  <a:pt x="1659418" y="387350"/>
                </a:lnTo>
                <a:lnTo>
                  <a:pt x="1659418" y="392112"/>
                </a:lnTo>
                <a:lnTo>
                  <a:pt x="1659418" y="396875"/>
                </a:lnTo>
                <a:lnTo>
                  <a:pt x="1670937" y="401637"/>
                </a:lnTo>
                <a:lnTo>
                  <a:pt x="1670937" y="407987"/>
                </a:lnTo>
                <a:lnTo>
                  <a:pt x="1670937" y="412750"/>
                </a:lnTo>
                <a:lnTo>
                  <a:pt x="1681687" y="417512"/>
                </a:lnTo>
                <a:lnTo>
                  <a:pt x="1681687" y="422275"/>
                </a:lnTo>
                <a:lnTo>
                  <a:pt x="1681687" y="427037"/>
                </a:lnTo>
                <a:lnTo>
                  <a:pt x="1693206" y="433387"/>
                </a:lnTo>
                <a:lnTo>
                  <a:pt x="1693206" y="438150"/>
                </a:lnTo>
                <a:lnTo>
                  <a:pt x="1693206" y="442912"/>
                </a:lnTo>
                <a:lnTo>
                  <a:pt x="1703956" y="447675"/>
                </a:lnTo>
                <a:lnTo>
                  <a:pt x="1703956" y="452437"/>
                </a:lnTo>
                <a:lnTo>
                  <a:pt x="1703956" y="457200"/>
                </a:lnTo>
                <a:lnTo>
                  <a:pt x="1715474" y="463550"/>
                </a:lnTo>
                <a:lnTo>
                  <a:pt x="1715474" y="468312"/>
                </a:lnTo>
                <a:lnTo>
                  <a:pt x="1715474" y="473075"/>
                </a:lnTo>
                <a:lnTo>
                  <a:pt x="1725457" y="477837"/>
                </a:lnTo>
                <a:lnTo>
                  <a:pt x="1725457" y="482600"/>
                </a:lnTo>
                <a:lnTo>
                  <a:pt x="1725457" y="487362"/>
                </a:lnTo>
                <a:lnTo>
                  <a:pt x="1736975" y="493712"/>
                </a:lnTo>
                <a:lnTo>
                  <a:pt x="1736975" y="498475"/>
                </a:lnTo>
                <a:lnTo>
                  <a:pt x="1736975" y="503237"/>
                </a:lnTo>
                <a:lnTo>
                  <a:pt x="1747726" y="508000"/>
                </a:lnTo>
                <a:lnTo>
                  <a:pt x="1747726" y="512762"/>
                </a:lnTo>
                <a:lnTo>
                  <a:pt x="1747726" y="519112"/>
                </a:lnTo>
                <a:lnTo>
                  <a:pt x="1759244" y="519112"/>
                </a:lnTo>
                <a:lnTo>
                  <a:pt x="1759244" y="523875"/>
                </a:lnTo>
                <a:lnTo>
                  <a:pt x="1759244" y="528637"/>
                </a:lnTo>
                <a:lnTo>
                  <a:pt x="1759244" y="533400"/>
                </a:lnTo>
                <a:lnTo>
                  <a:pt x="1769995" y="538162"/>
                </a:lnTo>
                <a:lnTo>
                  <a:pt x="1769995" y="542925"/>
                </a:lnTo>
                <a:lnTo>
                  <a:pt x="1781514" y="549275"/>
                </a:lnTo>
                <a:lnTo>
                  <a:pt x="1781514" y="554037"/>
                </a:lnTo>
                <a:lnTo>
                  <a:pt x="1781514" y="558800"/>
                </a:lnTo>
                <a:lnTo>
                  <a:pt x="1791496" y="563562"/>
                </a:lnTo>
                <a:lnTo>
                  <a:pt x="1791496" y="568325"/>
                </a:lnTo>
                <a:lnTo>
                  <a:pt x="1803015" y="573087"/>
                </a:lnTo>
                <a:lnTo>
                  <a:pt x="1803015" y="579437"/>
                </a:lnTo>
                <a:lnTo>
                  <a:pt x="1803015" y="584200"/>
                </a:lnTo>
                <a:lnTo>
                  <a:pt x="1813765" y="588962"/>
                </a:lnTo>
                <a:lnTo>
                  <a:pt x="1813765" y="593725"/>
                </a:lnTo>
                <a:lnTo>
                  <a:pt x="1825283" y="598487"/>
                </a:lnTo>
                <a:lnTo>
                  <a:pt x="1825283" y="603250"/>
                </a:lnTo>
                <a:lnTo>
                  <a:pt x="1836802" y="608012"/>
                </a:lnTo>
                <a:lnTo>
                  <a:pt x="1836802" y="614362"/>
                </a:lnTo>
                <a:lnTo>
                  <a:pt x="1836802" y="619125"/>
                </a:lnTo>
                <a:lnTo>
                  <a:pt x="1847552" y="619125"/>
                </a:lnTo>
                <a:lnTo>
                  <a:pt x="1847552" y="623887"/>
                </a:lnTo>
                <a:lnTo>
                  <a:pt x="1847552" y="628650"/>
                </a:lnTo>
                <a:lnTo>
                  <a:pt x="1859071" y="628650"/>
                </a:lnTo>
                <a:lnTo>
                  <a:pt x="1859071" y="635000"/>
                </a:lnTo>
                <a:lnTo>
                  <a:pt x="1859071" y="639762"/>
                </a:lnTo>
                <a:lnTo>
                  <a:pt x="1869053" y="639762"/>
                </a:lnTo>
                <a:lnTo>
                  <a:pt x="1869053" y="644525"/>
                </a:lnTo>
                <a:lnTo>
                  <a:pt x="1869053" y="649287"/>
                </a:lnTo>
                <a:lnTo>
                  <a:pt x="1880572" y="649287"/>
                </a:lnTo>
                <a:lnTo>
                  <a:pt x="1880572" y="654050"/>
                </a:lnTo>
                <a:lnTo>
                  <a:pt x="1880572" y="658812"/>
                </a:lnTo>
                <a:lnTo>
                  <a:pt x="1891322" y="658812"/>
                </a:lnTo>
                <a:lnTo>
                  <a:pt x="1891322" y="663575"/>
                </a:lnTo>
                <a:lnTo>
                  <a:pt x="1902840" y="669925"/>
                </a:lnTo>
                <a:lnTo>
                  <a:pt x="1902840" y="674687"/>
                </a:lnTo>
                <a:lnTo>
                  <a:pt x="1913591" y="679450"/>
                </a:lnTo>
                <a:lnTo>
                  <a:pt x="1913591" y="684212"/>
                </a:lnTo>
                <a:lnTo>
                  <a:pt x="1925110" y="684212"/>
                </a:lnTo>
              </a:path>
              <a:path w="2555875" h="800100">
                <a:moveTo>
                  <a:pt x="1925110" y="684212"/>
                </a:moveTo>
                <a:lnTo>
                  <a:pt x="1925110" y="688975"/>
                </a:lnTo>
                <a:lnTo>
                  <a:pt x="1935092" y="688975"/>
                </a:lnTo>
                <a:lnTo>
                  <a:pt x="1935092" y="693737"/>
                </a:lnTo>
                <a:lnTo>
                  <a:pt x="1935092" y="700087"/>
                </a:lnTo>
                <a:lnTo>
                  <a:pt x="1946611" y="700087"/>
                </a:lnTo>
                <a:lnTo>
                  <a:pt x="1946611" y="704850"/>
                </a:lnTo>
                <a:lnTo>
                  <a:pt x="1958129" y="704850"/>
                </a:lnTo>
                <a:lnTo>
                  <a:pt x="1958129" y="709612"/>
                </a:lnTo>
                <a:lnTo>
                  <a:pt x="1968880" y="714375"/>
                </a:lnTo>
                <a:lnTo>
                  <a:pt x="1980398" y="719137"/>
                </a:lnTo>
                <a:lnTo>
                  <a:pt x="1980398" y="723900"/>
                </a:lnTo>
                <a:lnTo>
                  <a:pt x="1991148" y="723900"/>
                </a:lnTo>
                <a:lnTo>
                  <a:pt x="1991148" y="730250"/>
                </a:lnTo>
                <a:lnTo>
                  <a:pt x="2001899" y="730250"/>
                </a:lnTo>
                <a:lnTo>
                  <a:pt x="2001899" y="735012"/>
                </a:lnTo>
                <a:lnTo>
                  <a:pt x="2012649" y="735012"/>
                </a:lnTo>
                <a:lnTo>
                  <a:pt x="2012649" y="739775"/>
                </a:lnTo>
                <a:lnTo>
                  <a:pt x="2024168" y="739775"/>
                </a:lnTo>
                <a:lnTo>
                  <a:pt x="2024168" y="744537"/>
                </a:lnTo>
                <a:lnTo>
                  <a:pt x="2034918" y="744537"/>
                </a:lnTo>
                <a:lnTo>
                  <a:pt x="2034918" y="749300"/>
                </a:lnTo>
                <a:lnTo>
                  <a:pt x="2046437" y="749300"/>
                </a:lnTo>
                <a:lnTo>
                  <a:pt x="2057955" y="749300"/>
                </a:lnTo>
                <a:lnTo>
                  <a:pt x="2057955" y="755650"/>
                </a:lnTo>
                <a:lnTo>
                  <a:pt x="2068705" y="755650"/>
                </a:lnTo>
                <a:lnTo>
                  <a:pt x="2068705" y="760412"/>
                </a:lnTo>
                <a:lnTo>
                  <a:pt x="2079456" y="760412"/>
                </a:lnTo>
                <a:lnTo>
                  <a:pt x="2090206" y="765175"/>
                </a:lnTo>
                <a:lnTo>
                  <a:pt x="2101725" y="765175"/>
                </a:lnTo>
                <a:lnTo>
                  <a:pt x="2101725" y="769937"/>
                </a:lnTo>
                <a:lnTo>
                  <a:pt x="2112476" y="769937"/>
                </a:lnTo>
                <a:lnTo>
                  <a:pt x="2123994" y="769937"/>
                </a:lnTo>
                <a:lnTo>
                  <a:pt x="2123994" y="774700"/>
                </a:lnTo>
                <a:lnTo>
                  <a:pt x="2135512" y="774700"/>
                </a:lnTo>
                <a:lnTo>
                  <a:pt x="2145495" y="774700"/>
                </a:lnTo>
                <a:lnTo>
                  <a:pt x="2157013" y="779462"/>
                </a:lnTo>
                <a:lnTo>
                  <a:pt x="2167764" y="779462"/>
                </a:lnTo>
                <a:lnTo>
                  <a:pt x="2179282" y="779462"/>
                </a:lnTo>
                <a:lnTo>
                  <a:pt x="2179282" y="785812"/>
                </a:lnTo>
                <a:lnTo>
                  <a:pt x="2190033" y="785812"/>
                </a:lnTo>
                <a:lnTo>
                  <a:pt x="2201552" y="785812"/>
                </a:lnTo>
                <a:lnTo>
                  <a:pt x="2211534" y="785812"/>
                </a:lnTo>
                <a:lnTo>
                  <a:pt x="2223053" y="785812"/>
                </a:lnTo>
                <a:lnTo>
                  <a:pt x="2223053" y="790575"/>
                </a:lnTo>
                <a:lnTo>
                  <a:pt x="2279109" y="790575"/>
                </a:lnTo>
                <a:lnTo>
                  <a:pt x="2289091" y="795337"/>
                </a:lnTo>
                <a:lnTo>
                  <a:pt x="2421937" y="795337"/>
                </a:lnTo>
                <a:lnTo>
                  <a:pt x="2421937" y="800100"/>
                </a:lnTo>
                <a:lnTo>
                  <a:pt x="2544032" y="800100"/>
                </a:lnTo>
                <a:lnTo>
                  <a:pt x="2555551" y="800100"/>
                </a:lnTo>
              </a:path>
            </a:pathLst>
          </a:custGeom>
          <a:ln w="38100">
            <a:solidFill>
              <a:srgbClr val="143047"/>
            </a:solidFill>
          </a:ln>
        </p:spPr>
        <p:txBody>
          <a:bodyPr wrap="square" lIns="0" tIns="0" rIns="0" bIns="0" rtlCol="0"/>
          <a:lstStyle/>
          <a:p/>
        </p:txBody>
      </p:sp>
      <p:grpSp>
        <p:nvGrpSpPr>
          <p:cNvPr id="11" name="object 11"/>
          <p:cNvGrpSpPr/>
          <p:nvPr/>
        </p:nvGrpSpPr>
        <p:grpSpPr>
          <a:xfrm>
            <a:off x="2705607" y="2330450"/>
            <a:ext cx="1675764" cy="986155"/>
            <a:chOff x="2705607" y="2330450"/>
            <a:chExt cx="1675764" cy="986155"/>
          </a:xfrm>
        </p:grpSpPr>
        <p:sp>
          <p:nvSpPr>
            <p:cNvPr id="12" name="object 12"/>
            <p:cNvSpPr/>
            <p:nvPr/>
          </p:nvSpPr>
          <p:spPr>
            <a:xfrm>
              <a:off x="2711957" y="3246437"/>
              <a:ext cx="1663064" cy="63500"/>
            </a:xfrm>
            <a:custGeom>
              <a:rect l="l" t="t" r="r" b="b"/>
              <a:pathLst>
                <a:path w="1663064" h="63500">
                  <a:moveTo>
                    <a:pt x="1662874" y="63500"/>
                  </a:moveTo>
                  <a:lnTo>
                    <a:pt x="0" y="63500"/>
                  </a:lnTo>
                  <a:lnTo>
                    <a:pt x="0" y="0"/>
                  </a:lnTo>
                  <a:lnTo>
                    <a:pt x="1662874" y="0"/>
                  </a:lnTo>
                  <a:lnTo>
                    <a:pt x="1662874" y="63500"/>
                  </a:lnTo>
                  <a:close/>
                </a:path>
              </a:pathLst>
            </a:custGeom>
            <a:solidFill>
              <a:srgbClr val="FFFFFF"/>
            </a:solidFill>
          </p:spPr>
          <p:txBody>
            <a:bodyPr wrap="square" lIns="0" tIns="0" rIns="0" bIns="0" rtlCol="0"/>
            <a:lstStyle/>
            <a:p/>
          </p:txBody>
        </p:sp>
        <p:sp>
          <p:nvSpPr>
            <p:cNvPr id="13" name="object 13"/>
            <p:cNvSpPr/>
            <p:nvPr/>
          </p:nvSpPr>
          <p:spPr>
            <a:xfrm>
              <a:off x="2711957" y="3246437"/>
              <a:ext cx="1663064" cy="63500"/>
            </a:xfrm>
            <a:custGeom>
              <a:rect l="l" t="t" r="r" b="b"/>
              <a:pathLst>
                <a:path w="1663064" h="63500">
                  <a:moveTo>
                    <a:pt x="0" y="0"/>
                  </a:moveTo>
                  <a:lnTo>
                    <a:pt x="1662874" y="0"/>
                  </a:lnTo>
                  <a:lnTo>
                    <a:pt x="1662874" y="63500"/>
                  </a:lnTo>
                  <a:lnTo>
                    <a:pt x="0" y="63500"/>
                  </a:lnTo>
                  <a:lnTo>
                    <a:pt x="0" y="0"/>
                  </a:lnTo>
                  <a:close/>
                </a:path>
              </a:pathLst>
            </a:custGeom>
            <a:ln w="12700">
              <a:solidFill>
                <a:srgbClr val="2C3766"/>
              </a:solidFill>
            </a:ln>
          </p:spPr>
          <p:txBody>
            <a:bodyPr wrap="square" lIns="0" tIns="0" rIns="0" bIns="0" rtlCol="0"/>
            <a:lstStyle/>
            <a:p/>
          </p:txBody>
        </p:sp>
        <p:pic>
          <p:nvPicPr>
            <p:cNvPr id="14" name="object 14"/>
            <p:cNvPicPr/>
            <p:nvPr/>
          </p:nvPicPr>
          <p:blipFill>
            <a:blip r:embed="rId2"/>
            <a:stretch>
              <a:fillRect/>
            </a:stretch>
          </p:blipFill>
          <p:spPr>
            <a:xfrm>
              <a:off x="3243556" y="3074988"/>
              <a:ext cx="213797" cy="141287"/>
            </a:xfrm>
            <a:prstGeom prst="rect">
              <a:avLst/>
            </a:prstGeom>
          </p:spPr>
        </p:pic>
        <p:sp>
          <p:nvSpPr>
            <p:cNvPr id="15" name="object 15"/>
            <p:cNvSpPr/>
            <p:nvPr/>
          </p:nvSpPr>
          <p:spPr>
            <a:xfrm>
              <a:off x="3443066" y="2344737"/>
              <a:ext cx="368935" cy="744855"/>
            </a:xfrm>
            <a:custGeom>
              <a:rect l="l" t="t" r="r" b="b"/>
              <a:pathLst>
                <a:path w="368935" h="744855">
                  <a:moveTo>
                    <a:pt x="0" y="744537"/>
                  </a:moveTo>
                  <a:lnTo>
                    <a:pt x="0" y="739775"/>
                  </a:lnTo>
                  <a:lnTo>
                    <a:pt x="3094" y="739775"/>
                  </a:lnTo>
                  <a:lnTo>
                    <a:pt x="3094" y="733425"/>
                  </a:lnTo>
                  <a:lnTo>
                    <a:pt x="6630" y="733425"/>
                  </a:lnTo>
                  <a:lnTo>
                    <a:pt x="6630" y="728662"/>
                  </a:lnTo>
                  <a:lnTo>
                    <a:pt x="9283" y="723900"/>
                  </a:lnTo>
                  <a:lnTo>
                    <a:pt x="9283" y="717550"/>
                  </a:lnTo>
                  <a:lnTo>
                    <a:pt x="12819" y="712787"/>
                  </a:lnTo>
                  <a:lnTo>
                    <a:pt x="12819" y="706437"/>
                  </a:lnTo>
                  <a:lnTo>
                    <a:pt x="15914" y="706437"/>
                  </a:lnTo>
                  <a:lnTo>
                    <a:pt x="15914" y="701675"/>
                  </a:lnTo>
                  <a:lnTo>
                    <a:pt x="15914" y="695325"/>
                  </a:lnTo>
                  <a:lnTo>
                    <a:pt x="19008" y="695325"/>
                  </a:lnTo>
                  <a:lnTo>
                    <a:pt x="19008" y="690562"/>
                  </a:lnTo>
                  <a:lnTo>
                    <a:pt x="19008" y="685800"/>
                  </a:lnTo>
                  <a:lnTo>
                    <a:pt x="22102" y="685800"/>
                  </a:lnTo>
                  <a:lnTo>
                    <a:pt x="22102" y="679450"/>
                  </a:lnTo>
                  <a:lnTo>
                    <a:pt x="22102" y="674687"/>
                  </a:lnTo>
                  <a:lnTo>
                    <a:pt x="25639" y="674687"/>
                  </a:lnTo>
                  <a:lnTo>
                    <a:pt x="25639" y="668337"/>
                  </a:lnTo>
                  <a:lnTo>
                    <a:pt x="25639" y="663575"/>
                  </a:lnTo>
                  <a:lnTo>
                    <a:pt x="28291" y="663575"/>
                  </a:lnTo>
                  <a:lnTo>
                    <a:pt x="28291" y="658812"/>
                  </a:lnTo>
                  <a:lnTo>
                    <a:pt x="28291" y="652462"/>
                  </a:lnTo>
                  <a:lnTo>
                    <a:pt x="31827" y="647700"/>
                  </a:lnTo>
                  <a:lnTo>
                    <a:pt x="31827" y="642937"/>
                  </a:lnTo>
                  <a:lnTo>
                    <a:pt x="34922" y="636587"/>
                  </a:lnTo>
                  <a:lnTo>
                    <a:pt x="34922" y="631825"/>
                  </a:lnTo>
                  <a:lnTo>
                    <a:pt x="38017" y="625475"/>
                  </a:lnTo>
                  <a:lnTo>
                    <a:pt x="38017" y="620712"/>
                  </a:lnTo>
                  <a:lnTo>
                    <a:pt x="38017" y="614362"/>
                  </a:lnTo>
                  <a:lnTo>
                    <a:pt x="41111" y="609600"/>
                  </a:lnTo>
                  <a:lnTo>
                    <a:pt x="41111" y="604837"/>
                  </a:lnTo>
                  <a:lnTo>
                    <a:pt x="44647" y="598487"/>
                  </a:lnTo>
                  <a:lnTo>
                    <a:pt x="44647" y="593725"/>
                  </a:lnTo>
                  <a:lnTo>
                    <a:pt x="44647" y="588962"/>
                  </a:lnTo>
                  <a:lnTo>
                    <a:pt x="47742" y="582612"/>
                  </a:lnTo>
                  <a:lnTo>
                    <a:pt x="47742" y="577850"/>
                  </a:lnTo>
                  <a:lnTo>
                    <a:pt x="50836" y="571500"/>
                  </a:lnTo>
                  <a:lnTo>
                    <a:pt x="50836" y="566737"/>
                  </a:lnTo>
                  <a:lnTo>
                    <a:pt x="50836" y="560387"/>
                  </a:lnTo>
                  <a:lnTo>
                    <a:pt x="50836" y="555625"/>
                  </a:lnTo>
                  <a:lnTo>
                    <a:pt x="53930" y="555625"/>
                  </a:lnTo>
                  <a:lnTo>
                    <a:pt x="53930" y="550862"/>
                  </a:lnTo>
                  <a:lnTo>
                    <a:pt x="53930" y="544512"/>
                  </a:lnTo>
                  <a:lnTo>
                    <a:pt x="57025" y="539750"/>
                  </a:lnTo>
                  <a:lnTo>
                    <a:pt x="57025" y="533400"/>
                  </a:lnTo>
                  <a:lnTo>
                    <a:pt x="57025" y="528637"/>
                  </a:lnTo>
                  <a:lnTo>
                    <a:pt x="60561" y="523875"/>
                  </a:lnTo>
                  <a:lnTo>
                    <a:pt x="60561" y="517525"/>
                  </a:lnTo>
                  <a:lnTo>
                    <a:pt x="60561" y="512762"/>
                  </a:lnTo>
                  <a:lnTo>
                    <a:pt x="63656" y="508000"/>
                  </a:lnTo>
                  <a:lnTo>
                    <a:pt x="63656" y="501650"/>
                  </a:lnTo>
                  <a:lnTo>
                    <a:pt x="63656" y="496887"/>
                  </a:lnTo>
                  <a:lnTo>
                    <a:pt x="66750" y="490537"/>
                  </a:lnTo>
                  <a:lnTo>
                    <a:pt x="66750" y="485775"/>
                  </a:lnTo>
                  <a:lnTo>
                    <a:pt x="66750" y="479425"/>
                  </a:lnTo>
                  <a:lnTo>
                    <a:pt x="69844" y="474662"/>
                  </a:lnTo>
                  <a:lnTo>
                    <a:pt x="69844" y="469900"/>
                  </a:lnTo>
                  <a:lnTo>
                    <a:pt x="69844" y="463550"/>
                  </a:lnTo>
                  <a:lnTo>
                    <a:pt x="72939" y="458787"/>
                  </a:lnTo>
                  <a:lnTo>
                    <a:pt x="72939" y="452437"/>
                  </a:lnTo>
                  <a:lnTo>
                    <a:pt x="72939" y="447675"/>
                  </a:lnTo>
                  <a:lnTo>
                    <a:pt x="76033" y="442912"/>
                  </a:lnTo>
                  <a:lnTo>
                    <a:pt x="76033" y="436562"/>
                  </a:lnTo>
                  <a:lnTo>
                    <a:pt x="76033" y="431800"/>
                  </a:lnTo>
                  <a:lnTo>
                    <a:pt x="79570" y="427037"/>
                  </a:lnTo>
                  <a:lnTo>
                    <a:pt x="79570" y="420687"/>
                  </a:lnTo>
                  <a:lnTo>
                    <a:pt x="79570" y="415925"/>
                  </a:lnTo>
                  <a:lnTo>
                    <a:pt x="79570" y="409575"/>
                  </a:lnTo>
                  <a:lnTo>
                    <a:pt x="82664" y="404812"/>
                  </a:lnTo>
                  <a:lnTo>
                    <a:pt x="82664" y="398462"/>
                  </a:lnTo>
                  <a:lnTo>
                    <a:pt x="82664" y="393700"/>
                  </a:lnTo>
                  <a:lnTo>
                    <a:pt x="85759" y="388937"/>
                  </a:lnTo>
                  <a:lnTo>
                    <a:pt x="85759" y="382587"/>
                  </a:lnTo>
                  <a:lnTo>
                    <a:pt x="85759" y="377825"/>
                  </a:lnTo>
                  <a:lnTo>
                    <a:pt x="85759" y="373062"/>
                  </a:lnTo>
                  <a:lnTo>
                    <a:pt x="88853" y="366712"/>
                  </a:lnTo>
                  <a:lnTo>
                    <a:pt x="88853" y="361950"/>
                  </a:lnTo>
                  <a:lnTo>
                    <a:pt x="88853" y="355600"/>
                  </a:lnTo>
                  <a:lnTo>
                    <a:pt x="91947" y="355600"/>
                  </a:lnTo>
                  <a:lnTo>
                    <a:pt x="91947" y="350837"/>
                  </a:lnTo>
                  <a:lnTo>
                    <a:pt x="91947" y="344487"/>
                  </a:lnTo>
                  <a:lnTo>
                    <a:pt x="91947" y="339725"/>
                  </a:lnTo>
                  <a:lnTo>
                    <a:pt x="95042" y="334962"/>
                  </a:lnTo>
                  <a:lnTo>
                    <a:pt x="95042" y="328612"/>
                  </a:lnTo>
                  <a:lnTo>
                    <a:pt x="95042" y="323850"/>
                  </a:lnTo>
                  <a:lnTo>
                    <a:pt x="98578" y="317500"/>
                  </a:lnTo>
                  <a:lnTo>
                    <a:pt x="98578" y="312737"/>
                  </a:lnTo>
                  <a:lnTo>
                    <a:pt x="98578" y="307975"/>
                  </a:lnTo>
                  <a:lnTo>
                    <a:pt x="101673" y="301625"/>
                  </a:lnTo>
                  <a:lnTo>
                    <a:pt x="101673" y="296862"/>
                  </a:lnTo>
                  <a:lnTo>
                    <a:pt x="101673" y="292100"/>
                  </a:lnTo>
                  <a:lnTo>
                    <a:pt x="101673" y="285750"/>
                  </a:lnTo>
                  <a:lnTo>
                    <a:pt x="104767" y="280987"/>
                  </a:lnTo>
                  <a:lnTo>
                    <a:pt x="104767" y="274637"/>
                  </a:lnTo>
                  <a:lnTo>
                    <a:pt x="104767" y="269875"/>
                  </a:lnTo>
                  <a:lnTo>
                    <a:pt x="108304" y="263525"/>
                  </a:lnTo>
                  <a:lnTo>
                    <a:pt x="108304" y="258762"/>
                  </a:lnTo>
                  <a:lnTo>
                    <a:pt x="108304" y="254000"/>
                  </a:lnTo>
                  <a:lnTo>
                    <a:pt x="108304" y="247650"/>
                  </a:lnTo>
                  <a:lnTo>
                    <a:pt x="110956" y="247650"/>
                  </a:lnTo>
                  <a:lnTo>
                    <a:pt x="110956" y="242887"/>
                  </a:lnTo>
                  <a:lnTo>
                    <a:pt x="110956" y="236537"/>
                  </a:lnTo>
                  <a:lnTo>
                    <a:pt x="114493" y="231775"/>
                  </a:lnTo>
                  <a:lnTo>
                    <a:pt x="114493" y="227012"/>
                  </a:lnTo>
                  <a:lnTo>
                    <a:pt x="114493" y="220662"/>
                  </a:lnTo>
                  <a:lnTo>
                    <a:pt x="114493" y="215900"/>
                  </a:lnTo>
                  <a:lnTo>
                    <a:pt x="117587" y="211137"/>
                  </a:lnTo>
                  <a:lnTo>
                    <a:pt x="117587" y="204787"/>
                  </a:lnTo>
                  <a:lnTo>
                    <a:pt x="117587" y="200025"/>
                  </a:lnTo>
                  <a:lnTo>
                    <a:pt x="120681" y="193675"/>
                  </a:lnTo>
                  <a:lnTo>
                    <a:pt x="120681" y="188912"/>
                  </a:lnTo>
                  <a:lnTo>
                    <a:pt x="120681" y="182562"/>
                  </a:lnTo>
                  <a:lnTo>
                    <a:pt x="123776" y="177800"/>
                  </a:lnTo>
                  <a:lnTo>
                    <a:pt x="123776" y="171450"/>
                  </a:lnTo>
                  <a:lnTo>
                    <a:pt x="123776" y="166687"/>
                  </a:lnTo>
                  <a:lnTo>
                    <a:pt x="127312" y="161925"/>
                  </a:lnTo>
                  <a:lnTo>
                    <a:pt x="127312" y="155575"/>
                  </a:lnTo>
                  <a:lnTo>
                    <a:pt x="129964" y="150812"/>
                  </a:lnTo>
                  <a:lnTo>
                    <a:pt x="129964" y="146050"/>
                  </a:lnTo>
                  <a:lnTo>
                    <a:pt x="129964" y="139700"/>
                  </a:lnTo>
                  <a:lnTo>
                    <a:pt x="133501" y="134937"/>
                  </a:lnTo>
                  <a:lnTo>
                    <a:pt x="133501" y="130175"/>
                  </a:lnTo>
                  <a:lnTo>
                    <a:pt x="133501" y="123825"/>
                  </a:lnTo>
                  <a:lnTo>
                    <a:pt x="136595" y="123825"/>
                  </a:lnTo>
                  <a:lnTo>
                    <a:pt x="136595" y="119062"/>
                  </a:lnTo>
                  <a:lnTo>
                    <a:pt x="136595" y="112712"/>
                  </a:lnTo>
                  <a:lnTo>
                    <a:pt x="136595" y="107950"/>
                  </a:lnTo>
                  <a:lnTo>
                    <a:pt x="139690" y="107950"/>
                  </a:lnTo>
                  <a:lnTo>
                    <a:pt x="139690" y="101600"/>
                  </a:lnTo>
                  <a:lnTo>
                    <a:pt x="139690" y="96837"/>
                  </a:lnTo>
                  <a:lnTo>
                    <a:pt x="143226" y="96837"/>
                  </a:lnTo>
                  <a:lnTo>
                    <a:pt x="143226" y="92075"/>
                  </a:lnTo>
                  <a:lnTo>
                    <a:pt x="143226" y="85725"/>
                  </a:lnTo>
                  <a:lnTo>
                    <a:pt x="146320" y="80962"/>
                  </a:lnTo>
                  <a:lnTo>
                    <a:pt x="146320" y="76200"/>
                  </a:lnTo>
                  <a:lnTo>
                    <a:pt x="148973" y="69850"/>
                  </a:lnTo>
                  <a:lnTo>
                    <a:pt x="148973" y="65087"/>
                  </a:lnTo>
                  <a:lnTo>
                    <a:pt x="148973" y="58737"/>
                  </a:lnTo>
                  <a:lnTo>
                    <a:pt x="152509" y="58737"/>
                  </a:lnTo>
                  <a:lnTo>
                    <a:pt x="152509" y="53975"/>
                  </a:lnTo>
                  <a:lnTo>
                    <a:pt x="155604" y="47625"/>
                  </a:lnTo>
                  <a:lnTo>
                    <a:pt x="155604" y="42862"/>
                  </a:lnTo>
                  <a:lnTo>
                    <a:pt x="158698" y="42862"/>
                  </a:lnTo>
                  <a:lnTo>
                    <a:pt x="158698" y="38100"/>
                  </a:lnTo>
                  <a:lnTo>
                    <a:pt x="158698" y="31750"/>
                  </a:lnTo>
                  <a:lnTo>
                    <a:pt x="162235" y="31750"/>
                  </a:lnTo>
                  <a:lnTo>
                    <a:pt x="162235" y="26987"/>
                  </a:lnTo>
                  <a:lnTo>
                    <a:pt x="165329" y="26987"/>
                  </a:lnTo>
                  <a:lnTo>
                    <a:pt x="165329" y="20637"/>
                  </a:lnTo>
                  <a:lnTo>
                    <a:pt x="168423" y="15875"/>
                  </a:lnTo>
                  <a:lnTo>
                    <a:pt x="171518" y="15875"/>
                  </a:lnTo>
                  <a:lnTo>
                    <a:pt x="171518" y="11112"/>
                  </a:lnTo>
                  <a:lnTo>
                    <a:pt x="174612" y="11112"/>
                  </a:lnTo>
                  <a:lnTo>
                    <a:pt x="174612" y="4762"/>
                  </a:lnTo>
                  <a:lnTo>
                    <a:pt x="177706" y="4762"/>
                  </a:lnTo>
                  <a:lnTo>
                    <a:pt x="181243" y="4762"/>
                  </a:lnTo>
                  <a:lnTo>
                    <a:pt x="181243" y="0"/>
                  </a:lnTo>
                  <a:lnTo>
                    <a:pt x="184337" y="0"/>
                  </a:lnTo>
                </a:path>
                <a:path w="368935" h="744855">
                  <a:moveTo>
                    <a:pt x="184337" y="0"/>
                  </a:moveTo>
                  <a:lnTo>
                    <a:pt x="187432" y="0"/>
                  </a:lnTo>
                  <a:lnTo>
                    <a:pt x="190526" y="0"/>
                  </a:lnTo>
                  <a:lnTo>
                    <a:pt x="190526" y="4772"/>
                  </a:lnTo>
                  <a:lnTo>
                    <a:pt x="193621" y="4772"/>
                  </a:lnTo>
                  <a:lnTo>
                    <a:pt x="197157" y="4772"/>
                  </a:lnTo>
                  <a:lnTo>
                    <a:pt x="197157" y="11136"/>
                  </a:lnTo>
                  <a:lnTo>
                    <a:pt x="200252" y="11136"/>
                  </a:lnTo>
                  <a:lnTo>
                    <a:pt x="200252" y="15909"/>
                  </a:lnTo>
                  <a:lnTo>
                    <a:pt x="203346" y="15909"/>
                  </a:lnTo>
                  <a:lnTo>
                    <a:pt x="206440" y="20682"/>
                  </a:lnTo>
                  <a:lnTo>
                    <a:pt x="206440" y="27046"/>
                  </a:lnTo>
                  <a:lnTo>
                    <a:pt x="209535" y="27046"/>
                  </a:lnTo>
                  <a:lnTo>
                    <a:pt x="209535" y="31818"/>
                  </a:lnTo>
                  <a:lnTo>
                    <a:pt x="212629" y="31818"/>
                  </a:lnTo>
                  <a:lnTo>
                    <a:pt x="212629" y="38182"/>
                  </a:lnTo>
                  <a:lnTo>
                    <a:pt x="212629" y="42955"/>
                  </a:lnTo>
                  <a:lnTo>
                    <a:pt x="216166" y="42955"/>
                  </a:lnTo>
                  <a:lnTo>
                    <a:pt x="216166" y="47728"/>
                  </a:lnTo>
                  <a:lnTo>
                    <a:pt x="219260" y="54092"/>
                  </a:lnTo>
                  <a:lnTo>
                    <a:pt x="219260" y="58864"/>
                  </a:lnTo>
                  <a:lnTo>
                    <a:pt x="222355" y="58864"/>
                  </a:lnTo>
                  <a:lnTo>
                    <a:pt x="222355" y="65228"/>
                  </a:lnTo>
                  <a:lnTo>
                    <a:pt x="222355" y="70001"/>
                  </a:lnTo>
                  <a:lnTo>
                    <a:pt x="225449" y="76365"/>
                  </a:lnTo>
                  <a:lnTo>
                    <a:pt x="225449" y="81138"/>
                  </a:lnTo>
                  <a:lnTo>
                    <a:pt x="228985" y="85910"/>
                  </a:lnTo>
                  <a:lnTo>
                    <a:pt x="228985" y="92274"/>
                  </a:lnTo>
                  <a:lnTo>
                    <a:pt x="228985" y="97047"/>
                  </a:lnTo>
                  <a:lnTo>
                    <a:pt x="231638" y="97047"/>
                  </a:lnTo>
                  <a:lnTo>
                    <a:pt x="231638" y="101820"/>
                  </a:lnTo>
                  <a:lnTo>
                    <a:pt x="231638" y="108183"/>
                  </a:lnTo>
                  <a:lnTo>
                    <a:pt x="235174" y="108183"/>
                  </a:lnTo>
                  <a:lnTo>
                    <a:pt x="235174" y="112956"/>
                  </a:lnTo>
                  <a:lnTo>
                    <a:pt x="235174" y="119320"/>
                  </a:lnTo>
                  <a:lnTo>
                    <a:pt x="235174" y="124093"/>
                  </a:lnTo>
                  <a:lnTo>
                    <a:pt x="238268" y="124093"/>
                  </a:lnTo>
                  <a:lnTo>
                    <a:pt x="238268" y="130456"/>
                  </a:lnTo>
                  <a:lnTo>
                    <a:pt x="238268" y="135229"/>
                  </a:lnTo>
                  <a:lnTo>
                    <a:pt x="241363" y="140002"/>
                  </a:lnTo>
                  <a:lnTo>
                    <a:pt x="241363" y="146366"/>
                  </a:lnTo>
                  <a:lnTo>
                    <a:pt x="241363" y="151139"/>
                  </a:lnTo>
                  <a:lnTo>
                    <a:pt x="244899" y="155911"/>
                  </a:lnTo>
                  <a:lnTo>
                    <a:pt x="244899" y="162275"/>
                  </a:lnTo>
                  <a:lnTo>
                    <a:pt x="247994" y="167048"/>
                  </a:lnTo>
                  <a:lnTo>
                    <a:pt x="247994" y="171821"/>
                  </a:lnTo>
                  <a:lnTo>
                    <a:pt x="247994" y="178185"/>
                  </a:lnTo>
                  <a:lnTo>
                    <a:pt x="250646" y="182957"/>
                  </a:lnTo>
                  <a:lnTo>
                    <a:pt x="250646" y="189321"/>
                  </a:lnTo>
                  <a:lnTo>
                    <a:pt x="250646" y="194094"/>
                  </a:lnTo>
                  <a:lnTo>
                    <a:pt x="254182" y="200458"/>
                  </a:lnTo>
                  <a:lnTo>
                    <a:pt x="254182" y="205231"/>
                  </a:lnTo>
                  <a:lnTo>
                    <a:pt x="254182" y="211594"/>
                  </a:lnTo>
                  <a:lnTo>
                    <a:pt x="257277" y="216367"/>
                  </a:lnTo>
                  <a:lnTo>
                    <a:pt x="257277" y="221140"/>
                  </a:lnTo>
                  <a:lnTo>
                    <a:pt x="257277" y="227504"/>
                  </a:lnTo>
                  <a:lnTo>
                    <a:pt x="257277" y="232276"/>
                  </a:lnTo>
                  <a:lnTo>
                    <a:pt x="260371" y="237049"/>
                  </a:lnTo>
                  <a:lnTo>
                    <a:pt x="260371" y="243413"/>
                  </a:lnTo>
                  <a:lnTo>
                    <a:pt x="260371" y="248186"/>
                  </a:lnTo>
                  <a:lnTo>
                    <a:pt x="263908" y="248186"/>
                  </a:lnTo>
                  <a:lnTo>
                    <a:pt x="263908" y="254549"/>
                  </a:lnTo>
                  <a:lnTo>
                    <a:pt x="263908" y="259322"/>
                  </a:lnTo>
                  <a:lnTo>
                    <a:pt x="263908" y="264095"/>
                  </a:lnTo>
                  <a:lnTo>
                    <a:pt x="267002" y="270459"/>
                  </a:lnTo>
                  <a:lnTo>
                    <a:pt x="267002" y="275232"/>
                  </a:lnTo>
                  <a:lnTo>
                    <a:pt x="267002" y="281595"/>
                  </a:lnTo>
                  <a:lnTo>
                    <a:pt x="270097" y="286368"/>
                  </a:lnTo>
                  <a:lnTo>
                    <a:pt x="270097" y="291141"/>
                  </a:lnTo>
                  <a:lnTo>
                    <a:pt x="270097" y="297505"/>
                  </a:lnTo>
                  <a:lnTo>
                    <a:pt x="270097" y="302278"/>
                  </a:lnTo>
                  <a:lnTo>
                    <a:pt x="273191" y="307050"/>
                  </a:lnTo>
                  <a:lnTo>
                    <a:pt x="273191" y="313414"/>
                  </a:lnTo>
                  <a:lnTo>
                    <a:pt x="273191" y="318187"/>
                  </a:lnTo>
                  <a:lnTo>
                    <a:pt x="276285" y="324551"/>
                  </a:lnTo>
                  <a:lnTo>
                    <a:pt x="276285" y="329324"/>
                  </a:lnTo>
                  <a:lnTo>
                    <a:pt x="276285" y="335687"/>
                  </a:lnTo>
                  <a:lnTo>
                    <a:pt x="279380" y="340460"/>
                  </a:lnTo>
                  <a:lnTo>
                    <a:pt x="279380" y="345233"/>
                  </a:lnTo>
                  <a:lnTo>
                    <a:pt x="279380" y="351597"/>
                  </a:lnTo>
                  <a:lnTo>
                    <a:pt x="279380" y="356369"/>
                  </a:lnTo>
                  <a:lnTo>
                    <a:pt x="282916" y="356369"/>
                  </a:lnTo>
                  <a:lnTo>
                    <a:pt x="282916" y="362733"/>
                  </a:lnTo>
                  <a:lnTo>
                    <a:pt x="282916" y="367506"/>
                  </a:lnTo>
                  <a:lnTo>
                    <a:pt x="286011" y="372279"/>
                  </a:lnTo>
                  <a:lnTo>
                    <a:pt x="286011" y="378642"/>
                  </a:lnTo>
                  <a:lnTo>
                    <a:pt x="286011" y="383415"/>
                  </a:lnTo>
                  <a:lnTo>
                    <a:pt x="286011" y="388188"/>
                  </a:lnTo>
                  <a:lnTo>
                    <a:pt x="289105" y="394552"/>
                  </a:lnTo>
                  <a:lnTo>
                    <a:pt x="289105" y="399325"/>
                  </a:lnTo>
                  <a:lnTo>
                    <a:pt x="289105" y="405688"/>
                  </a:lnTo>
                  <a:lnTo>
                    <a:pt x="292199" y="410461"/>
                  </a:lnTo>
                  <a:lnTo>
                    <a:pt x="292199" y="416825"/>
                  </a:lnTo>
                  <a:lnTo>
                    <a:pt x="292199" y="421598"/>
                  </a:lnTo>
                  <a:lnTo>
                    <a:pt x="292199" y="427962"/>
                  </a:lnTo>
                  <a:lnTo>
                    <a:pt x="295294" y="432734"/>
                  </a:lnTo>
                  <a:lnTo>
                    <a:pt x="295294" y="437507"/>
                  </a:lnTo>
                  <a:lnTo>
                    <a:pt x="295294" y="443871"/>
                  </a:lnTo>
                  <a:lnTo>
                    <a:pt x="298830" y="448644"/>
                  </a:lnTo>
                  <a:lnTo>
                    <a:pt x="298830" y="453417"/>
                  </a:lnTo>
                  <a:lnTo>
                    <a:pt x="298830" y="459780"/>
                  </a:lnTo>
                  <a:lnTo>
                    <a:pt x="301925" y="464553"/>
                  </a:lnTo>
                  <a:lnTo>
                    <a:pt x="301925" y="470917"/>
                  </a:lnTo>
                  <a:lnTo>
                    <a:pt x="301925" y="475690"/>
                  </a:lnTo>
                  <a:lnTo>
                    <a:pt x="305019" y="480462"/>
                  </a:lnTo>
                  <a:lnTo>
                    <a:pt x="305019" y="486826"/>
                  </a:lnTo>
                  <a:lnTo>
                    <a:pt x="305019" y="491599"/>
                  </a:lnTo>
                  <a:lnTo>
                    <a:pt x="308114" y="497963"/>
                  </a:lnTo>
                  <a:lnTo>
                    <a:pt x="308114" y="502735"/>
                  </a:lnTo>
                  <a:lnTo>
                    <a:pt x="308114" y="507508"/>
                  </a:lnTo>
                  <a:lnTo>
                    <a:pt x="311208" y="513872"/>
                  </a:lnTo>
                  <a:lnTo>
                    <a:pt x="311208" y="518645"/>
                  </a:lnTo>
                  <a:lnTo>
                    <a:pt x="311208" y="523418"/>
                  </a:lnTo>
                  <a:lnTo>
                    <a:pt x="314302" y="529782"/>
                  </a:lnTo>
                  <a:lnTo>
                    <a:pt x="314302" y="534554"/>
                  </a:lnTo>
                  <a:lnTo>
                    <a:pt x="314302" y="540918"/>
                  </a:lnTo>
                  <a:lnTo>
                    <a:pt x="317839" y="545691"/>
                  </a:lnTo>
                  <a:lnTo>
                    <a:pt x="317839" y="552055"/>
                  </a:lnTo>
                  <a:lnTo>
                    <a:pt x="317839" y="556827"/>
                  </a:lnTo>
                  <a:lnTo>
                    <a:pt x="320933" y="556827"/>
                  </a:lnTo>
                  <a:lnTo>
                    <a:pt x="320933" y="561600"/>
                  </a:lnTo>
                  <a:lnTo>
                    <a:pt x="320933" y="567964"/>
                  </a:lnTo>
                  <a:lnTo>
                    <a:pt x="320933" y="572737"/>
                  </a:lnTo>
                  <a:lnTo>
                    <a:pt x="324028" y="579101"/>
                  </a:lnTo>
                  <a:lnTo>
                    <a:pt x="324028" y="583873"/>
                  </a:lnTo>
                  <a:lnTo>
                    <a:pt x="327564" y="588646"/>
                  </a:lnTo>
                  <a:lnTo>
                    <a:pt x="327564" y="595010"/>
                  </a:lnTo>
                  <a:lnTo>
                    <a:pt x="327564" y="599783"/>
                  </a:lnTo>
                  <a:lnTo>
                    <a:pt x="330217" y="604555"/>
                  </a:lnTo>
                  <a:lnTo>
                    <a:pt x="330217" y="610919"/>
                  </a:lnTo>
                  <a:lnTo>
                    <a:pt x="333311" y="615692"/>
                  </a:lnTo>
                  <a:lnTo>
                    <a:pt x="333311" y="622056"/>
                  </a:lnTo>
                  <a:lnTo>
                    <a:pt x="333311" y="626828"/>
                  </a:lnTo>
                  <a:lnTo>
                    <a:pt x="336848" y="633192"/>
                  </a:lnTo>
                  <a:lnTo>
                    <a:pt x="336848" y="637965"/>
                  </a:lnTo>
                  <a:lnTo>
                    <a:pt x="339942" y="642738"/>
                  </a:lnTo>
                  <a:lnTo>
                    <a:pt x="339942" y="649102"/>
                  </a:lnTo>
                  <a:lnTo>
                    <a:pt x="343036" y="653875"/>
                  </a:lnTo>
                  <a:lnTo>
                    <a:pt x="343036" y="658647"/>
                  </a:lnTo>
                  <a:lnTo>
                    <a:pt x="343036" y="665011"/>
                  </a:lnTo>
                  <a:lnTo>
                    <a:pt x="346573" y="665011"/>
                  </a:lnTo>
                  <a:lnTo>
                    <a:pt x="346573" y="669784"/>
                  </a:lnTo>
                  <a:lnTo>
                    <a:pt x="346573" y="676148"/>
                  </a:lnTo>
                  <a:lnTo>
                    <a:pt x="349667" y="676148"/>
                  </a:lnTo>
                  <a:lnTo>
                    <a:pt x="349667" y="680920"/>
                  </a:lnTo>
                  <a:lnTo>
                    <a:pt x="349667" y="687284"/>
                  </a:lnTo>
                  <a:lnTo>
                    <a:pt x="352761" y="687284"/>
                  </a:lnTo>
                  <a:lnTo>
                    <a:pt x="352761" y="692057"/>
                  </a:lnTo>
                  <a:lnTo>
                    <a:pt x="352761" y="696830"/>
                  </a:lnTo>
                  <a:lnTo>
                    <a:pt x="355856" y="696830"/>
                  </a:lnTo>
                  <a:lnTo>
                    <a:pt x="355856" y="703194"/>
                  </a:lnTo>
                  <a:lnTo>
                    <a:pt x="355856" y="707966"/>
                  </a:lnTo>
                  <a:lnTo>
                    <a:pt x="358950" y="707966"/>
                  </a:lnTo>
                  <a:lnTo>
                    <a:pt x="358950" y="714330"/>
                  </a:lnTo>
                  <a:lnTo>
                    <a:pt x="362045" y="719103"/>
                  </a:lnTo>
                  <a:lnTo>
                    <a:pt x="362045" y="723876"/>
                  </a:lnTo>
                  <a:lnTo>
                    <a:pt x="365581" y="730239"/>
                  </a:lnTo>
                  <a:lnTo>
                    <a:pt x="365581" y="735012"/>
                  </a:lnTo>
                  <a:lnTo>
                    <a:pt x="368675" y="735012"/>
                  </a:lnTo>
                </a:path>
              </a:pathLst>
            </a:custGeom>
            <a:ln w="28575">
              <a:solidFill>
                <a:srgbClr val="0000FF"/>
              </a:solidFill>
            </a:ln>
          </p:spPr>
          <p:txBody>
            <a:bodyPr wrap="square" lIns="0" tIns="0" rIns="0" bIns="0" rtlCol="0"/>
            <a:lstStyle/>
            <a:p/>
          </p:txBody>
        </p:sp>
        <p:pic>
          <p:nvPicPr>
            <p:cNvPr id="16" name="object 16"/>
            <p:cNvPicPr/>
            <p:nvPr/>
          </p:nvPicPr>
          <p:blipFill>
            <a:blip r:embed="rId3"/>
            <a:stretch>
              <a:fillRect/>
            </a:stretch>
          </p:blipFill>
          <p:spPr>
            <a:xfrm>
              <a:off x="3797455" y="3063874"/>
              <a:ext cx="210260" cy="152400"/>
            </a:xfrm>
            <a:prstGeom prst="rect">
              <a:avLst/>
            </a:prstGeom>
          </p:spPr>
        </p:pic>
      </p:grpSp>
      <p:sp>
        <p:nvSpPr>
          <p:cNvPr id="17" name="object 17"/>
          <p:cNvSpPr txBox="1"/>
          <p:nvPr/>
        </p:nvSpPr>
        <p:spPr>
          <a:xfrm>
            <a:off x="2233548" y="2715914"/>
            <a:ext cx="279400" cy="330200"/>
          </a:xfrm>
          <a:prstGeom prst="rect">
            <a:avLst/>
          </a:prstGeom>
        </p:spPr>
        <p:txBody>
          <a:bodyPr vert="horz" wrap="square" lIns="0" tIns="12700" rIns="0" bIns="0" rtlCol="0">
            <a:spAutoFit/>
          </a:bodyPr>
          <a:lstStyle/>
          <a:p>
            <a:pPr marL="12700">
              <a:lnSpc>
                <a:spcPct val="100000"/>
              </a:lnSpc>
              <a:spcBef>
                <a:spcPts val="100"/>
              </a:spcBef>
            </a:pPr>
            <a:r>
              <a:rPr sz="2000" b="1">
                <a:solidFill>
                  <a:srgbClr val="2C3766"/>
                </a:solidFill>
                <a:latin typeface="Malgun Gothic"/>
                <a:cs typeface="Malgun Gothic"/>
              </a:rPr>
              <a:t>＋</a:t>
            </a:r>
            <a:endParaRPr sz="2000">
              <a:latin typeface="Malgun Gothic"/>
              <a:cs typeface="Malgun Gothic"/>
            </a:endParaRPr>
          </a:p>
        </p:txBody>
      </p:sp>
      <p:sp>
        <p:nvSpPr>
          <p:cNvPr id="18" name="object 18"/>
          <p:cNvSpPr txBox="1"/>
          <p:nvPr/>
        </p:nvSpPr>
        <p:spPr>
          <a:xfrm>
            <a:off x="4717353" y="2640933"/>
            <a:ext cx="173990" cy="330200"/>
          </a:xfrm>
          <a:prstGeom prst="rect">
            <a:avLst/>
          </a:prstGeom>
        </p:spPr>
        <p:txBody>
          <a:bodyPr vert="horz" wrap="square" lIns="0" tIns="12700" rIns="0" bIns="0" rtlCol="0">
            <a:spAutoFit/>
          </a:bodyPr>
          <a:lstStyle/>
          <a:p>
            <a:pPr marL="12700">
              <a:lnSpc>
                <a:spcPct val="100000"/>
              </a:lnSpc>
              <a:spcBef>
                <a:spcPts val="100"/>
              </a:spcBef>
            </a:pPr>
            <a:r>
              <a:rPr sz="2000" b="1">
                <a:solidFill>
                  <a:srgbClr val="2C3766"/>
                </a:solidFill>
                <a:latin typeface="Arial"/>
                <a:cs typeface="Arial"/>
              </a:rPr>
              <a:t>=</a:t>
            </a:r>
            <a:endParaRPr sz="2000">
              <a:latin typeface="Arial"/>
              <a:cs typeface="Arial"/>
            </a:endParaRPr>
          </a:p>
        </p:txBody>
      </p:sp>
      <p:sp>
        <p:nvSpPr>
          <p:cNvPr id="19" name="object 19"/>
          <p:cNvSpPr txBox="1"/>
          <p:nvPr/>
        </p:nvSpPr>
        <p:spPr>
          <a:xfrm>
            <a:off x="622363" y="3621087"/>
            <a:ext cx="1377950" cy="570230"/>
          </a:xfrm>
          <a:prstGeom prst="rect">
            <a:avLst/>
          </a:prstGeom>
          <a:solidFill>
            <a:srgbClr val="FFFF99"/>
          </a:solidFill>
          <a:ln w="12700">
            <a:solidFill>
              <a:srgbClr val="2C3766"/>
            </a:solidFill>
          </a:ln>
        </p:spPr>
        <p:txBody>
          <a:bodyPr vert="horz" wrap="square" lIns="0" tIns="16510" rIns="0" bIns="0" rtlCol="0">
            <a:spAutoFit/>
          </a:bodyPr>
          <a:lstStyle/>
          <a:p>
            <a:pPr marL="48895" algn="ctr">
              <a:lnSpc>
                <a:spcPct val="100000"/>
              </a:lnSpc>
              <a:spcBef>
                <a:spcPts val="130"/>
              </a:spcBef>
            </a:pPr>
            <a:r>
              <a:rPr sz="1400" b="1" spc="-20">
                <a:solidFill>
                  <a:srgbClr val="2C3766"/>
                </a:solidFill>
                <a:latin typeface="Microsoft JhengHei"/>
                <a:cs typeface="Microsoft JhengHei"/>
              </a:rPr>
              <a:t>真实值</a:t>
            </a:r>
            <a:endParaRPr sz="1400">
              <a:latin typeface="Microsoft JhengHei"/>
              <a:cs typeface="Microsoft JhengHei"/>
            </a:endParaRPr>
          </a:p>
          <a:p>
            <a:pPr algn="ctr">
              <a:lnSpc>
                <a:spcPct val="100000"/>
              </a:lnSpc>
              <a:spcBef>
                <a:spcPts val="585"/>
              </a:spcBef>
            </a:pPr>
            <a:r>
              <a:rPr sz="1400" b="1">
                <a:solidFill>
                  <a:srgbClr val="2C3766"/>
                </a:solidFill>
                <a:latin typeface="Arial"/>
                <a:cs typeface="Arial"/>
              </a:rPr>
              <a:t>(</a:t>
            </a:r>
            <a:r>
              <a:rPr sz="1400" b="1">
                <a:solidFill>
                  <a:srgbClr val="2C3766"/>
                </a:solidFill>
                <a:latin typeface="Microsoft JhengHei"/>
                <a:cs typeface="Microsoft JhengHei"/>
              </a:rPr>
              <a:t>实际产品变差</a:t>
            </a:r>
            <a:r>
              <a:rPr sz="1400" b="1" spc="-50">
                <a:solidFill>
                  <a:srgbClr val="2C3766"/>
                </a:solidFill>
                <a:latin typeface="Arial"/>
                <a:cs typeface="Arial"/>
              </a:rPr>
              <a:t>)</a:t>
            </a:r>
            <a:endParaRPr sz="1400">
              <a:latin typeface="Arial"/>
              <a:cs typeface="Arial"/>
            </a:endParaRPr>
          </a:p>
        </p:txBody>
      </p:sp>
      <p:sp>
        <p:nvSpPr>
          <p:cNvPr id="20" name="object 20"/>
          <p:cNvSpPr txBox="1"/>
          <p:nvPr/>
        </p:nvSpPr>
        <p:spPr>
          <a:xfrm>
            <a:off x="2882645" y="3651250"/>
            <a:ext cx="1672589" cy="485775"/>
          </a:xfrm>
          <a:prstGeom prst="rect">
            <a:avLst/>
          </a:prstGeom>
          <a:solidFill>
            <a:srgbClr val="FFFF99"/>
          </a:solidFill>
          <a:ln w="12700">
            <a:solidFill>
              <a:srgbClr val="2C3766"/>
            </a:solidFill>
          </a:ln>
        </p:spPr>
        <p:txBody>
          <a:bodyPr vert="horz" wrap="square" lIns="0" tIns="1270" rIns="0" bIns="0" rtlCol="0">
            <a:spAutoFit/>
          </a:bodyPr>
          <a:lstStyle/>
          <a:p>
            <a:pPr marL="480059">
              <a:lnSpc>
                <a:spcPct val="100000"/>
              </a:lnSpc>
              <a:spcBef>
                <a:spcPts val="10"/>
              </a:spcBef>
            </a:pPr>
            <a:r>
              <a:rPr sz="1400" b="1" spc="-15">
                <a:solidFill>
                  <a:srgbClr val="2C3766"/>
                </a:solidFill>
                <a:latin typeface="Microsoft JhengHei"/>
                <a:cs typeface="Microsoft JhengHei"/>
              </a:rPr>
              <a:t>测量误差</a:t>
            </a:r>
            <a:endParaRPr sz="1400">
              <a:latin typeface="Microsoft JhengHei"/>
              <a:cs typeface="Microsoft JhengHei"/>
            </a:endParaRPr>
          </a:p>
          <a:p>
            <a:pPr marL="396240">
              <a:lnSpc>
                <a:spcPct val="100000"/>
              </a:lnSpc>
              <a:spcBef>
                <a:spcPts val="105"/>
              </a:spcBef>
            </a:pPr>
            <a:r>
              <a:rPr sz="1400" b="1">
                <a:solidFill>
                  <a:srgbClr val="2C3766"/>
                </a:solidFill>
                <a:latin typeface="Arial"/>
                <a:cs typeface="Arial"/>
              </a:rPr>
              <a:t>(</a:t>
            </a:r>
            <a:r>
              <a:rPr sz="1400" b="1" spc="5">
                <a:solidFill>
                  <a:srgbClr val="2C3766"/>
                </a:solidFill>
                <a:latin typeface="Microsoft JhengHei"/>
                <a:cs typeface="Microsoft JhengHei"/>
              </a:rPr>
              <a:t>测量变差 </a:t>
            </a:r>
            <a:r>
              <a:rPr sz="1400" b="1" spc="-50">
                <a:solidFill>
                  <a:srgbClr val="2C3766"/>
                </a:solidFill>
                <a:latin typeface="Arial"/>
                <a:cs typeface="Arial"/>
              </a:rPr>
              <a:t>)</a:t>
            </a:r>
            <a:endParaRPr sz="1400">
              <a:latin typeface="Arial"/>
              <a:cs typeface="Arial"/>
            </a:endParaRPr>
          </a:p>
        </p:txBody>
      </p:sp>
      <p:sp>
        <p:nvSpPr>
          <p:cNvPr id="21" name="object 21"/>
          <p:cNvSpPr txBox="1"/>
          <p:nvPr/>
        </p:nvSpPr>
        <p:spPr>
          <a:xfrm>
            <a:off x="5713667" y="3630612"/>
            <a:ext cx="1672589" cy="516255"/>
          </a:xfrm>
          <a:prstGeom prst="rect">
            <a:avLst/>
          </a:prstGeom>
          <a:solidFill>
            <a:srgbClr val="FFFF99"/>
          </a:solidFill>
          <a:ln w="12700">
            <a:solidFill>
              <a:srgbClr val="2C3766"/>
            </a:solidFill>
          </a:ln>
        </p:spPr>
        <p:txBody>
          <a:bodyPr vert="horz" wrap="square" lIns="0" tIns="17145" rIns="0" bIns="0" rtlCol="0">
            <a:spAutoFit/>
          </a:bodyPr>
          <a:lstStyle/>
          <a:p>
            <a:pPr algn="ctr">
              <a:lnSpc>
                <a:spcPct val="100000"/>
              </a:lnSpc>
              <a:spcBef>
                <a:spcPts val="135"/>
              </a:spcBef>
            </a:pPr>
            <a:r>
              <a:rPr sz="1400" b="1" spc="-20">
                <a:solidFill>
                  <a:srgbClr val="2C3766"/>
                </a:solidFill>
                <a:latin typeface="Microsoft JhengHei"/>
                <a:cs typeface="Microsoft JhengHei"/>
              </a:rPr>
              <a:t>测量值</a:t>
            </a:r>
            <a:endParaRPr sz="1400">
              <a:latin typeface="Microsoft JhengHei"/>
              <a:cs typeface="Microsoft JhengHei"/>
            </a:endParaRPr>
          </a:p>
          <a:p>
            <a:pPr algn="ctr">
              <a:lnSpc>
                <a:spcPct val="100000"/>
              </a:lnSpc>
              <a:spcBef>
                <a:spcPts val="185"/>
              </a:spcBef>
            </a:pPr>
            <a:r>
              <a:rPr sz="1400" b="1">
                <a:solidFill>
                  <a:srgbClr val="2C3766"/>
                </a:solidFill>
                <a:latin typeface="Arial"/>
                <a:cs typeface="Arial"/>
              </a:rPr>
              <a:t>(</a:t>
            </a:r>
            <a:r>
              <a:rPr sz="1400" b="1">
                <a:solidFill>
                  <a:srgbClr val="2C3766"/>
                </a:solidFill>
                <a:latin typeface="Microsoft JhengHei"/>
                <a:cs typeface="Microsoft JhengHei"/>
              </a:rPr>
              <a:t>观察的变差</a:t>
            </a:r>
            <a:r>
              <a:rPr sz="1400" b="1" spc="-50">
                <a:solidFill>
                  <a:srgbClr val="2C3766"/>
                </a:solidFill>
                <a:latin typeface="Arial"/>
                <a:cs typeface="Arial"/>
              </a:rPr>
              <a:t>)</a:t>
            </a:r>
            <a:endParaRPr sz="1400">
              <a:latin typeface="Arial"/>
              <a:cs typeface="Arial"/>
            </a:endParaRPr>
          </a:p>
        </p:txBody>
      </p:sp>
      <p:sp>
        <p:nvSpPr>
          <p:cNvPr id="22" name="object 22"/>
          <p:cNvSpPr txBox="1">
            <a:spLocks noGrp="1"/>
          </p:cNvSpPr>
          <p:nvPr>
            <p:ph type="title"/>
          </p:nvPr>
        </p:nvSpPr>
        <p:spPr>
          <a:xfrm>
            <a:off x="459740" y="1095533"/>
            <a:ext cx="3225800" cy="452120"/>
          </a:xfrm>
          <a:prstGeom prst="rect">
            <a:avLst/>
          </a:prstGeom>
        </p:spPr>
        <p:txBody>
          <a:bodyPr vert="horz" wrap="square" lIns="0" tIns="12700" rIns="0" bIns="0" rtlCol="0">
            <a:spAutoFit/>
          </a:bodyPr>
          <a:lstStyle/>
          <a:p>
            <a:pPr marL="12700">
              <a:lnSpc>
                <a:spcPct val="100000"/>
              </a:lnSpc>
              <a:spcBef>
                <a:spcPts val="100"/>
              </a:spcBef>
            </a:pPr>
            <a:r>
              <a:rPr sz="2800"/>
              <a:t>4.</a:t>
            </a:r>
            <a:r>
              <a:rPr sz="2800" spc="-10"/>
              <a:t>测量值的组成要素</a:t>
            </a:r>
            <a:endParaRPr sz="2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95300" y="314325"/>
            <a:ext cx="3906837" cy="312737"/>
          </a:xfrm>
          <a:prstGeom prst="rect">
            <a:avLst/>
          </a:prstGeom>
        </p:spPr>
      </p:pic>
      <p:sp>
        <p:nvSpPr>
          <p:cNvPr id="3" name="object 3"/>
          <p:cNvSpPr txBox="1">
            <a:spLocks noGrp="1"/>
          </p:cNvSpPr>
          <p:nvPr>
            <p:ph type="title"/>
          </p:nvPr>
        </p:nvSpPr>
        <p:spPr>
          <a:xfrm>
            <a:off x="495300" y="314325"/>
            <a:ext cx="3907154" cy="313055"/>
          </a:xfrm>
          <a:prstGeom prst="rect">
            <a:avLst/>
          </a:prstGeom>
        </p:spPr>
        <p:txBody>
          <a:bodyPr vert="horz" wrap="square" lIns="0" tIns="26034" rIns="0" bIns="0" rtlCol="0">
            <a:spAutoFit/>
          </a:bodyPr>
          <a:lstStyle/>
          <a:p>
            <a:pPr marL="90805">
              <a:lnSpc>
                <a:spcPct val="100000"/>
              </a:lnSpc>
              <a:spcBef>
                <a:spcPts val="204"/>
              </a:spcBef>
            </a:pPr>
            <a:r>
              <a:rPr sz="1800" b="1" spc="-5">
                <a:solidFill>
                  <a:srgbClr val="FFFFFF"/>
                </a:solidFill>
                <a:latin typeface="Microsoft JhengHei"/>
                <a:cs typeface="Microsoft JhengHei"/>
              </a:rPr>
              <a:t>低质量数据的原因和影响</a:t>
            </a:r>
            <a:endParaRPr sz="1800">
              <a:latin typeface="Microsoft JhengHei"/>
              <a:cs typeface="Microsoft JhengHei"/>
            </a:endParaRPr>
          </a:p>
        </p:txBody>
      </p:sp>
      <p:sp>
        <p:nvSpPr>
          <p:cNvPr id="4" name="object 4"/>
          <p:cNvSpPr txBox="1"/>
          <p:nvPr/>
        </p:nvSpPr>
        <p:spPr>
          <a:xfrm>
            <a:off x="535940" y="1272608"/>
            <a:ext cx="6921500" cy="1990725"/>
          </a:xfrm>
          <a:prstGeom prst="rect">
            <a:avLst/>
          </a:prstGeom>
        </p:spPr>
        <p:txBody>
          <a:bodyPr vert="horz" wrap="square" lIns="0" tIns="149860" rIns="0" bIns="0" rtlCol="0">
            <a:spAutoFit/>
          </a:bodyPr>
          <a:lstStyle/>
          <a:p>
            <a:pPr marL="228600" indent="-216535">
              <a:lnSpc>
                <a:spcPct val="100000"/>
              </a:lnSpc>
              <a:spcBef>
                <a:spcPts val="1180"/>
              </a:spcBef>
              <a:buSzPct val="94444"/>
              <a:buFont typeface="Wingdings"/>
              <a:buChar char=""/>
              <a:tabLst>
                <a:tab pos="229235"/>
              </a:tabLst>
            </a:pPr>
            <a:r>
              <a:rPr sz="1800" spc="-5">
                <a:solidFill>
                  <a:srgbClr val="2C3766"/>
                </a:solidFill>
                <a:latin typeface="黑体"/>
                <a:cs typeface="黑体"/>
              </a:rPr>
              <a:t>低质量数据的普遍原因之一是变差太大</a:t>
            </a:r>
            <a:endParaRPr sz="1800">
              <a:latin typeface="黑体"/>
              <a:cs typeface="黑体"/>
            </a:endParaRPr>
          </a:p>
          <a:p>
            <a:pPr marL="228600" indent="-216535">
              <a:lnSpc>
                <a:spcPct val="100000"/>
              </a:lnSpc>
              <a:spcBef>
                <a:spcPts val="1080"/>
              </a:spcBef>
              <a:buSzPct val="94444"/>
              <a:buFont typeface="Wingdings"/>
              <a:buChar char=""/>
              <a:tabLst>
                <a:tab pos="229235"/>
              </a:tabLst>
            </a:pPr>
            <a:r>
              <a:rPr sz="1800" spc="-5">
                <a:solidFill>
                  <a:srgbClr val="2C3766"/>
                </a:solidFill>
                <a:latin typeface="黑体"/>
                <a:cs typeface="黑体"/>
              </a:rPr>
              <a:t>一组数据中的变差多是由于测量系统及其环境的相互作用造成的。</a:t>
            </a:r>
            <a:endParaRPr sz="1800">
              <a:latin typeface="黑体"/>
              <a:cs typeface="黑体"/>
            </a:endParaRPr>
          </a:p>
          <a:p>
            <a:pPr marL="229235" marR="5080" indent="-216535">
              <a:lnSpc>
                <a:spcPct val="133100"/>
              </a:lnSpc>
              <a:spcBef>
                <a:spcPts val="365"/>
              </a:spcBef>
              <a:buSzPct val="94444"/>
              <a:buFont typeface="Wingdings"/>
              <a:buChar char=""/>
              <a:tabLst>
                <a:tab pos="279400"/>
              </a:tabLst>
            </a:pPr>
            <a:r>
              <a:rPr sz="1800" spc="-5">
                <a:solidFill>
                  <a:srgbClr val="2C3766"/>
                </a:solidFill>
                <a:latin typeface="黑体"/>
                <a:cs typeface="黑体"/>
              </a:rPr>
              <a:t>如果相互作用产生的变差过大，那么数据的质量会太低，从而造成	测量数据无法利用。如：具有较大变差的测量系统可能不适合用</a:t>
            </a:r>
            <a:r>
              <a:rPr sz="1800" spc="-50">
                <a:solidFill>
                  <a:srgbClr val="2C3766"/>
                </a:solidFill>
                <a:latin typeface="黑体"/>
                <a:cs typeface="黑体"/>
              </a:rPr>
              <a:t> 	</a:t>
            </a:r>
            <a:r>
              <a:rPr sz="1800" spc="-5">
                <a:solidFill>
                  <a:srgbClr val="2C3766"/>
                </a:solidFill>
                <a:latin typeface="黑体"/>
                <a:cs typeface="黑体"/>
              </a:rPr>
              <a:t>于分析制造过程，因为测量系统的变差可能掩盖制造过程的变差。</a:t>
            </a:r>
            <a:endParaRPr sz="1800">
              <a:latin typeface="黑体"/>
              <a:cs typeface="黑体"/>
            </a:endParaRPr>
          </a:p>
        </p:txBody>
      </p:sp>
      <p:pic>
        <p:nvPicPr>
          <p:cNvPr id="5" name="object 5"/>
          <p:cNvPicPr/>
          <p:nvPr/>
        </p:nvPicPr>
        <p:blipFill>
          <a:blip r:embed="rId3"/>
          <a:stretch>
            <a:fillRect/>
          </a:stretch>
        </p:blipFill>
        <p:spPr>
          <a:xfrm>
            <a:off x="3370262" y="3697287"/>
            <a:ext cx="3894137" cy="1009650"/>
          </a:xfrm>
          <a:prstGeom prst="rect">
            <a:avLst/>
          </a:prstGeom>
        </p:spPr>
      </p:pic>
      <p:pic>
        <p:nvPicPr>
          <p:cNvPr id="6" name="object 6"/>
          <p:cNvPicPr/>
          <p:nvPr/>
        </p:nvPicPr>
        <p:blipFill>
          <a:blip r:embed="rId4"/>
          <a:stretch>
            <a:fillRect/>
          </a:stretch>
        </p:blipFill>
        <p:spPr>
          <a:xfrm>
            <a:off x="1333500" y="4495800"/>
            <a:ext cx="1036638" cy="1743075"/>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3587" y="1871730"/>
            <a:ext cx="6908800" cy="3757929"/>
          </a:xfrm>
          <a:prstGeom prst="rect">
            <a:avLst/>
          </a:prstGeom>
        </p:spPr>
        <p:txBody>
          <a:bodyPr vert="horz" wrap="square" lIns="0" tIns="137160" rIns="0" bIns="0" rtlCol="0">
            <a:spAutoFit/>
          </a:bodyPr>
          <a:lstStyle/>
          <a:p>
            <a:pPr marL="469265" indent="-456565">
              <a:lnSpc>
                <a:spcPct val="100000"/>
              </a:lnSpc>
              <a:spcBef>
                <a:spcPts val="1080"/>
              </a:spcBef>
              <a:buClr>
                <a:srgbClr val="000000"/>
              </a:buClr>
              <a:buSzPct val="102272"/>
              <a:buFont typeface="Wingdings"/>
              <a:buChar char=""/>
              <a:tabLst>
                <a:tab pos="469265"/>
                <a:tab pos="469900"/>
              </a:tabLst>
            </a:pPr>
            <a:r>
              <a:rPr sz="2200" spc="-5">
                <a:solidFill>
                  <a:srgbClr val="2C3766"/>
                </a:solidFill>
                <a:latin typeface="宋体"/>
                <a:cs typeface="宋体"/>
              </a:rPr>
              <a:t>理想的测量系统应该是每次都能测出真实值。</a:t>
            </a:r>
            <a:endParaRPr sz="2200">
              <a:latin typeface="宋体"/>
              <a:cs typeface="宋体"/>
            </a:endParaRPr>
          </a:p>
          <a:p>
            <a:pPr marL="469265" marR="5080" indent="-457200">
              <a:lnSpc>
                <a:spcPct val="120000"/>
              </a:lnSpc>
              <a:spcBef>
                <a:spcPts val="530"/>
              </a:spcBef>
              <a:buClr>
                <a:srgbClr val="000000"/>
              </a:buClr>
              <a:buSzPct val="102272"/>
              <a:buFont typeface="Wingdings"/>
              <a:buChar char=""/>
              <a:tabLst>
                <a:tab pos="469265"/>
                <a:tab pos="469900"/>
              </a:tabLst>
            </a:pPr>
            <a:r>
              <a:rPr sz="2200" spc="-5">
                <a:solidFill>
                  <a:srgbClr val="2C3766"/>
                </a:solidFill>
                <a:latin typeface="宋体"/>
                <a:cs typeface="宋体"/>
              </a:rPr>
              <a:t>测量系统的质量通常仅仅取决于经过一段时间后产生</a:t>
            </a:r>
            <a:r>
              <a:rPr sz="2200" spc="-10">
                <a:solidFill>
                  <a:srgbClr val="2C3766"/>
                </a:solidFill>
                <a:latin typeface="宋体"/>
                <a:cs typeface="宋体"/>
              </a:rPr>
              <a:t>数据的统计特性：</a:t>
            </a:r>
            <a:endParaRPr sz="2200">
              <a:latin typeface="宋体"/>
              <a:cs typeface="宋体"/>
            </a:endParaRPr>
          </a:p>
          <a:p>
            <a:pPr>
              <a:lnSpc>
                <a:spcPct val="100000"/>
              </a:lnSpc>
            </a:pPr>
            <a:endParaRPr sz="2200">
              <a:latin typeface="宋体"/>
              <a:cs typeface="宋体"/>
            </a:endParaRPr>
          </a:p>
          <a:p>
            <a:pPr>
              <a:lnSpc>
                <a:spcPct val="100000"/>
              </a:lnSpc>
              <a:spcBef>
                <a:spcPts val="35"/>
              </a:spcBef>
            </a:pPr>
            <a:endParaRPr sz="1550">
              <a:latin typeface="宋体"/>
              <a:cs typeface="宋体"/>
            </a:endParaRPr>
          </a:p>
          <a:p>
            <a:pPr marL="12700">
              <a:lnSpc>
                <a:spcPct val="100000"/>
              </a:lnSpc>
              <a:spcBef>
                <a:spcPts val="5"/>
              </a:spcBef>
            </a:pPr>
            <a:r>
              <a:rPr sz="2000" spc="-10">
                <a:solidFill>
                  <a:srgbClr val="2C3766"/>
                </a:solidFill>
                <a:latin typeface="Arial"/>
                <a:cs typeface="Arial"/>
              </a:rPr>
              <a:t>▼</a:t>
            </a:r>
            <a:r>
              <a:rPr sz="2000" spc="-10">
                <a:solidFill>
                  <a:srgbClr val="2C3766"/>
                </a:solidFill>
                <a:latin typeface="Times New Roman"/>
                <a:cs typeface="Times New Roman"/>
              </a:rPr>
              <a:t>Bias</a:t>
            </a:r>
            <a:r>
              <a:rPr sz="2000" spc="-25">
                <a:solidFill>
                  <a:srgbClr val="2C3766"/>
                </a:solidFill>
                <a:latin typeface="宋体"/>
                <a:cs typeface="宋体"/>
              </a:rPr>
              <a:t>偏倚</a:t>
            </a:r>
            <a:endParaRPr sz="2000">
              <a:latin typeface="宋体"/>
              <a:cs typeface="宋体"/>
            </a:endParaRPr>
          </a:p>
          <a:p>
            <a:pPr marL="12700">
              <a:lnSpc>
                <a:spcPct val="100000"/>
              </a:lnSpc>
              <a:spcBef>
                <a:spcPts val="615"/>
              </a:spcBef>
            </a:pPr>
            <a:r>
              <a:rPr sz="2000" spc="-10">
                <a:solidFill>
                  <a:srgbClr val="2C3766"/>
                </a:solidFill>
                <a:latin typeface="Arial"/>
                <a:cs typeface="Arial"/>
              </a:rPr>
              <a:t>▼</a:t>
            </a:r>
            <a:r>
              <a:rPr sz="2000" spc="-10">
                <a:solidFill>
                  <a:srgbClr val="2C3766"/>
                </a:solidFill>
                <a:latin typeface="Times New Roman"/>
                <a:cs typeface="Times New Roman"/>
              </a:rPr>
              <a:t>Repeatability</a:t>
            </a:r>
            <a:r>
              <a:rPr sz="2000" spc="-20">
                <a:solidFill>
                  <a:srgbClr val="2C3766"/>
                </a:solidFill>
                <a:latin typeface="宋体"/>
                <a:cs typeface="宋体"/>
              </a:rPr>
              <a:t>重复性</a:t>
            </a:r>
            <a:endParaRPr sz="2000">
              <a:latin typeface="宋体"/>
              <a:cs typeface="宋体"/>
            </a:endParaRPr>
          </a:p>
          <a:p>
            <a:pPr marL="12700">
              <a:lnSpc>
                <a:spcPct val="100000"/>
              </a:lnSpc>
              <a:spcBef>
                <a:spcPts val="480"/>
              </a:spcBef>
            </a:pPr>
            <a:r>
              <a:rPr sz="2000" spc="-10">
                <a:solidFill>
                  <a:srgbClr val="2C3766"/>
                </a:solidFill>
                <a:latin typeface="Arial"/>
                <a:cs typeface="Arial"/>
              </a:rPr>
              <a:t>▼</a:t>
            </a:r>
            <a:r>
              <a:rPr sz="2000" spc="-10">
                <a:solidFill>
                  <a:srgbClr val="2C3766"/>
                </a:solidFill>
                <a:latin typeface="Times New Roman"/>
                <a:cs typeface="Times New Roman"/>
              </a:rPr>
              <a:t>Reproducibility</a:t>
            </a:r>
            <a:r>
              <a:rPr sz="2000" spc="-20">
                <a:solidFill>
                  <a:srgbClr val="2C3766"/>
                </a:solidFill>
                <a:latin typeface="宋体"/>
                <a:cs typeface="宋体"/>
              </a:rPr>
              <a:t>再现性</a:t>
            </a:r>
            <a:endParaRPr sz="2000">
              <a:latin typeface="宋体"/>
              <a:cs typeface="宋体"/>
            </a:endParaRPr>
          </a:p>
          <a:p>
            <a:pPr marL="12700">
              <a:lnSpc>
                <a:spcPct val="100000"/>
              </a:lnSpc>
              <a:spcBef>
                <a:spcPts val="480"/>
              </a:spcBef>
            </a:pPr>
            <a:r>
              <a:rPr sz="2000" spc="-10">
                <a:solidFill>
                  <a:srgbClr val="2C3766"/>
                </a:solidFill>
                <a:latin typeface="Arial"/>
                <a:cs typeface="Arial"/>
              </a:rPr>
              <a:t>▼</a:t>
            </a:r>
            <a:r>
              <a:rPr sz="2000" spc="-10">
                <a:solidFill>
                  <a:srgbClr val="2C3766"/>
                </a:solidFill>
                <a:latin typeface="Times New Roman"/>
                <a:cs typeface="Times New Roman"/>
              </a:rPr>
              <a:t>Linearity</a:t>
            </a:r>
            <a:r>
              <a:rPr sz="2000" spc="-25">
                <a:solidFill>
                  <a:srgbClr val="2C3766"/>
                </a:solidFill>
                <a:latin typeface="宋体"/>
                <a:cs typeface="宋体"/>
              </a:rPr>
              <a:t>线性</a:t>
            </a:r>
            <a:endParaRPr sz="2000">
              <a:latin typeface="宋体"/>
              <a:cs typeface="宋体"/>
            </a:endParaRPr>
          </a:p>
          <a:p>
            <a:pPr marL="12700">
              <a:lnSpc>
                <a:spcPct val="100000"/>
              </a:lnSpc>
              <a:spcBef>
                <a:spcPts val="480"/>
              </a:spcBef>
            </a:pPr>
            <a:r>
              <a:rPr sz="2000" spc="-10">
                <a:solidFill>
                  <a:srgbClr val="2C3766"/>
                </a:solidFill>
                <a:latin typeface="Arial"/>
                <a:cs typeface="Arial"/>
              </a:rPr>
              <a:t>▼</a:t>
            </a:r>
            <a:r>
              <a:rPr sz="2000" spc="-10">
                <a:solidFill>
                  <a:srgbClr val="2C3766"/>
                </a:solidFill>
                <a:latin typeface="Times New Roman"/>
                <a:cs typeface="Times New Roman"/>
              </a:rPr>
              <a:t>Stability</a:t>
            </a:r>
            <a:r>
              <a:rPr sz="2000" spc="-20">
                <a:solidFill>
                  <a:srgbClr val="2C3766"/>
                </a:solidFill>
                <a:latin typeface="宋体"/>
                <a:cs typeface="宋体"/>
              </a:rPr>
              <a:t>稳定性</a:t>
            </a:r>
            <a:endParaRPr sz="2000">
              <a:latin typeface="宋体"/>
              <a:cs typeface="宋体"/>
            </a:endParaRPr>
          </a:p>
        </p:txBody>
      </p:sp>
      <p:sp>
        <p:nvSpPr>
          <p:cNvPr id="3" name="object 3"/>
          <p:cNvSpPr txBox="1">
            <a:spLocks noGrp="1"/>
          </p:cNvSpPr>
          <p:nvPr>
            <p:ph type="title"/>
          </p:nvPr>
        </p:nvSpPr>
        <p:spPr>
          <a:xfrm>
            <a:off x="459740" y="1074598"/>
            <a:ext cx="2929890" cy="452120"/>
          </a:xfrm>
          <a:prstGeom prst="rect">
            <a:avLst/>
          </a:prstGeom>
        </p:spPr>
        <p:txBody>
          <a:bodyPr vert="horz" wrap="square" lIns="0" tIns="12700" rIns="0" bIns="0" rtlCol="0">
            <a:spAutoFit/>
          </a:bodyPr>
          <a:lstStyle/>
          <a:p>
            <a:pPr marL="12700">
              <a:lnSpc>
                <a:spcPct val="100000"/>
              </a:lnSpc>
              <a:spcBef>
                <a:spcPts val="100"/>
              </a:spcBef>
            </a:pPr>
            <a:r>
              <a:rPr sz="2800" spc="-10"/>
              <a:t>6.</a:t>
            </a:r>
            <a:r>
              <a:rPr sz="2800" spc="-10">
                <a:latin typeface="Arial"/>
                <a:cs typeface="Arial"/>
              </a:rPr>
              <a:t>MSA</a:t>
            </a:r>
            <a:r>
              <a:rPr sz="2800" spc="-10"/>
              <a:t>的统计属性</a:t>
            </a:r>
            <a:endParaRPr sz="2800">
              <a:latin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7123111" y="4630737"/>
            <a:ext cx="3175" cy="31750"/>
          </a:xfrm>
          <a:custGeom>
            <a:rect l="l" t="t" r="r" b="b"/>
            <a:pathLst>
              <a:path w="3175" h="31750">
                <a:moveTo>
                  <a:pt x="0" y="31750"/>
                </a:moveTo>
                <a:lnTo>
                  <a:pt x="3175" y="31750"/>
                </a:lnTo>
                <a:lnTo>
                  <a:pt x="3175" y="0"/>
                </a:lnTo>
                <a:lnTo>
                  <a:pt x="0" y="0"/>
                </a:lnTo>
                <a:lnTo>
                  <a:pt x="0" y="31750"/>
                </a:lnTo>
                <a:close/>
              </a:path>
            </a:pathLst>
          </a:custGeom>
          <a:solidFill>
            <a:srgbClr val="CECECE"/>
          </a:solidFill>
        </p:spPr>
        <p:txBody>
          <a:bodyPr wrap="square" lIns="0" tIns="0" rIns="0" bIns="0" rtlCol="0"/>
          <a:lstStyle/>
          <a:p/>
        </p:txBody>
      </p:sp>
      <p:sp>
        <p:nvSpPr>
          <p:cNvPr id="3" name="object 3"/>
          <p:cNvSpPr/>
          <p:nvPr/>
        </p:nvSpPr>
        <p:spPr>
          <a:xfrm>
            <a:off x="6086475" y="4429125"/>
            <a:ext cx="19050" cy="3175"/>
          </a:xfrm>
          <a:custGeom>
            <a:rect l="l" t="t" r="r" b="b"/>
            <a:pathLst>
              <a:path w="19050" h="3175">
                <a:moveTo>
                  <a:pt x="19050" y="0"/>
                </a:moveTo>
                <a:lnTo>
                  <a:pt x="0" y="0"/>
                </a:lnTo>
                <a:lnTo>
                  <a:pt x="0" y="3175"/>
                </a:lnTo>
                <a:lnTo>
                  <a:pt x="19050" y="3175"/>
                </a:lnTo>
                <a:lnTo>
                  <a:pt x="19050" y="0"/>
                </a:lnTo>
                <a:close/>
              </a:path>
            </a:pathLst>
          </a:custGeom>
          <a:solidFill>
            <a:srgbClr val="CECECE"/>
          </a:solidFill>
        </p:spPr>
        <p:txBody>
          <a:bodyPr wrap="square" lIns="0" tIns="0" rIns="0" bIns="0" rtlCol="0"/>
          <a:lstStyle/>
          <a:p/>
        </p:txBody>
      </p:sp>
      <p:sp>
        <p:nvSpPr>
          <p:cNvPr id="4" name="object 4"/>
          <p:cNvSpPr/>
          <p:nvPr/>
        </p:nvSpPr>
        <p:spPr>
          <a:xfrm>
            <a:off x="8342311" y="4179887"/>
            <a:ext cx="3175" cy="11430"/>
          </a:xfrm>
          <a:custGeom>
            <a:rect l="l" t="t" r="r" b="b"/>
            <a:pathLst>
              <a:path w="3175" h="11429">
                <a:moveTo>
                  <a:pt x="0" y="11112"/>
                </a:moveTo>
                <a:lnTo>
                  <a:pt x="3175" y="11112"/>
                </a:lnTo>
                <a:lnTo>
                  <a:pt x="3175" y="0"/>
                </a:lnTo>
                <a:lnTo>
                  <a:pt x="0" y="0"/>
                </a:lnTo>
                <a:lnTo>
                  <a:pt x="0" y="11112"/>
                </a:lnTo>
                <a:close/>
              </a:path>
            </a:pathLst>
          </a:custGeom>
          <a:solidFill>
            <a:srgbClr val="CECECE"/>
          </a:solidFill>
        </p:spPr>
        <p:txBody>
          <a:bodyPr wrap="square" lIns="0" tIns="0" rIns="0" bIns="0" rtlCol="0"/>
          <a:lstStyle/>
          <a:p/>
        </p:txBody>
      </p:sp>
      <p:sp>
        <p:nvSpPr>
          <p:cNvPr id="5" name="object 5"/>
          <p:cNvSpPr/>
          <p:nvPr/>
        </p:nvSpPr>
        <p:spPr>
          <a:xfrm>
            <a:off x="7288211" y="4429125"/>
            <a:ext cx="19050" cy="3175"/>
          </a:xfrm>
          <a:custGeom>
            <a:rect l="l" t="t" r="r" b="b"/>
            <a:pathLst>
              <a:path w="19050" h="3175">
                <a:moveTo>
                  <a:pt x="19050" y="0"/>
                </a:moveTo>
                <a:lnTo>
                  <a:pt x="0" y="0"/>
                </a:lnTo>
                <a:lnTo>
                  <a:pt x="0" y="3175"/>
                </a:lnTo>
                <a:lnTo>
                  <a:pt x="19050" y="3175"/>
                </a:lnTo>
                <a:lnTo>
                  <a:pt x="19050" y="0"/>
                </a:lnTo>
                <a:close/>
              </a:path>
            </a:pathLst>
          </a:custGeom>
          <a:solidFill>
            <a:srgbClr val="CECECE"/>
          </a:solidFill>
        </p:spPr>
        <p:txBody>
          <a:bodyPr wrap="square" lIns="0" tIns="0" rIns="0" bIns="0" rtlCol="0"/>
          <a:lstStyle/>
          <a:p/>
        </p:txBody>
      </p:sp>
      <p:sp>
        <p:nvSpPr>
          <p:cNvPr id="6" name="object 6"/>
          <p:cNvSpPr/>
          <p:nvPr/>
        </p:nvSpPr>
        <p:spPr>
          <a:xfrm>
            <a:off x="682625" y="4291012"/>
            <a:ext cx="14604" cy="3175"/>
          </a:xfrm>
          <a:custGeom>
            <a:rect l="l" t="t" r="r" b="b"/>
            <a:pathLst>
              <a:path w="14604" h="3175">
                <a:moveTo>
                  <a:pt x="14287" y="0"/>
                </a:moveTo>
                <a:lnTo>
                  <a:pt x="0" y="0"/>
                </a:lnTo>
                <a:lnTo>
                  <a:pt x="0" y="3175"/>
                </a:lnTo>
                <a:lnTo>
                  <a:pt x="14287" y="3175"/>
                </a:lnTo>
                <a:lnTo>
                  <a:pt x="14287" y="0"/>
                </a:lnTo>
                <a:close/>
              </a:path>
            </a:pathLst>
          </a:custGeom>
          <a:solidFill>
            <a:srgbClr val="CECECE"/>
          </a:solidFill>
        </p:spPr>
        <p:txBody>
          <a:bodyPr wrap="square" lIns="0" tIns="0" rIns="0" bIns="0" rtlCol="0"/>
          <a:lstStyle/>
          <a:p/>
        </p:txBody>
      </p:sp>
      <p:sp>
        <p:nvSpPr>
          <p:cNvPr id="7" name="object 7"/>
          <p:cNvSpPr/>
          <p:nvPr/>
        </p:nvSpPr>
        <p:spPr>
          <a:xfrm>
            <a:off x="2227261" y="4291012"/>
            <a:ext cx="14604" cy="3175"/>
          </a:xfrm>
          <a:custGeom>
            <a:rect l="l" t="t" r="r" b="b"/>
            <a:pathLst>
              <a:path w="14604" h="3175">
                <a:moveTo>
                  <a:pt x="14288" y="0"/>
                </a:moveTo>
                <a:lnTo>
                  <a:pt x="0" y="0"/>
                </a:lnTo>
                <a:lnTo>
                  <a:pt x="0" y="3175"/>
                </a:lnTo>
                <a:lnTo>
                  <a:pt x="14288" y="3175"/>
                </a:lnTo>
                <a:lnTo>
                  <a:pt x="14288" y="0"/>
                </a:lnTo>
                <a:close/>
              </a:path>
            </a:pathLst>
          </a:custGeom>
          <a:solidFill>
            <a:srgbClr val="CECECE"/>
          </a:solidFill>
        </p:spPr>
        <p:txBody>
          <a:bodyPr wrap="square" lIns="0" tIns="0" rIns="0" bIns="0" rtlCol="0"/>
          <a:lstStyle/>
          <a:p/>
        </p:txBody>
      </p:sp>
      <p:sp>
        <p:nvSpPr>
          <p:cNvPr id="8" name="object 8"/>
          <p:cNvSpPr/>
          <p:nvPr/>
        </p:nvSpPr>
        <p:spPr>
          <a:xfrm>
            <a:off x="4722812" y="4637087"/>
            <a:ext cx="3175" cy="24130"/>
          </a:xfrm>
          <a:custGeom>
            <a:rect l="l" t="t" r="r" b="b"/>
            <a:pathLst>
              <a:path w="3175" h="24129">
                <a:moveTo>
                  <a:pt x="0" y="23812"/>
                </a:moveTo>
                <a:lnTo>
                  <a:pt x="3175" y="23812"/>
                </a:lnTo>
                <a:lnTo>
                  <a:pt x="3175" y="0"/>
                </a:lnTo>
                <a:lnTo>
                  <a:pt x="0" y="0"/>
                </a:lnTo>
                <a:lnTo>
                  <a:pt x="0" y="23812"/>
                </a:lnTo>
                <a:close/>
              </a:path>
            </a:pathLst>
          </a:custGeom>
          <a:solidFill>
            <a:srgbClr val="CECECE"/>
          </a:solidFill>
        </p:spPr>
        <p:txBody>
          <a:bodyPr wrap="square" lIns="0" tIns="0" rIns="0" bIns="0" rtlCol="0"/>
          <a:lstStyle/>
          <a:p/>
        </p:txBody>
      </p:sp>
      <p:sp>
        <p:nvSpPr>
          <p:cNvPr id="9" name="object 9"/>
          <p:cNvSpPr/>
          <p:nvPr/>
        </p:nvSpPr>
        <p:spPr>
          <a:xfrm>
            <a:off x="3679825" y="4429125"/>
            <a:ext cx="19050" cy="3175"/>
          </a:xfrm>
          <a:custGeom>
            <a:rect l="l" t="t" r="r" b="b"/>
            <a:pathLst>
              <a:path w="19050" h="3175">
                <a:moveTo>
                  <a:pt x="19050" y="0"/>
                </a:moveTo>
                <a:lnTo>
                  <a:pt x="0" y="0"/>
                </a:lnTo>
                <a:lnTo>
                  <a:pt x="0" y="3175"/>
                </a:lnTo>
                <a:lnTo>
                  <a:pt x="19050" y="3175"/>
                </a:lnTo>
                <a:lnTo>
                  <a:pt x="19050" y="0"/>
                </a:lnTo>
                <a:close/>
              </a:path>
            </a:pathLst>
          </a:custGeom>
          <a:solidFill>
            <a:srgbClr val="CECECE"/>
          </a:solidFill>
        </p:spPr>
        <p:txBody>
          <a:bodyPr wrap="square" lIns="0" tIns="0" rIns="0" bIns="0" rtlCol="0"/>
          <a:lstStyle/>
          <a:p/>
        </p:txBody>
      </p:sp>
      <p:sp>
        <p:nvSpPr>
          <p:cNvPr id="10" name="object 10"/>
          <p:cNvSpPr/>
          <p:nvPr/>
        </p:nvSpPr>
        <p:spPr>
          <a:xfrm>
            <a:off x="4883150" y="4429125"/>
            <a:ext cx="19050" cy="3175"/>
          </a:xfrm>
          <a:custGeom>
            <a:rect l="l" t="t" r="r" b="b"/>
            <a:pathLst>
              <a:path w="19050" h="3175">
                <a:moveTo>
                  <a:pt x="19050" y="0"/>
                </a:moveTo>
                <a:lnTo>
                  <a:pt x="0" y="0"/>
                </a:lnTo>
                <a:lnTo>
                  <a:pt x="0" y="3175"/>
                </a:lnTo>
                <a:lnTo>
                  <a:pt x="19050" y="3175"/>
                </a:lnTo>
                <a:lnTo>
                  <a:pt x="19050" y="0"/>
                </a:lnTo>
                <a:close/>
              </a:path>
            </a:pathLst>
          </a:custGeom>
          <a:solidFill>
            <a:srgbClr val="CECECE"/>
          </a:solidFill>
        </p:spPr>
        <p:txBody>
          <a:bodyPr wrap="square" lIns="0" tIns="0" rIns="0" bIns="0" rtlCol="0"/>
          <a:lstStyle/>
          <a:p/>
        </p:txBody>
      </p:sp>
      <p:sp>
        <p:nvSpPr>
          <p:cNvPr id="11" name="object 11"/>
          <p:cNvSpPr/>
          <p:nvPr/>
        </p:nvSpPr>
        <p:spPr>
          <a:xfrm>
            <a:off x="5362575" y="4254500"/>
            <a:ext cx="8255" cy="3175"/>
          </a:xfrm>
          <a:custGeom>
            <a:rect l="l" t="t" r="r" b="b"/>
            <a:pathLst>
              <a:path w="8254" h="3175">
                <a:moveTo>
                  <a:pt x="7937" y="0"/>
                </a:moveTo>
                <a:lnTo>
                  <a:pt x="0" y="0"/>
                </a:lnTo>
                <a:lnTo>
                  <a:pt x="0" y="3175"/>
                </a:lnTo>
                <a:lnTo>
                  <a:pt x="7937" y="3175"/>
                </a:lnTo>
                <a:lnTo>
                  <a:pt x="7937" y="0"/>
                </a:lnTo>
                <a:close/>
              </a:path>
            </a:pathLst>
          </a:custGeom>
          <a:solidFill>
            <a:srgbClr val="CECECE"/>
          </a:solidFill>
        </p:spPr>
        <p:txBody>
          <a:bodyPr wrap="square" lIns="0" tIns="0" rIns="0" bIns="0" rtlCol="0"/>
          <a:lstStyle/>
          <a:p/>
        </p:txBody>
      </p:sp>
      <p:sp>
        <p:nvSpPr>
          <p:cNvPr id="12" name="object 12"/>
          <p:cNvSpPr/>
          <p:nvPr/>
        </p:nvSpPr>
        <p:spPr>
          <a:xfrm>
            <a:off x="6908800" y="4254500"/>
            <a:ext cx="8255" cy="3175"/>
          </a:xfrm>
          <a:custGeom>
            <a:rect l="l" t="t" r="r" b="b"/>
            <a:pathLst>
              <a:path w="8254" h="3175">
                <a:moveTo>
                  <a:pt x="7938" y="0"/>
                </a:moveTo>
                <a:lnTo>
                  <a:pt x="0" y="0"/>
                </a:lnTo>
                <a:lnTo>
                  <a:pt x="0" y="3175"/>
                </a:lnTo>
                <a:lnTo>
                  <a:pt x="7938" y="3175"/>
                </a:lnTo>
                <a:lnTo>
                  <a:pt x="7938" y="0"/>
                </a:lnTo>
                <a:close/>
              </a:path>
            </a:pathLst>
          </a:custGeom>
          <a:solidFill>
            <a:srgbClr val="CECECE"/>
          </a:solidFill>
        </p:spPr>
        <p:txBody>
          <a:bodyPr wrap="square" lIns="0" tIns="0" rIns="0" bIns="0" rtlCol="0"/>
          <a:lstStyle/>
          <a:p/>
        </p:txBody>
      </p:sp>
      <p:sp>
        <p:nvSpPr>
          <p:cNvPr id="13" name="object 13"/>
          <p:cNvSpPr txBox="1"/>
          <p:nvPr/>
        </p:nvSpPr>
        <p:spPr>
          <a:xfrm>
            <a:off x="822349" y="5894437"/>
            <a:ext cx="6816725" cy="824230"/>
          </a:xfrm>
          <a:prstGeom prst="rect">
            <a:avLst/>
          </a:prstGeom>
        </p:spPr>
        <p:txBody>
          <a:bodyPr vert="horz" wrap="square" lIns="0" tIns="0" rIns="0" bIns="0" rtlCol="0">
            <a:spAutoFit/>
          </a:bodyPr>
          <a:lstStyle/>
          <a:p>
            <a:pPr marR="71120" algn="ctr">
              <a:lnSpc>
                <a:spcPts val="3095"/>
              </a:lnSpc>
              <a:tabLst>
                <a:tab pos="1421765"/>
              </a:tabLst>
            </a:pPr>
            <a:r>
              <a:rPr sz="2800" b="1">
                <a:solidFill>
                  <a:srgbClr val="2C3766"/>
                </a:solidFill>
                <a:latin typeface="Microsoft JhengHei"/>
                <a:cs typeface="Microsoft JhengHei"/>
              </a:rPr>
              <a:t>要观察</a:t>
            </a:r>
            <a:r>
              <a:rPr sz="2800" b="1" spc="-5600">
                <a:solidFill>
                  <a:srgbClr val="2C3766"/>
                </a:solidFill>
                <a:latin typeface="Microsoft JhengHei"/>
                <a:cs typeface="Microsoft JhengHei"/>
              </a:rPr>
              <a:t>测</a:t>
            </a:r>
            <a:r>
              <a:rPr sz="2800" b="1">
                <a:solidFill>
                  <a:srgbClr val="2C3766"/>
                </a:solidFill>
                <a:latin typeface="Microsoft JhengHei"/>
                <a:cs typeface="Microsoft JhengHei"/>
              </a:rPr>
              <a:t>察	</a:t>
            </a:r>
            <a:r>
              <a:rPr sz="2800" b="1" spc="-2800">
                <a:solidFill>
                  <a:srgbClr val="2C3766"/>
                </a:solidFill>
                <a:latin typeface="Microsoft JhengHei"/>
                <a:cs typeface="Microsoft JhengHei"/>
              </a:rPr>
              <a:t>量</a:t>
            </a:r>
            <a:r>
              <a:rPr sz="2800" b="1">
                <a:solidFill>
                  <a:srgbClr val="2C3766"/>
                </a:solidFill>
                <a:latin typeface="Microsoft JhengHei"/>
                <a:cs typeface="Microsoft JhengHei"/>
              </a:rPr>
              <a:t>量误</a:t>
            </a:r>
            <a:r>
              <a:rPr sz="2800" b="1" spc="-2800">
                <a:solidFill>
                  <a:srgbClr val="2C3766"/>
                </a:solidFill>
                <a:latin typeface="Microsoft JhengHei"/>
                <a:cs typeface="Microsoft JhengHei"/>
              </a:rPr>
              <a:t>差</a:t>
            </a:r>
            <a:r>
              <a:rPr sz="2800" b="1">
                <a:solidFill>
                  <a:srgbClr val="2C3766"/>
                </a:solidFill>
                <a:latin typeface="Microsoft JhengHei"/>
                <a:cs typeface="Microsoft JhengHei"/>
              </a:rPr>
              <a:t>差的</a:t>
            </a:r>
            <a:r>
              <a:rPr sz="2800" b="1" spc="-2800">
                <a:solidFill>
                  <a:srgbClr val="2C3766"/>
                </a:solidFill>
                <a:latin typeface="Microsoft JhengHei"/>
                <a:cs typeface="Microsoft JhengHei"/>
              </a:rPr>
              <a:t>主</a:t>
            </a:r>
            <a:r>
              <a:rPr sz="2800" b="1">
                <a:solidFill>
                  <a:srgbClr val="2C3766"/>
                </a:solidFill>
                <a:latin typeface="Microsoft JhengHei"/>
                <a:cs typeface="Microsoft JhengHei"/>
              </a:rPr>
              <a:t>主要</a:t>
            </a:r>
            <a:r>
              <a:rPr sz="2800" b="1" spc="-2800">
                <a:solidFill>
                  <a:srgbClr val="2C3766"/>
                </a:solidFill>
                <a:latin typeface="Microsoft JhengHei"/>
                <a:cs typeface="Microsoft JhengHei"/>
              </a:rPr>
              <a:t>原</a:t>
            </a:r>
            <a:r>
              <a:rPr sz="2800" b="1">
                <a:solidFill>
                  <a:srgbClr val="2C3766"/>
                </a:solidFill>
                <a:latin typeface="Microsoft JhengHei"/>
                <a:cs typeface="Microsoft JhengHei"/>
              </a:rPr>
              <a:t>原因</a:t>
            </a:r>
            <a:r>
              <a:rPr sz="2800" b="1">
                <a:solidFill>
                  <a:srgbClr val="2C3766"/>
                </a:solidFill>
                <a:latin typeface="Arial"/>
                <a:cs typeface="Arial"/>
              </a:rPr>
              <a:t>,“</a:t>
            </a:r>
            <a:r>
              <a:rPr sz="2800" b="1">
                <a:solidFill>
                  <a:srgbClr val="2C3766"/>
                </a:solidFill>
                <a:latin typeface="Microsoft JhengHei"/>
                <a:cs typeface="Microsoft JhengHei"/>
              </a:rPr>
              <a:t>重复</a:t>
            </a:r>
            <a:r>
              <a:rPr sz="2800" b="1" spc="-2800">
                <a:solidFill>
                  <a:srgbClr val="2C3766"/>
                </a:solidFill>
                <a:latin typeface="Microsoft JhengHei"/>
                <a:cs typeface="Microsoft JhengHei"/>
              </a:rPr>
              <a:t>性</a:t>
            </a:r>
            <a:r>
              <a:rPr sz="2800" b="1">
                <a:solidFill>
                  <a:srgbClr val="2C3766"/>
                </a:solidFill>
                <a:latin typeface="Microsoft JhengHei"/>
                <a:cs typeface="Microsoft JhengHei"/>
              </a:rPr>
              <a:t>性</a:t>
            </a:r>
            <a:endParaRPr sz="2800">
              <a:latin typeface="Microsoft JhengHei"/>
              <a:cs typeface="Microsoft JhengHei"/>
            </a:endParaRPr>
          </a:p>
          <a:p>
            <a:pPr algn="ctr">
              <a:lnSpc>
                <a:spcPct val="100000"/>
              </a:lnSpc>
            </a:pPr>
            <a:r>
              <a:rPr sz="2800" b="1">
                <a:solidFill>
                  <a:srgbClr val="2C3766"/>
                </a:solidFill>
                <a:latin typeface="Arial"/>
                <a:cs typeface="Arial"/>
              </a:rPr>
              <a:t>(</a:t>
            </a:r>
            <a:r>
              <a:rPr sz="2800" b="1" spc="-5">
                <a:solidFill>
                  <a:srgbClr val="2C3766"/>
                </a:solidFill>
                <a:latin typeface="Arial"/>
                <a:cs typeface="Arial"/>
              </a:rPr>
              <a:t>repeatabili</a:t>
            </a:r>
            <a:r>
              <a:rPr sz="2800" b="1">
                <a:solidFill>
                  <a:srgbClr val="2C3766"/>
                </a:solidFill>
                <a:latin typeface="Arial"/>
                <a:cs typeface="Arial"/>
              </a:rPr>
              <a:t>ty</a:t>
            </a:r>
            <a:r>
              <a:rPr sz="2800" b="1" spc="-930">
                <a:solidFill>
                  <a:srgbClr val="2C3766"/>
                </a:solidFill>
                <a:latin typeface="Arial"/>
                <a:cs typeface="Arial"/>
              </a:rPr>
              <a:t>)””</a:t>
            </a:r>
            <a:r>
              <a:rPr sz="2800" b="1">
                <a:solidFill>
                  <a:srgbClr val="2C3766"/>
                </a:solidFill>
                <a:latin typeface="Microsoft JhengHei"/>
                <a:cs typeface="Microsoft JhengHei"/>
              </a:rPr>
              <a:t>和</a:t>
            </a:r>
            <a:r>
              <a:rPr sz="2800" b="1">
                <a:solidFill>
                  <a:srgbClr val="2C3766"/>
                </a:solidFill>
                <a:latin typeface="Arial"/>
                <a:cs typeface="Arial"/>
              </a:rPr>
              <a:t>“</a:t>
            </a:r>
            <a:r>
              <a:rPr sz="2800" b="1">
                <a:solidFill>
                  <a:srgbClr val="2C3766"/>
                </a:solidFill>
                <a:latin typeface="Microsoft JhengHei"/>
                <a:cs typeface="Microsoft JhengHei"/>
              </a:rPr>
              <a:t>再现</a:t>
            </a:r>
            <a:r>
              <a:rPr sz="2800" b="1" spc="-1425">
                <a:solidFill>
                  <a:srgbClr val="2C3766"/>
                </a:solidFill>
                <a:latin typeface="Microsoft JhengHei"/>
                <a:cs typeface="Microsoft JhengHei"/>
              </a:rPr>
              <a:t>性性</a:t>
            </a:r>
            <a:r>
              <a:rPr sz="2800" b="1" spc="5">
                <a:solidFill>
                  <a:srgbClr val="2C3766"/>
                </a:solidFill>
                <a:latin typeface="Arial"/>
                <a:cs typeface="Arial"/>
              </a:rPr>
              <a:t>(</a:t>
            </a:r>
            <a:r>
              <a:rPr sz="2800" b="1">
                <a:solidFill>
                  <a:srgbClr val="2C3766"/>
                </a:solidFill>
                <a:latin typeface="Arial"/>
                <a:cs typeface="Arial"/>
              </a:rPr>
              <a:t>reproducibili</a:t>
            </a:r>
            <a:r>
              <a:rPr sz="2800" b="1" spc="5">
                <a:solidFill>
                  <a:srgbClr val="2C3766"/>
                </a:solidFill>
                <a:latin typeface="Arial"/>
                <a:cs typeface="Arial"/>
              </a:rPr>
              <a:t>ty</a:t>
            </a:r>
            <a:r>
              <a:rPr sz="2800" b="1" spc="-535">
                <a:solidFill>
                  <a:srgbClr val="2C3766"/>
                </a:solidFill>
                <a:latin typeface="Arial"/>
                <a:cs typeface="Arial"/>
              </a:rPr>
              <a:t>)”.”</a:t>
            </a:r>
            <a:endParaRPr sz="2800">
              <a:latin typeface="Arial"/>
              <a:cs typeface="Arial"/>
            </a:endParaRPr>
          </a:p>
        </p:txBody>
      </p:sp>
      <p:sp>
        <p:nvSpPr>
          <p:cNvPr id="14" name="object 14"/>
          <p:cNvSpPr txBox="1"/>
          <p:nvPr/>
        </p:nvSpPr>
        <p:spPr>
          <a:xfrm>
            <a:off x="7868753" y="4974927"/>
            <a:ext cx="38100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2C3766"/>
                </a:solidFill>
                <a:latin typeface="Microsoft JhengHei"/>
                <a:cs typeface="Microsoft JhengHei"/>
              </a:rPr>
              <a:t>统</a:t>
            </a:r>
            <a:endParaRPr sz="2800">
              <a:latin typeface="Microsoft JhengHei"/>
              <a:cs typeface="Microsoft JhengHei"/>
            </a:endParaRPr>
          </a:p>
        </p:txBody>
      </p:sp>
      <p:graphicFrame>
        <p:nvGraphicFramePr>
          <p:cNvPr id="15" name="object 15"/>
          <p:cNvGraphicFramePr>
            <a:graphicFrameLocks noGrp="1"/>
          </p:cNvGraphicFramePr>
          <p:nvPr/>
        </p:nvGraphicFramePr>
        <p:xfrm>
          <a:off x="294575" y="4946650"/>
          <a:ext cx="7769225" cy="1815464"/>
        </p:xfrm>
        <a:graphic>
          <a:graphicData uri="http://schemas.openxmlformats.org/drawingml/2006/table">
            <a:tbl>
              <a:tblPr firstRow="1" bandRow="1">
                <a:tableStyleId>{2D5ABB26-0587-4C30-8999-92F81FD0307C}</a:tableStyleId>
              </a:tblPr>
              <a:tblGrid>
                <a:gridCol w="7756525"/>
              </a:tblGrid>
              <a:tr h="873125">
                <a:tc>
                  <a:txBody>
                    <a:bodyPr vert="horz" wrap="square"/>
                    <a:lstStyle/>
                    <a:p>
                      <a:pPr marL="2976880" marR="167640" indent="-2825750">
                        <a:lnSpc>
                          <a:spcPts val="3520"/>
                        </a:lnSpc>
                        <a:spcBef>
                          <a:spcPts val="55"/>
                        </a:spcBef>
                      </a:pPr>
                      <a:r>
                        <a:rPr sz="2800" b="1">
                          <a:solidFill>
                            <a:srgbClr val="2C3766"/>
                          </a:solidFill>
                          <a:latin typeface="Microsoft JhengHei"/>
                          <a:cs typeface="Microsoft JhengHei"/>
                        </a:rPr>
                        <a:t>要想解决实际</a:t>
                      </a:r>
                      <a:r>
                        <a:rPr sz="2800" b="1" spc="-10">
                          <a:solidFill>
                            <a:srgbClr val="2C3766"/>
                          </a:solidFill>
                          <a:latin typeface="Arial"/>
                          <a:cs typeface="Arial"/>
                        </a:rPr>
                        <a:t>PROCESS</a:t>
                      </a:r>
                      <a:r>
                        <a:rPr sz="2800" b="1" spc="-5">
                          <a:solidFill>
                            <a:srgbClr val="2C3766"/>
                          </a:solidFill>
                          <a:latin typeface="Microsoft JhengHei"/>
                          <a:cs typeface="Microsoft JhengHei"/>
                        </a:rPr>
                        <a:t>的波动，应把握测量系</a:t>
                      </a:r>
                      <a:r>
                        <a:rPr sz="2800" b="1" spc="-10">
                          <a:solidFill>
                            <a:srgbClr val="2C3766"/>
                          </a:solidFill>
                          <a:latin typeface="Microsoft JhengHei"/>
                          <a:cs typeface="Microsoft JhengHei"/>
                        </a:rPr>
                        <a:t>统的波动，</a:t>
                      </a:r>
                      <a:endParaRPr sz="2800">
                        <a:latin typeface="Microsoft JhengHei"/>
                        <a:cs typeface="Microsoft JhengHei"/>
                      </a:endParaRPr>
                    </a:p>
                  </a:txBody>
                  <a:tcPr marL="0" marR="0" marT="698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r>
              <a:tr h="710565">
                <a:tc>
                  <a:txBody>
                    <a:bodyPr vert="horz" wrap="square"/>
                    <a:lstStyle/>
                    <a:p>
                      <a:pPr marR="15875" algn="ctr">
                        <a:lnSpc>
                          <a:spcPct val="100000"/>
                        </a:lnSpc>
                        <a:spcBef>
                          <a:spcPts val="1795"/>
                        </a:spcBef>
                      </a:pPr>
                      <a:r>
                        <a:rPr sz="2800" b="1">
                          <a:solidFill>
                            <a:srgbClr val="2C3766"/>
                          </a:solidFill>
                          <a:latin typeface="Microsoft JhengHei"/>
                          <a:cs typeface="Microsoft JhengHei"/>
                        </a:rPr>
                        <a:t>并把它与</a:t>
                      </a:r>
                      <a:r>
                        <a:rPr sz="2800" b="1" spc="-10">
                          <a:solidFill>
                            <a:srgbClr val="2C3766"/>
                          </a:solidFill>
                          <a:latin typeface="Arial"/>
                          <a:cs typeface="Arial"/>
                        </a:rPr>
                        <a:t>PROCESS</a:t>
                      </a:r>
                      <a:r>
                        <a:rPr sz="2800" b="1">
                          <a:solidFill>
                            <a:srgbClr val="2C3766"/>
                          </a:solidFill>
                          <a:latin typeface="Microsoft JhengHei"/>
                          <a:cs typeface="Microsoft JhengHei"/>
                        </a:rPr>
                        <a:t>波动分离</a:t>
                      </a:r>
                      <a:r>
                        <a:rPr sz="2800" b="1" spc="-50">
                          <a:solidFill>
                            <a:srgbClr val="2C3766"/>
                          </a:solidFill>
                          <a:latin typeface="Arial"/>
                          <a:cs typeface="Arial"/>
                        </a:rPr>
                        <a:t>.</a:t>
                      </a:r>
                      <a:endParaRPr sz="2800">
                        <a:latin typeface="Arial"/>
                        <a:cs typeface="Arial"/>
                      </a:endParaRPr>
                    </a:p>
                  </a:txBody>
                  <a:tcPr marL="0" marR="0" marT="2279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FF99"/>
                    </a:solidFill>
                  </a:tcPr>
                </a:tc>
              </a:tr>
              <a:tr h="231775">
                <a:tc>
                  <a:txBody>
                    <a:bodyPr vert="horz" wrap="square"/>
                    <a:lstStyle/>
                    <a:p>
                      <a:pPr>
                        <a:lnSpc>
                          <a:spcPct val="100000"/>
                        </a:lnSpc>
                      </a:pPr>
                      <a:endParaRPr sz="1400">
                        <a:latin typeface="Times New Roman"/>
                        <a:cs typeface="Times New Roman"/>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solidFill>
                      <a:srgbClr val="FFFF99"/>
                    </a:solidFill>
                  </a:tcPr>
                </a:tc>
              </a:tr>
            </a:tbl>
          </a:graphicData>
        </a:graphic>
      </p:graphicFrame>
      <p:sp>
        <p:nvSpPr>
          <p:cNvPr id="16" name="object 16"/>
          <p:cNvSpPr/>
          <p:nvPr/>
        </p:nvSpPr>
        <p:spPr>
          <a:xfrm>
            <a:off x="1579562" y="4232275"/>
            <a:ext cx="19050" cy="1905"/>
          </a:xfrm>
          <a:custGeom>
            <a:rect l="l" t="t" r="r" b="b"/>
            <a:pathLst>
              <a:path w="19050" h="1904">
                <a:moveTo>
                  <a:pt x="19050" y="0"/>
                </a:moveTo>
                <a:lnTo>
                  <a:pt x="0" y="0"/>
                </a:lnTo>
                <a:lnTo>
                  <a:pt x="0" y="1587"/>
                </a:lnTo>
                <a:lnTo>
                  <a:pt x="19050" y="1587"/>
                </a:lnTo>
                <a:lnTo>
                  <a:pt x="19050" y="0"/>
                </a:lnTo>
                <a:close/>
              </a:path>
            </a:pathLst>
          </a:custGeom>
          <a:solidFill>
            <a:srgbClr val="CECECE"/>
          </a:solidFill>
        </p:spPr>
        <p:txBody>
          <a:bodyPr wrap="square" lIns="0" tIns="0" rIns="0" bIns="0" rtlCol="0"/>
          <a:lstStyle/>
          <a:p/>
        </p:txBody>
      </p:sp>
      <p:sp>
        <p:nvSpPr>
          <p:cNvPr id="17" name="object 17"/>
          <p:cNvSpPr/>
          <p:nvPr/>
        </p:nvSpPr>
        <p:spPr>
          <a:xfrm>
            <a:off x="5140325" y="2674938"/>
            <a:ext cx="3175" cy="15875"/>
          </a:xfrm>
          <a:custGeom>
            <a:rect l="l" t="t" r="r" b="b"/>
            <a:pathLst>
              <a:path w="3175" h="15875">
                <a:moveTo>
                  <a:pt x="0" y="15875"/>
                </a:moveTo>
                <a:lnTo>
                  <a:pt x="3175" y="15875"/>
                </a:lnTo>
                <a:lnTo>
                  <a:pt x="3175" y="0"/>
                </a:lnTo>
                <a:lnTo>
                  <a:pt x="0" y="0"/>
                </a:lnTo>
                <a:lnTo>
                  <a:pt x="0" y="15875"/>
                </a:lnTo>
                <a:close/>
              </a:path>
            </a:pathLst>
          </a:custGeom>
          <a:solidFill>
            <a:srgbClr val="CECECE"/>
          </a:solidFill>
        </p:spPr>
        <p:txBody>
          <a:bodyPr wrap="square" lIns="0" tIns="0" rIns="0" bIns="0" rtlCol="0"/>
          <a:lstStyle/>
          <a:p/>
        </p:txBody>
      </p:sp>
      <p:sp>
        <p:nvSpPr>
          <p:cNvPr id="18" name="object 18"/>
          <p:cNvSpPr/>
          <p:nvPr/>
        </p:nvSpPr>
        <p:spPr>
          <a:xfrm>
            <a:off x="273050" y="3871912"/>
            <a:ext cx="25400" cy="5080"/>
          </a:xfrm>
          <a:custGeom>
            <a:rect l="l" t="t" r="r" b="b"/>
            <a:pathLst>
              <a:path w="25400" h="5079">
                <a:moveTo>
                  <a:pt x="25400" y="0"/>
                </a:moveTo>
                <a:lnTo>
                  <a:pt x="0" y="0"/>
                </a:lnTo>
                <a:lnTo>
                  <a:pt x="0" y="4761"/>
                </a:lnTo>
                <a:lnTo>
                  <a:pt x="25400" y="4761"/>
                </a:lnTo>
                <a:lnTo>
                  <a:pt x="25400" y="0"/>
                </a:lnTo>
                <a:close/>
              </a:path>
            </a:pathLst>
          </a:custGeom>
          <a:solidFill>
            <a:srgbClr val="CECECE"/>
          </a:solidFill>
        </p:spPr>
        <p:txBody>
          <a:bodyPr wrap="square" lIns="0" tIns="0" rIns="0" bIns="0" rtlCol="0"/>
          <a:lstStyle/>
          <a:p/>
        </p:txBody>
      </p:sp>
      <p:sp>
        <p:nvSpPr>
          <p:cNvPr id="19" name="object 19"/>
          <p:cNvSpPr/>
          <p:nvPr/>
        </p:nvSpPr>
        <p:spPr>
          <a:xfrm>
            <a:off x="1817688" y="3871912"/>
            <a:ext cx="25400" cy="5080"/>
          </a:xfrm>
          <a:custGeom>
            <a:rect l="l" t="t" r="r" b="b"/>
            <a:pathLst>
              <a:path w="25400" h="5079">
                <a:moveTo>
                  <a:pt x="25400" y="0"/>
                </a:moveTo>
                <a:lnTo>
                  <a:pt x="0" y="0"/>
                </a:lnTo>
                <a:lnTo>
                  <a:pt x="0" y="4761"/>
                </a:lnTo>
                <a:lnTo>
                  <a:pt x="25400" y="4761"/>
                </a:lnTo>
                <a:lnTo>
                  <a:pt x="25400" y="0"/>
                </a:lnTo>
                <a:close/>
              </a:path>
            </a:pathLst>
          </a:custGeom>
          <a:solidFill>
            <a:srgbClr val="CECECE"/>
          </a:solidFill>
        </p:spPr>
        <p:txBody>
          <a:bodyPr wrap="square" lIns="0" tIns="0" rIns="0" bIns="0" rtlCol="0"/>
          <a:lstStyle/>
          <a:p/>
        </p:txBody>
      </p:sp>
      <p:sp>
        <p:nvSpPr>
          <p:cNvPr id="20" name="object 20"/>
          <p:cNvSpPr/>
          <p:nvPr/>
        </p:nvSpPr>
        <p:spPr>
          <a:xfrm>
            <a:off x="7140575" y="4802187"/>
            <a:ext cx="3175" cy="11430"/>
          </a:xfrm>
          <a:custGeom>
            <a:rect l="l" t="t" r="r" b="b"/>
            <a:pathLst>
              <a:path w="3175" h="11429">
                <a:moveTo>
                  <a:pt x="0" y="11112"/>
                </a:moveTo>
                <a:lnTo>
                  <a:pt x="3175" y="11112"/>
                </a:lnTo>
                <a:lnTo>
                  <a:pt x="3175" y="0"/>
                </a:lnTo>
                <a:lnTo>
                  <a:pt x="0" y="0"/>
                </a:lnTo>
                <a:lnTo>
                  <a:pt x="0" y="11112"/>
                </a:lnTo>
                <a:close/>
              </a:path>
            </a:pathLst>
          </a:custGeom>
          <a:solidFill>
            <a:srgbClr val="CECECE"/>
          </a:solidFill>
        </p:spPr>
        <p:txBody>
          <a:bodyPr wrap="square" lIns="0" tIns="0" rIns="0" bIns="0" rtlCol="0"/>
          <a:lstStyle/>
          <a:p/>
        </p:txBody>
      </p:sp>
      <p:sp>
        <p:nvSpPr>
          <p:cNvPr id="21" name="object 21"/>
          <p:cNvSpPr/>
          <p:nvPr/>
        </p:nvSpPr>
        <p:spPr>
          <a:xfrm>
            <a:off x="8324850" y="4783137"/>
            <a:ext cx="3175" cy="31750"/>
          </a:xfrm>
          <a:custGeom>
            <a:rect l="l" t="t" r="r" b="b"/>
            <a:pathLst>
              <a:path w="3175" h="31750">
                <a:moveTo>
                  <a:pt x="0" y="31750"/>
                </a:moveTo>
                <a:lnTo>
                  <a:pt x="3175" y="31750"/>
                </a:lnTo>
                <a:lnTo>
                  <a:pt x="3175" y="0"/>
                </a:lnTo>
                <a:lnTo>
                  <a:pt x="0" y="0"/>
                </a:lnTo>
                <a:lnTo>
                  <a:pt x="0" y="31750"/>
                </a:lnTo>
                <a:close/>
              </a:path>
            </a:pathLst>
          </a:custGeom>
          <a:solidFill>
            <a:srgbClr val="CECECE"/>
          </a:solidFill>
        </p:spPr>
        <p:txBody>
          <a:bodyPr wrap="square" lIns="0" tIns="0" rIns="0" bIns="0" rtlCol="0"/>
          <a:lstStyle/>
          <a:p/>
        </p:txBody>
      </p:sp>
      <p:sp>
        <p:nvSpPr>
          <p:cNvPr id="22" name="object 22"/>
          <p:cNvSpPr/>
          <p:nvPr/>
        </p:nvSpPr>
        <p:spPr>
          <a:xfrm>
            <a:off x="5135562" y="1752600"/>
            <a:ext cx="3175" cy="20955"/>
          </a:xfrm>
          <a:custGeom>
            <a:rect l="l" t="t" r="r" b="b"/>
            <a:pathLst>
              <a:path w="3175" h="20955">
                <a:moveTo>
                  <a:pt x="0" y="20637"/>
                </a:moveTo>
                <a:lnTo>
                  <a:pt x="3175" y="20637"/>
                </a:lnTo>
                <a:lnTo>
                  <a:pt x="3175" y="0"/>
                </a:lnTo>
                <a:lnTo>
                  <a:pt x="0" y="0"/>
                </a:lnTo>
                <a:lnTo>
                  <a:pt x="0" y="20637"/>
                </a:lnTo>
                <a:close/>
              </a:path>
            </a:pathLst>
          </a:custGeom>
          <a:solidFill>
            <a:srgbClr val="CECECE"/>
          </a:solidFill>
        </p:spPr>
        <p:txBody>
          <a:bodyPr wrap="square" lIns="0" tIns="0" rIns="0" bIns="0" rtlCol="0"/>
          <a:lstStyle/>
          <a:p/>
        </p:txBody>
      </p:sp>
      <p:grpSp>
        <p:nvGrpSpPr>
          <p:cNvPr id="23" name="object 23"/>
          <p:cNvGrpSpPr/>
          <p:nvPr/>
        </p:nvGrpSpPr>
        <p:grpSpPr>
          <a:xfrm>
            <a:off x="1646237" y="2359025"/>
            <a:ext cx="6283325" cy="2562225"/>
            <a:chOff x="1646237" y="2359025"/>
            <a:chExt cx="6283325" cy="2562225"/>
          </a:xfrm>
        </p:grpSpPr>
        <p:sp>
          <p:nvSpPr>
            <p:cNvPr id="24" name="object 24"/>
            <p:cNvSpPr/>
            <p:nvPr/>
          </p:nvSpPr>
          <p:spPr>
            <a:xfrm>
              <a:off x="6283312" y="3189299"/>
              <a:ext cx="832485" cy="640080"/>
            </a:xfrm>
            <a:custGeom>
              <a:rect l="l" t="t" r="r" b="b"/>
              <a:pathLst>
                <a:path w="832484" h="640079">
                  <a:moveTo>
                    <a:pt x="52387" y="0"/>
                  </a:moveTo>
                  <a:lnTo>
                    <a:pt x="0" y="0"/>
                  </a:lnTo>
                  <a:lnTo>
                    <a:pt x="0" y="1587"/>
                  </a:lnTo>
                  <a:lnTo>
                    <a:pt x="52387" y="1587"/>
                  </a:lnTo>
                  <a:lnTo>
                    <a:pt x="52387" y="0"/>
                  </a:lnTo>
                  <a:close/>
                </a:path>
                <a:path w="832484" h="640079">
                  <a:moveTo>
                    <a:pt x="58750" y="509574"/>
                  </a:moveTo>
                  <a:lnTo>
                    <a:pt x="57162" y="509574"/>
                  </a:lnTo>
                  <a:lnTo>
                    <a:pt x="57162" y="639749"/>
                  </a:lnTo>
                  <a:lnTo>
                    <a:pt x="58750" y="639749"/>
                  </a:lnTo>
                  <a:lnTo>
                    <a:pt x="58750" y="509574"/>
                  </a:lnTo>
                  <a:close/>
                </a:path>
                <a:path w="832484" h="640079">
                  <a:moveTo>
                    <a:pt x="831862" y="0"/>
                  </a:moveTo>
                  <a:lnTo>
                    <a:pt x="63512" y="0"/>
                  </a:lnTo>
                  <a:lnTo>
                    <a:pt x="63512" y="1587"/>
                  </a:lnTo>
                  <a:lnTo>
                    <a:pt x="831862" y="1587"/>
                  </a:lnTo>
                  <a:lnTo>
                    <a:pt x="831862" y="0"/>
                  </a:lnTo>
                  <a:close/>
                </a:path>
              </a:pathLst>
            </a:custGeom>
            <a:solidFill>
              <a:srgbClr val="000000"/>
            </a:solidFill>
          </p:spPr>
          <p:txBody>
            <a:bodyPr wrap="square" lIns="0" tIns="0" rIns="0" bIns="0" rtlCol="0"/>
            <a:lstStyle/>
            <a:p/>
          </p:txBody>
        </p:sp>
        <p:sp>
          <p:nvSpPr>
            <p:cNvPr id="25" name="object 25"/>
            <p:cNvSpPr/>
            <p:nvPr/>
          </p:nvSpPr>
          <p:spPr>
            <a:xfrm>
              <a:off x="6294437" y="2806699"/>
              <a:ext cx="1527175" cy="786130"/>
            </a:xfrm>
            <a:custGeom>
              <a:rect l="l" t="t" r="r" b="b"/>
              <a:pathLst>
                <a:path w="1527175" h="786129">
                  <a:moveTo>
                    <a:pt x="3175" y="655650"/>
                  </a:moveTo>
                  <a:lnTo>
                    <a:pt x="0" y="655650"/>
                  </a:lnTo>
                  <a:lnTo>
                    <a:pt x="0" y="684225"/>
                  </a:lnTo>
                  <a:lnTo>
                    <a:pt x="3175" y="684225"/>
                  </a:lnTo>
                  <a:lnTo>
                    <a:pt x="3175" y="655650"/>
                  </a:lnTo>
                  <a:close/>
                </a:path>
                <a:path w="1527175" h="786129">
                  <a:moveTo>
                    <a:pt x="1031875" y="0"/>
                  </a:moveTo>
                  <a:lnTo>
                    <a:pt x="1028700" y="0"/>
                  </a:lnTo>
                  <a:lnTo>
                    <a:pt x="1028700" y="19050"/>
                  </a:lnTo>
                  <a:lnTo>
                    <a:pt x="1031875" y="19050"/>
                  </a:lnTo>
                  <a:lnTo>
                    <a:pt x="1031875" y="0"/>
                  </a:lnTo>
                  <a:close/>
                </a:path>
                <a:path w="1527175" h="786129">
                  <a:moveTo>
                    <a:pt x="1516062" y="765175"/>
                  </a:moveTo>
                  <a:lnTo>
                    <a:pt x="1512887" y="765175"/>
                  </a:lnTo>
                  <a:lnTo>
                    <a:pt x="1512887" y="785825"/>
                  </a:lnTo>
                  <a:lnTo>
                    <a:pt x="1516062" y="785825"/>
                  </a:lnTo>
                  <a:lnTo>
                    <a:pt x="1516062" y="765175"/>
                  </a:lnTo>
                  <a:close/>
                </a:path>
                <a:path w="1527175" h="786129">
                  <a:moveTo>
                    <a:pt x="1527175" y="555625"/>
                  </a:moveTo>
                  <a:lnTo>
                    <a:pt x="1524000" y="555625"/>
                  </a:lnTo>
                  <a:lnTo>
                    <a:pt x="1524000" y="563575"/>
                  </a:lnTo>
                  <a:lnTo>
                    <a:pt x="1527175" y="563575"/>
                  </a:lnTo>
                  <a:lnTo>
                    <a:pt x="1527175" y="555625"/>
                  </a:lnTo>
                  <a:close/>
                </a:path>
              </a:pathLst>
            </a:custGeom>
            <a:solidFill>
              <a:srgbClr val="CECECE"/>
            </a:solidFill>
          </p:spPr>
          <p:txBody>
            <a:bodyPr wrap="square" lIns="0" tIns="0" rIns="0" bIns="0" rtlCol="0"/>
            <a:lstStyle/>
            <a:p/>
          </p:txBody>
        </p:sp>
        <p:sp>
          <p:nvSpPr>
            <p:cNvPr id="26" name="object 26"/>
            <p:cNvSpPr/>
            <p:nvPr/>
          </p:nvSpPr>
          <p:spPr>
            <a:xfrm>
              <a:off x="7151688" y="3800475"/>
              <a:ext cx="1905" cy="130175"/>
            </a:xfrm>
            <a:custGeom>
              <a:rect l="l" t="t" r="r" b="b"/>
              <a:pathLst>
                <a:path w="1904" h="130175">
                  <a:moveTo>
                    <a:pt x="1588" y="130175"/>
                  </a:moveTo>
                  <a:lnTo>
                    <a:pt x="0" y="130175"/>
                  </a:lnTo>
                  <a:lnTo>
                    <a:pt x="0" y="0"/>
                  </a:lnTo>
                  <a:lnTo>
                    <a:pt x="1588" y="0"/>
                  </a:lnTo>
                  <a:lnTo>
                    <a:pt x="1588" y="130175"/>
                  </a:lnTo>
                  <a:close/>
                </a:path>
              </a:pathLst>
            </a:custGeom>
            <a:solidFill>
              <a:srgbClr val="000000"/>
            </a:solidFill>
          </p:spPr>
          <p:txBody>
            <a:bodyPr wrap="square" lIns="0" tIns="0" rIns="0" bIns="0" rtlCol="0"/>
            <a:lstStyle/>
            <a:p/>
          </p:txBody>
        </p:sp>
        <p:sp>
          <p:nvSpPr>
            <p:cNvPr id="27" name="object 27"/>
            <p:cNvSpPr/>
            <p:nvPr/>
          </p:nvSpPr>
          <p:spPr>
            <a:xfrm>
              <a:off x="6300787" y="3286124"/>
              <a:ext cx="1030605" cy="690880"/>
            </a:xfrm>
            <a:custGeom>
              <a:rect l="l" t="t" r="r" b="b"/>
              <a:pathLst>
                <a:path w="1030603" h="690879">
                  <a:moveTo>
                    <a:pt x="3175" y="668337"/>
                  </a:moveTo>
                  <a:lnTo>
                    <a:pt x="0" y="668337"/>
                  </a:lnTo>
                  <a:lnTo>
                    <a:pt x="0" y="690562"/>
                  </a:lnTo>
                  <a:lnTo>
                    <a:pt x="3175" y="690562"/>
                  </a:lnTo>
                  <a:lnTo>
                    <a:pt x="3175" y="668337"/>
                  </a:lnTo>
                  <a:close/>
                </a:path>
                <a:path w="1030603" h="690879">
                  <a:moveTo>
                    <a:pt x="14287" y="681037"/>
                  </a:moveTo>
                  <a:lnTo>
                    <a:pt x="11112" y="681037"/>
                  </a:lnTo>
                  <a:lnTo>
                    <a:pt x="11112" y="690562"/>
                  </a:lnTo>
                  <a:lnTo>
                    <a:pt x="14287" y="690562"/>
                  </a:lnTo>
                  <a:lnTo>
                    <a:pt x="14287" y="681037"/>
                  </a:lnTo>
                  <a:close/>
                </a:path>
                <a:path w="1030603" h="690879">
                  <a:moveTo>
                    <a:pt x="179387" y="585787"/>
                  </a:moveTo>
                  <a:lnTo>
                    <a:pt x="153987" y="585787"/>
                  </a:lnTo>
                  <a:lnTo>
                    <a:pt x="153987" y="590550"/>
                  </a:lnTo>
                  <a:lnTo>
                    <a:pt x="179387" y="590550"/>
                  </a:lnTo>
                  <a:lnTo>
                    <a:pt x="179387" y="585787"/>
                  </a:lnTo>
                  <a:close/>
                </a:path>
                <a:path w="1030603" h="690879">
                  <a:moveTo>
                    <a:pt x="1019175" y="0"/>
                  </a:moveTo>
                  <a:lnTo>
                    <a:pt x="1016000" y="0"/>
                  </a:lnTo>
                  <a:lnTo>
                    <a:pt x="1016000" y="28575"/>
                  </a:lnTo>
                  <a:lnTo>
                    <a:pt x="1019175" y="28575"/>
                  </a:lnTo>
                  <a:lnTo>
                    <a:pt x="1019175" y="0"/>
                  </a:lnTo>
                  <a:close/>
                </a:path>
                <a:path w="1030603" h="690879">
                  <a:moveTo>
                    <a:pt x="1030287" y="12700"/>
                  </a:moveTo>
                  <a:lnTo>
                    <a:pt x="1027112" y="12700"/>
                  </a:lnTo>
                  <a:lnTo>
                    <a:pt x="1027112" y="28575"/>
                  </a:lnTo>
                  <a:lnTo>
                    <a:pt x="1030287" y="28575"/>
                  </a:lnTo>
                  <a:lnTo>
                    <a:pt x="1030287" y="12700"/>
                  </a:lnTo>
                  <a:close/>
                </a:path>
              </a:pathLst>
            </a:custGeom>
            <a:solidFill>
              <a:srgbClr val="CECECE"/>
            </a:solidFill>
          </p:spPr>
          <p:txBody>
            <a:bodyPr wrap="square" lIns="0" tIns="0" rIns="0" bIns="0" rtlCol="0"/>
            <a:lstStyle/>
            <a:p/>
          </p:txBody>
        </p:sp>
        <p:pic>
          <p:nvPicPr>
            <p:cNvPr id="28" name="object 28"/>
            <p:cNvPicPr/>
            <p:nvPr/>
          </p:nvPicPr>
          <p:blipFill>
            <a:blip r:embed="rId2"/>
            <a:stretch>
              <a:fillRect/>
            </a:stretch>
          </p:blipFill>
          <p:spPr>
            <a:xfrm>
              <a:off x="6269037" y="2743199"/>
              <a:ext cx="1660525" cy="1412875"/>
            </a:xfrm>
            <a:prstGeom prst="rect">
              <a:avLst/>
            </a:prstGeom>
          </p:spPr>
        </p:pic>
        <p:sp>
          <p:nvSpPr>
            <p:cNvPr id="29" name="object 29"/>
            <p:cNvSpPr/>
            <p:nvPr/>
          </p:nvSpPr>
          <p:spPr>
            <a:xfrm>
              <a:off x="6858000" y="4084637"/>
              <a:ext cx="1016000" cy="335280"/>
            </a:xfrm>
            <a:custGeom>
              <a:rect l="l" t="t" r="r" b="b"/>
              <a:pathLst>
                <a:path w="1016000" h="335279">
                  <a:moveTo>
                    <a:pt x="0" y="0"/>
                  </a:moveTo>
                  <a:lnTo>
                    <a:pt x="1016000" y="0"/>
                  </a:lnTo>
                  <a:lnTo>
                    <a:pt x="1016000" y="334962"/>
                  </a:lnTo>
                  <a:lnTo>
                    <a:pt x="0" y="334962"/>
                  </a:lnTo>
                  <a:lnTo>
                    <a:pt x="0" y="0"/>
                  </a:lnTo>
                  <a:close/>
                </a:path>
              </a:pathLst>
            </a:custGeom>
            <a:ln w="25400">
              <a:solidFill>
                <a:srgbClr val="CECECE"/>
              </a:solidFill>
            </a:ln>
          </p:spPr>
          <p:txBody>
            <a:bodyPr wrap="square" lIns="0" tIns="0" rIns="0" bIns="0" rtlCol="0"/>
            <a:lstStyle/>
            <a:p/>
          </p:txBody>
        </p:sp>
        <p:sp>
          <p:nvSpPr>
            <p:cNvPr id="30" name="object 30"/>
            <p:cNvSpPr/>
            <p:nvPr/>
          </p:nvSpPr>
          <p:spPr>
            <a:xfrm>
              <a:off x="6858000" y="4100512"/>
              <a:ext cx="1036955" cy="309880"/>
            </a:xfrm>
            <a:custGeom>
              <a:rect l="l" t="t" r="r" b="b"/>
              <a:pathLst>
                <a:path w="1036953" h="309879">
                  <a:moveTo>
                    <a:pt x="1036637" y="309562"/>
                  </a:moveTo>
                  <a:lnTo>
                    <a:pt x="0" y="309562"/>
                  </a:lnTo>
                  <a:lnTo>
                    <a:pt x="0" y="0"/>
                  </a:lnTo>
                  <a:lnTo>
                    <a:pt x="1036637" y="0"/>
                  </a:lnTo>
                  <a:lnTo>
                    <a:pt x="1036637" y="309562"/>
                  </a:lnTo>
                  <a:close/>
                </a:path>
              </a:pathLst>
            </a:custGeom>
            <a:solidFill>
              <a:srgbClr val="EBEBEB"/>
            </a:solidFill>
          </p:spPr>
          <p:txBody>
            <a:bodyPr wrap="square" lIns="0" tIns="0" rIns="0" bIns="0" rtlCol="0"/>
            <a:lstStyle/>
            <a:p/>
          </p:txBody>
        </p:sp>
        <p:sp>
          <p:nvSpPr>
            <p:cNvPr id="31" name="object 31"/>
            <p:cNvSpPr/>
            <p:nvPr/>
          </p:nvSpPr>
          <p:spPr>
            <a:xfrm>
              <a:off x="6697662" y="4410074"/>
              <a:ext cx="3175" cy="3175"/>
            </a:xfrm>
            <a:custGeom>
              <a:rect l="l" t="t" r="r" b="b"/>
              <a:pathLst>
                <a:path w="3175" h="3175">
                  <a:moveTo>
                    <a:pt x="0" y="3175"/>
                  </a:moveTo>
                  <a:lnTo>
                    <a:pt x="3175" y="3175"/>
                  </a:lnTo>
                  <a:lnTo>
                    <a:pt x="3175" y="0"/>
                  </a:lnTo>
                  <a:lnTo>
                    <a:pt x="0" y="0"/>
                  </a:lnTo>
                  <a:lnTo>
                    <a:pt x="0" y="3175"/>
                  </a:lnTo>
                  <a:close/>
                </a:path>
              </a:pathLst>
            </a:custGeom>
            <a:solidFill>
              <a:srgbClr val="CECECE"/>
            </a:solidFill>
          </p:spPr>
          <p:txBody>
            <a:bodyPr wrap="square" lIns="0" tIns="0" rIns="0" bIns="0" rtlCol="0"/>
            <a:lstStyle/>
            <a:p/>
          </p:txBody>
        </p:sp>
        <p:sp>
          <p:nvSpPr>
            <p:cNvPr id="32" name="object 32"/>
            <p:cNvSpPr/>
            <p:nvPr/>
          </p:nvSpPr>
          <p:spPr>
            <a:xfrm>
              <a:off x="2476487" y="2900362"/>
              <a:ext cx="3865879" cy="646430"/>
            </a:xfrm>
            <a:custGeom>
              <a:rect l="l" t="t" r="r" b="b"/>
              <a:pathLst>
                <a:path w="3865879" h="646429">
                  <a:moveTo>
                    <a:pt x="1547825" y="515937"/>
                  </a:moveTo>
                  <a:lnTo>
                    <a:pt x="1546237" y="515937"/>
                  </a:lnTo>
                  <a:lnTo>
                    <a:pt x="1546237" y="646112"/>
                  </a:lnTo>
                  <a:lnTo>
                    <a:pt x="1547825" y="646112"/>
                  </a:lnTo>
                  <a:lnTo>
                    <a:pt x="1547825" y="515937"/>
                  </a:lnTo>
                  <a:close/>
                </a:path>
                <a:path w="3865879" h="646429">
                  <a:moveTo>
                    <a:pt x="1582737" y="0"/>
                  </a:moveTo>
                  <a:lnTo>
                    <a:pt x="0" y="0"/>
                  </a:lnTo>
                  <a:lnTo>
                    <a:pt x="0" y="1587"/>
                  </a:lnTo>
                  <a:lnTo>
                    <a:pt x="1582737" y="1587"/>
                  </a:lnTo>
                  <a:lnTo>
                    <a:pt x="1582737" y="0"/>
                  </a:lnTo>
                  <a:close/>
                </a:path>
                <a:path w="3865879" h="646429">
                  <a:moveTo>
                    <a:pt x="3865562" y="0"/>
                  </a:moveTo>
                  <a:lnTo>
                    <a:pt x="1592275" y="0"/>
                  </a:lnTo>
                  <a:lnTo>
                    <a:pt x="1592275" y="1587"/>
                  </a:lnTo>
                  <a:lnTo>
                    <a:pt x="3865562" y="1587"/>
                  </a:lnTo>
                  <a:lnTo>
                    <a:pt x="3865562" y="0"/>
                  </a:lnTo>
                  <a:close/>
                </a:path>
              </a:pathLst>
            </a:custGeom>
            <a:solidFill>
              <a:srgbClr val="000000"/>
            </a:solidFill>
          </p:spPr>
          <p:txBody>
            <a:bodyPr wrap="square" lIns="0" tIns="0" rIns="0" bIns="0" rtlCol="0"/>
            <a:lstStyle/>
            <a:p/>
          </p:txBody>
        </p:sp>
        <p:sp>
          <p:nvSpPr>
            <p:cNvPr id="33" name="object 33"/>
            <p:cNvSpPr/>
            <p:nvPr/>
          </p:nvSpPr>
          <p:spPr>
            <a:xfrm>
              <a:off x="3182937" y="3698874"/>
              <a:ext cx="206375" cy="318135"/>
            </a:xfrm>
            <a:custGeom>
              <a:rect l="l" t="t" r="r" b="b"/>
              <a:pathLst>
                <a:path w="206375" h="318135">
                  <a:moveTo>
                    <a:pt x="3175" y="309575"/>
                  </a:moveTo>
                  <a:lnTo>
                    <a:pt x="0" y="309575"/>
                  </a:lnTo>
                  <a:lnTo>
                    <a:pt x="0" y="317512"/>
                  </a:lnTo>
                  <a:lnTo>
                    <a:pt x="3175" y="317512"/>
                  </a:lnTo>
                  <a:lnTo>
                    <a:pt x="3175" y="309575"/>
                  </a:lnTo>
                  <a:close/>
                </a:path>
                <a:path w="206375" h="318135">
                  <a:moveTo>
                    <a:pt x="34925" y="0"/>
                  </a:moveTo>
                  <a:lnTo>
                    <a:pt x="31750" y="0"/>
                  </a:lnTo>
                  <a:lnTo>
                    <a:pt x="31750" y="15875"/>
                  </a:lnTo>
                  <a:lnTo>
                    <a:pt x="34925" y="15875"/>
                  </a:lnTo>
                  <a:lnTo>
                    <a:pt x="34925" y="0"/>
                  </a:lnTo>
                  <a:close/>
                </a:path>
                <a:path w="206375" h="318135">
                  <a:moveTo>
                    <a:pt x="206362" y="173037"/>
                  </a:moveTo>
                  <a:lnTo>
                    <a:pt x="180962" y="173037"/>
                  </a:lnTo>
                  <a:lnTo>
                    <a:pt x="180962" y="177800"/>
                  </a:lnTo>
                  <a:lnTo>
                    <a:pt x="206362" y="177800"/>
                  </a:lnTo>
                  <a:lnTo>
                    <a:pt x="206362" y="173037"/>
                  </a:lnTo>
                  <a:close/>
                </a:path>
              </a:pathLst>
            </a:custGeom>
            <a:solidFill>
              <a:srgbClr val="CECECE"/>
            </a:solidFill>
          </p:spPr>
          <p:txBody>
            <a:bodyPr wrap="square" lIns="0" tIns="0" rIns="0" bIns="0" rtlCol="0"/>
            <a:lstStyle/>
            <a:p/>
          </p:txBody>
        </p:sp>
        <p:sp>
          <p:nvSpPr>
            <p:cNvPr id="34" name="object 34"/>
            <p:cNvSpPr/>
            <p:nvPr/>
          </p:nvSpPr>
          <p:spPr>
            <a:xfrm>
              <a:off x="3071812" y="3527425"/>
              <a:ext cx="1422400" cy="1387475"/>
            </a:xfrm>
            <a:custGeom>
              <a:rect l="l" t="t" r="r" b="b"/>
              <a:pathLst>
                <a:path w="1422400" h="1387475">
                  <a:moveTo>
                    <a:pt x="1160462" y="1387475"/>
                  </a:moveTo>
                  <a:lnTo>
                    <a:pt x="710406" y="1126331"/>
                  </a:lnTo>
                  <a:lnTo>
                    <a:pt x="223837" y="1387475"/>
                  </a:lnTo>
                  <a:lnTo>
                    <a:pt x="411162" y="900906"/>
                  </a:lnTo>
                  <a:lnTo>
                    <a:pt x="0" y="524668"/>
                  </a:lnTo>
                  <a:lnTo>
                    <a:pt x="485775" y="524668"/>
                  </a:lnTo>
                  <a:lnTo>
                    <a:pt x="710406" y="0"/>
                  </a:lnTo>
                  <a:lnTo>
                    <a:pt x="898525" y="524668"/>
                  </a:lnTo>
                  <a:lnTo>
                    <a:pt x="1422400" y="524668"/>
                  </a:lnTo>
                  <a:lnTo>
                    <a:pt x="1011237" y="900906"/>
                  </a:lnTo>
                  <a:lnTo>
                    <a:pt x="1160462" y="1387475"/>
                  </a:lnTo>
                  <a:close/>
                </a:path>
              </a:pathLst>
            </a:custGeom>
            <a:solidFill>
              <a:srgbClr val="FFFF00"/>
            </a:solidFill>
          </p:spPr>
          <p:txBody>
            <a:bodyPr wrap="square" lIns="0" tIns="0" rIns="0" bIns="0" rtlCol="0"/>
            <a:lstStyle/>
            <a:p/>
          </p:txBody>
        </p:sp>
        <p:sp>
          <p:nvSpPr>
            <p:cNvPr id="35" name="object 35"/>
            <p:cNvSpPr/>
            <p:nvPr/>
          </p:nvSpPr>
          <p:spPr>
            <a:xfrm>
              <a:off x="3071812" y="3527425"/>
              <a:ext cx="1422400" cy="1387475"/>
            </a:xfrm>
            <a:custGeom>
              <a:rect l="l" t="t" r="r" b="b"/>
              <a:pathLst>
                <a:path w="1422400" h="1387475">
                  <a:moveTo>
                    <a:pt x="710406" y="0"/>
                  </a:moveTo>
                  <a:lnTo>
                    <a:pt x="485775" y="524668"/>
                  </a:lnTo>
                  <a:lnTo>
                    <a:pt x="0" y="524668"/>
                  </a:lnTo>
                  <a:lnTo>
                    <a:pt x="411162" y="900906"/>
                  </a:lnTo>
                  <a:lnTo>
                    <a:pt x="223837" y="1387475"/>
                  </a:lnTo>
                  <a:lnTo>
                    <a:pt x="710406" y="1126331"/>
                  </a:lnTo>
                  <a:lnTo>
                    <a:pt x="1160462" y="1387475"/>
                  </a:lnTo>
                  <a:lnTo>
                    <a:pt x="1011237" y="900906"/>
                  </a:lnTo>
                  <a:lnTo>
                    <a:pt x="1422400" y="524668"/>
                  </a:lnTo>
                  <a:lnTo>
                    <a:pt x="898525" y="524668"/>
                  </a:lnTo>
                  <a:lnTo>
                    <a:pt x="710406" y="0"/>
                  </a:lnTo>
                  <a:close/>
                </a:path>
              </a:pathLst>
            </a:custGeom>
            <a:ln w="12700">
              <a:solidFill>
                <a:srgbClr val="000000"/>
              </a:solidFill>
            </a:ln>
          </p:spPr>
          <p:txBody>
            <a:bodyPr wrap="square" lIns="0" tIns="0" rIns="0" bIns="0" rtlCol="0"/>
            <a:lstStyle/>
            <a:p/>
          </p:txBody>
        </p:sp>
        <p:sp>
          <p:nvSpPr>
            <p:cNvPr id="36" name="object 36"/>
            <p:cNvSpPr/>
            <p:nvPr/>
          </p:nvSpPr>
          <p:spPr>
            <a:xfrm>
              <a:off x="3165462" y="3621087"/>
              <a:ext cx="1592580" cy="548005"/>
            </a:xfrm>
            <a:custGeom>
              <a:rect l="l" t="t" r="r" b="b"/>
              <a:pathLst>
                <a:path w="1592579" h="548004">
                  <a:moveTo>
                    <a:pt x="3175" y="519112"/>
                  </a:moveTo>
                  <a:lnTo>
                    <a:pt x="0" y="519112"/>
                  </a:lnTo>
                  <a:lnTo>
                    <a:pt x="0" y="547687"/>
                  </a:lnTo>
                  <a:lnTo>
                    <a:pt x="3175" y="547687"/>
                  </a:lnTo>
                  <a:lnTo>
                    <a:pt x="3175" y="519112"/>
                  </a:lnTo>
                  <a:close/>
                </a:path>
                <a:path w="1592579" h="548004">
                  <a:moveTo>
                    <a:pt x="1592275" y="0"/>
                  </a:moveTo>
                  <a:lnTo>
                    <a:pt x="1589100" y="0"/>
                  </a:lnTo>
                  <a:lnTo>
                    <a:pt x="1589100" y="22225"/>
                  </a:lnTo>
                  <a:lnTo>
                    <a:pt x="1592275" y="22225"/>
                  </a:lnTo>
                  <a:lnTo>
                    <a:pt x="1592275" y="0"/>
                  </a:lnTo>
                  <a:close/>
                </a:path>
              </a:pathLst>
            </a:custGeom>
            <a:solidFill>
              <a:srgbClr val="CECECE"/>
            </a:solidFill>
          </p:spPr>
          <p:txBody>
            <a:bodyPr wrap="square" lIns="0" tIns="0" rIns="0" bIns="0" rtlCol="0"/>
            <a:lstStyle/>
            <a:p/>
          </p:txBody>
        </p:sp>
        <p:sp>
          <p:nvSpPr>
            <p:cNvPr id="37" name="object 37"/>
            <p:cNvSpPr/>
            <p:nvPr/>
          </p:nvSpPr>
          <p:spPr>
            <a:xfrm>
              <a:off x="3760774" y="4565649"/>
              <a:ext cx="3610610" cy="1905"/>
            </a:xfrm>
            <a:custGeom>
              <a:rect l="l" t="t" r="r" b="b"/>
              <a:pathLst>
                <a:path w="3610609" h="1904">
                  <a:moveTo>
                    <a:pt x="1198562" y="0"/>
                  </a:moveTo>
                  <a:lnTo>
                    <a:pt x="0" y="0"/>
                  </a:lnTo>
                  <a:lnTo>
                    <a:pt x="0" y="1587"/>
                  </a:lnTo>
                  <a:lnTo>
                    <a:pt x="1198562" y="1587"/>
                  </a:lnTo>
                  <a:lnTo>
                    <a:pt x="1198562" y="0"/>
                  </a:lnTo>
                  <a:close/>
                </a:path>
                <a:path w="3610609" h="1904">
                  <a:moveTo>
                    <a:pt x="1803412" y="0"/>
                  </a:moveTo>
                  <a:lnTo>
                    <a:pt x="1208100" y="0"/>
                  </a:lnTo>
                  <a:lnTo>
                    <a:pt x="1208100" y="1587"/>
                  </a:lnTo>
                  <a:lnTo>
                    <a:pt x="1803412" y="1587"/>
                  </a:lnTo>
                  <a:lnTo>
                    <a:pt x="1803412" y="0"/>
                  </a:lnTo>
                  <a:close/>
                </a:path>
                <a:path w="3610609" h="1904">
                  <a:moveTo>
                    <a:pt x="2401887" y="0"/>
                  </a:moveTo>
                  <a:lnTo>
                    <a:pt x="1812925" y="0"/>
                  </a:lnTo>
                  <a:lnTo>
                    <a:pt x="1812925" y="1587"/>
                  </a:lnTo>
                  <a:lnTo>
                    <a:pt x="2401887" y="1587"/>
                  </a:lnTo>
                  <a:lnTo>
                    <a:pt x="2401887" y="0"/>
                  </a:lnTo>
                  <a:close/>
                </a:path>
                <a:path w="3610609" h="1904">
                  <a:moveTo>
                    <a:pt x="3609987" y="0"/>
                  </a:moveTo>
                  <a:lnTo>
                    <a:pt x="2411425" y="0"/>
                  </a:lnTo>
                  <a:lnTo>
                    <a:pt x="2411425" y="1587"/>
                  </a:lnTo>
                  <a:lnTo>
                    <a:pt x="3609987" y="1587"/>
                  </a:lnTo>
                  <a:lnTo>
                    <a:pt x="3609987" y="0"/>
                  </a:lnTo>
                  <a:close/>
                </a:path>
              </a:pathLst>
            </a:custGeom>
            <a:solidFill>
              <a:srgbClr val="000000"/>
            </a:solidFill>
          </p:spPr>
          <p:txBody>
            <a:bodyPr wrap="square" lIns="0" tIns="0" rIns="0" bIns="0" rtlCol="0"/>
            <a:lstStyle/>
            <a:p/>
          </p:txBody>
        </p:sp>
        <p:sp>
          <p:nvSpPr>
            <p:cNvPr id="38" name="object 38"/>
            <p:cNvSpPr/>
            <p:nvPr/>
          </p:nvSpPr>
          <p:spPr>
            <a:xfrm>
              <a:off x="3032112" y="2833687"/>
              <a:ext cx="4785360" cy="1336675"/>
            </a:xfrm>
            <a:custGeom>
              <a:rect l="l" t="t" r="r" b="b"/>
              <a:pathLst>
                <a:path w="4785359" h="1336675">
                  <a:moveTo>
                    <a:pt x="19050" y="28575"/>
                  </a:moveTo>
                  <a:lnTo>
                    <a:pt x="0" y="28575"/>
                  </a:lnTo>
                  <a:lnTo>
                    <a:pt x="0" y="31750"/>
                  </a:lnTo>
                  <a:lnTo>
                    <a:pt x="19050" y="31750"/>
                  </a:lnTo>
                  <a:lnTo>
                    <a:pt x="19050" y="28575"/>
                  </a:lnTo>
                  <a:close/>
                </a:path>
                <a:path w="4785359" h="1336675">
                  <a:moveTo>
                    <a:pt x="2117725" y="0"/>
                  </a:moveTo>
                  <a:lnTo>
                    <a:pt x="2114550" y="0"/>
                  </a:lnTo>
                  <a:lnTo>
                    <a:pt x="2114550" y="9525"/>
                  </a:lnTo>
                  <a:lnTo>
                    <a:pt x="2117725" y="9525"/>
                  </a:lnTo>
                  <a:lnTo>
                    <a:pt x="2117725" y="0"/>
                  </a:lnTo>
                  <a:close/>
                </a:path>
                <a:path w="4785359" h="1336675">
                  <a:moveTo>
                    <a:pt x="4784737" y="1320800"/>
                  </a:moveTo>
                  <a:lnTo>
                    <a:pt x="4781562" y="1320800"/>
                  </a:lnTo>
                  <a:lnTo>
                    <a:pt x="4781562" y="1336675"/>
                  </a:lnTo>
                  <a:lnTo>
                    <a:pt x="4784737" y="1336675"/>
                  </a:lnTo>
                  <a:lnTo>
                    <a:pt x="4784737" y="1320800"/>
                  </a:lnTo>
                  <a:close/>
                </a:path>
              </a:pathLst>
            </a:custGeom>
            <a:solidFill>
              <a:srgbClr val="CECECE"/>
            </a:solidFill>
          </p:spPr>
          <p:txBody>
            <a:bodyPr wrap="square" lIns="0" tIns="0" rIns="0" bIns="0" rtlCol="0"/>
            <a:lstStyle/>
            <a:p/>
          </p:txBody>
        </p:sp>
        <p:sp>
          <p:nvSpPr>
            <p:cNvPr id="39" name="object 39"/>
            <p:cNvSpPr/>
            <p:nvPr/>
          </p:nvSpPr>
          <p:spPr>
            <a:xfrm flipH="1">
              <a:off x="6384925" y="2913062"/>
              <a:ext cx="0" cy="119380"/>
            </a:xfrm>
            <a:custGeom>
              <a:rect l="l" t="t" r="r" b="b"/>
              <a:pathLst>
                <a:path h="119380">
                  <a:moveTo>
                    <a:pt x="0" y="0"/>
                  </a:moveTo>
                  <a:lnTo>
                    <a:pt x="0" y="119062"/>
                  </a:lnTo>
                </a:path>
              </a:pathLst>
            </a:custGeom>
            <a:ln w="25400">
              <a:solidFill>
                <a:srgbClr val="000000"/>
              </a:solidFill>
            </a:ln>
          </p:spPr>
          <p:txBody>
            <a:bodyPr wrap="square" lIns="0" tIns="0" rIns="0" bIns="0" rtlCol="0"/>
            <a:lstStyle/>
            <a:p/>
          </p:txBody>
        </p:sp>
        <p:sp>
          <p:nvSpPr>
            <p:cNvPr id="40" name="object 40"/>
            <p:cNvSpPr/>
            <p:nvPr/>
          </p:nvSpPr>
          <p:spPr>
            <a:xfrm flipH="1">
              <a:off x="5611811" y="3054349"/>
              <a:ext cx="0" cy="119380"/>
            </a:xfrm>
            <a:custGeom>
              <a:rect l="l" t="t" r="r" b="b"/>
              <a:pathLst>
                <a:path h="119380">
                  <a:moveTo>
                    <a:pt x="0" y="0"/>
                  </a:moveTo>
                  <a:lnTo>
                    <a:pt x="0" y="119062"/>
                  </a:lnTo>
                </a:path>
              </a:pathLst>
            </a:custGeom>
            <a:ln w="25400">
              <a:solidFill>
                <a:srgbClr val="000000"/>
              </a:solidFill>
            </a:ln>
          </p:spPr>
          <p:txBody>
            <a:bodyPr wrap="square" lIns="0" tIns="0" rIns="0" bIns="0" rtlCol="0"/>
            <a:lstStyle/>
            <a:p/>
          </p:txBody>
        </p:sp>
        <p:sp>
          <p:nvSpPr>
            <p:cNvPr id="41" name="object 41"/>
            <p:cNvSpPr/>
            <p:nvPr/>
          </p:nvSpPr>
          <p:spPr>
            <a:xfrm flipH="1">
              <a:off x="7158036" y="3054349"/>
              <a:ext cx="0" cy="119380"/>
            </a:xfrm>
            <a:custGeom>
              <a:rect l="l" t="t" r="r" b="b"/>
              <a:pathLst>
                <a:path h="119380">
                  <a:moveTo>
                    <a:pt x="0" y="0"/>
                  </a:moveTo>
                  <a:lnTo>
                    <a:pt x="0" y="119062"/>
                  </a:lnTo>
                </a:path>
              </a:pathLst>
            </a:custGeom>
            <a:ln w="25400">
              <a:solidFill>
                <a:srgbClr val="000000"/>
              </a:solidFill>
            </a:ln>
          </p:spPr>
          <p:txBody>
            <a:bodyPr wrap="square" lIns="0" tIns="0" rIns="0" bIns="0" rtlCol="0"/>
            <a:lstStyle/>
            <a:p/>
          </p:txBody>
        </p:sp>
        <p:sp>
          <p:nvSpPr>
            <p:cNvPr id="42" name="object 42"/>
            <p:cNvSpPr/>
            <p:nvPr/>
          </p:nvSpPr>
          <p:spPr>
            <a:xfrm>
              <a:off x="5618162" y="3043237"/>
              <a:ext cx="1532255" cy="0"/>
            </a:xfrm>
            <a:custGeom>
              <a:rect l="l" t="t" r="r" b="b"/>
              <a:pathLst>
                <a:path w="1532254">
                  <a:moveTo>
                    <a:pt x="0" y="0"/>
                  </a:moveTo>
                  <a:lnTo>
                    <a:pt x="754062" y="0"/>
                  </a:lnTo>
                </a:path>
                <a:path w="1532254">
                  <a:moveTo>
                    <a:pt x="779461" y="0"/>
                  </a:moveTo>
                  <a:lnTo>
                    <a:pt x="1531936" y="0"/>
                  </a:lnTo>
                </a:path>
              </a:pathLst>
            </a:custGeom>
            <a:ln w="25400">
              <a:solidFill>
                <a:srgbClr val="000000"/>
              </a:solidFill>
            </a:ln>
          </p:spPr>
          <p:txBody>
            <a:bodyPr wrap="square" lIns="0" tIns="0" rIns="0" bIns="0" rtlCol="0"/>
            <a:lstStyle/>
            <a:p/>
          </p:txBody>
        </p:sp>
        <p:sp>
          <p:nvSpPr>
            <p:cNvPr id="43" name="object 43"/>
            <p:cNvSpPr/>
            <p:nvPr/>
          </p:nvSpPr>
          <p:spPr>
            <a:xfrm>
              <a:off x="5461000" y="2870199"/>
              <a:ext cx="1873250" cy="20955"/>
            </a:xfrm>
            <a:custGeom>
              <a:rect l="l" t="t" r="r" b="b"/>
              <a:pathLst>
                <a:path w="1873250" h="20955">
                  <a:moveTo>
                    <a:pt x="1873250" y="20637"/>
                  </a:moveTo>
                  <a:lnTo>
                    <a:pt x="0" y="20637"/>
                  </a:lnTo>
                  <a:lnTo>
                    <a:pt x="0" y="0"/>
                  </a:lnTo>
                  <a:lnTo>
                    <a:pt x="1873250" y="0"/>
                  </a:lnTo>
                  <a:lnTo>
                    <a:pt x="1873250" y="20637"/>
                  </a:lnTo>
                  <a:close/>
                </a:path>
              </a:pathLst>
            </a:custGeom>
            <a:solidFill>
              <a:srgbClr val="CECECE"/>
            </a:solidFill>
          </p:spPr>
          <p:txBody>
            <a:bodyPr wrap="square" lIns="0" tIns="0" rIns="0" bIns="0" rtlCol="0"/>
            <a:lstStyle/>
            <a:p/>
          </p:txBody>
        </p:sp>
        <p:sp>
          <p:nvSpPr>
            <p:cNvPr id="44" name="object 44"/>
            <p:cNvSpPr/>
            <p:nvPr/>
          </p:nvSpPr>
          <p:spPr>
            <a:xfrm>
              <a:off x="5675313" y="4073524"/>
              <a:ext cx="1036955" cy="336550"/>
            </a:xfrm>
            <a:custGeom>
              <a:rect l="l" t="t" r="r" b="b"/>
              <a:pathLst>
                <a:path w="1036953" h="336550">
                  <a:moveTo>
                    <a:pt x="1036637" y="336550"/>
                  </a:moveTo>
                  <a:lnTo>
                    <a:pt x="0" y="336550"/>
                  </a:lnTo>
                  <a:lnTo>
                    <a:pt x="0" y="0"/>
                  </a:lnTo>
                  <a:lnTo>
                    <a:pt x="1036637" y="0"/>
                  </a:lnTo>
                  <a:lnTo>
                    <a:pt x="1036637" y="336550"/>
                  </a:lnTo>
                  <a:close/>
                </a:path>
              </a:pathLst>
            </a:custGeom>
            <a:solidFill>
              <a:srgbClr val="EBEBEB"/>
            </a:solidFill>
          </p:spPr>
          <p:txBody>
            <a:bodyPr wrap="square" lIns="0" tIns="0" rIns="0" bIns="0" rtlCol="0"/>
            <a:lstStyle/>
            <a:p/>
          </p:txBody>
        </p:sp>
        <p:sp>
          <p:nvSpPr>
            <p:cNvPr id="45" name="object 45"/>
            <p:cNvSpPr/>
            <p:nvPr/>
          </p:nvSpPr>
          <p:spPr>
            <a:xfrm>
              <a:off x="5443537" y="4232287"/>
              <a:ext cx="55880" cy="28575"/>
            </a:xfrm>
            <a:custGeom>
              <a:rect l="l" t="t" r="r" b="b"/>
              <a:pathLst>
                <a:path w="55879" h="28575">
                  <a:moveTo>
                    <a:pt x="19050" y="0"/>
                  </a:moveTo>
                  <a:lnTo>
                    <a:pt x="0" y="0"/>
                  </a:lnTo>
                  <a:lnTo>
                    <a:pt x="0" y="1587"/>
                  </a:lnTo>
                  <a:lnTo>
                    <a:pt x="19050" y="1587"/>
                  </a:lnTo>
                  <a:lnTo>
                    <a:pt x="19050" y="0"/>
                  </a:lnTo>
                  <a:close/>
                </a:path>
                <a:path w="55879" h="28575">
                  <a:moveTo>
                    <a:pt x="55562" y="12687"/>
                  </a:moveTo>
                  <a:lnTo>
                    <a:pt x="52387" y="12687"/>
                  </a:lnTo>
                  <a:lnTo>
                    <a:pt x="52387" y="28562"/>
                  </a:lnTo>
                  <a:lnTo>
                    <a:pt x="55562" y="28562"/>
                  </a:lnTo>
                  <a:lnTo>
                    <a:pt x="55562" y="12687"/>
                  </a:lnTo>
                  <a:close/>
                </a:path>
              </a:pathLst>
            </a:custGeom>
            <a:solidFill>
              <a:srgbClr val="CECECE"/>
            </a:solidFill>
          </p:spPr>
          <p:txBody>
            <a:bodyPr wrap="square" lIns="0" tIns="0" rIns="0" bIns="0" rtlCol="0"/>
            <a:lstStyle/>
            <a:p/>
          </p:txBody>
        </p:sp>
        <p:sp>
          <p:nvSpPr>
            <p:cNvPr id="46" name="object 46"/>
            <p:cNvSpPr/>
            <p:nvPr/>
          </p:nvSpPr>
          <p:spPr>
            <a:xfrm>
              <a:off x="1646224" y="3138499"/>
              <a:ext cx="3319779" cy="1076325"/>
            </a:xfrm>
            <a:custGeom>
              <a:rect l="l" t="t" r="r" b="b"/>
              <a:pathLst>
                <a:path w="3319779" h="1076325">
                  <a:moveTo>
                    <a:pt x="827087" y="50800"/>
                  </a:moveTo>
                  <a:lnTo>
                    <a:pt x="0" y="50800"/>
                  </a:lnTo>
                  <a:lnTo>
                    <a:pt x="0" y="52387"/>
                  </a:lnTo>
                  <a:lnTo>
                    <a:pt x="827087" y="52387"/>
                  </a:lnTo>
                  <a:lnTo>
                    <a:pt x="827087" y="50800"/>
                  </a:lnTo>
                  <a:close/>
                </a:path>
                <a:path w="3319779" h="1076325">
                  <a:moveTo>
                    <a:pt x="2378075" y="50800"/>
                  </a:moveTo>
                  <a:lnTo>
                    <a:pt x="869962" y="50800"/>
                  </a:lnTo>
                  <a:lnTo>
                    <a:pt x="869962" y="0"/>
                  </a:lnTo>
                  <a:lnTo>
                    <a:pt x="868375" y="0"/>
                  </a:lnTo>
                  <a:lnTo>
                    <a:pt x="868375" y="50800"/>
                  </a:lnTo>
                  <a:lnTo>
                    <a:pt x="836612" y="50800"/>
                  </a:lnTo>
                  <a:lnTo>
                    <a:pt x="836612" y="52387"/>
                  </a:lnTo>
                  <a:lnTo>
                    <a:pt x="868375" y="52387"/>
                  </a:lnTo>
                  <a:lnTo>
                    <a:pt x="868375" y="130175"/>
                  </a:lnTo>
                  <a:lnTo>
                    <a:pt x="869962" y="130175"/>
                  </a:lnTo>
                  <a:lnTo>
                    <a:pt x="869962" y="52387"/>
                  </a:lnTo>
                  <a:lnTo>
                    <a:pt x="2378075" y="52387"/>
                  </a:lnTo>
                  <a:lnTo>
                    <a:pt x="2378075" y="50800"/>
                  </a:lnTo>
                  <a:close/>
                </a:path>
                <a:path w="3319779" h="1076325">
                  <a:moveTo>
                    <a:pt x="3319475" y="946150"/>
                  </a:moveTo>
                  <a:lnTo>
                    <a:pt x="3317875" y="946150"/>
                  </a:lnTo>
                  <a:lnTo>
                    <a:pt x="3317875" y="1076325"/>
                  </a:lnTo>
                  <a:lnTo>
                    <a:pt x="3319475" y="1076325"/>
                  </a:lnTo>
                  <a:lnTo>
                    <a:pt x="3319475" y="946150"/>
                  </a:lnTo>
                  <a:close/>
                </a:path>
              </a:pathLst>
            </a:custGeom>
            <a:solidFill>
              <a:srgbClr val="000000"/>
            </a:solidFill>
          </p:spPr>
          <p:txBody>
            <a:bodyPr wrap="square" lIns="0" tIns="0" rIns="0" bIns="0" rtlCol="0"/>
            <a:lstStyle/>
            <a:p/>
          </p:txBody>
        </p:sp>
        <p:sp>
          <p:nvSpPr>
            <p:cNvPr id="47" name="object 47"/>
            <p:cNvSpPr/>
            <p:nvPr/>
          </p:nvSpPr>
          <p:spPr>
            <a:xfrm>
              <a:off x="3005137" y="2359024"/>
              <a:ext cx="2419350" cy="1619250"/>
            </a:xfrm>
            <a:custGeom>
              <a:rect l="l" t="t" r="r" b="b"/>
              <a:pathLst>
                <a:path w="2419350" h="1619250">
                  <a:moveTo>
                    <a:pt x="7937" y="668337"/>
                  </a:moveTo>
                  <a:lnTo>
                    <a:pt x="0" y="668337"/>
                  </a:lnTo>
                  <a:lnTo>
                    <a:pt x="0" y="669925"/>
                  </a:lnTo>
                  <a:lnTo>
                    <a:pt x="7937" y="669925"/>
                  </a:lnTo>
                  <a:lnTo>
                    <a:pt x="7937" y="668337"/>
                  </a:lnTo>
                  <a:close/>
                </a:path>
                <a:path w="2419350" h="1619250">
                  <a:moveTo>
                    <a:pt x="46037" y="608025"/>
                  </a:moveTo>
                  <a:lnTo>
                    <a:pt x="20637" y="608025"/>
                  </a:lnTo>
                  <a:lnTo>
                    <a:pt x="20637" y="611200"/>
                  </a:lnTo>
                  <a:lnTo>
                    <a:pt x="46037" y="611200"/>
                  </a:lnTo>
                  <a:lnTo>
                    <a:pt x="46037" y="608025"/>
                  </a:lnTo>
                  <a:close/>
                </a:path>
                <a:path w="2419350" h="1619250">
                  <a:moveTo>
                    <a:pt x="47625" y="620725"/>
                  </a:moveTo>
                  <a:lnTo>
                    <a:pt x="33337" y="620725"/>
                  </a:lnTo>
                  <a:lnTo>
                    <a:pt x="33337" y="623900"/>
                  </a:lnTo>
                  <a:lnTo>
                    <a:pt x="47625" y="623900"/>
                  </a:lnTo>
                  <a:lnTo>
                    <a:pt x="47625" y="620725"/>
                  </a:lnTo>
                  <a:close/>
                </a:path>
                <a:path w="2419350" h="1619250">
                  <a:moveTo>
                    <a:pt x="169862" y="990600"/>
                  </a:moveTo>
                  <a:lnTo>
                    <a:pt x="166687" y="990600"/>
                  </a:lnTo>
                  <a:lnTo>
                    <a:pt x="166687" y="1011250"/>
                  </a:lnTo>
                  <a:lnTo>
                    <a:pt x="169862" y="1011250"/>
                  </a:lnTo>
                  <a:lnTo>
                    <a:pt x="169862" y="990600"/>
                  </a:lnTo>
                  <a:close/>
                </a:path>
                <a:path w="2419350" h="1619250">
                  <a:moveTo>
                    <a:pt x="450837" y="927100"/>
                  </a:moveTo>
                  <a:lnTo>
                    <a:pt x="447662" y="927100"/>
                  </a:lnTo>
                  <a:lnTo>
                    <a:pt x="447662" y="955675"/>
                  </a:lnTo>
                  <a:lnTo>
                    <a:pt x="450837" y="955675"/>
                  </a:lnTo>
                  <a:lnTo>
                    <a:pt x="450837" y="927100"/>
                  </a:lnTo>
                  <a:close/>
                </a:path>
                <a:path w="2419350" h="1619250">
                  <a:moveTo>
                    <a:pt x="463537" y="939800"/>
                  </a:moveTo>
                  <a:lnTo>
                    <a:pt x="460362" y="939800"/>
                  </a:lnTo>
                  <a:lnTo>
                    <a:pt x="460362" y="955675"/>
                  </a:lnTo>
                  <a:lnTo>
                    <a:pt x="463537" y="955675"/>
                  </a:lnTo>
                  <a:lnTo>
                    <a:pt x="463537" y="939800"/>
                  </a:lnTo>
                  <a:close/>
                </a:path>
                <a:path w="2419350" h="1619250">
                  <a:moveTo>
                    <a:pt x="1746237" y="1589087"/>
                  </a:moveTo>
                  <a:lnTo>
                    <a:pt x="1743062" y="1589087"/>
                  </a:lnTo>
                  <a:lnTo>
                    <a:pt x="1743062" y="1617662"/>
                  </a:lnTo>
                  <a:lnTo>
                    <a:pt x="1746237" y="1617662"/>
                  </a:lnTo>
                  <a:lnTo>
                    <a:pt x="1746237" y="1589087"/>
                  </a:lnTo>
                  <a:close/>
                </a:path>
                <a:path w="2419350" h="1619250">
                  <a:moveTo>
                    <a:pt x="1758937" y="1603375"/>
                  </a:moveTo>
                  <a:lnTo>
                    <a:pt x="1755762" y="1603375"/>
                  </a:lnTo>
                  <a:lnTo>
                    <a:pt x="1755762" y="1619250"/>
                  </a:lnTo>
                  <a:lnTo>
                    <a:pt x="1758937" y="1619250"/>
                  </a:lnTo>
                  <a:lnTo>
                    <a:pt x="1758937" y="1603375"/>
                  </a:lnTo>
                  <a:close/>
                </a:path>
                <a:path w="2419350" h="1619250">
                  <a:moveTo>
                    <a:pt x="1763712" y="1344625"/>
                  </a:moveTo>
                  <a:lnTo>
                    <a:pt x="1760537" y="1344625"/>
                  </a:lnTo>
                  <a:lnTo>
                    <a:pt x="1760537" y="1354150"/>
                  </a:lnTo>
                  <a:lnTo>
                    <a:pt x="1763712" y="1354150"/>
                  </a:lnTo>
                  <a:lnTo>
                    <a:pt x="1763712" y="1344625"/>
                  </a:lnTo>
                  <a:close/>
                </a:path>
                <a:path w="2419350" h="1619250">
                  <a:moveTo>
                    <a:pt x="1928812" y="1512887"/>
                  </a:moveTo>
                  <a:lnTo>
                    <a:pt x="1903412" y="1512887"/>
                  </a:lnTo>
                  <a:lnTo>
                    <a:pt x="1903412" y="1517650"/>
                  </a:lnTo>
                  <a:lnTo>
                    <a:pt x="1928812" y="1517650"/>
                  </a:lnTo>
                  <a:lnTo>
                    <a:pt x="1928812" y="1512887"/>
                  </a:lnTo>
                  <a:close/>
                </a:path>
                <a:path w="2419350" h="1619250">
                  <a:moveTo>
                    <a:pt x="2165337" y="0"/>
                  </a:moveTo>
                  <a:lnTo>
                    <a:pt x="2162162" y="0"/>
                  </a:lnTo>
                  <a:lnTo>
                    <a:pt x="2162162" y="27000"/>
                  </a:lnTo>
                  <a:lnTo>
                    <a:pt x="2165337" y="27000"/>
                  </a:lnTo>
                  <a:lnTo>
                    <a:pt x="2165337" y="0"/>
                  </a:lnTo>
                  <a:close/>
                </a:path>
                <a:path w="2419350" h="1619250">
                  <a:moveTo>
                    <a:pt x="2419337" y="1482725"/>
                  </a:moveTo>
                  <a:lnTo>
                    <a:pt x="2411399" y="1482725"/>
                  </a:lnTo>
                  <a:lnTo>
                    <a:pt x="2411399" y="1485900"/>
                  </a:lnTo>
                  <a:lnTo>
                    <a:pt x="2419337" y="1485900"/>
                  </a:lnTo>
                  <a:lnTo>
                    <a:pt x="2419337" y="1482725"/>
                  </a:lnTo>
                  <a:close/>
                </a:path>
              </a:pathLst>
            </a:custGeom>
            <a:solidFill>
              <a:srgbClr val="CECECE"/>
            </a:solidFill>
          </p:spPr>
          <p:txBody>
            <a:bodyPr wrap="square" lIns="0" tIns="0" rIns="0" bIns="0" rtlCol="0"/>
            <a:lstStyle/>
            <a:p/>
          </p:txBody>
        </p:sp>
      </p:grpSp>
      <p:sp>
        <p:nvSpPr>
          <p:cNvPr id="48" name="object 48"/>
          <p:cNvSpPr txBox="1"/>
          <p:nvPr/>
        </p:nvSpPr>
        <p:spPr>
          <a:xfrm>
            <a:off x="5700712" y="4156074"/>
            <a:ext cx="992505" cy="247650"/>
          </a:xfrm>
          <a:prstGeom prst="rect">
            <a:avLst/>
          </a:prstGeom>
          <a:solidFill>
            <a:srgbClr val="EBEBEB"/>
          </a:solidFill>
        </p:spPr>
        <p:txBody>
          <a:bodyPr vert="horz" wrap="square" lIns="0" tIns="0" rIns="0" bIns="0" rtlCol="0">
            <a:spAutoFit/>
          </a:bodyPr>
          <a:lstStyle/>
          <a:p>
            <a:pPr marL="194945">
              <a:lnSpc>
                <a:spcPts val="1450"/>
              </a:lnSpc>
            </a:pPr>
            <a:r>
              <a:rPr sz="1300" b="1" spc="-20">
                <a:solidFill>
                  <a:srgbClr val="143047"/>
                </a:solidFill>
                <a:latin typeface="Microsoft JhengHei"/>
                <a:cs typeface="Microsoft JhengHei"/>
              </a:rPr>
              <a:t>稳定性</a:t>
            </a:r>
            <a:endParaRPr sz="1300">
              <a:latin typeface="Microsoft JhengHei"/>
              <a:cs typeface="Microsoft JhengHei"/>
            </a:endParaRPr>
          </a:p>
        </p:txBody>
      </p:sp>
      <p:grpSp>
        <p:nvGrpSpPr>
          <p:cNvPr id="49" name="object 49"/>
          <p:cNvGrpSpPr/>
          <p:nvPr/>
        </p:nvGrpSpPr>
        <p:grpSpPr>
          <a:xfrm>
            <a:off x="5611812" y="3919537"/>
            <a:ext cx="2289175" cy="504825"/>
            <a:chOff x="5611812" y="3919537"/>
            <a:chExt cx="2289175" cy="504825"/>
          </a:xfrm>
        </p:grpSpPr>
        <p:sp>
          <p:nvSpPr>
            <p:cNvPr id="50" name="object 50"/>
            <p:cNvSpPr/>
            <p:nvPr/>
          </p:nvSpPr>
          <p:spPr>
            <a:xfrm>
              <a:off x="7881936" y="4086225"/>
              <a:ext cx="19050" cy="338455"/>
            </a:xfrm>
            <a:custGeom>
              <a:rect l="l" t="t" r="r" b="b"/>
              <a:pathLst>
                <a:path w="19050" h="338454">
                  <a:moveTo>
                    <a:pt x="19050" y="338137"/>
                  </a:moveTo>
                  <a:lnTo>
                    <a:pt x="0" y="338137"/>
                  </a:lnTo>
                  <a:lnTo>
                    <a:pt x="0" y="0"/>
                  </a:lnTo>
                  <a:lnTo>
                    <a:pt x="19050" y="0"/>
                  </a:lnTo>
                  <a:lnTo>
                    <a:pt x="19050" y="338137"/>
                  </a:lnTo>
                  <a:close/>
                </a:path>
              </a:pathLst>
            </a:custGeom>
            <a:solidFill>
              <a:srgbClr val="CECECE"/>
            </a:solidFill>
          </p:spPr>
          <p:txBody>
            <a:bodyPr wrap="square" lIns="0" tIns="0" rIns="0" bIns="0" rtlCol="0"/>
            <a:lstStyle/>
            <a:p/>
          </p:txBody>
        </p:sp>
        <p:sp>
          <p:nvSpPr>
            <p:cNvPr id="51" name="object 51"/>
            <p:cNvSpPr/>
            <p:nvPr/>
          </p:nvSpPr>
          <p:spPr>
            <a:xfrm>
              <a:off x="5688012" y="4084637"/>
              <a:ext cx="1017905" cy="319405"/>
            </a:xfrm>
            <a:custGeom>
              <a:rect l="l" t="t" r="r" b="b"/>
              <a:pathLst>
                <a:path w="1017903" h="319404">
                  <a:moveTo>
                    <a:pt x="0" y="0"/>
                  </a:moveTo>
                  <a:lnTo>
                    <a:pt x="1017587" y="0"/>
                  </a:lnTo>
                  <a:lnTo>
                    <a:pt x="1017587" y="319087"/>
                  </a:lnTo>
                  <a:lnTo>
                    <a:pt x="0" y="319087"/>
                  </a:lnTo>
                  <a:lnTo>
                    <a:pt x="0" y="0"/>
                  </a:lnTo>
                  <a:close/>
                </a:path>
              </a:pathLst>
            </a:custGeom>
            <a:ln w="25400">
              <a:solidFill>
                <a:srgbClr val="CECECE"/>
              </a:solidFill>
            </a:ln>
          </p:spPr>
          <p:txBody>
            <a:bodyPr wrap="square" lIns="0" tIns="0" rIns="0" bIns="0" rtlCol="0"/>
            <a:lstStyle/>
            <a:p/>
          </p:txBody>
        </p:sp>
        <p:sp>
          <p:nvSpPr>
            <p:cNvPr id="52" name="object 52"/>
            <p:cNvSpPr/>
            <p:nvPr/>
          </p:nvSpPr>
          <p:spPr>
            <a:xfrm>
              <a:off x="5624512" y="3932237"/>
              <a:ext cx="1781175" cy="0"/>
            </a:xfrm>
            <a:custGeom>
              <a:rect l="l" t="t" r="r" b="b"/>
              <a:pathLst>
                <a:path w="1781175">
                  <a:moveTo>
                    <a:pt x="598487" y="0"/>
                  </a:moveTo>
                  <a:lnTo>
                    <a:pt x="1781175" y="0"/>
                  </a:lnTo>
                </a:path>
                <a:path w="1781175">
                  <a:moveTo>
                    <a:pt x="0" y="0"/>
                  </a:moveTo>
                  <a:lnTo>
                    <a:pt x="573087" y="0"/>
                  </a:lnTo>
                </a:path>
              </a:pathLst>
            </a:custGeom>
            <a:ln w="25400">
              <a:solidFill>
                <a:srgbClr val="000000"/>
              </a:solidFill>
            </a:ln>
          </p:spPr>
          <p:txBody>
            <a:bodyPr wrap="square" lIns="0" tIns="0" rIns="0" bIns="0" rtlCol="0"/>
            <a:lstStyle/>
            <a:p/>
          </p:txBody>
        </p:sp>
        <p:sp>
          <p:nvSpPr>
            <p:cNvPr id="53" name="object 53"/>
            <p:cNvSpPr/>
            <p:nvPr/>
          </p:nvSpPr>
          <p:spPr>
            <a:xfrm flipH="1">
              <a:off x="7413624" y="3944937"/>
              <a:ext cx="0" cy="116205"/>
            </a:xfrm>
            <a:custGeom>
              <a:rect l="l" t="t" r="r" b="b"/>
              <a:pathLst>
                <a:path h="116204">
                  <a:moveTo>
                    <a:pt x="0" y="0"/>
                  </a:moveTo>
                  <a:lnTo>
                    <a:pt x="0" y="115887"/>
                  </a:lnTo>
                </a:path>
              </a:pathLst>
            </a:custGeom>
            <a:ln w="25400">
              <a:solidFill>
                <a:srgbClr val="000000"/>
              </a:solidFill>
            </a:ln>
          </p:spPr>
          <p:txBody>
            <a:bodyPr wrap="square" lIns="0" tIns="0" rIns="0" bIns="0" rtlCol="0"/>
            <a:lstStyle/>
            <a:p/>
          </p:txBody>
        </p:sp>
      </p:grpSp>
      <p:sp>
        <p:nvSpPr>
          <p:cNvPr id="54" name="object 54"/>
          <p:cNvSpPr txBox="1"/>
          <p:nvPr/>
        </p:nvSpPr>
        <p:spPr>
          <a:xfrm>
            <a:off x="6877049" y="4119764"/>
            <a:ext cx="984250" cy="223520"/>
          </a:xfrm>
          <a:prstGeom prst="rect">
            <a:avLst/>
          </a:prstGeom>
        </p:spPr>
        <p:txBody>
          <a:bodyPr vert="horz" wrap="square" lIns="0" tIns="12700" rIns="0" bIns="0" rtlCol="0">
            <a:spAutoFit/>
          </a:bodyPr>
          <a:lstStyle/>
          <a:p>
            <a:pPr marL="252095">
              <a:lnSpc>
                <a:spcPct val="100000"/>
              </a:lnSpc>
              <a:spcBef>
                <a:spcPts val="100"/>
              </a:spcBef>
            </a:pPr>
            <a:r>
              <a:rPr sz="1300" b="1" spc="-25">
                <a:solidFill>
                  <a:srgbClr val="143047"/>
                </a:solidFill>
                <a:latin typeface="Microsoft JhengHei"/>
                <a:cs typeface="Microsoft JhengHei"/>
              </a:rPr>
              <a:t>线性</a:t>
            </a:r>
            <a:endParaRPr sz="1300">
              <a:latin typeface="Microsoft JhengHei"/>
              <a:cs typeface="Microsoft JhengHei"/>
            </a:endParaRPr>
          </a:p>
        </p:txBody>
      </p:sp>
      <p:grpSp>
        <p:nvGrpSpPr>
          <p:cNvPr id="55" name="object 55"/>
          <p:cNvGrpSpPr/>
          <p:nvPr/>
        </p:nvGrpSpPr>
        <p:grpSpPr>
          <a:xfrm>
            <a:off x="962025" y="2238375"/>
            <a:ext cx="5435600" cy="2178050"/>
            <a:chOff x="962025" y="2238375"/>
            <a:chExt cx="5435600" cy="2178050"/>
          </a:xfrm>
        </p:grpSpPr>
        <p:sp>
          <p:nvSpPr>
            <p:cNvPr id="56" name="object 56"/>
            <p:cNvSpPr/>
            <p:nvPr/>
          </p:nvSpPr>
          <p:spPr>
            <a:xfrm>
              <a:off x="4473575" y="4073524"/>
              <a:ext cx="1036955" cy="336550"/>
            </a:xfrm>
            <a:custGeom>
              <a:rect l="l" t="t" r="r" b="b"/>
              <a:pathLst>
                <a:path w="1036953" h="336550">
                  <a:moveTo>
                    <a:pt x="1036637" y="336550"/>
                  </a:moveTo>
                  <a:lnTo>
                    <a:pt x="0" y="336550"/>
                  </a:lnTo>
                  <a:lnTo>
                    <a:pt x="0" y="0"/>
                  </a:lnTo>
                  <a:lnTo>
                    <a:pt x="1036637" y="0"/>
                  </a:lnTo>
                  <a:lnTo>
                    <a:pt x="1036637" y="336550"/>
                  </a:lnTo>
                  <a:close/>
                </a:path>
              </a:pathLst>
            </a:custGeom>
            <a:solidFill>
              <a:srgbClr val="EBEBEB"/>
            </a:solidFill>
          </p:spPr>
          <p:txBody>
            <a:bodyPr wrap="square" lIns="0" tIns="0" rIns="0" bIns="0" rtlCol="0"/>
            <a:lstStyle/>
            <a:p/>
          </p:txBody>
        </p:sp>
        <p:sp>
          <p:nvSpPr>
            <p:cNvPr id="57" name="object 57"/>
            <p:cNvSpPr/>
            <p:nvPr/>
          </p:nvSpPr>
          <p:spPr>
            <a:xfrm>
              <a:off x="3370262" y="3197225"/>
              <a:ext cx="1358900" cy="544830"/>
            </a:xfrm>
            <a:custGeom>
              <a:rect l="l" t="t" r="r" b="b"/>
              <a:pathLst>
                <a:path w="1358900" h="544829">
                  <a:moveTo>
                    <a:pt x="0" y="0"/>
                  </a:moveTo>
                  <a:lnTo>
                    <a:pt x="1358899" y="0"/>
                  </a:lnTo>
                  <a:lnTo>
                    <a:pt x="1358899" y="544512"/>
                  </a:lnTo>
                  <a:lnTo>
                    <a:pt x="0" y="544512"/>
                  </a:lnTo>
                  <a:lnTo>
                    <a:pt x="0" y="0"/>
                  </a:lnTo>
                  <a:close/>
                </a:path>
              </a:pathLst>
            </a:custGeom>
            <a:ln w="25400">
              <a:solidFill>
                <a:srgbClr val="CECECE"/>
              </a:solidFill>
            </a:ln>
          </p:spPr>
          <p:txBody>
            <a:bodyPr wrap="square" lIns="0" tIns="0" rIns="0" bIns="0" rtlCol="0"/>
            <a:lstStyle/>
            <a:p/>
          </p:txBody>
        </p:sp>
        <p:sp>
          <p:nvSpPr>
            <p:cNvPr id="58" name="object 58"/>
            <p:cNvSpPr/>
            <p:nvPr/>
          </p:nvSpPr>
          <p:spPr>
            <a:xfrm>
              <a:off x="3357562" y="3184525"/>
              <a:ext cx="1379855" cy="563880"/>
            </a:xfrm>
            <a:custGeom>
              <a:rect l="l" t="t" r="r" b="b"/>
              <a:pathLst>
                <a:path w="1379854" h="563879">
                  <a:moveTo>
                    <a:pt x="1379537" y="563562"/>
                  </a:moveTo>
                  <a:lnTo>
                    <a:pt x="0" y="563562"/>
                  </a:lnTo>
                  <a:lnTo>
                    <a:pt x="0" y="0"/>
                  </a:lnTo>
                  <a:lnTo>
                    <a:pt x="1379537" y="0"/>
                  </a:lnTo>
                  <a:lnTo>
                    <a:pt x="1379537" y="563562"/>
                  </a:lnTo>
                  <a:close/>
                </a:path>
              </a:pathLst>
            </a:custGeom>
            <a:solidFill>
              <a:srgbClr val="EBEBEB"/>
            </a:solidFill>
          </p:spPr>
          <p:txBody>
            <a:bodyPr wrap="square" lIns="0" tIns="0" rIns="0" bIns="0" rtlCol="0"/>
            <a:lstStyle/>
            <a:p/>
          </p:txBody>
        </p:sp>
        <p:sp>
          <p:nvSpPr>
            <p:cNvPr id="59" name="object 59"/>
            <p:cNvSpPr/>
            <p:nvPr/>
          </p:nvSpPr>
          <p:spPr>
            <a:xfrm>
              <a:off x="4486274" y="4084637"/>
              <a:ext cx="1016000" cy="319405"/>
            </a:xfrm>
            <a:custGeom>
              <a:rect l="l" t="t" r="r" b="b"/>
              <a:pathLst>
                <a:path w="1016000" h="319404">
                  <a:moveTo>
                    <a:pt x="0" y="0"/>
                  </a:moveTo>
                  <a:lnTo>
                    <a:pt x="1016000" y="0"/>
                  </a:lnTo>
                  <a:lnTo>
                    <a:pt x="1016000" y="319087"/>
                  </a:lnTo>
                  <a:lnTo>
                    <a:pt x="0" y="319087"/>
                  </a:lnTo>
                  <a:lnTo>
                    <a:pt x="0" y="0"/>
                  </a:lnTo>
                  <a:close/>
                </a:path>
              </a:pathLst>
            </a:custGeom>
            <a:ln w="25400">
              <a:solidFill>
                <a:srgbClr val="CECECE"/>
              </a:solidFill>
            </a:ln>
          </p:spPr>
          <p:txBody>
            <a:bodyPr wrap="square" lIns="0" tIns="0" rIns="0" bIns="0" rtlCol="0"/>
            <a:lstStyle/>
            <a:p/>
          </p:txBody>
        </p:sp>
        <p:sp>
          <p:nvSpPr>
            <p:cNvPr id="60" name="object 60"/>
            <p:cNvSpPr/>
            <p:nvPr/>
          </p:nvSpPr>
          <p:spPr>
            <a:xfrm>
              <a:off x="3386137" y="3757612"/>
              <a:ext cx="1379855" cy="20955"/>
            </a:xfrm>
            <a:custGeom>
              <a:rect l="l" t="t" r="r" b="b"/>
              <a:pathLst>
                <a:path w="1379854" h="20954">
                  <a:moveTo>
                    <a:pt x="1379537" y="20637"/>
                  </a:moveTo>
                  <a:lnTo>
                    <a:pt x="0" y="20637"/>
                  </a:lnTo>
                  <a:lnTo>
                    <a:pt x="0" y="0"/>
                  </a:lnTo>
                  <a:lnTo>
                    <a:pt x="1379537" y="0"/>
                  </a:lnTo>
                  <a:lnTo>
                    <a:pt x="1379537" y="20637"/>
                  </a:lnTo>
                  <a:close/>
                </a:path>
              </a:pathLst>
            </a:custGeom>
            <a:solidFill>
              <a:srgbClr val="CECECE"/>
            </a:solidFill>
          </p:spPr>
          <p:txBody>
            <a:bodyPr wrap="square" lIns="0" tIns="0" rIns="0" bIns="0" rtlCol="0"/>
            <a:lstStyle/>
            <a:p/>
          </p:txBody>
        </p:sp>
        <p:sp>
          <p:nvSpPr>
            <p:cNvPr id="61" name="object 61"/>
            <p:cNvSpPr/>
            <p:nvPr/>
          </p:nvSpPr>
          <p:spPr>
            <a:xfrm>
              <a:off x="4297362" y="3035299"/>
              <a:ext cx="1320800" cy="0"/>
            </a:xfrm>
            <a:custGeom>
              <a:rect l="l" t="t" r="r" b="b"/>
              <a:pathLst>
                <a:path w="1320800">
                  <a:moveTo>
                    <a:pt x="1320800" y="0"/>
                  </a:moveTo>
                  <a:lnTo>
                    <a:pt x="0" y="0"/>
                  </a:lnTo>
                </a:path>
              </a:pathLst>
            </a:custGeom>
            <a:ln w="25400">
              <a:solidFill>
                <a:srgbClr val="2C3766"/>
              </a:solidFill>
            </a:ln>
          </p:spPr>
          <p:txBody>
            <a:bodyPr wrap="square" lIns="0" tIns="0" rIns="0" bIns="0" rtlCol="0"/>
            <a:lstStyle/>
            <a:p/>
          </p:txBody>
        </p:sp>
        <p:sp>
          <p:nvSpPr>
            <p:cNvPr id="62" name="object 62"/>
            <p:cNvSpPr/>
            <p:nvPr/>
          </p:nvSpPr>
          <p:spPr>
            <a:xfrm flipH="1">
              <a:off x="4314825" y="3057524"/>
              <a:ext cx="0" cy="120650"/>
            </a:xfrm>
            <a:custGeom>
              <a:rect l="l" t="t" r="r" b="b"/>
              <a:pathLst>
                <a:path h="120650">
                  <a:moveTo>
                    <a:pt x="0" y="0"/>
                  </a:moveTo>
                  <a:lnTo>
                    <a:pt x="0" y="120650"/>
                  </a:lnTo>
                </a:path>
              </a:pathLst>
            </a:custGeom>
            <a:ln w="12700">
              <a:solidFill>
                <a:srgbClr val="2C3766"/>
              </a:solidFill>
            </a:ln>
          </p:spPr>
          <p:txBody>
            <a:bodyPr wrap="square" lIns="0" tIns="0" rIns="0" bIns="0" rtlCol="0"/>
            <a:lstStyle/>
            <a:p/>
          </p:txBody>
        </p:sp>
        <p:sp>
          <p:nvSpPr>
            <p:cNvPr id="63" name="object 63"/>
            <p:cNvSpPr/>
            <p:nvPr/>
          </p:nvSpPr>
          <p:spPr>
            <a:xfrm flipH="1">
              <a:off x="2520950" y="2913062"/>
              <a:ext cx="0" cy="260350"/>
            </a:xfrm>
            <a:custGeom>
              <a:rect l="l" t="t" r="r" b="b"/>
              <a:pathLst>
                <a:path h="260350">
                  <a:moveTo>
                    <a:pt x="0" y="0"/>
                  </a:moveTo>
                  <a:lnTo>
                    <a:pt x="0" y="119062"/>
                  </a:lnTo>
                </a:path>
                <a:path h="260350">
                  <a:moveTo>
                    <a:pt x="0" y="141287"/>
                  </a:moveTo>
                  <a:lnTo>
                    <a:pt x="0" y="260349"/>
                  </a:lnTo>
                </a:path>
              </a:pathLst>
            </a:custGeom>
            <a:ln w="25400">
              <a:solidFill>
                <a:srgbClr val="000000"/>
              </a:solidFill>
            </a:ln>
          </p:spPr>
          <p:txBody>
            <a:bodyPr wrap="square" lIns="0" tIns="0" rIns="0" bIns="0" rtlCol="0"/>
            <a:lstStyle/>
            <a:p/>
          </p:txBody>
        </p:sp>
        <p:sp>
          <p:nvSpPr>
            <p:cNvPr id="64" name="object 64"/>
            <p:cNvSpPr/>
            <p:nvPr/>
          </p:nvSpPr>
          <p:spPr>
            <a:xfrm flipH="1">
              <a:off x="4067174" y="3054349"/>
              <a:ext cx="0" cy="119380"/>
            </a:xfrm>
            <a:custGeom>
              <a:rect l="l" t="t" r="r" b="b"/>
              <a:pathLst>
                <a:path h="119380">
                  <a:moveTo>
                    <a:pt x="0" y="0"/>
                  </a:moveTo>
                  <a:lnTo>
                    <a:pt x="0" y="119062"/>
                  </a:lnTo>
                </a:path>
              </a:pathLst>
            </a:custGeom>
            <a:ln w="25400">
              <a:solidFill>
                <a:srgbClr val="000000"/>
              </a:solidFill>
            </a:ln>
          </p:spPr>
          <p:txBody>
            <a:bodyPr wrap="square" lIns="0" tIns="0" rIns="0" bIns="0" rtlCol="0"/>
            <a:lstStyle/>
            <a:p/>
          </p:txBody>
        </p:sp>
        <p:sp>
          <p:nvSpPr>
            <p:cNvPr id="65" name="object 65"/>
            <p:cNvSpPr/>
            <p:nvPr/>
          </p:nvSpPr>
          <p:spPr>
            <a:xfrm flipH="1">
              <a:off x="974725" y="3054349"/>
              <a:ext cx="0" cy="119380"/>
            </a:xfrm>
            <a:custGeom>
              <a:rect l="l" t="t" r="r" b="b"/>
              <a:pathLst>
                <a:path h="119380">
                  <a:moveTo>
                    <a:pt x="0" y="0"/>
                  </a:moveTo>
                  <a:lnTo>
                    <a:pt x="0" y="119062"/>
                  </a:lnTo>
                </a:path>
              </a:pathLst>
            </a:custGeom>
            <a:ln w="25400">
              <a:solidFill>
                <a:srgbClr val="000000"/>
              </a:solidFill>
            </a:ln>
          </p:spPr>
          <p:txBody>
            <a:bodyPr wrap="square" lIns="0" tIns="0" rIns="0" bIns="0" rtlCol="0"/>
            <a:lstStyle/>
            <a:p/>
          </p:txBody>
        </p:sp>
        <p:sp>
          <p:nvSpPr>
            <p:cNvPr id="66" name="object 66"/>
            <p:cNvSpPr/>
            <p:nvPr/>
          </p:nvSpPr>
          <p:spPr>
            <a:xfrm>
              <a:off x="982662" y="3043237"/>
              <a:ext cx="3076575" cy="0"/>
            </a:xfrm>
            <a:custGeom>
              <a:rect l="l" t="t" r="r" b="b"/>
              <a:pathLst>
                <a:path w="3076575">
                  <a:moveTo>
                    <a:pt x="0" y="0"/>
                  </a:moveTo>
                  <a:lnTo>
                    <a:pt x="1525587" y="0"/>
                  </a:lnTo>
                </a:path>
                <a:path w="3076575">
                  <a:moveTo>
                    <a:pt x="1550986" y="0"/>
                  </a:moveTo>
                  <a:lnTo>
                    <a:pt x="3076574" y="0"/>
                  </a:lnTo>
                </a:path>
              </a:pathLst>
            </a:custGeom>
            <a:ln w="25400">
              <a:solidFill>
                <a:srgbClr val="000000"/>
              </a:solidFill>
            </a:ln>
          </p:spPr>
          <p:txBody>
            <a:bodyPr wrap="square" lIns="0" tIns="0" rIns="0" bIns="0" rtlCol="0"/>
            <a:lstStyle/>
            <a:p/>
          </p:txBody>
        </p:sp>
        <p:sp>
          <p:nvSpPr>
            <p:cNvPr id="67" name="object 67"/>
            <p:cNvSpPr/>
            <p:nvPr/>
          </p:nvSpPr>
          <p:spPr>
            <a:xfrm flipH="1">
              <a:off x="4106862" y="2251075"/>
              <a:ext cx="0" cy="119380"/>
            </a:xfrm>
            <a:custGeom>
              <a:rect l="l" t="t" r="r" b="b"/>
              <a:pathLst>
                <a:path h="119380">
                  <a:moveTo>
                    <a:pt x="0" y="0"/>
                  </a:moveTo>
                  <a:lnTo>
                    <a:pt x="0" y="119062"/>
                  </a:lnTo>
                </a:path>
              </a:pathLst>
            </a:custGeom>
            <a:ln w="25400">
              <a:solidFill>
                <a:srgbClr val="000000"/>
              </a:solidFill>
            </a:ln>
          </p:spPr>
          <p:txBody>
            <a:bodyPr wrap="square" lIns="0" tIns="0" rIns="0" bIns="0" rtlCol="0"/>
            <a:lstStyle/>
            <a:p/>
          </p:txBody>
        </p:sp>
        <p:sp>
          <p:nvSpPr>
            <p:cNvPr id="68" name="object 68"/>
            <p:cNvSpPr/>
            <p:nvPr/>
          </p:nvSpPr>
          <p:spPr>
            <a:xfrm flipH="1">
              <a:off x="2520950" y="2392362"/>
              <a:ext cx="0" cy="117475"/>
            </a:xfrm>
            <a:custGeom>
              <a:rect l="l" t="t" r="r" b="b"/>
              <a:pathLst>
                <a:path h="117475">
                  <a:moveTo>
                    <a:pt x="0" y="0"/>
                  </a:moveTo>
                  <a:lnTo>
                    <a:pt x="0" y="117475"/>
                  </a:lnTo>
                </a:path>
              </a:pathLst>
            </a:custGeom>
            <a:ln w="25400">
              <a:solidFill>
                <a:srgbClr val="000000"/>
              </a:solidFill>
            </a:ln>
          </p:spPr>
          <p:txBody>
            <a:bodyPr wrap="square" lIns="0" tIns="0" rIns="0" bIns="0" rtlCol="0"/>
            <a:lstStyle/>
            <a:p/>
          </p:txBody>
        </p:sp>
        <p:sp>
          <p:nvSpPr>
            <p:cNvPr id="69" name="object 69"/>
            <p:cNvSpPr/>
            <p:nvPr/>
          </p:nvSpPr>
          <p:spPr>
            <a:xfrm>
              <a:off x="2527300" y="2381249"/>
              <a:ext cx="1567180" cy="0"/>
            </a:xfrm>
            <a:custGeom>
              <a:rect l="l" t="t" r="r" b="b"/>
              <a:pathLst>
                <a:path w="1567179">
                  <a:moveTo>
                    <a:pt x="0" y="0"/>
                  </a:moveTo>
                  <a:lnTo>
                    <a:pt x="1566862" y="0"/>
                  </a:lnTo>
                </a:path>
              </a:pathLst>
            </a:custGeom>
            <a:ln w="25400">
              <a:solidFill>
                <a:srgbClr val="000000"/>
              </a:solidFill>
            </a:ln>
          </p:spPr>
          <p:txBody>
            <a:bodyPr wrap="square" lIns="0" tIns="0" rIns="0" bIns="0" rtlCol="0"/>
            <a:lstStyle/>
            <a:p/>
          </p:txBody>
        </p:sp>
        <p:sp>
          <p:nvSpPr>
            <p:cNvPr id="70" name="object 70"/>
            <p:cNvSpPr/>
            <p:nvPr/>
          </p:nvSpPr>
          <p:spPr>
            <a:xfrm flipH="1">
              <a:off x="6384925" y="2392362"/>
              <a:ext cx="0" cy="117475"/>
            </a:xfrm>
            <a:custGeom>
              <a:rect l="l" t="t" r="r" b="b"/>
              <a:pathLst>
                <a:path h="117475">
                  <a:moveTo>
                    <a:pt x="0" y="0"/>
                  </a:moveTo>
                  <a:lnTo>
                    <a:pt x="0" y="117475"/>
                  </a:lnTo>
                </a:path>
              </a:pathLst>
            </a:custGeom>
            <a:ln w="25400">
              <a:solidFill>
                <a:srgbClr val="000000"/>
              </a:solidFill>
            </a:ln>
          </p:spPr>
          <p:txBody>
            <a:bodyPr wrap="square" lIns="0" tIns="0" rIns="0" bIns="0" rtlCol="0"/>
            <a:lstStyle/>
            <a:p/>
          </p:txBody>
        </p:sp>
        <p:sp>
          <p:nvSpPr>
            <p:cNvPr id="71" name="object 71"/>
            <p:cNvSpPr/>
            <p:nvPr/>
          </p:nvSpPr>
          <p:spPr>
            <a:xfrm>
              <a:off x="4119562" y="2381249"/>
              <a:ext cx="2259330" cy="0"/>
            </a:xfrm>
            <a:custGeom>
              <a:rect l="l" t="t" r="r" b="b"/>
              <a:pathLst>
                <a:path w="2259329">
                  <a:moveTo>
                    <a:pt x="0" y="0"/>
                  </a:moveTo>
                  <a:lnTo>
                    <a:pt x="2259012" y="0"/>
                  </a:lnTo>
                </a:path>
              </a:pathLst>
            </a:custGeom>
            <a:ln w="25400">
              <a:solidFill>
                <a:srgbClr val="000000"/>
              </a:solidFill>
            </a:ln>
          </p:spPr>
          <p:txBody>
            <a:bodyPr wrap="square" lIns="0" tIns="0" rIns="0" bIns="0" rtlCol="0"/>
            <a:lstStyle/>
            <a:p/>
          </p:txBody>
        </p:sp>
      </p:grpSp>
      <p:sp>
        <p:nvSpPr>
          <p:cNvPr id="72" name="object 72"/>
          <p:cNvSpPr txBox="1"/>
          <p:nvPr/>
        </p:nvSpPr>
        <p:spPr>
          <a:xfrm>
            <a:off x="266699" y="3184525"/>
            <a:ext cx="1379855" cy="563880"/>
          </a:xfrm>
          <a:prstGeom prst="rect">
            <a:avLst/>
          </a:prstGeom>
          <a:solidFill>
            <a:srgbClr val="EBEBEB"/>
          </a:solidFill>
        </p:spPr>
        <p:txBody>
          <a:bodyPr vert="horz" wrap="square" lIns="0" tIns="69850" rIns="0" bIns="0" rtlCol="0">
            <a:spAutoFit/>
          </a:bodyPr>
          <a:lstStyle/>
          <a:p>
            <a:pPr marL="307975">
              <a:lnSpc>
                <a:spcPct val="100000"/>
              </a:lnSpc>
              <a:spcBef>
                <a:spcPts val="550"/>
              </a:spcBef>
            </a:pPr>
            <a:r>
              <a:rPr sz="1300" b="1" spc="-25">
                <a:latin typeface="Microsoft JhengHei"/>
                <a:cs typeface="Microsoft JhengHei"/>
              </a:rPr>
              <a:t>长期</a:t>
            </a:r>
            <a:endParaRPr sz="1300">
              <a:latin typeface="Microsoft JhengHei"/>
              <a:cs typeface="Microsoft JhengHei"/>
            </a:endParaRPr>
          </a:p>
          <a:p>
            <a:pPr marL="52069">
              <a:lnSpc>
                <a:spcPct val="100000"/>
              </a:lnSpc>
              <a:spcBef>
                <a:spcPts val="140"/>
              </a:spcBef>
            </a:pPr>
            <a:r>
              <a:rPr sz="1300" b="1" spc="-10">
                <a:latin typeface="Arial"/>
                <a:cs typeface="Arial"/>
              </a:rPr>
              <a:t>PROCESS</a:t>
            </a:r>
            <a:r>
              <a:rPr sz="1300" b="1" spc="-25">
                <a:latin typeface="Microsoft JhengHei"/>
                <a:cs typeface="Microsoft JhengHei"/>
              </a:rPr>
              <a:t>波动</a:t>
            </a:r>
            <a:endParaRPr sz="1300">
              <a:latin typeface="Microsoft JhengHei"/>
              <a:cs typeface="Microsoft JhengHei"/>
            </a:endParaRPr>
          </a:p>
        </p:txBody>
      </p:sp>
      <p:grpSp>
        <p:nvGrpSpPr>
          <p:cNvPr id="73" name="object 73"/>
          <p:cNvGrpSpPr/>
          <p:nvPr/>
        </p:nvGrpSpPr>
        <p:grpSpPr>
          <a:xfrm>
            <a:off x="266699" y="3184525"/>
            <a:ext cx="1408430" cy="596900"/>
            <a:chOff x="266699" y="3184525"/>
            <a:chExt cx="1408430" cy="596900"/>
          </a:xfrm>
        </p:grpSpPr>
        <p:sp>
          <p:nvSpPr>
            <p:cNvPr id="74" name="object 74"/>
            <p:cNvSpPr/>
            <p:nvPr/>
          </p:nvSpPr>
          <p:spPr>
            <a:xfrm>
              <a:off x="295275" y="3217862"/>
              <a:ext cx="1379855" cy="563880"/>
            </a:xfrm>
            <a:custGeom>
              <a:rect l="l" t="t" r="r" b="b"/>
              <a:pathLst>
                <a:path w="1379855" h="563879">
                  <a:moveTo>
                    <a:pt x="1379537" y="0"/>
                  </a:moveTo>
                  <a:lnTo>
                    <a:pt x="1360487" y="0"/>
                  </a:lnTo>
                  <a:lnTo>
                    <a:pt x="1360487" y="539750"/>
                  </a:lnTo>
                  <a:lnTo>
                    <a:pt x="0" y="539750"/>
                  </a:lnTo>
                  <a:lnTo>
                    <a:pt x="0" y="560387"/>
                  </a:lnTo>
                  <a:lnTo>
                    <a:pt x="1360487" y="560387"/>
                  </a:lnTo>
                  <a:lnTo>
                    <a:pt x="1360487" y="563562"/>
                  </a:lnTo>
                  <a:lnTo>
                    <a:pt x="1379537" y="563562"/>
                  </a:lnTo>
                  <a:lnTo>
                    <a:pt x="1379537" y="560387"/>
                  </a:lnTo>
                  <a:lnTo>
                    <a:pt x="1379537" y="539750"/>
                  </a:lnTo>
                  <a:lnTo>
                    <a:pt x="1379537" y="0"/>
                  </a:lnTo>
                  <a:close/>
                </a:path>
              </a:pathLst>
            </a:custGeom>
            <a:solidFill>
              <a:srgbClr val="CECECE"/>
            </a:solidFill>
          </p:spPr>
          <p:txBody>
            <a:bodyPr wrap="square" lIns="0" tIns="0" rIns="0" bIns="0" rtlCol="0"/>
            <a:lstStyle/>
            <a:p/>
          </p:txBody>
        </p:sp>
        <p:sp>
          <p:nvSpPr>
            <p:cNvPr id="75" name="object 75"/>
            <p:cNvSpPr/>
            <p:nvPr/>
          </p:nvSpPr>
          <p:spPr>
            <a:xfrm>
              <a:off x="279399" y="3197225"/>
              <a:ext cx="1358900" cy="544830"/>
            </a:xfrm>
            <a:custGeom>
              <a:rect l="l" t="t" r="r" b="b"/>
              <a:pathLst>
                <a:path w="1358900" h="544829">
                  <a:moveTo>
                    <a:pt x="0" y="0"/>
                  </a:moveTo>
                  <a:lnTo>
                    <a:pt x="1358899" y="0"/>
                  </a:lnTo>
                  <a:lnTo>
                    <a:pt x="1358899" y="544512"/>
                  </a:lnTo>
                  <a:lnTo>
                    <a:pt x="0" y="544512"/>
                  </a:lnTo>
                  <a:lnTo>
                    <a:pt x="0" y="0"/>
                  </a:lnTo>
                  <a:close/>
                </a:path>
              </a:pathLst>
            </a:custGeom>
            <a:ln w="25400">
              <a:solidFill>
                <a:srgbClr val="CECECE"/>
              </a:solidFill>
            </a:ln>
          </p:spPr>
          <p:txBody>
            <a:bodyPr wrap="square" lIns="0" tIns="0" rIns="0" bIns="0" rtlCol="0"/>
            <a:lstStyle/>
            <a:p/>
          </p:txBody>
        </p:sp>
      </p:grpSp>
      <p:sp>
        <p:nvSpPr>
          <p:cNvPr id="76" name="object 76"/>
          <p:cNvSpPr txBox="1"/>
          <p:nvPr/>
        </p:nvSpPr>
        <p:spPr>
          <a:xfrm>
            <a:off x="1812924" y="3184525"/>
            <a:ext cx="1379855" cy="563880"/>
          </a:xfrm>
          <a:prstGeom prst="rect">
            <a:avLst/>
          </a:prstGeom>
          <a:solidFill>
            <a:srgbClr val="EBEBEB"/>
          </a:solidFill>
        </p:spPr>
        <p:txBody>
          <a:bodyPr vert="horz" wrap="square" lIns="0" tIns="69850" rIns="0" bIns="0" rtlCol="0">
            <a:spAutoFit/>
          </a:bodyPr>
          <a:lstStyle/>
          <a:p>
            <a:pPr marL="283845">
              <a:lnSpc>
                <a:spcPct val="100000"/>
              </a:lnSpc>
              <a:spcBef>
                <a:spcPts val="550"/>
              </a:spcBef>
            </a:pPr>
            <a:r>
              <a:rPr sz="1300" b="1" spc="-25">
                <a:latin typeface="Microsoft JhengHei"/>
                <a:cs typeface="Microsoft JhengHei"/>
              </a:rPr>
              <a:t>短期</a:t>
            </a:r>
            <a:endParaRPr sz="1300">
              <a:latin typeface="Microsoft JhengHei"/>
              <a:cs typeface="Microsoft JhengHei"/>
            </a:endParaRPr>
          </a:p>
          <a:p>
            <a:pPr marL="50800">
              <a:lnSpc>
                <a:spcPct val="100000"/>
              </a:lnSpc>
              <a:spcBef>
                <a:spcPts val="140"/>
              </a:spcBef>
            </a:pPr>
            <a:r>
              <a:rPr sz="1300" b="1" spc="-10">
                <a:latin typeface="Arial"/>
                <a:cs typeface="Arial"/>
              </a:rPr>
              <a:t>PROCESS</a:t>
            </a:r>
            <a:r>
              <a:rPr sz="1300" b="1" spc="-25">
                <a:latin typeface="Microsoft JhengHei"/>
                <a:cs typeface="Microsoft JhengHei"/>
              </a:rPr>
              <a:t>波动</a:t>
            </a:r>
            <a:endParaRPr sz="1300">
              <a:latin typeface="Microsoft JhengHei"/>
              <a:cs typeface="Microsoft JhengHei"/>
            </a:endParaRPr>
          </a:p>
        </p:txBody>
      </p:sp>
      <p:grpSp>
        <p:nvGrpSpPr>
          <p:cNvPr id="77" name="object 77"/>
          <p:cNvGrpSpPr/>
          <p:nvPr/>
        </p:nvGrpSpPr>
        <p:grpSpPr>
          <a:xfrm>
            <a:off x="1812925" y="3184525"/>
            <a:ext cx="1408430" cy="596900"/>
            <a:chOff x="1812925" y="3184525"/>
            <a:chExt cx="1408430" cy="596900"/>
          </a:xfrm>
        </p:grpSpPr>
        <p:sp>
          <p:nvSpPr>
            <p:cNvPr id="78" name="object 78"/>
            <p:cNvSpPr/>
            <p:nvPr/>
          </p:nvSpPr>
          <p:spPr>
            <a:xfrm>
              <a:off x="1841487" y="3217862"/>
              <a:ext cx="1379855" cy="563880"/>
            </a:xfrm>
            <a:custGeom>
              <a:rect l="l" t="t" r="r" b="b"/>
              <a:pathLst>
                <a:path w="1379855" h="563879">
                  <a:moveTo>
                    <a:pt x="1379537" y="539750"/>
                  </a:moveTo>
                  <a:lnTo>
                    <a:pt x="1377962" y="539750"/>
                  </a:lnTo>
                  <a:lnTo>
                    <a:pt x="1377962" y="0"/>
                  </a:lnTo>
                  <a:lnTo>
                    <a:pt x="1358912" y="0"/>
                  </a:lnTo>
                  <a:lnTo>
                    <a:pt x="1358912" y="539750"/>
                  </a:lnTo>
                  <a:lnTo>
                    <a:pt x="0" y="539750"/>
                  </a:lnTo>
                  <a:lnTo>
                    <a:pt x="0" y="560387"/>
                  </a:lnTo>
                  <a:lnTo>
                    <a:pt x="1358912" y="560387"/>
                  </a:lnTo>
                  <a:lnTo>
                    <a:pt x="1358912" y="563562"/>
                  </a:lnTo>
                  <a:lnTo>
                    <a:pt x="1377962" y="563562"/>
                  </a:lnTo>
                  <a:lnTo>
                    <a:pt x="1377962" y="560387"/>
                  </a:lnTo>
                  <a:lnTo>
                    <a:pt x="1379537" y="560387"/>
                  </a:lnTo>
                  <a:lnTo>
                    <a:pt x="1379537" y="539750"/>
                  </a:lnTo>
                  <a:close/>
                </a:path>
              </a:pathLst>
            </a:custGeom>
            <a:solidFill>
              <a:srgbClr val="CECECE"/>
            </a:solidFill>
          </p:spPr>
          <p:txBody>
            <a:bodyPr wrap="square" lIns="0" tIns="0" rIns="0" bIns="0" rtlCol="0"/>
            <a:lstStyle/>
            <a:p/>
          </p:txBody>
        </p:sp>
        <p:sp>
          <p:nvSpPr>
            <p:cNvPr id="79" name="object 79"/>
            <p:cNvSpPr/>
            <p:nvPr/>
          </p:nvSpPr>
          <p:spPr>
            <a:xfrm>
              <a:off x="1825625" y="3197225"/>
              <a:ext cx="1358900" cy="544830"/>
            </a:xfrm>
            <a:custGeom>
              <a:rect l="l" t="t" r="r" b="b"/>
              <a:pathLst>
                <a:path w="1358900" h="544829">
                  <a:moveTo>
                    <a:pt x="0" y="0"/>
                  </a:moveTo>
                  <a:lnTo>
                    <a:pt x="1358899" y="0"/>
                  </a:lnTo>
                  <a:lnTo>
                    <a:pt x="1358899" y="544512"/>
                  </a:lnTo>
                  <a:lnTo>
                    <a:pt x="0" y="544512"/>
                  </a:lnTo>
                  <a:lnTo>
                    <a:pt x="0" y="0"/>
                  </a:lnTo>
                  <a:close/>
                </a:path>
              </a:pathLst>
            </a:custGeom>
            <a:ln w="25400">
              <a:solidFill>
                <a:srgbClr val="CECECE"/>
              </a:solidFill>
            </a:ln>
          </p:spPr>
          <p:txBody>
            <a:bodyPr wrap="square" lIns="0" tIns="0" rIns="0" bIns="0" rtlCol="0"/>
            <a:lstStyle/>
            <a:p/>
          </p:txBody>
        </p:sp>
      </p:grpSp>
      <p:sp>
        <p:nvSpPr>
          <p:cNvPr id="80" name="object 80"/>
          <p:cNvSpPr txBox="1"/>
          <p:nvPr/>
        </p:nvSpPr>
        <p:spPr>
          <a:xfrm>
            <a:off x="3357562" y="3224486"/>
            <a:ext cx="1370965" cy="457200"/>
          </a:xfrm>
          <a:prstGeom prst="rect">
            <a:avLst/>
          </a:prstGeom>
        </p:spPr>
        <p:txBody>
          <a:bodyPr vert="horz" wrap="square" lIns="0" tIns="12700" rIns="0" bIns="0" rtlCol="0">
            <a:spAutoFit/>
          </a:bodyPr>
          <a:lstStyle/>
          <a:p>
            <a:pPr marL="330200" marR="513715" indent="23495">
              <a:lnSpc>
                <a:spcPct val="108900"/>
              </a:lnSpc>
              <a:spcBef>
                <a:spcPts val="100"/>
              </a:spcBef>
            </a:pPr>
            <a:r>
              <a:rPr sz="1300" b="1" spc="-20">
                <a:latin typeface="Microsoft JhengHei"/>
                <a:cs typeface="Microsoft JhengHei"/>
              </a:rPr>
              <a:t>样品的</a:t>
            </a:r>
            <a:r>
              <a:rPr sz="1300" b="1" spc="-25">
                <a:latin typeface="Microsoft JhengHei"/>
                <a:cs typeface="Microsoft JhengHei"/>
              </a:rPr>
              <a:t>波动</a:t>
            </a:r>
            <a:endParaRPr sz="1300">
              <a:latin typeface="Microsoft JhengHei"/>
              <a:cs typeface="Microsoft JhengHei"/>
            </a:endParaRPr>
          </a:p>
        </p:txBody>
      </p:sp>
      <p:sp>
        <p:nvSpPr>
          <p:cNvPr id="81" name="object 81"/>
          <p:cNvSpPr/>
          <p:nvPr/>
        </p:nvSpPr>
        <p:spPr>
          <a:xfrm>
            <a:off x="4746625" y="3217862"/>
            <a:ext cx="19050" cy="563880"/>
          </a:xfrm>
          <a:custGeom>
            <a:rect l="l" t="t" r="r" b="b"/>
            <a:pathLst>
              <a:path w="19050" h="563879">
                <a:moveTo>
                  <a:pt x="19050" y="563562"/>
                </a:moveTo>
                <a:lnTo>
                  <a:pt x="0" y="563562"/>
                </a:lnTo>
                <a:lnTo>
                  <a:pt x="0" y="0"/>
                </a:lnTo>
                <a:lnTo>
                  <a:pt x="19050" y="0"/>
                </a:lnTo>
                <a:lnTo>
                  <a:pt x="19050" y="563562"/>
                </a:lnTo>
                <a:close/>
              </a:path>
            </a:pathLst>
          </a:custGeom>
          <a:solidFill>
            <a:srgbClr val="CECECE"/>
          </a:solidFill>
        </p:spPr>
        <p:txBody>
          <a:bodyPr wrap="square" lIns="0" tIns="0" rIns="0" bIns="0" rtlCol="0"/>
          <a:lstStyle/>
          <a:p/>
        </p:txBody>
      </p:sp>
      <p:sp>
        <p:nvSpPr>
          <p:cNvPr id="82" name="object 82"/>
          <p:cNvSpPr txBox="1"/>
          <p:nvPr/>
        </p:nvSpPr>
        <p:spPr>
          <a:xfrm>
            <a:off x="1593850" y="2546349"/>
            <a:ext cx="1839595" cy="344805"/>
          </a:xfrm>
          <a:prstGeom prst="rect">
            <a:avLst/>
          </a:prstGeom>
          <a:solidFill>
            <a:srgbClr val="EBEBEB"/>
          </a:solidFill>
        </p:spPr>
        <p:txBody>
          <a:bodyPr vert="horz" wrap="square" lIns="0" tIns="34925" rIns="0" bIns="0" rtlCol="0">
            <a:spAutoFit/>
          </a:bodyPr>
          <a:lstStyle/>
          <a:p>
            <a:pPr marL="301625">
              <a:lnSpc>
                <a:spcPct val="100000"/>
              </a:lnSpc>
              <a:spcBef>
                <a:spcPts val="275"/>
              </a:spcBef>
            </a:pPr>
            <a:r>
              <a:rPr sz="1300" b="1">
                <a:latin typeface="Microsoft JhengHei"/>
                <a:cs typeface="Microsoft JhengHei"/>
              </a:rPr>
              <a:t>实际</a:t>
            </a:r>
            <a:r>
              <a:rPr sz="1300" b="1" spc="-10">
                <a:latin typeface="Arial"/>
                <a:cs typeface="Arial"/>
              </a:rPr>
              <a:t>PROCESS</a:t>
            </a:r>
            <a:r>
              <a:rPr sz="1300" b="1" spc="-25">
                <a:latin typeface="Microsoft JhengHei"/>
                <a:cs typeface="Microsoft JhengHei"/>
              </a:rPr>
              <a:t>波动</a:t>
            </a:r>
            <a:endParaRPr sz="1300">
              <a:latin typeface="Microsoft JhengHei"/>
              <a:cs typeface="Microsoft JhengHei"/>
            </a:endParaRPr>
          </a:p>
        </p:txBody>
      </p:sp>
      <p:grpSp>
        <p:nvGrpSpPr>
          <p:cNvPr id="83" name="object 83"/>
          <p:cNvGrpSpPr/>
          <p:nvPr/>
        </p:nvGrpSpPr>
        <p:grpSpPr>
          <a:xfrm>
            <a:off x="1568450" y="2520949"/>
            <a:ext cx="4654550" cy="1889125"/>
            <a:chOff x="1568450" y="2520949"/>
            <a:chExt cx="4654550" cy="1889125"/>
          </a:xfrm>
        </p:grpSpPr>
        <p:sp>
          <p:nvSpPr>
            <p:cNvPr id="84" name="object 84"/>
            <p:cNvSpPr/>
            <p:nvPr/>
          </p:nvSpPr>
          <p:spPr>
            <a:xfrm>
              <a:off x="1597025" y="2552699"/>
              <a:ext cx="1873250" cy="338455"/>
            </a:xfrm>
            <a:custGeom>
              <a:rect l="l" t="t" r="r" b="b"/>
              <a:pathLst>
                <a:path w="1873250" h="338455">
                  <a:moveTo>
                    <a:pt x="1873250" y="0"/>
                  </a:moveTo>
                  <a:lnTo>
                    <a:pt x="1854200" y="0"/>
                  </a:lnTo>
                  <a:lnTo>
                    <a:pt x="1854200" y="317500"/>
                  </a:lnTo>
                  <a:lnTo>
                    <a:pt x="0" y="317500"/>
                  </a:lnTo>
                  <a:lnTo>
                    <a:pt x="0" y="338137"/>
                  </a:lnTo>
                  <a:lnTo>
                    <a:pt x="1854200" y="338137"/>
                  </a:lnTo>
                  <a:lnTo>
                    <a:pt x="1873250" y="338137"/>
                  </a:lnTo>
                  <a:lnTo>
                    <a:pt x="1873250" y="317500"/>
                  </a:lnTo>
                  <a:lnTo>
                    <a:pt x="1873250" y="0"/>
                  </a:lnTo>
                  <a:close/>
                </a:path>
              </a:pathLst>
            </a:custGeom>
            <a:solidFill>
              <a:srgbClr val="CECECE"/>
            </a:solidFill>
          </p:spPr>
          <p:txBody>
            <a:bodyPr wrap="square" lIns="0" tIns="0" rIns="0" bIns="0" rtlCol="0"/>
            <a:lstStyle/>
            <a:p/>
          </p:txBody>
        </p:sp>
        <p:sp>
          <p:nvSpPr>
            <p:cNvPr id="85" name="object 85"/>
            <p:cNvSpPr/>
            <p:nvPr/>
          </p:nvSpPr>
          <p:spPr>
            <a:xfrm>
              <a:off x="1581150" y="2533649"/>
              <a:ext cx="1852930" cy="320675"/>
            </a:xfrm>
            <a:custGeom>
              <a:rect l="l" t="t" r="r" b="b"/>
              <a:pathLst>
                <a:path w="1852929" h="320675">
                  <a:moveTo>
                    <a:pt x="0" y="0"/>
                  </a:moveTo>
                  <a:lnTo>
                    <a:pt x="1852612" y="0"/>
                  </a:lnTo>
                  <a:lnTo>
                    <a:pt x="1852612" y="320675"/>
                  </a:lnTo>
                  <a:lnTo>
                    <a:pt x="0" y="320675"/>
                  </a:lnTo>
                  <a:lnTo>
                    <a:pt x="0" y="0"/>
                  </a:lnTo>
                  <a:close/>
                </a:path>
              </a:pathLst>
            </a:custGeom>
            <a:ln w="25400">
              <a:solidFill>
                <a:srgbClr val="CECECE"/>
              </a:solidFill>
            </a:ln>
          </p:spPr>
          <p:txBody>
            <a:bodyPr wrap="square" lIns="0" tIns="0" rIns="0" bIns="0" rtlCol="0"/>
            <a:lstStyle/>
            <a:p/>
          </p:txBody>
        </p:sp>
        <p:sp>
          <p:nvSpPr>
            <p:cNvPr id="86" name="object 86"/>
            <p:cNvSpPr/>
            <p:nvPr/>
          </p:nvSpPr>
          <p:spPr>
            <a:xfrm flipH="1">
              <a:off x="5611812" y="3800474"/>
              <a:ext cx="0" cy="120650"/>
            </a:xfrm>
            <a:custGeom>
              <a:rect l="l" t="t" r="r" b="b"/>
              <a:pathLst>
                <a:path h="120650">
                  <a:moveTo>
                    <a:pt x="0" y="0"/>
                  </a:moveTo>
                  <a:lnTo>
                    <a:pt x="0" y="120650"/>
                  </a:lnTo>
                </a:path>
              </a:pathLst>
            </a:custGeom>
            <a:ln w="25400">
              <a:solidFill>
                <a:srgbClr val="000000"/>
              </a:solidFill>
            </a:ln>
          </p:spPr>
          <p:txBody>
            <a:bodyPr wrap="square" lIns="0" tIns="0" rIns="0" bIns="0" rtlCol="0"/>
            <a:lstStyle/>
            <a:p/>
          </p:txBody>
        </p:sp>
        <p:sp>
          <p:nvSpPr>
            <p:cNvPr id="87" name="object 87"/>
            <p:cNvSpPr/>
            <p:nvPr/>
          </p:nvSpPr>
          <p:spPr>
            <a:xfrm flipH="1">
              <a:off x="3805237" y="3944937"/>
              <a:ext cx="0" cy="116205"/>
            </a:xfrm>
            <a:custGeom>
              <a:rect l="l" t="t" r="r" b="b"/>
              <a:pathLst>
                <a:path h="116204">
                  <a:moveTo>
                    <a:pt x="0" y="0"/>
                  </a:moveTo>
                  <a:lnTo>
                    <a:pt x="0" y="115887"/>
                  </a:lnTo>
                </a:path>
              </a:pathLst>
            </a:custGeom>
            <a:ln w="25400">
              <a:solidFill>
                <a:srgbClr val="000000"/>
              </a:solidFill>
            </a:ln>
          </p:spPr>
          <p:txBody>
            <a:bodyPr wrap="square" lIns="0" tIns="0" rIns="0" bIns="0" rtlCol="0"/>
            <a:lstStyle/>
            <a:p/>
          </p:txBody>
        </p:sp>
        <p:sp>
          <p:nvSpPr>
            <p:cNvPr id="88" name="object 88"/>
            <p:cNvSpPr/>
            <p:nvPr/>
          </p:nvSpPr>
          <p:spPr>
            <a:xfrm flipH="1">
              <a:off x="5006975" y="3944937"/>
              <a:ext cx="0" cy="116205"/>
            </a:xfrm>
            <a:custGeom>
              <a:rect l="l" t="t" r="r" b="b"/>
              <a:pathLst>
                <a:path h="116204">
                  <a:moveTo>
                    <a:pt x="0" y="0"/>
                  </a:moveTo>
                  <a:lnTo>
                    <a:pt x="0" y="115887"/>
                  </a:lnTo>
                </a:path>
              </a:pathLst>
            </a:custGeom>
            <a:ln w="25400">
              <a:solidFill>
                <a:srgbClr val="000000"/>
              </a:solidFill>
            </a:ln>
          </p:spPr>
          <p:txBody>
            <a:bodyPr wrap="square" lIns="0" tIns="0" rIns="0" bIns="0" rtlCol="0"/>
            <a:lstStyle/>
            <a:p/>
          </p:txBody>
        </p:sp>
        <p:sp>
          <p:nvSpPr>
            <p:cNvPr id="89" name="object 89"/>
            <p:cNvSpPr/>
            <p:nvPr/>
          </p:nvSpPr>
          <p:spPr>
            <a:xfrm flipH="1">
              <a:off x="6210300" y="3944937"/>
              <a:ext cx="0" cy="116205"/>
            </a:xfrm>
            <a:custGeom>
              <a:rect l="l" t="t" r="r" b="b"/>
              <a:pathLst>
                <a:path h="116204">
                  <a:moveTo>
                    <a:pt x="0" y="0"/>
                  </a:moveTo>
                  <a:lnTo>
                    <a:pt x="0" y="115887"/>
                  </a:lnTo>
                </a:path>
              </a:pathLst>
            </a:custGeom>
            <a:ln w="25400">
              <a:solidFill>
                <a:srgbClr val="000000"/>
              </a:solidFill>
            </a:ln>
          </p:spPr>
          <p:txBody>
            <a:bodyPr wrap="square" lIns="0" tIns="0" rIns="0" bIns="0" rtlCol="0"/>
            <a:lstStyle/>
            <a:p/>
          </p:txBody>
        </p:sp>
        <p:sp>
          <p:nvSpPr>
            <p:cNvPr id="90" name="object 90"/>
            <p:cNvSpPr/>
            <p:nvPr/>
          </p:nvSpPr>
          <p:spPr>
            <a:xfrm>
              <a:off x="3811587" y="3932237"/>
              <a:ext cx="1787525" cy="0"/>
            </a:xfrm>
            <a:custGeom>
              <a:rect l="l" t="t" r="r" b="b"/>
              <a:pathLst>
                <a:path w="1787525">
                  <a:moveTo>
                    <a:pt x="0" y="0"/>
                  </a:moveTo>
                  <a:lnTo>
                    <a:pt x="1182687" y="0"/>
                  </a:lnTo>
                </a:path>
                <a:path w="1787525">
                  <a:moveTo>
                    <a:pt x="1208087" y="0"/>
                  </a:moveTo>
                  <a:lnTo>
                    <a:pt x="1787525" y="0"/>
                  </a:lnTo>
                </a:path>
              </a:pathLst>
            </a:custGeom>
            <a:ln w="25400">
              <a:solidFill>
                <a:srgbClr val="000000"/>
              </a:solidFill>
            </a:ln>
          </p:spPr>
          <p:txBody>
            <a:bodyPr wrap="square" lIns="0" tIns="0" rIns="0" bIns="0" rtlCol="0"/>
            <a:lstStyle/>
            <a:p/>
          </p:txBody>
        </p:sp>
        <p:sp>
          <p:nvSpPr>
            <p:cNvPr id="91" name="object 91"/>
            <p:cNvSpPr/>
            <p:nvPr/>
          </p:nvSpPr>
          <p:spPr>
            <a:xfrm>
              <a:off x="3270249" y="4073524"/>
              <a:ext cx="1036955" cy="336550"/>
            </a:xfrm>
            <a:custGeom>
              <a:rect l="l" t="t" r="r" b="b"/>
              <a:pathLst>
                <a:path w="1036953" h="336550">
                  <a:moveTo>
                    <a:pt x="1036637" y="336550"/>
                  </a:moveTo>
                  <a:lnTo>
                    <a:pt x="0" y="336550"/>
                  </a:lnTo>
                  <a:lnTo>
                    <a:pt x="0" y="0"/>
                  </a:lnTo>
                  <a:lnTo>
                    <a:pt x="1036637" y="0"/>
                  </a:lnTo>
                  <a:lnTo>
                    <a:pt x="1036637" y="336550"/>
                  </a:lnTo>
                  <a:close/>
                </a:path>
              </a:pathLst>
            </a:custGeom>
            <a:solidFill>
              <a:srgbClr val="EBEBEB"/>
            </a:solidFill>
          </p:spPr>
          <p:txBody>
            <a:bodyPr wrap="square" lIns="0" tIns="0" rIns="0" bIns="0" rtlCol="0"/>
            <a:lstStyle/>
            <a:p/>
          </p:txBody>
        </p:sp>
      </p:grpSp>
      <p:sp>
        <p:nvSpPr>
          <p:cNvPr id="92" name="object 92"/>
          <p:cNvSpPr txBox="1"/>
          <p:nvPr/>
        </p:nvSpPr>
        <p:spPr>
          <a:xfrm>
            <a:off x="3282950" y="4084637"/>
            <a:ext cx="1017905" cy="319405"/>
          </a:xfrm>
          <a:prstGeom prst="rect">
            <a:avLst/>
          </a:prstGeom>
          <a:ln w="25400">
            <a:solidFill>
              <a:srgbClr val="CECECE"/>
            </a:solidFill>
          </a:ln>
        </p:spPr>
        <p:txBody>
          <a:bodyPr vert="horz" wrap="square" lIns="0" tIns="81280" rIns="0" bIns="0" rtlCol="0">
            <a:spAutoFit/>
          </a:bodyPr>
          <a:lstStyle/>
          <a:p>
            <a:pPr marL="277495">
              <a:lnSpc>
                <a:spcPct val="100000"/>
              </a:lnSpc>
              <a:spcBef>
                <a:spcPts val="640"/>
              </a:spcBef>
            </a:pPr>
            <a:r>
              <a:rPr sz="1300" b="1" spc="-20">
                <a:solidFill>
                  <a:srgbClr val="0066FF"/>
                </a:solidFill>
                <a:latin typeface="Microsoft JhengHei"/>
                <a:cs typeface="Microsoft JhengHei"/>
              </a:rPr>
              <a:t>重复性</a:t>
            </a:r>
            <a:endParaRPr sz="1300">
              <a:latin typeface="Microsoft JhengHei"/>
              <a:cs typeface="Microsoft JhengHei"/>
            </a:endParaRPr>
          </a:p>
        </p:txBody>
      </p:sp>
      <p:grpSp>
        <p:nvGrpSpPr>
          <p:cNvPr id="93" name="object 93"/>
          <p:cNvGrpSpPr/>
          <p:nvPr/>
        </p:nvGrpSpPr>
        <p:grpSpPr>
          <a:xfrm>
            <a:off x="4903787" y="3184525"/>
            <a:ext cx="1973580" cy="1240155"/>
            <a:chOff x="4903787" y="3184525"/>
            <a:chExt cx="1973580" cy="1240155"/>
          </a:xfrm>
        </p:grpSpPr>
        <p:sp>
          <p:nvSpPr>
            <p:cNvPr id="94" name="object 94"/>
            <p:cNvSpPr/>
            <p:nvPr/>
          </p:nvSpPr>
          <p:spPr>
            <a:xfrm>
              <a:off x="6857999" y="4086225"/>
              <a:ext cx="19050" cy="338455"/>
            </a:xfrm>
            <a:custGeom>
              <a:rect l="l" t="t" r="r" b="b"/>
              <a:pathLst>
                <a:path w="19050" h="338454">
                  <a:moveTo>
                    <a:pt x="19050" y="338137"/>
                  </a:moveTo>
                  <a:lnTo>
                    <a:pt x="0" y="338137"/>
                  </a:lnTo>
                  <a:lnTo>
                    <a:pt x="0" y="0"/>
                  </a:lnTo>
                  <a:lnTo>
                    <a:pt x="19050" y="0"/>
                  </a:lnTo>
                  <a:lnTo>
                    <a:pt x="19050" y="338137"/>
                  </a:lnTo>
                  <a:close/>
                </a:path>
              </a:pathLst>
            </a:custGeom>
            <a:solidFill>
              <a:srgbClr val="CECECE"/>
            </a:solidFill>
          </p:spPr>
          <p:txBody>
            <a:bodyPr wrap="square" lIns="0" tIns="0" rIns="0" bIns="0" rtlCol="0"/>
            <a:lstStyle/>
            <a:p/>
          </p:txBody>
        </p:sp>
        <p:sp>
          <p:nvSpPr>
            <p:cNvPr id="95" name="object 95"/>
            <p:cNvSpPr/>
            <p:nvPr/>
          </p:nvSpPr>
          <p:spPr>
            <a:xfrm>
              <a:off x="4903787" y="3184525"/>
              <a:ext cx="1379855" cy="563880"/>
            </a:xfrm>
            <a:custGeom>
              <a:rect l="l" t="t" r="r" b="b"/>
              <a:pathLst>
                <a:path w="1379854" h="563879">
                  <a:moveTo>
                    <a:pt x="1379537" y="563562"/>
                  </a:moveTo>
                  <a:lnTo>
                    <a:pt x="0" y="563562"/>
                  </a:lnTo>
                  <a:lnTo>
                    <a:pt x="0" y="0"/>
                  </a:lnTo>
                  <a:lnTo>
                    <a:pt x="1379537" y="0"/>
                  </a:lnTo>
                  <a:lnTo>
                    <a:pt x="1379537" y="563562"/>
                  </a:lnTo>
                  <a:close/>
                </a:path>
              </a:pathLst>
            </a:custGeom>
            <a:solidFill>
              <a:srgbClr val="EBEBEB"/>
            </a:solidFill>
          </p:spPr>
          <p:txBody>
            <a:bodyPr wrap="square" lIns="0" tIns="0" rIns="0" bIns="0" rtlCol="0"/>
            <a:lstStyle/>
            <a:p/>
          </p:txBody>
        </p:sp>
      </p:grpSp>
      <p:sp>
        <p:nvSpPr>
          <p:cNvPr id="96" name="object 96"/>
          <p:cNvSpPr txBox="1"/>
          <p:nvPr/>
        </p:nvSpPr>
        <p:spPr>
          <a:xfrm>
            <a:off x="4498974" y="4129484"/>
            <a:ext cx="990600" cy="223520"/>
          </a:xfrm>
          <a:prstGeom prst="rect">
            <a:avLst/>
          </a:prstGeom>
        </p:spPr>
        <p:txBody>
          <a:bodyPr vert="horz" wrap="square" lIns="0" tIns="12700" rIns="0" bIns="0" rtlCol="0">
            <a:spAutoFit/>
          </a:bodyPr>
          <a:lstStyle/>
          <a:p>
            <a:pPr marL="274320">
              <a:lnSpc>
                <a:spcPct val="100000"/>
              </a:lnSpc>
              <a:spcBef>
                <a:spcPts val="100"/>
              </a:spcBef>
            </a:pPr>
            <a:r>
              <a:rPr sz="1300" b="1" spc="-25">
                <a:solidFill>
                  <a:srgbClr val="143047"/>
                </a:solidFill>
                <a:latin typeface="Microsoft JhengHei"/>
                <a:cs typeface="Microsoft JhengHei"/>
              </a:rPr>
              <a:t>校正</a:t>
            </a:r>
            <a:endParaRPr sz="1300">
              <a:latin typeface="Microsoft JhengHei"/>
              <a:cs typeface="Microsoft JhengHei"/>
            </a:endParaRPr>
          </a:p>
        </p:txBody>
      </p:sp>
      <p:sp>
        <p:nvSpPr>
          <p:cNvPr id="97" name="object 97"/>
          <p:cNvSpPr txBox="1"/>
          <p:nvPr/>
        </p:nvSpPr>
        <p:spPr>
          <a:xfrm>
            <a:off x="4929187" y="3242071"/>
            <a:ext cx="1344930" cy="223520"/>
          </a:xfrm>
          <a:prstGeom prst="rect">
            <a:avLst/>
          </a:prstGeom>
        </p:spPr>
        <p:txBody>
          <a:bodyPr vert="horz" wrap="square" lIns="0" tIns="12700" rIns="0" bIns="0" rtlCol="0">
            <a:spAutoFit/>
          </a:bodyPr>
          <a:lstStyle/>
          <a:p>
            <a:pPr marL="165100">
              <a:lnSpc>
                <a:spcPct val="100000"/>
              </a:lnSpc>
              <a:spcBef>
                <a:spcPts val="100"/>
              </a:spcBef>
            </a:pPr>
            <a:r>
              <a:rPr sz="1300" b="1" spc="-10">
                <a:solidFill>
                  <a:srgbClr val="143047"/>
                </a:solidFill>
                <a:latin typeface="Microsoft JhengHei"/>
                <a:cs typeface="Microsoft JhengHei"/>
              </a:rPr>
              <a:t>测量仪器波动</a:t>
            </a:r>
            <a:endParaRPr sz="1300">
              <a:latin typeface="Microsoft JhengHei"/>
              <a:cs typeface="Microsoft JhengHei"/>
            </a:endParaRPr>
          </a:p>
        </p:txBody>
      </p:sp>
      <p:grpSp>
        <p:nvGrpSpPr>
          <p:cNvPr id="98" name="object 98"/>
          <p:cNvGrpSpPr/>
          <p:nvPr/>
        </p:nvGrpSpPr>
        <p:grpSpPr>
          <a:xfrm>
            <a:off x="4903787" y="3184525"/>
            <a:ext cx="2924175" cy="596900"/>
            <a:chOff x="4903787" y="3184525"/>
            <a:chExt cx="2924175" cy="596900"/>
          </a:xfrm>
        </p:grpSpPr>
        <p:sp>
          <p:nvSpPr>
            <p:cNvPr id="99" name="object 99"/>
            <p:cNvSpPr/>
            <p:nvPr/>
          </p:nvSpPr>
          <p:spPr>
            <a:xfrm>
              <a:off x="4932362" y="3217862"/>
              <a:ext cx="1379855" cy="563880"/>
            </a:xfrm>
            <a:custGeom>
              <a:rect l="l" t="t" r="r" b="b"/>
              <a:pathLst>
                <a:path w="1379854" h="563879">
                  <a:moveTo>
                    <a:pt x="1379537" y="539750"/>
                  </a:moveTo>
                  <a:lnTo>
                    <a:pt x="1377937" y="539750"/>
                  </a:lnTo>
                  <a:lnTo>
                    <a:pt x="1377937" y="0"/>
                  </a:lnTo>
                  <a:lnTo>
                    <a:pt x="1358887" y="0"/>
                  </a:lnTo>
                  <a:lnTo>
                    <a:pt x="1358887" y="539750"/>
                  </a:lnTo>
                  <a:lnTo>
                    <a:pt x="0" y="539750"/>
                  </a:lnTo>
                  <a:lnTo>
                    <a:pt x="0" y="560387"/>
                  </a:lnTo>
                  <a:lnTo>
                    <a:pt x="1358887" y="560387"/>
                  </a:lnTo>
                  <a:lnTo>
                    <a:pt x="1358887" y="563562"/>
                  </a:lnTo>
                  <a:lnTo>
                    <a:pt x="1377937" y="563562"/>
                  </a:lnTo>
                  <a:lnTo>
                    <a:pt x="1377937" y="560387"/>
                  </a:lnTo>
                  <a:lnTo>
                    <a:pt x="1379537" y="560387"/>
                  </a:lnTo>
                  <a:lnTo>
                    <a:pt x="1379537" y="539750"/>
                  </a:lnTo>
                  <a:close/>
                </a:path>
              </a:pathLst>
            </a:custGeom>
            <a:solidFill>
              <a:srgbClr val="CECECE"/>
            </a:solidFill>
          </p:spPr>
          <p:txBody>
            <a:bodyPr wrap="square" lIns="0" tIns="0" rIns="0" bIns="0" rtlCol="0"/>
            <a:lstStyle/>
            <a:p/>
          </p:txBody>
        </p:sp>
        <p:sp>
          <p:nvSpPr>
            <p:cNvPr id="100" name="object 100"/>
            <p:cNvSpPr/>
            <p:nvPr/>
          </p:nvSpPr>
          <p:spPr>
            <a:xfrm>
              <a:off x="4916487" y="3197225"/>
              <a:ext cx="1358900" cy="544830"/>
            </a:xfrm>
            <a:custGeom>
              <a:rect l="l" t="t" r="r" b="b"/>
              <a:pathLst>
                <a:path w="1358900" h="544829">
                  <a:moveTo>
                    <a:pt x="0" y="0"/>
                  </a:moveTo>
                  <a:lnTo>
                    <a:pt x="1358899" y="0"/>
                  </a:lnTo>
                  <a:lnTo>
                    <a:pt x="1358899" y="544512"/>
                  </a:lnTo>
                  <a:lnTo>
                    <a:pt x="0" y="544512"/>
                  </a:lnTo>
                  <a:lnTo>
                    <a:pt x="0" y="0"/>
                  </a:lnTo>
                  <a:close/>
                </a:path>
              </a:pathLst>
            </a:custGeom>
            <a:ln w="25400">
              <a:solidFill>
                <a:srgbClr val="CECECE"/>
              </a:solidFill>
            </a:ln>
          </p:spPr>
          <p:txBody>
            <a:bodyPr wrap="square" lIns="0" tIns="0" rIns="0" bIns="0" rtlCol="0"/>
            <a:lstStyle/>
            <a:p/>
          </p:txBody>
        </p:sp>
        <p:sp>
          <p:nvSpPr>
            <p:cNvPr id="101" name="object 101"/>
            <p:cNvSpPr/>
            <p:nvPr/>
          </p:nvSpPr>
          <p:spPr>
            <a:xfrm>
              <a:off x="6448423" y="3184525"/>
              <a:ext cx="1379855" cy="563880"/>
            </a:xfrm>
            <a:custGeom>
              <a:rect l="l" t="t" r="r" b="b"/>
              <a:pathLst>
                <a:path w="1379854" h="563879">
                  <a:moveTo>
                    <a:pt x="1379537" y="563562"/>
                  </a:moveTo>
                  <a:lnTo>
                    <a:pt x="0" y="563562"/>
                  </a:lnTo>
                  <a:lnTo>
                    <a:pt x="0" y="0"/>
                  </a:lnTo>
                  <a:lnTo>
                    <a:pt x="1379537" y="0"/>
                  </a:lnTo>
                  <a:lnTo>
                    <a:pt x="1379537" y="563562"/>
                  </a:lnTo>
                  <a:close/>
                </a:path>
              </a:pathLst>
            </a:custGeom>
            <a:solidFill>
              <a:srgbClr val="EBEBEB"/>
            </a:solidFill>
          </p:spPr>
          <p:txBody>
            <a:bodyPr wrap="square" lIns="0" tIns="0" rIns="0" bIns="0" rtlCol="0"/>
            <a:lstStyle/>
            <a:p/>
          </p:txBody>
        </p:sp>
      </p:grpSp>
      <p:sp>
        <p:nvSpPr>
          <p:cNvPr id="102" name="object 102"/>
          <p:cNvSpPr txBox="1"/>
          <p:nvPr/>
        </p:nvSpPr>
        <p:spPr>
          <a:xfrm>
            <a:off x="6461125" y="3193653"/>
            <a:ext cx="1358900" cy="563880"/>
          </a:xfrm>
          <a:prstGeom prst="rect">
            <a:avLst/>
          </a:prstGeom>
          <a:ln w="25400">
            <a:solidFill>
              <a:srgbClr val="CECECE"/>
            </a:solidFill>
          </a:ln>
        </p:spPr>
        <p:txBody>
          <a:bodyPr vert="horz" wrap="square" lIns="0" tIns="60960" rIns="0" bIns="0" rtlCol="0">
            <a:spAutoFit/>
          </a:bodyPr>
          <a:lstStyle/>
          <a:p>
            <a:pPr marR="123189" algn="ctr">
              <a:lnSpc>
                <a:spcPct val="100000"/>
              </a:lnSpc>
              <a:spcBef>
                <a:spcPts val="480"/>
              </a:spcBef>
            </a:pPr>
            <a:r>
              <a:rPr sz="1300" b="1" spc="-10">
                <a:solidFill>
                  <a:srgbClr val="0000FF"/>
                </a:solidFill>
                <a:latin typeface="Microsoft JhengHei"/>
                <a:cs typeface="Microsoft JhengHei"/>
              </a:rPr>
              <a:t>作业者波动</a:t>
            </a:r>
            <a:endParaRPr sz="1300">
              <a:latin typeface="Microsoft JhengHei"/>
              <a:cs typeface="Microsoft JhengHei"/>
            </a:endParaRPr>
          </a:p>
          <a:p>
            <a:pPr marR="157480" algn="ctr">
              <a:lnSpc>
                <a:spcPct val="100000"/>
              </a:lnSpc>
              <a:spcBef>
                <a:spcPts val="705"/>
              </a:spcBef>
            </a:pPr>
            <a:r>
              <a:rPr sz="1300" b="1">
                <a:solidFill>
                  <a:srgbClr val="143047"/>
                </a:solidFill>
                <a:latin typeface="Arial"/>
                <a:cs typeface="Arial"/>
              </a:rPr>
              <a:t>(</a:t>
            </a:r>
            <a:r>
              <a:rPr sz="1300" b="1">
                <a:solidFill>
                  <a:srgbClr val="143047"/>
                </a:solidFill>
                <a:latin typeface="Microsoft JhengHei"/>
                <a:cs typeface="Microsoft JhengHei"/>
              </a:rPr>
              <a:t>再现性</a:t>
            </a:r>
            <a:r>
              <a:rPr sz="1300" b="1" spc="-50">
                <a:solidFill>
                  <a:srgbClr val="143047"/>
                </a:solidFill>
                <a:latin typeface="Arial"/>
                <a:cs typeface="Arial"/>
              </a:rPr>
              <a:t>)</a:t>
            </a:r>
            <a:endParaRPr sz="1300">
              <a:latin typeface="Arial"/>
              <a:cs typeface="Arial"/>
            </a:endParaRPr>
          </a:p>
        </p:txBody>
      </p:sp>
      <p:grpSp>
        <p:nvGrpSpPr>
          <p:cNvPr id="103" name="object 103"/>
          <p:cNvGrpSpPr/>
          <p:nvPr/>
        </p:nvGrpSpPr>
        <p:grpSpPr>
          <a:xfrm>
            <a:off x="5432425" y="2522537"/>
            <a:ext cx="2400300" cy="1231900"/>
            <a:chOff x="5432425" y="2522537"/>
            <a:chExt cx="2400300" cy="1231900"/>
          </a:xfrm>
        </p:grpSpPr>
        <p:sp>
          <p:nvSpPr>
            <p:cNvPr id="104" name="object 104"/>
            <p:cNvSpPr/>
            <p:nvPr/>
          </p:nvSpPr>
          <p:spPr>
            <a:xfrm>
              <a:off x="6461125" y="3197225"/>
              <a:ext cx="1358900" cy="544830"/>
            </a:xfrm>
            <a:custGeom>
              <a:rect l="l" t="t" r="r" b="b"/>
              <a:pathLst>
                <a:path w="1358900" h="544829">
                  <a:moveTo>
                    <a:pt x="0" y="0"/>
                  </a:moveTo>
                  <a:lnTo>
                    <a:pt x="1358900" y="0"/>
                  </a:lnTo>
                  <a:lnTo>
                    <a:pt x="1358900" y="544512"/>
                  </a:lnTo>
                  <a:lnTo>
                    <a:pt x="0" y="544512"/>
                  </a:lnTo>
                  <a:lnTo>
                    <a:pt x="0" y="0"/>
                  </a:lnTo>
                  <a:close/>
                </a:path>
              </a:pathLst>
            </a:custGeom>
            <a:ln w="25400">
              <a:solidFill>
                <a:srgbClr val="CECECE"/>
              </a:solidFill>
            </a:ln>
          </p:spPr>
          <p:txBody>
            <a:bodyPr wrap="square" lIns="0" tIns="0" rIns="0" bIns="0" rtlCol="0"/>
            <a:lstStyle/>
            <a:p/>
          </p:txBody>
        </p:sp>
        <p:sp>
          <p:nvSpPr>
            <p:cNvPr id="105" name="object 105"/>
            <p:cNvSpPr/>
            <p:nvPr/>
          </p:nvSpPr>
          <p:spPr>
            <a:xfrm>
              <a:off x="5432425" y="2522537"/>
              <a:ext cx="1873250" cy="336550"/>
            </a:xfrm>
            <a:custGeom>
              <a:rect l="l" t="t" r="r" b="b"/>
              <a:pathLst>
                <a:path w="1873250" h="336550">
                  <a:moveTo>
                    <a:pt x="1873250" y="336550"/>
                  </a:moveTo>
                  <a:lnTo>
                    <a:pt x="0" y="336550"/>
                  </a:lnTo>
                  <a:lnTo>
                    <a:pt x="0" y="0"/>
                  </a:lnTo>
                  <a:lnTo>
                    <a:pt x="1873250" y="0"/>
                  </a:lnTo>
                  <a:lnTo>
                    <a:pt x="1873250" y="336550"/>
                  </a:lnTo>
                  <a:close/>
                </a:path>
              </a:pathLst>
            </a:custGeom>
            <a:solidFill>
              <a:srgbClr val="EBEBEB"/>
            </a:solidFill>
          </p:spPr>
          <p:txBody>
            <a:bodyPr wrap="square" lIns="0" tIns="0" rIns="0" bIns="0" rtlCol="0"/>
            <a:lstStyle/>
            <a:p/>
          </p:txBody>
        </p:sp>
      </p:grpSp>
      <p:sp>
        <p:nvSpPr>
          <p:cNvPr id="106" name="object 106"/>
          <p:cNvSpPr txBox="1"/>
          <p:nvPr/>
        </p:nvSpPr>
        <p:spPr>
          <a:xfrm>
            <a:off x="5457824" y="2546349"/>
            <a:ext cx="1838325" cy="196850"/>
          </a:xfrm>
          <a:prstGeom prst="rect">
            <a:avLst/>
          </a:prstGeom>
          <a:solidFill>
            <a:srgbClr val="EBEBEB"/>
          </a:solidFill>
        </p:spPr>
        <p:txBody>
          <a:bodyPr vert="horz" wrap="square" lIns="0" tIns="34925" rIns="0" bIns="0" rtlCol="0">
            <a:spAutoFit/>
          </a:bodyPr>
          <a:lstStyle/>
          <a:p>
            <a:pPr marL="629920">
              <a:lnSpc>
                <a:spcPts val="1275"/>
              </a:lnSpc>
              <a:spcBef>
                <a:spcPts val="275"/>
              </a:spcBef>
            </a:pPr>
            <a:r>
              <a:rPr sz="1300" b="1" spc="-15">
                <a:latin typeface="Microsoft JhengHei"/>
                <a:cs typeface="Microsoft JhengHei"/>
              </a:rPr>
              <a:t>测量波动</a:t>
            </a:r>
            <a:endParaRPr sz="1300">
              <a:latin typeface="Microsoft JhengHei"/>
              <a:cs typeface="Microsoft JhengHei"/>
            </a:endParaRPr>
          </a:p>
        </p:txBody>
      </p:sp>
      <p:grpSp>
        <p:nvGrpSpPr>
          <p:cNvPr id="107" name="object 107"/>
          <p:cNvGrpSpPr/>
          <p:nvPr/>
        </p:nvGrpSpPr>
        <p:grpSpPr>
          <a:xfrm>
            <a:off x="3021011" y="1858962"/>
            <a:ext cx="4311650" cy="1031875"/>
            <a:chOff x="3021011" y="1858962"/>
            <a:chExt cx="4311650" cy="1031875"/>
          </a:xfrm>
        </p:grpSpPr>
        <p:sp>
          <p:nvSpPr>
            <p:cNvPr id="108" name="object 108"/>
            <p:cNvSpPr/>
            <p:nvPr/>
          </p:nvSpPr>
          <p:spPr>
            <a:xfrm>
              <a:off x="7313611" y="2552700"/>
              <a:ext cx="19050" cy="338455"/>
            </a:xfrm>
            <a:custGeom>
              <a:rect l="l" t="t" r="r" b="b"/>
              <a:pathLst>
                <a:path w="19050" h="338455">
                  <a:moveTo>
                    <a:pt x="19050" y="338137"/>
                  </a:moveTo>
                  <a:lnTo>
                    <a:pt x="0" y="338137"/>
                  </a:lnTo>
                  <a:lnTo>
                    <a:pt x="0" y="0"/>
                  </a:lnTo>
                  <a:lnTo>
                    <a:pt x="19050" y="0"/>
                  </a:lnTo>
                  <a:lnTo>
                    <a:pt x="19050" y="338137"/>
                  </a:lnTo>
                  <a:close/>
                </a:path>
              </a:pathLst>
            </a:custGeom>
            <a:solidFill>
              <a:srgbClr val="CECECE"/>
            </a:solidFill>
          </p:spPr>
          <p:txBody>
            <a:bodyPr wrap="square" lIns="0" tIns="0" rIns="0" bIns="0" rtlCol="0"/>
            <a:lstStyle/>
            <a:p/>
          </p:txBody>
        </p:sp>
        <p:sp>
          <p:nvSpPr>
            <p:cNvPr id="109" name="object 109"/>
            <p:cNvSpPr/>
            <p:nvPr/>
          </p:nvSpPr>
          <p:spPr>
            <a:xfrm>
              <a:off x="5445124" y="2533649"/>
              <a:ext cx="1852930" cy="320675"/>
            </a:xfrm>
            <a:custGeom>
              <a:rect l="l" t="t" r="r" b="b"/>
              <a:pathLst>
                <a:path w="1852929" h="320675">
                  <a:moveTo>
                    <a:pt x="0" y="0"/>
                  </a:moveTo>
                  <a:lnTo>
                    <a:pt x="1852612" y="0"/>
                  </a:lnTo>
                  <a:lnTo>
                    <a:pt x="1852612" y="320675"/>
                  </a:lnTo>
                  <a:lnTo>
                    <a:pt x="0" y="320675"/>
                  </a:lnTo>
                  <a:lnTo>
                    <a:pt x="0" y="0"/>
                  </a:lnTo>
                  <a:close/>
                </a:path>
              </a:pathLst>
            </a:custGeom>
            <a:ln w="25400">
              <a:solidFill>
                <a:srgbClr val="CECECE"/>
              </a:solidFill>
            </a:ln>
          </p:spPr>
          <p:txBody>
            <a:bodyPr wrap="square" lIns="0" tIns="0" rIns="0" bIns="0" rtlCol="0"/>
            <a:lstStyle/>
            <a:p/>
          </p:txBody>
        </p:sp>
        <p:sp>
          <p:nvSpPr>
            <p:cNvPr id="110" name="object 110"/>
            <p:cNvSpPr/>
            <p:nvPr/>
          </p:nvSpPr>
          <p:spPr>
            <a:xfrm>
              <a:off x="3021011" y="1858962"/>
              <a:ext cx="2135505" cy="336550"/>
            </a:xfrm>
            <a:custGeom>
              <a:rect l="l" t="t" r="r" b="b"/>
              <a:pathLst>
                <a:path w="2135504" h="336550">
                  <a:moveTo>
                    <a:pt x="2135187" y="336550"/>
                  </a:moveTo>
                  <a:lnTo>
                    <a:pt x="0" y="336550"/>
                  </a:lnTo>
                  <a:lnTo>
                    <a:pt x="0" y="0"/>
                  </a:lnTo>
                  <a:lnTo>
                    <a:pt x="2135187" y="0"/>
                  </a:lnTo>
                  <a:lnTo>
                    <a:pt x="2135187" y="336550"/>
                  </a:lnTo>
                  <a:close/>
                </a:path>
              </a:pathLst>
            </a:custGeom>
            <a:solidFill>
              <a:srgbClr val="EBEBEB"/>
            </a:solidFill>
          </p:spPr>
          <p:txBody>
            <a:bodyPr wrap="square" lIns="0" tIns="0" rIns="0" bIns="0" rtlCol="0"/>
            <a:lstStyle/>
            <a:p/>
          </p:txBody>
        </p:sp>
      </p:grpSp>
      <p:sp>
        <p:nvSpPr>
          <p:cNvPr id="111" name="object 111"/>
          <p:cNvSpPr txBox="1"/>
          <p:nvPr/>
        </p:nvSpPr>
        <p:spPr>
          <a:xfrm>
            <a:off x="3046412" y="1906789"/>
            <a:ext cx="2100580" cy="223520"/>
          </a:xfrm>
          <a:prstGeom prst="rect">
            <a:avLst/>
          </a:prstGeom>
        </p:spPr>
        <p:txBody>
          <a:bodyPr vert="horz" wrap="square" lIns="0" tIns="12700" rIns="0" bIns="0" rtlCol="0">
            <a:spAutoFit/>
          </a:bodyPr>
          <a:lstStyle/>
          <a:p>
            <a:pPr marL="255270">
              <a:lnSpc>
                <a:spcPct val="100000"/>
              </a:lnSpc>
              <a:spcBef>
                <a:spcPts val="100"/>
              </a:spcBef>
            </a:pPr>
            <a:r>
              <a:rPr sz="1300" b="1">
                <a:latin typeface="Microsoft JhengHei"/>
                <a:cs typeface="Microsoft JhengHei"/>
              </a:rPr>
              <a:t>观察到的</a:t>
            </a:r>
            <a:r>
              <a:rPr sz="1300" b="1" spc="-10">
                <a:latin typeface="Arial"/>
                <a:cs typeface="Arial"/>
              </a:rPr>
              <a:t>PROCESS</a:t>
            </a:r>
            <a:r>
              <a:rPr sz="1300" b="1" spc="-25">
                <a:latin typeface="Microsoft JhengHei"/>
                <a:cs typeface="Microsoft JhengHei"/>
              </a:rPr>
              <a:t>波动</a:t>
            </a:r>
            <a:endParaRPr sz="1300">
              <a:latin typeface="Microsoft JhengHei"/>
              <a:cs typeface="Microsoft JhengHei"/>
            </a:endParaRPr>
          </a:p>
        </p:txBody>
      </p:sp>
      <p:grpSp>
        <p:nvGrpSpPr>
          <p:cNvPr id="112" name="object 112"/>
          <p:cNvGrpSpPr/>
          <p:nvPr/>
        </p:nvGrpSpPr>
        <p:grpSpPr>
          <a:xfrm>
            <a:off x="3021012" y="1857375"/>
            <a:ext cx="4078604" cy="2187575"/>
            <a:chOff x="3021012" y="1857375"/>
            <a:chExt cx="4078604" cy="2187575"/>
          </a:xfrm>
        </p:grpSpPr>
        <p:sp>
          <p:nvSpPr>
            <p:cNvPr id="113" name="object 113"/>
            <p:cNvSpPr/>
            <p:nvPr/>
          </p:nvSpPr>
          <p:spPr>
            <a:xfrm>
              <a:off x="3049574" y="1892299"/>
              <a:ext cx="2135505" cy="336550"/>
            </a:xfrm>
            <a:custGeom>
              <a:rect l="l" t="t" r="r" b="b"/>
              <a:pathLst>
                <a:path w="2135504" h="336550">
                  <a:moveTo>
                    <a:pt x="2135187" y="314325"/>
                  </a:moveTo>
                  <a:lnTo>
                    <a:pt x="2133600" y="314325"/>
                  </a:lnTo>
                  <a:lnTo>
                    <a:pt x="2133600" y="0"/>
                  </a:lnTo>
                  <a:lnTo>
                    <a:pt x="2114550" y="0"/>
                  </a:lnTo>
                  <a:lnTo>
                    <a:pt x="2114550" y="314325"/>
                  </a:lnTo>
                  <a:lnTo>
                    <a:pt x="0" y="314325"/>
                  </a:lnTo>
                  <a:lnTo>
                    <a:pt x="0" y="334962"/>
                  </a:lnTo>
                  <a:lnTo>
                    <a:pt x="2114550" y="334962"/>
                  </a:lnTo>
                  <a:lnTo>
                    <a:pt x="2114550" y="336550"/>
                  </a:lnTo>
                  <a:lnTo>
                    <a:pt x="2133600" y="336550"/>
                  </a:lnTo>
                  <a:lnTo>
                    <a:pt x="2133600" y="334962"/>
                  </a:lnTo>
                  <a:lnTo>
                    <a:pt x="2135187" y="334962"/>
                  </a:lnTo>
                  <a:lnTo>
                    <a:pt x="2135187" y="314325"/>
                  </a:lnTo>
                  <a:close/>
                </a:path>
              </a:pathLst>
            </a:custGeom>
            <a:solidFill>
              <a:srgbClr val="CECECE"/>
            </a:solidFill>
          </p:spPr>
          <p:txBody>
            <a:bodyPr wrap="square" lIns="0" tIns="0" rIns="0" bIns="0" rtlCol="0"/>
            <a:lstStyle/>
            <a:p/>
          </p:txBody>
        </p:sp>
        <p:sp>
          <p:nvSpPr>
            <p:cNvPr id="114" name="object 114"/>
            <p:cNvSpPr/>
            <p:nvPr/>
          </p:nvSpPr>
          <p:spPr>
            <a:xfrm>
              <a:off x="3033712" y="1870075"/>
              <a:ext cx="2114550" cy="320675"/>
            </a:xfrm>
            <a:custGeom>
              <a:rect l="l" t="t" r="r" b="b"/>
              <a:pathLst>
                <a:path w="2114550" h="320675">
                  <a:moveTo>
                    <a:pt x="0" y="0"/>
                  </a:moveTo>
                  <a:lnTo>
                    <a:pt x="2114550" y="0"/>
                  </a:lnTo>
                  <a:lnTo>
                    <a:pt x="2114550" y="320675"/>
                  </a:lnTo>
                  <a:lnTo>
                    <a:pt x="0" y="320675"/>
                  </a:lnTo>
                  <a:lnTo>
                    <a:pt x="0" y="0"/>
                  </a:lnTo>
                  <a:close/>
                </a:path>
              </a:pathLst>
            </a:custGeom>
            <a:ln w="25400">
              <a:solidFill>
                <a:srgbClr val="CECECE"/>
              </a:solidFill>
            </a:ln>
          </p:spPr>
          <p:txBody>
            <a:bodyPr wrap="square" lIns="0" tIns="0" rIns="0" bIns="0" rtlCol="0"/>
            <a:lstStyle/>
            <a:p/>
          </p:txBody>
        </p:sp>
        <p:sp>
          <p:nvSpPr>
            <p:cNvPr id="115" name="object 115"/>
            <p:cNvSpPr/>
            <p:nvPr/>
          </p:nvSpPr>
          <p:spPr>
            <a:xfrm>
              <a:off x="4111625" y="3495675"/>
              <a:ext cx="2981325" cy="542925"/>
            </a:xfrm>
            <a:custGeom>
              <a:rect l="l" t="t" r="r" b="b"/>
              <a:pathLst>
                <a:path w="2981325" h="542925">
                  <a:moveTo>
                    <a:pt x="2981325" y="542925"/>
                  </a:moveTo>
                  <a:lnTo>
                    <a:pt x="0" y="542925"/>
                  </a:lnTo>
                  <a:lnTo>
                    <a:pt x="1490662" y="0"/>
                  </a:lnTo>
                  <a:lnTo>
                    <a:pt x="2981325" y="542925"/>
                  </a:lnTo>
                  <a:close/>
                </a:path>
              </a:pathLst>
            </a:custGeom>
            <a:solidFill>
              <a:srgbClr val="25557A">
                <a:alpha val="50195"/>
              </a:srgbClr>
            </a:solidFill>
          </p:spPr>
          <p:txBody>
            <a:bodyPr wrap="square" lIns="0" tIns="0" rIns="0" bIns="0" rtlCol="0"/>
            <a:lstStyle/>
            <a:p/>
          </p:txBody>
        </p:sp>
        <p:sp>
          <p:nvSpPr>
            <p:cNvPr id="116" name="object 116"/>
            <p:cNvSpPr/>
            <p:nvPr/>
          </p:nvSpPr>
          <p:spPr>
            <a:xfrm>
              <a:off x="4111625" y="3495675"/>
              <a:ext cx="2981325" cy="542925"/>
            </a:xfrm>
            <a:custGeom>
              <a:rect l="l" t="t" r="r" b="b"/>
              <a:pathLst>
                <a:path w="2981325" h="542925">
                  <a:moveTo>
                    <a:pt x="0" y="542925"/>
                  </a:moveTo>
                  <a:lnTo>
                    <a:pt x="1490662" y="0"/>
                  </a:lnTo>
                  <a:lnTo>
                    <a:pt x="2981325" y="542925"/>
                  </a:lnTo>
                  <a:lnTo>
                    <a:pt x="0" y="542925"/>
                  </a:lnTo>
                  <a:close/>
                </a:path>
              </a:pathLst>
            </a:custGeom>
            <a:ln w="12700">
              <a:solidFill>
                <a:srgbClr val="2C3766"/>
              </a:solidFill>
            </a:ln>
          </p:spPr>
          <p:txBody>
            <a:bodyPr wrap="square" lIns="0" tIns="0" rIns="0" bIns="0" rtlCol="0"/>
            <a:lstStyle/>
            <a:p/>
          </p:txBody>
        </p:sp>
      </p:grpSp>
      <p:sp>
        <p:nvSpPr>
          <p:cNvPr id="117" name="object 117"/>
          <p:cNvSpPr txBox="1">
            <a:spLocks noGrp="1"/>
          </p:cNvSpPr>
          <p:nvPr>
            <p:ph type="title"/>
          </p:nvPr>
        </p:nvSpPr>
        <p:spPr>
          <a:xfrm>
            <a:off x="459740" y="1095533"/>
            <a:ext cx="3581400" cy="452120"/>
          </a:xfrm>
          <a:prstGeom prst="rect">
            <a:avLst/>
          </a:prstGeom>
        </p:spPr>
        <p:txBody>
          <a:bodyPr vert="horz" wrap="square" lIns="0" tIns="12700" rIns="0" bIns="0" rtlCol="0">
            <a:spAutoFit/>
          </a:bodyPr>
          <a:lstStyle/>
          <a:p>
            <a:pPr marL="12700">
              <a:lnSpc>
                <a:spcPct val="100000"/>
              </a:lnSpc>
              <a:spcBef>
                <a:spcPts val="100"/>
              </a:spcBef>
            </a:pPr>
            <a:r>
              <a:rPr sz="2800"/>
              <a:t>7.</a:t>
            </a:r>
            <a:r>
              <a:rPr sz="2800" spc="-10"/>
              <a:t>过程波动的主要来源</a:t>
            </a:r>
            <a:endParaRPr sz="2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154487" y="2486242"/>
            <a:ext cx="782955" cy="1912620"/>
          </a:xfrm>
          <a:custGeom>
            <a:rect l="l" t="t" r="r" b="b"/>
            <a:pathLst>
              <a:path w="782954" h="1912620">
                <a:moveTo>
                  <a:pt x="782637" y="1912198"/>
                </a:moveTo>
                <a:lnTo>
                  <a:pt x="0" y="0"/>
                </a:lnTo>
              </a:path>
            </a:pathLst>
          </a:custGeom>
          <a:ln w="25400">
            <a:solidFill>
              <a:srgbClr val="000000"/>
            </a:solidFill>
          </a:ln>
        </p:spPr>
        <p:txBody>
          <a:bodyPr wrap="square" lIns="0" tIns="0" rIns="0" bIns="0" rtlCol="0"/>
          <a:lstStyle/>
          <a:p/>
        </p:txBody>
      </p:sp>
      <p:grpSp>
        <p:nvGrpSpPr>
          <p:cNvPr id="3" name="object 3"/>
          <p:cNvGrpSpPr/>
          <p:nvPr/>
        </p:nvGrpSpPr>
        <p:grpSpPr>
          <a:xfrm>
            <a:off x="1671637" y="4320132"/>
            <a:ext cx="4352925" cy="1704339"/>
            <a:chOff x="1671637" y="4320132"/>
            <a:chExt cx="4352925" cy="1704339"/>
          </a:xfrm>
        </p:grpSpPr>
        <p:sp>
          <p:nvSpPr>
            <p:cNvPr id="4" name="object 4"/>
            <p:cNvSpPr/>
            <p:nvPr/>
          </p:nvSpPr>
          <p:spPr>
            <a:xfrm>
              <a:off x="3138487" y="4418943"/>
              <a:ext cx="694055" cy="1592580"/>
            </a:xfrm>
            <a:custGeom>
              <a:rect l="l" t="t" r="r" b="b"/>
              <a:pathLst>
                <a:path w="694054" h="1592579">
                  <a:moveTo>
                    <a:pt x="693737" y="0"/>
                  </a:moveTo>
                  <a:lnTo>
                    <a:pt x="0" y="1592359"/>
                  </a:lnTo>
                </a:path>
              </a:pathLst>
            </a:custGeom>
            <a:ln w="25400">
              <a:solidFill>
                <a:srgbClr val="000000"/>
              </a:solidFill>
            </a:ln>
          </p:spPr>
          <p:txBody>
            <a:bodyPr wrap="square" lIns="0" tIns="0" rIns="0" bIns="0" rtlCol="0"/>
            <a:lstStyle/>
            <a:p/>
          </p:txBody>
        </p:sp>
        <p:sp>
          <p:nvSpPr>
            <p:cNvPr id="5" name="object 5"/>
            <p:cNvSpPr/>
            <p:nvPr/>
          </p:nvSpPr>
          <p:spPr>
            <a:xfrm>
              <a:off x="1684337" y="4397073"/>
              <a:ext cx="4127500" cy="1905"/>
            </a:xfrm>
            <a:custGeom>
              <a:rect l="l" t="t" r="r" b="b"/>
              <a:pathLst>
                <a:path w="4127500" h="1904">
                  <a:moveTo>
                    <a:pt x="0" y="0"/>
                  </a:moveTo>
                  <a:lnTo>
                    <a:pt x="4127500" y="1366"/>
                  </a:lnTo>
                </a:path>
              </a:pathLst>
            </a:custGeom>
            <a:ln w="25400">
              <a:solidFill>
                <a:srgbClr val="FF0000"/>
              </a:solidFill>
            </a:ln>
          </p:spPr>
          <p:txBody>
            <a:bodyPr wrap="square" lIns="0" tIns="0" rIns="0" bIns="0" rtlCol="0"/>
            <a:lstStyle/>
            <a:p/>
          </p:txBody>
        </p:sp>
        <p:sp>
          <p:nvSpPr>
            <p:cNvPr id="6" name="object 6"/>
            <p:cNvSpPr/>
            <p:nvPr/>
          </p:nvSpPr>
          <p:spPr>
            <a:xfrm>
              <a:off x="5375275" y="4361536"/>
              <a:ext cx="66675" cy="30480"/>
            </a:xfrm>
            <a:custGeom>
              <a:rect l="l" t="t" r="r" b="b"/>
              <a:pathLst>
                <a:path w="66675" h="30478">
                  <a:moveTo>
                    <a:pt x="0" y="30070"/>
                  </a:moveTo>
                  <a:lnTo>
                    <a:pt x="0" y="0"/>
                  </a:lnTo>
                  <a:lnTo>
                    <a:pt x="66675" y="20502"/>
                  </a:lnTo>
                  <a:lnTo>
                    <a:pt x="0" y="30070"/>
                  </a:lnTo>
                  <a:close/>
                </a:path>
              </a:pathLst>
            </a:custGeom>
            <a:solidFill>
              <a:srgbClr val="FFFFFF"/>
            </a:solidFill>
          </p:spPr>
          <p:txBody>
            <a:bodyPr wrap="square" lIns="0" tIns="0" rIns="0" bIns="0" rtlCol="0"/>
            <a:lstStyle/>
            <a:p/>
          </p:txBody>
        </p:sp>
        <p:pic>
          <p:nvPicPr>
            <p:cNvPr id="7" name="object 7"/>
            <p:cNvPicPr/>
            <p:nvPr/>
          </p:nvPicPr>
          <p:blipFill>
            <a:blip r:embed="rId2"/>
            <a:stretch>
              <a:fillRect/>
            </a:stretch>
          </p:blipFill>
          <p:spPr>
            <a:xfrm>
              <a:off x="5807075" y="4320132"/>
              <a:ext cx="217487" cy="144314"/>
            </a:xfrm>
            <a:prstGeom prst="rect">
              <a:avLst/>
            </a:prstGeom>
          </p:spPr>
        </p:pic>
      </p:grpSp>
      <p:sp>
        <p:nvSpPr>
          <p:cNvPr id="8" name="object 8"/>
          <p:cNvSpPr txBox="1"/>
          <p:nvPr/>
        </p:nvSpPr>
        <p:spPr>
          <a:xfrm>
            <a:off x="1219200" y="2173287"/>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solidFill>
                  <a:srgbClr val="0000FF"/>
                </a:solidFill>
                <a:latin typeface="Microsoft JhengHei"/>
                <a:cs typeface="Microsoft JhengHei"/>
              </a:rPr>
              <a:t>测量仪器</a:t>
            </a:r>
            <a:endParaRPr sz="2000">
              <a:latin typeface="Microsoft JhengHei"/>
              <a:cs typeface="Microsoft JhengHei"/>
            </a:endParaRPr>
          </a:p>
        </p:txBody>
      </p:sp>
      <p:sp>
        <p:nvSpPr>
          <p:cNvPr id="9" name="object 9"/>
          <p:cNvSpPr txBox="1"/>
          <p:nvPr/>
        </p:nvSpPr>
        <p:spPr>
          <a:xfrm>
            <a:off x="3922712" y="2170282"/>
            <a:ext cx="533400" cy="330200"/>
          </a:xfrm>
          <a:prstGeom prst="rect">
            <a:avLst/>
          </a:prstGeom>
        </p:spPr>
        <p:txBody>
          <a:bodyPr vert="horz" wrap="square" lIns="0" tIns="12700" rIns="0" bIns="0" rtlCol="0">
            <a:spAutoFit/>
          </a:bodyPr>
          <a:lstStyle/>
          <a:p>
            <a:pPr marL="12700">
              <a:lnSpc>
                <a:spcPct val="100000"/>
              </a:lnSpc>
              <a:spcBef>
                <a:spcPts val="100"/>
              </a:spcBef>
            </a:pPr>
            <a:r>
              <a:rPr sz="2000" b="1" spc="-25">
                <a:solidFill>
                  <a:srgbClr val="0000FF"/>
                </a:solidFill>
                <a:latin typeface="Microsoft JhengHei"/>
                <a:cs typeface="Microsoft JhengHei"/>
              </a:rPr>
              <a:t>方法</a:t>
            </a:r>
            <a:endParaRPr sz="2000">
              <a:latin typeface="Microsoft JhengHei"/>
              <a:cs typeface="Microsoft JhengHei"/>
            </a:endParaRPr>
          </a:p>
        </p:txBody>
      </p:sp>
      <p:sp>
        <p:nvSpPr>
          <p:cNvPr id="10" name="object 10"/>
          <p:cNvSpPr txBox="1"/>
          <p:nvPr/>
        </p:nvSpPr>
        <p:spPr>
          <a:xfrm>
            <a:off x="2090737" y="2846255"/>
            <a:ext cx="1263650" cy="833755"/>
          </a:xfrm>
          <a:prstGeom prst="rect">
            <a:avLst/>
          </a:prstGeom>
        </p:spPr>
        <p:txBody>
          <a:bodyPr vert="horz" wrap="square" lIns="0" tIns="12700" rIns="0" bIns="0" rtlCol="0">
            <a:spAutoFit/>
          </a:bodyPr>
          <a:lstStyle/>
          <a:p>
            <a:pPr marL="133350" marR="176530" indent="-120650">
              <a:lnSpc>
                <a:spcPct val="127499"/>
              </a:lnSpc>
              <a:spcBef>
                <a:spcPts val="100"/>
              </a:spcBef>
            </a:pPr>
            <a:r>
              <a:rPr sz="1400" b="1" spc="-10">
                <a:solidFill>
                  <a:srgbClr val="2C3766"/>
                </a:solidFill>
                <a:latin typeface="Microsoft JhengHei"/>
                <a:cs typeface="Microsoft JhengHei"/>
              </a:rPr>
              <a:t>设备不稳定性</a:t>
            </a:r>
            <a:r>
              <a:rPr sz="1400" b="1" spc="-15">
                <a:solidFill>
                  <a:srgbClr val="2C3766"/>
                </a:solidFill>
                <a:latin typeface="Microsoft JhengHei"/>
                <a:cs typeface="Microsoft JhengHei"/>
              </a:rPr>
              <a:t>配件磨损</a:t>
            </a:r>
            <a:endParaRPr sz="1400">
              <a:latin typeface="Microsoft JhengHei"/>
              <a:cs typeface="Microsoft JhengHei"/>
            </a:endParaRPr>
          </a:p>
          <a:p>
            <a:pPr marL="184150">
              <a:lnSpc>
                <a:spcPct val="100000"/>
              </a:lnSpc>
              <a:spcBef>
                <a:spcPts val="395"/>
              </a:spcBef>
            </a:pPr>
            <a:r>
              <a:rPr sz="1400" b="1" spc="-10">
                <a:solidFill>
                  <a:srgbClr val="2C3766"/>
                </a:solidFill>
                <a:latin typeface="Microsoft JhengHei"/>
                <a:cs typeface="Microsoft JhengHei"/>
              </a:rPr>
              <a:t>电力不稳定性</a:t>
            </a:r>
            <a:endParaRPr sz="1400">
              <a:latin typeface="Microsoft JhengHei"/>
              <a:cs typeface="Microsoft JhengHei"/>
            </a:endParaRPr>
          </a:p>
        </p:txBody>
      </p:sp>
      <p:sp>
        <p:nvSpPr>
          <p:cNvPr id="11" name="object 11"/>
          <p:cNvSpPr txBox="1"/>
          <p:nvPr/>
        </p:nvSpPr>
        <p:spPr>
          <a:xfrm>
            <a:off x="4827587" y="3759165"/>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solidFill>
                  <a:srgbClr val="2C3766"/>
                </a:solidFill>
                <a:latin typeface="Microsoft JhengHei"/>
                <a:cs typeface="Microsoft JhengHei"/>
              </a:rPr>
              <a:t>标准次序</a:t>
            </a:r>
            <a:endParaRPr sz="1400">
              <a:latin typeface="Microsoft JhengHei"/>
              <a:cs typeface="Microsoft JhengHei"/>
            </a:endParaRPr>
          </a:p>
        </p:txBody>
      </p:sp>
      <p:grpSp>
        <p:nvGrpSpPr>
          <p:cNvPr id="12" name="object 12"/>
          <p:cNvGrpSpPr/>
          <p:nvPr/>
        </p:nvGrpSpPr>
        <p:grpSpPr>
          <a:xfrm>
            <a:off x="1728787" y="2435271"/>
            <a:ext cx="3206750" cy="3622040"/>
            <a:chOff x="1728787" y="2435271"/>
            <a:chExt cx="3206750" cy="3622040"/>
          </a:xfrm>
        </p:grpSpPr>
        <p:sp>
          <p:nvSpPr>
            <p:cNvPr id="13" name="object 13"/>
            <p:cNvSpPr/>
            <p:nvPr/>
          </p:nvSpPr>
          <p:spPr>
            <a:xfrm>
              <a:off x="1741487" y="2447971"/>
              <a:ext cx="782955" cy="1912620"/>
            </a:xfrm>
            <a:custGeom>
              <a:rect l="l" t="t" r="r" b="b"/>
              <a:pathLst>
                <a:path w="782955" h="1912620">
                  <a:moveTo>
                    <a:pt x="782637" y="1912198"/>
                  </a:moveTo>
                  <a:lnTo>
                    <a:pt x="0" y="0"/>
                  </a:lnTo>
                </a:path>
              </a:pathLst>
            </a:custGeom>
            <a:ln w="25400">
              <a:solidFill>
                <a:srgbClr val="000000"/>
              </a:solidFill>
            </a:ln>
          </p:spPr>
          <p:txBody>
            <a:bodyPr wrap="square" lIns="0" tIns="0" rIns="0" bIns="0" rtlCol="0"/>
            <a:lstStyle/>
            <a:p/>
          </p:txBody>
        </p:sp>
        <p:sp>
          <p:nvSpPr>
            <p:cNvPr id="14" name="object 14"/>
            <p:cNvSpPr/>
            <p:nvPr/>
          </p:nvSpPr>
          <p:spPr>
            <a:xfrm>
              <a:off x="4229099" y="4451747"/>
              <a:ext cx="694055" cy="1592580"/>
            </a:xfrm>
            <a:custGeom>
              <a:rect l="l" t="t" r="r" b="b"/>
              <a:pathLst>
                <a:path w="694054" h="1592579">
                  <a:moveTo>
                    <a:pt x="693737" y="0"/>
                  </a:moveTo>
                  <a:lnTo>
                    <a:pt x="0" y="1592359"/>
                  </a:lnTo>
                </a:path>
              </a:pathLst>
            </a:custGeom>
            <a:ln w="25400">
              <a:solidFill>
                <a:srgbClr val="000000"/>
              </a:solidFill>
            </a:ln>
          </p:spPr>
          <p:txBody>
            <a:bodyPr wrap="square" lIns="0" tIns="0" rIns="0" bIns="0" rtlCol="0"/>
            <a:lstStyle/>
            <a:p/>
          </p:txBody>
        </p:sp>
        <p:sp>
          <p:nvSpPr>
            <p:cNvPr id="15" name="object 15"/>
            <p:cNvSpPr/>
            <p:nvPr/>
          </p:nvSpPr>
          <p:spPr>
            <a:xfrm>
              <a:off x="1811337" y="4408008"/>
              <a:ext cx="694055" cy="1592580"/>
            </a:xfrm>
            <a:custGeom>
              <a:rect l="l" t="t" r="r" b="b"/>
              <a:pathLst>
                <a:path w="694055" h="1592579">
                  <a:moveTo>
                    <a:pt x="693737" y="0"/>
                  </a:moveTo>
                  <a:lnTo>
                    <a:pt x="0" y="1592359"/>
                  </a:lnTo>
                </a:path>
              </a:pathLst>
            </a:custGeom>
            <a:ln w="25400">
              <a:solidFill>
                <a:srgbClr val="000000"/>
              </a:solidFill>
            </a:ln>
          </p:spPr>
          <p:txBody>
            <a:bodyPr wrap="square" lIns="0" tIns="0" rIns="0" bIns="0" rtlCol="0"/>
            <a:lstStyle/>
            <a:p/>
          </p:txBody>
        </p:sp>
      </p:grpSp>
      <p:sp>
        <p:nvSpPr>
          <p:cNvPr id="16" name="object 16"/>
          <p:cNvSpPr txBox="1"/>
          <p:nvPr/>
        </p:nvSpPr>
        <p:spPr>
          <a:xfrm>
            <a:off x="6318250" y="4243767"/>
            <a:ext cx="1549400" cy="330200"/>
          </a:xfrm>
          <a:prstGeom prst="rect">
            <a:avLst/>
          </a:prstGeom>
        </p:spPr>
        <p:txBody>
          <a:bodyPr vert="horz" wrap="square" lIns="0" tIns="12700" rIns="0" bIns="0" rtlCol="0">
            <a:spAutoFit/>
          </a:bodyPr>
          <a:lstStyle/>
          <a:p>
            <a:pPr marL="12700">
              <a:lnSpc>
                <a:spcPct val="100000"/>
              </a:lnSpc>
              <a:spcBef>
                <a:spcPts val="100"/>
              </a:spcBef>
            </a:pPr>
            <a:r>
              <a:rPr sz="2000" b="1" spc="-10">
                <a:solidFill>
                  <a:srgbClr val="FB0128"/>
                </a:solidFill>
                <a:latin typeface="Microsoft JhengHei"/>
                <a:cs typeface="Microsoft JhengHei"/>
              </a:rPr>
              <a:t>测量系统变差</a:t>
            </a:r>
            <a:endParaRPr sz="2000">
              <a:latin typeface="Microsoft JhengHei"/>
              <a:cs typeface="Microsoft JhengHei"/>
            </a:endParaRPr>
          </a:p>
        </p:txBody>
      </p:sp>
      <p:sp>
        <p:nvSpPr>
          <p:cNvPr id="17" name="object 17"/>
          <p:cNvSpPr txBox="1"/>
          <p:nvPr/>
        </p:nvSpPr>
        <p:spPr>
          <a:xfrm>
            <a:off x="2824163" y="6057553"/>
            <a:ext cx="787400" cy="330200"/>
          </a:xfrm>
          <a:prstGeom prst="rect">
            <a:avLst/>
          </a:prstGeom>
        </p:spPr>
        <p:txBody>
          <a:bodyPr vert="horz" wrap="square" lIns="0" tIns="12700" rIns="0" bIns="0" rtlCol="0">
            <a:spAutoFit/>
          </a:bodyPr>
          <a:lstStyle/>
          <a:p>
            <a:pPr marL="12700">
              <a:lnSpc>
                <a:spcPct val="100000"/>
              </a:lnSpc>
              <a:spcBef>
                <a:spcPts val="100"/>
              </a:spcBef>
            </a:pPr>
            <a:r>
              <a:rPr sz="2000" b="1" spc="-20">
                <a:solidFill>
                  <a:srgbClr val="0000FF"/>
                </a:solidFill>
                <a:latin typeface="Microsoft JhengHei"/>
                <a:cs typeface="Microsoft JhengHei"/>
              </a:rPr>
              <a:t>测量者</a:t>
            </a:r>
            <a:endParaRPr sz="2000">
              <a:latin typeface="Microsoft JhengHei"/>
              <a:cs typeface="Microsoft JhengHei"/>
            </a:endParaRPr>
          </a:p>
        </p:txBody>
      </p:sp>
      <p:sp>
        <p:nvSpPr>
          <p:cNvPr id="18" name="object 18"/>
          <p:cNvSpPr txBox="1"/>
          <p:nvPr/>
        </p:nvSpPr>
        <p:spPr>
          <a:xfrm>
            <a:off x="4014787" y="4594433"/>
            <a:ext cx="1377950" cy="1822450"/>
          </a:xfrm>
          <a:prstGeom prst="rect">
            <a:avLst/>
          </a:prstGeom>
        </p:spPr>
        <p:txBody>
          <a:bodyPr vert="horz" wrap="square" lIns="0" tIns="13970" rIns="0" bIns="0" rtlCol="0">
            <a:spAutoFit/>
          </a:bodyPr>
          <a:lstStyle/>
          <a:p>
            <a:pPr marL="742950" marR="5080" indent="209550">
              <a:lnSpc>
                <a:spcPct val="110800"/>
              </a:lnSpc>
              <a:spcBef>
                <a:spcPts val="110"/>
              </a:spcBef>
            </a:pPr>
            <a:r>
              <a:rPr sz="1400" b="1" spc="-25">
                <a:solidFill>
                  <a:srgbClr val="2C3766"/>
                </a:solidFill>
                <a:latin typeface="Microsoft JhengHei"/>
                <a:cs typeface="Microsoft JhengHei"/>
              </a:rPr>
              <a:t>湿度</a:t>
            </a:r>
            <a:r>
              <a:rPr sz="1400" b="1" spc="-20">
                <a:solidFill>
                  <a:srgbClr val="2C3766"/>
                </a:solidFill>
                <a:latin typeface="Microsoft JhengHei"/>
                <a:cs typeface="Microsoft JhengHei"/>
              </a:rPr>
              <a:t>清洁度</a:t>
            </a:r>
            <a:r>
              <a:rPr sz="1400" b="1" spc="-25">
                <a:solidFill>
                  <a:srgbClr val="2C3766"/>
                </a:solidFill>
                <a:latin typeface="Microsoft JhengHei"/>
                <a:cs typeface="Microsoft JhengHei"/>
              </a:rPr>
              <a:t>震动</a:t>
            </a:r>
            <a:endParaRPr sz="1400">
              <a:latin typeface="Microsoft JhengHei"/>
              <a:cs typeface="Microsoft JhengHei"/>
            </a:endParaRPr>
          </a:p>
          <a:p>
            <a:pPr marL="641350">
              <a:lnSpc>
                <a:spcPct val="100000"/>
              </a:lnSpc>
              <a:spcBef>
                <a:spcPts val="85"/>
              </a:spcBef>
            </a:pPr>
            <a:r>
              <a:rPr sz="1400" b="1" spc="-15">
                <a:solidFill>
                  <a:srgbClr val="2C3766"/>
                </a:solidFill>
                <a:latin typeface="Microsoft JhengHei"/>
                <a:cs typeface="Microsoft JhengHei"/>
              </a:rPr>
              <a:t>电压变化</a:t>
            </a:r>
            <a:endParaRPr sz="1400">
              <a:latin typeface="Microsoft JhengHei"/>
              <a:cs typeface="Microsoft JhengHei"/>
            </a:endParaRPr>
          </a:p>
          <a:p>
            <a:pPr marL="490220" marR="107314" indent="61594">
              <a:lnSpc>
                <a:spcPct val="106000"/>
              </a:lnSpc>
              <a:spcBef>
                <a:spcPts val="155"/>
              </a:spcBef>
            </a:pPr>
            <a:r>
              <a:rPr sz="1400" b="1" spc="-15">
                <a:solidFill>
                  <a:srgbClr val="2C3766"/>
                </a:solidFill>
                <a:latin typeface="Microsoft JhengHei"/>
                <a:cs typeface="Microsoft JhengHei"/>
              </a:rPr>
              <a:t>气温变化</a:t>
            </a:r>
            <a:r>
              <a:rPr sz="1400" b="1">
                <a:solidFill>
                  <a:srgbClr val="2C3766"/>
                </a:solidFill>
                <a:latin typeface="Microsoft JhengHei"/>
                <a:cs typeface="Microsoft JhengHei"/>
              </a:rPr>
              <a:t>灰尘</a:t>
            </a:r>
            <a:r>
              <a:rPr sz="1400" b="1">
                <a:solidFill>
                  <a:srgbClr val="2C3766"/>
                </a:solidFill>
                <a:latin typeface="Times New Roman"/>
                <a:cs typeface="Times New Roman"/>
              </a:rPr>
              <a:t>/</a:t>
            </a:r>
            <a:r>
              <a:rPr sz="1400" b="1" spc="-25">
                <a:solidFill>
                  <a:srgbClr val="2C3766"/>
                </a:solidFill>
                <a:latin typeface="Microsoft JhengHei"/>
                <a:cs typeface="Microsoft JhengHei"/>
              </a:rPr>
              <a:t>噪音</a:t>
            </a:r>
            <a:endParaRPr sz="1400">
              <a:latin typeface="Microsoft JhengHei"/>
              <a:cs typeface="Microsoft JhengHei"/>
            </a:endParaRPr>
          </a:p>
          <a:p>
            <a:pPr marL="12700">
              <a:lnSpc>
                <a:spcPct val="100000"/>
              </a:lnSpc>
              <a:spcBef>
                <a:spcPts val="670"/>
              </a:spcBef>
            </a:pPr>
            <a:r>
              <a:rPr sz="2000" b="1" spc="-25">
                <a:solidFill>
                  <a:srgbClr val="0000FF"/>
                </a:solidFill>
                <a:latin typeface="Microsoft JhengHei"/>
                <a:cs typeface="Microsoft JhengHei"/>
              </a:rPr>
              <a:t>环境</a:t>
            </a:r>
            <a:endParaRPr sz="2000">
              <a:latin typeface="Microsoft JhengHei"/>
              <a:cs typeface="Microsoft JhengHei"/>
            </a:endParaRPr>
          </a:p>
        </p:txBody>
      </p:sp>
      <p:sp>
        <p:nvSpPr>
          <p:cNvPr id="19" name="object 19"/>
          <p:cNvSpPr txBox="1"/>
          <p:nvPr/>
        </p:nvSpPr>
        <p:spPr>
          <a:xfrm>
            <a:off x="1468437" y="4456384"/>
            <a:ext cx="849630" cy="629920"/>
          </a:xfrm>
          <a:prstGeom prst="rect">
            <a:avLst/>
          </a:prstGeom>
        </p:spPr>
        <p:txBody>
          <a:bodyPr vert="horz" wrap="square" lIns="0" tIns="12700" rIns="0" bIns="0" rtlCol="0">
            <a:spAutoFit/>
          </a:bodyPr>
          <a:lstStyle/>
          <a:p>
            <a:pPr marL="12700" marR="5080" indent="112395">
              <a:lnSpc>
                <a:spcPct val="141600"/>
              </a:lnSpc>
              <a:spcBef>
                <a:spcPts val="100"/>
              </a:spcBef>
            </a:pPr>
            <a:r>
              <a:rPr sz="1400" b="1" spc="-15">
                <a:solidFill>
                  <a:srgbClr val="2C3766"/>
                </a:solidFill>
                <a:latin typeface="Microsoft JhengHei"/>
                <a:cs typeface="Microsoft JhengHei"/>
              </a:rPr>
              <a:t>标准材料量产材料</a:t>
            </a:r>
            <a:endParaRPr sz="1400">
              <a:latin typeface="Microsoft JhengHei"/>
              <a:cs typeface="Microsoft JhengHei"/>
            </a:endParaRPr>
          </a:p>
        </p:txBody>
      </p:sp>
      <p:sp>
        <p:nvSpPr>
          <p:cNvPr id="20" name="object 20"/>
          <p:cNvSpPr txBox="1"/>
          <p:nvPr/>
        </p:nvSpPr>
        <p:spPr>
          <a:xfrm>
            <a:off x="1004887" y="5075558"/>
            <a:ext cx="1075055" cy="1307465"/>
          </a:xfrm>
          <a:prstGeom prst="rect">
            <a:avLst/>
          </a:prstGeom>
        </p:spPr>
        <p:txBody>
          <a:bodyPr vert="horz" wrap="square" lIns="0" tIns="12700" rIns="0" bIns="0" rtlCol="0">
            <a:spAutoFit/>
          </a:bodyPr>
          <a:lstStyle/>
          <a:p>
            <a:pPr marL="137795" marR="5080" indent="212725">
              <a:lnSpc>
                <a:spcPct val="150500"/>
              </a:lnSpc>
              <a:spcBef>
                <a:spcPts val="100"/>
              </a:spcBef>
            </a:pPr>
            <a:r>
              <a:rPr sz="1400" b="1" spc="-15">
                <a:solidFill>
                  <a:srgbClr val="2C3766"/>
                </a:solidFill>
                <a:latin typeface="Microsoft JhengHei"/>
                <a:cs typeface="Microsoft JhengHei"/>
              </a:rPr>
              <a:t>良品材料不良材料</a:t>
            </a:r>
            <a:endParaRPr sz="1400">
              <a:latin typeface="Microsoft JhengHei"/>
              <a:cs typeface="Microsoft JhengHei"/>
            </a:endParaRPr>
          </a:p>
          <a:p>
            <a:pPr marL="12700">
              <a:lnSpc>
                <a:spcPct val="100000"/>
              </a:lnSpc>
              <a:spcBef>
                <a:spcPts val="359"/>
              </a:spcBef>
            </a:pPr>
            <a:r>
              <a:rPr sz="1400" b="1">
                <a:solidFill>
                  <a:srgbClr val="2C3766"/>
                </a:solidFill>
                <a:latin typeface="Microsoft JhengHei"/>
                <a:cs typeface="Microsoft JhengHei"/>
              </a:rPr>
              <a:t>保管</a:t>
            </a:r>
            <a:r>
              <a:rPr sz="1400" b="1">
                <a:solidFill>
                  <a:srgbClr val="2C3766"/>
                </a:solidFill>
                <a:latin typeface="Times New Roman"/>
                <a:cs typeface="Times New Roman"/>
              </a:rPr>
              <a:t>/</a:t>
            </a:r>
            <a:r>
              <a:rPr sz="1400" b="1" spc="-25">
                <a:solidFill>
                  <a:srgbClr val="2C3766"/>
                </a:solidFill>
                <a:latin typeface="Microsoft JhengHei"/>
                <a:cs typeface="Microsoft JhengHei"/>
              </a:rPr>
              <a:t>管理</a:t>
            </a:r>
            <a:endParaRPr sz="1400">
              <a:latin typeface="Microsoft JhengHei"/>
              <a:cs typeface="Microsoft JhengHei"/>
            </a:endParaRPr>
          </a:p>
          <a:p>
            <a:pPr marL="477520">
              <a:lnSpc>
                <a:spcPct val="100000"/>
              </a:lnSpc>
              <a:spcBef>
                <a:spcPts val="590"/>
              </a:spcBef>
            </a:pPr>
            <a:r>
              <a:rPr sz="2000" b="1" spc="-25">
                <a:solidFill>
                  <a:srgbClr val="0000FF"/>
                </a:solidFill>
                <a:latin typeface="Microsoft JhengHei"/>
                <a:cs typeface="Microsoft JhengHei"/>
              </a:rPr>
              <a:t>材料</a:t>
            </a:r>
            <a:endParaRPr sz="2000">
              <a:latin typeface="Microsoft JhengHei"/>
              <a:cs typeface="Microsoft JhengHei"/>
            </a:endParaRPr>
          </a:p>
        </p:txBody>
      </p:sp>
      <p:sp>
        <p:nvSpPr>
          <p:cNvPr id="21" name="object 21"/>
          <p:cNvSpPr txBox="1"/>
          <p:nvPr/>
        </p:nvSpPr>
        <p:spPr>
          <a:xfrm>
            <a:off x="2759075" y="4727512"/>
            <a:ext cx="781050" cy="238760"/>
          </a:xfrm>
          <a:prstGeom prst="rect">
            <a:avLst/>
          </a:prstGeom>
        </p:spPr>
        <p:txBody>
          <a:bodyPr vert="horz" wrap="square" lIns="0" tIns="12700" rIns="0" bIns="0" rtlCol="0">
            <a:spAutoFit/>
          </a:bodyPr>
          <a:lstStyle/>
          <a:p>
            <a:pPr marL="12700">
              <a:lnSpc>
                <a:spcPct val="100000"/>
              </a:lnSpc>
              <a:spcBef>
                <a:spcPts val="100"/>
              </a:spcBef>
            </a:pPr>
            <a:r>
              <a:rPr sz="1400" b="1">
                <a:solidFill>
                  <a:srgbClr val="2C3766"/>
                </a:solidFill>
                <a:latin typeface="Microsoft JhengHei"/>
                <a:cs typeface="Microsoft JhengHei"/>
              </a:rPr>
              <a:t>感觉</a:t>
            </a:r>
            <a:r>
              <a:rPr sz="1400" b="1">
                <a:solidFill>
                  <a:srgbClr val="2C3766"/>
                </a:solidFill>
                <a:latin typeface="Times New Roman"/>
                <a:cs typeface="Times New Roman"/>
              </a:rPr>
              <a:t>,</a:t>
            </a:r>
            <a:r>
              <a:rPr sz="1400" b="1" spc="-25">
                <a:solidFill>
                  <a:srgbClr val="2C3766"/>
                </a:solidFill>
                <a:latin typeface="Microsoft JhengHei"/>
                <a:cs typeface="Microsoft JhengHei"/>
              </a:rPr>
              <a:t>气氛</a:t>
            </a:r>
            <a:endParaRPr sz="1400">
              <a:latin typeface="Microsoft JhengHei"/>
              <a:cs typeface="Microsoft JhengHei"/>
            </a:endParaRPr>
          </a:p>
        </p:txBody>
      </p:sp>
      <p:sp>
        <p:nvSpPr>
          <p:cNvPr id="22" name="object 22"/>
          <p:cNvSpPr txBox="1"/>
          <p:nvPr/>
        </p:nvSpPr>
        <p:spPr>
          <a:xfrm>
            <a:off x="2546350" y="5512810"/>
            <a:ext cx="558800" cy="238760"/>
          </a:xfrm>
          <a:prstGeom prst="rect">
            <a:avLst/>
          </a:prstGeom>
        </p:spPr>
        <p:txBody>
          <a:bodyPr vert="horz" wrap="square" lIns="0" tIns="12700" rIns="0" bIns="0" rtlCol="0">
            <a:spAutoFit/>
          </a:bodyPr>
          <a:lstStyle/>
          <a:p>
            <a:pPr marL="12700">
              <a:lnSpc>
                <a:spcPct val="100000"/>
              </a:lnSpc>
              <a:spcBef>
                <a:spcPts val="100"/>
              </a:spcBef>
            </a:pPr>
            <a:r>
              <a:rPr sz="1400" b="1" spc="-20">
                <a:solidFill>
                  <a:srgbClr val="2C3766"/>
                </a:solidFill>
                <a:latin typeface="Microsoft JhengHei"/>
                <a:cs typeface="Microsoft JhengHei"/>
              </a:rPr>
              <a:t>熟练度</a:t>
            </a:r>
            <a:endParaRPr sz="1400">
              <a:latin typeface="Microsoft JhengHei"/>
              <a:cs typeface="Microsoft JhengHei"/>
            </a:endParaRPr>
          </a:p>
        </p:txBody>
      </p:sp>
      <p:sp>
        <p:nvSpPr>
          <p:cNvPr id="23" name="object 23"/>
          <p:cNvSpPr txBox="1"/>
          <p:nvPr/>
        </p:nvSpPr>
        <p:spPr>
          <a:xfrm>
            <a:off x="4440237" y="2561820"/>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solidFill>
                  <a:srgbClr val="2C3766"/>
                </a:solidFill>
                <a:latin typeface="Microsoft JhengHei"/>
                <a:cs typeface="Microsoft JhengHei"/>
              </a:rPr>
              <a:t>测量位置</a:t>
            </a:r>
            <a:endParaRPr sz="1400">
              <a:latin typeface="Microsoft JhengHei"/>
              <a:cs typeface="Microsoft JhengHei"/>
            </a:endParaRPr>
          </a:p>
        </p:txBody>
      </p:sp>
      <p:sp>
        <p:nvSpPr>
          <p:cNvPr id="24" name="object 24"/>
          <p:cNvSpPr txBox="1"/>
          <p:nvPr/>
        </p:nvSpPr>
        <p:spPr>
          <a:xfrm>
            <a:off x="4527550" y="2939065"/>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solidFill>
                  <a:srgbClr val="2C3766"/>
                </a:solidFill>
                <a:latin typeface="Microsoft JhengHei"/>
                <a:cs typeface="Microsoft JhengHei"/>
              </a:rPr>
              <a:t>测量次数</a:t>
            </a:r>
            <a:endParaRPr sz="1400">
              <a:latin typeface="Microsoft JhengHei"/>
              <a:cs typeface="Microsoft JhengHei"/>
            </a:endParaRPr>
          </a:p>
        </p:txBody>
      </p:sp>
      <p:sp>
        <p:nvSpPr>
          <p:cNvPr id="25" name="object 25"/>
          <p:cNvSpPr txBox="1"/>
          <p:nvPr/>
        </p:nvSpPr>
        <p:spPr>
          <a:xfrm>
            <a:off x="4729162" y="3349115"/>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solidFill>
                  <a:srgbClr val="2C3766"/>
                </a:solidFill>
                <a:latin typeface="Microsoft JhengHei"/>
                <a:cs typeface="Microsoft JhengHei"/>
              </a:rPr>
              <a:t>测量条件</a:t>
            </a:r>
            <a:endParaRPr sz="1400">
              <a:latin typeface="Microsoft JhengHei"/>
              <a:cs typeface="Microsoft JhengHei"/>
            </a:endParaRPr>
          </a:p>
        </p:txBody>
      </p:sp>
      <p:sp>
        <p:nvSpPr>
          <p:cNvPr id="26" name="object 26"/>
          <p:cNvSpPr txBox="1">
            <a:spLocks noGrp="1"/>
          </p:cNvSpPr>
          <p:nvPr>
            <p:ph type="title"/>
          </p:nvPr>
        </p:nvSpPr>
        <p:spPr>
          <a:xfrm>
            <a:off x="459740" y="1074598"/>
            <a:ext cx="3641090" cy="452120"/>
          </a:xfrm>
          <a:prstGeom prst="rect">
            <a:avLst/>
          </a:prstGeom>
        </p:spPr>
        <p:txBody>
          <a:bodyPr vert="horz" wrap="square" lIns="0" tIns="12700" rIns="0" bIns="0" rtlCol="0">
            <a:spAutoFit/>
          </a:bodyPr>
          <a:lstStyle/>
          <a:p>
            <a:pPr marL="12700">
              <a:lnSpc>
                <a:spcPct val="100000"/>
              </a:lnSpc>
              <a:spcBef>
                <a:spcPts val="100"/>
              </a:spcBef>
            </a:pPr>
            <a:r>
              <a:rPr sz="2800" spc="-10"/>
              <a:t>8.</a:t>
            </a:r>
            <a:r>
              <a:rPr sz="2800" spc="-10">
                <a:latin typeface="Arial"/>
                <a:cs typeface="Arial"/>
              </a:rPr>
              <a:t>MSA</a:t>
            </a:r>
            <a:r>
              <a:rPr sz="2800" spc="-10"/>
              <a:t>变差的因果分析</a:t>
            </a:r>
            <a:endParaRPr sz="2800">
              <a:latin typeface="Arial"/>
              <a:cs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365250" y="3692525"/>
            <a:ext cx="5715000" cy="2203450"/>
          </a:xfrm>
          <a:prstGeom prst="rect">
            <a:avLst/>
          </a:prstGeom>
        </p:spPr>
      </p:pic>
      <p:sp>
        <p:nvSpPr>
          <p:cNvPr id="3" name="object 3"/>
          <p:cNvSpPr txBox="1">
            <a:spLocks noGrp="1"/>
          </p:cNvSpPr>
          <p:nvPr>
            <p:ph type="title"/>
          </p:nvPr>
        </p:nvSpPr>
        <p:spPr>
          <a:xfrm>
            <a:off x="383540" y="204515"/>
            <a:ext cx="3344545" cy="513080"/>
          </a:xfrm>
          <a:prstGeom prst="rect">
            <a:avLst/>
          </a:prstGeom>
        </p:spPr>
        <p:txBody>
          <a:bodyPr vert="horz" wrap="square" lIns="0" tIns="12700" rIns="0" bIns="0" rtlCol="0">
            <a:spAutoFit/>
          </a:bodyPr>
          <a:lstStyle/>
          <a:p>
            <a:pPr marL="12700">
              <a:lnSpc>
                <a:spcPct val="100000"/>
              </a:lnSpc>
              <a:spcBef>
                <a:spcPts val="100"/>
              </a:spcBef>
            </a:pPr>
            <a:r>
              <a:rPr sz="3200"/>
              <a:t>二、</a:t>
            </a:r>
            <a:r>
              <a:rPr sz="3200" spc="-10">
                <a:latin typeface="Arial"/>
                <a:cs typeface="Arial"/>
              </a:rPr>
              <a:t>MSA</a:t>
            </a:r>
            <a:r>
              <a:rPr sz="3200" spc="-15"/>
              <a:t>相关术语</a:t>
            </a:r>
            <a:endParaRPr sz="3200">
              <a:latin typeface="Arial"/>
              <a:cs typeface="Arial"/>
            </a:endParaRPr>
          </a:p>
        </p:txBody>
      </p:sp>
      <p:sp>
        <p:nvSpPr>
          <p:cNvPr id="4" name="object 4"/>
          <p:cNvSpPr txBox="1"/>
          <p:nvPr/>
        </p:nvSpPr>
        <p:spPr>
          <a:xfrm>
            <a:off x="459740" y="1095533"/>
            <a:ext cx="6680200" cy="2247900"/>
          </a:xfrm>
          <a:prstGeom prst="rect">
            <a:avLst/>
          </a:prstGeom>
        </p:spPr>
        <p:txBody>
          <a:bodyPr vert="horz" wrap="square" lIns="0" tIns="12700" rIns="0" bIns="0" rtlCol="0">
            <a:spAutoFit/>
          </a:bodyPr>
          <a:lstStyle/>
          <a:p>
            <a:pPr marL="12700">
              <a:lnSpc>
                <a:spcPct val="100000"/>
              </a:lnSpc>
              <a:spcBef>
                <a:spcPts val="100"/>
              </a:spcBef>
            </a:pPr>
            <a:r>
              <a:rPr sz="2800">
                <a:solidFill>
                  <a:srgbClr val="2C3766"/>
                </a:solidFill>
                <a:latin typeface="宋体"/>
                <a:cs typeface="宋体"/>
              </a:rPr>
              <a:t>1.</a:t>
            </a:r>
            <a:r>
              <a:rPr sz="2800" spc="-10">
                <a:solidFill>
                  <a:srgbClr val="2C3766"/>
                </a:solidFill>
                <a:latin typeface="宋体"/>
                <a:cs typeface="宋体"/>
              </a:rPr>
              <a:t>测量系统定义</a:t>
            </a:r>
            <a:endParaRPr sz="2800">
              <a:latin typeface="宋体"/>
              <a:cs typeface="宋体"/>
            </a:endParaRPr>
          </a:p>
          <a:p>
            <a:pPr marL="317500">
              <a:lnSpc>
                <a:spcPct val="100000"/>
              </a:lnSpc>
              <a:spcBef>
                <a:spcPts val="2135"/>
              </a:spcBef>
            </a:pPr>
            <a:r>
              <a:rPr sz="2000" b="1" spc="-5">
                <a:solidFill>
                  <a:srgbClr val="2C3766"/>
                </a:solidFill>
                <a:latin typeface="Microsoft JhengHei"/>
                <a:cs typeface="Microsoft JhengHei"/>
              </a:rPr>
              <a:t>用来获得表示产品或过程特性的数值的系统，称之为测量</a:t>
            </a:r>
            <a:endParaRPr sz="2000">
              <a:latin typeface="Microsoft JhengHei"/>
              <a:cs typeface="Microsoft JhengHei"/>
            </a:endParaRPr>
          </a:p>
          <a:p>
            <a:pPr marL="317500" marR="5080">
              <a:lnSpc>
                <a:spcPct val="100000"/>
              </a:lnSpc>
              <a:spcBef>
                <a:spcPts val="1200"/>
              </a:spcBef>
            </a:pPr>
            <a:r>
              <a:rPr sz="2000" b="1" spc="-5">
                <a:solidFill>
                  <a:srgbClr val="2C3766"/>
                </a:solidFill>
                <a:latin typeface="Microsoft JhengHei"/>
                <a:cs typeface="Microsoft JhengHei"/>
              </a:rPr>
              <a:t>系统。测量系统是与测量结果有关的仪器、设备、软件、</a:t>
            </a:r>
            <a:r>
              <a:rPr sz="2000" b="1" spc="-50">
                <a:solidFill>
                  <a:srgbClr val="2C3766"/>
                </a:solidFill>
                <a:latin typeface="Microsoft JhengHei"/>
                <a:cs typeface="Microsoft JhengHei"/>
              </a:rPr>
              <a:t>测</a:t>
            </a:r>
            <a:endParaRPr sz="2000">
              <a:latin typeface="Microsoft JhengHei"/>
              <a:cs typeface="Microsoft JhengHei"/>
            </a:endParaRPr>
          </a:p>
          <a:p>
            <a:pPr marL="317500">
              <a:lnSpc>
                <a:spcPct val="100000"/>
              </a:lnSpc>
              <a:spcBef>
                <a:spcPts val="1200"/>
              </a:spcBef>
            </a:pPr>
            <a:r>
              <a:rPr sz="2000" b="1" spc="-5">
                <a:solidFill>
                  <a:srgbClr val="2C3766"/>
                </a:solidFill>
                <a:latin typeface="Microsoft JhengHei"/>
                <a:cs typeface="Microsoft JhengHei"/>
              </a:rPr>
              <a:t>量程序、测量人员、被测物品和环境的集合。</a:t>
            </a:r>
            <a:endParaRPr sz="20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904999" y="4965699"/>
            <a:ext cx="1295400" cy="304800"/>
            <a:chOff x="1904999" y="4965699"/>
            <a:chExt cx="1295400" cy="304800"/>
          </a:xfrm>
        </p:grpSpPr>
        <p:sp>
          <p:nvSpPr>
            <p:cNvPr id="3" name="object 3"/>
            <p:cNvSpPr/>
            <p:nvPr/>
          </p:nvSpPr>
          <p:spPr>
            <a:xfrm>
              <a:off x="1911349" y="4972049"/>
              <a:ext cx="1282700" cy="292100"/>
            </a:xfrm>
            <a:custGeom>
              <a:rect l="l" t="t" r="r" b="b"/>
              <a:pathLst>
                <a:path w="1282700" h="292100">
                  <a:moveTo>
                    <a:pt x="641349" y="0"/>
                  </a:moveTo>
                  <a:close/>
                </a:path>
                <a:path w="1282700" h="292100">
                  <a:moveTo>
                    <a:pt x="1282699" y="146050"/>
                  </a:moveTo>
                  <a:lnTo>
                    <a:pt x="0" y="146050"/>
                  </a:lnTo>
                  <a:lnTo>
                    <a:pt x="4315" y="129017"/>
                  </a:lnTo>
                  <a:lnTo>
                    <a:pt x="37391" y="96793"/>
                  </a:lnTo>
                  <a:lnTo>
                    <a:pt x="99852" y="67754"/>
                  </a:lnTo>
                  <a:lnTo>
                    <a:pt x="140899" y="54702"/>
                  </a:lnTo>
                  <a:lnTo>
                    <a:pt x="187849" y="42776"/>
                  </a:lnTo>
                  <a:lnTo>
                    <a:pt x="240221" y="32085"/>
                  </a:lnTo>
                  <a:lnTo>
                    <a:pt x="297533" y="22737"/>
                  </a:lnTo>
                  <a:lnTo>
                    <a:pt x="359305" y="14844"/>
                  </a:lnTo>
                  <a:lnTo>
                    <a:pt x="425054" y="8514"/>
                  </a:lnTo>
                  <a:lnTo>
                    <a:pt x="494301" y="3857"/>
                  </a:lnTo>
                  <a:lnTo>
                    <a:pt x="566566" y="982"/>
                  </a:lnTo>
                  <a:lnTo>
                    <a:pt x="641349" y="0"/>
                  </a:lnTo>
                  <a:lnTo>
                    <a:pt x="716148" y="982"/>
                  </a:lnTo>
                  <a:lnTo>
                    <a:pt x="788409" y="3857"/>
                  </a:lnTo>
                  <a:lnTo>
                    <a:pt x="857654" y="8514"/>
                  </a:lnTo>
                  <a:lnTo>
                    <a:pt x="923402" y="14844"/>
                  </a:lnTo>
                  <a:lnTo>
                    <a:pt x="985172" y="22738"/>
                  </a:lnTo>
                  <a:lnTo>
                    <a:pt x="1042483" y="32085"/>
                  </a:lnTo>
                  <a:lnTo>
                    <a:pt x="1094854" y="42777"/>
                  </a:lnTo>
                  <a:lnTo>
                    <a:pt x="1141804" y="54703"/>
                  </a:lnTo>
                  <a:lnTo>
                    <a:pt x="1182850" y="67754"/>
                  </a:lnTo>
                  <a:lnTo>
                    <a:pt x="1245310" y="96793"/>
                  </a:lnTo>
                  <a:lnTo>
                    <a:pt x="1278385" y="129017"/>
                  </a:lnTo>
                  <a:lnTo>
                    <a:pt x="1282699" y="146050"/>
                  </a:lnTo>
                  <a:close/>
                </a:path>
                <a:path w="1282700" h="292100">
                  <a:moveTo>
                    <a:pt x="641350" y="292099"/>
                  </a:moveTo>
                  <a:lnTo>
                    <a:pt x="566555" y="291116"/>
                  </a:lnTo>
                  <a:lnTo>
                    <a:pt x="494294" y="288242"/>
                  </a:lnTo>
                  <a:lnTo>
                    <a:pt x="425049" y="283584"/>
                  </a:lnTo>
                  <a:lnTo>
                    <a:pt x="359300" y="277254"/>
                  </a:lnTo>
                  <a:lnTo>
                    <a:pt x="297530" y="269361"/>
                  </a:lnTo>
                  <a:lnTo>
                    <a:pt x="240218" y="260013"/>
                  </a:lnTo>
                  <a:lnTo>
                    <a:pt x="187847" y="249322"/>
                  </a:lnTo>
                  <a:lnTo>
                    <a:pt x="140897" y="237396"/>
                  </a:lnTo>
                  <a:lnTo>
                    <a:pt x="99850" y="224345"/>
                  </a:lnTo>
                  <a:lnTo>
                    <a:pt x="37389" y="195306"/>
                  </a:lnTo>
                  <a:lnTo>
                    <a:pt x="4314" y="163082"/>
                  </a:lnTo>
                  <a:lnTo>
                    <a:pt x="0" y="146049"/>
                  </a:lnTo>
                  <a:lnTo>
                    <a:pt x="1282699" y="146050"/>
                  </a:lnTo>
                  <a:lnTo>
                    <a:pt x="1245309" y="195306"/>
                  </a:lnTo>
                  <a:lnTo>
                    <a:pt x="1182849" y="224345"/>
                  </a:lnTo>
                  <a:lnTo>
                    <a:pt x="1141802" y="237396"/>
                  </a:lnTo>
                  <a:lnTo>
                    <a:pt x="1094852" y="249322"/>
                  </a:lnTo>
                  <a:lnTo>
                    <a:pt x="1042481" y="260014"/>
                  </a:lnTo>
                  <a:lnTo>
                    <a:pt x="985170" y="269361"/>
                  </a:lnTo>
                  <a:lnTo>
                    <a:pt x="923399" y="277254"/>
                  </a:lnTo>
                  <a:lnTo>
                    <a:pt x="857650" y="283585"/>
                  </a:lnTo>
                  <a:lnTo>
                    <a:pt x="788405" y="288242"/>
                  </a:lnTo>
                  <a:lnTo>
                    <a:pt x="716144" y="291117"/>
                  </a:lnTo>
                  <a:lnTo>
                    <a:pt x="641350" y="292099"/>
                  </a:lnTo>
                  <a:close/>
                </a:path>
              </a:pathLst>
            </a:custGeom>
            <a:solidFill>
              <a:srgbClr val="FBFDB9"/>
            </a:solidFill>
          </p:spPr>
          <p:txBody>
            <a:bodyPr wrap="square" lIns="0" tIns="0" rIns="0" bIns="0" rtlCol="0"/>
            <a:lstStyle/>
            <a:p/>
          </p:txBody>
        </p:sp>
        <p:sp>
          <p:nvSpPr>
            <p:cNvPr id="4" name="object 4"/>
            <p:cNvSpPr/>
            <p:nvPr/>
          </p:nvSpPr>
          <p:spPr>
            <a:xfrm>
              <a:off x="1911349" y="4972049"/>
              <a:ext cx="1282700" cy="292100"/>
            </a:xfrm>
            <a:custGeom>
              <a:rect l="l" t="t" r="r" b="b"/>
              <a:pathLst>
                <a:path w="1282700" h="292100">
                  <a:moveTo>
                    <a:pt x="0" y="146050"/>
                  </a:moveTo>
                  <a:lnTo>
                    <a:pt x="37390" y="96793"/>
                  </a:lnTo>
                  <a:lnTo>
                    <a:pt x="99850" y="67754"/>
                  </a:lnTo>
                  <a:lnTo>
                    <a:pt x="140897" y="54703"/>
                  </a:lnTo>
                  <a:lnTo>
                    <a:pt x="187847" y="42777"/>
                  </a:lnTo>
                  <a:lnTo>
                    <a:pt x="240218" y="32085"/>
                  </a:lnTo>
                  <a:lnTo>
                    <a:pt x="297530" y="22738"/>
                  </a:lnTo>
                  <a:lnTo>
                    <a:pt x="359300" y="14844"/>
                  </a:lnTo>
                  <a:lnTo>
                    <a:pt x="425049" y="8514"/>
                  </a:lnTo>
                  <a:lnTo>
                    <a:pt x="494294" y="3857"/>
                  </a:lnTo>
                  <a:lnTo>
                    <a:pt x="566555" y="982"/>
                  </a:lnTo>
                  <a:lnTo>
                    <a:pt x="641350" y="0"/>
                  </a:lnTo>
                  <a:lnTo>
                    <a:pt x="716144" y="982"/>
                  </a:lnTo>
                  <a:lnTo>
                    <a:pt x="788405" y="3857"/>
                  </a:lnTo>
                  <a:lnTo>
                    <a:pt x="857650" y="8514"/>
                  </a:lnTo>
                  <a:lnTo>
                    <a:pt x="923399" y="14844"/>
                  </a:lnTo>
                  <a:lnTo>
                    <a:pt x="985169" y="22737"/>
                  </a:lnTo>
                  <a:lnTo>
                    <a:pt x="1042481" y="32085"/>
                  </a:lnTo>
                  <a:lnTo>
                    <a:pt x="1094852" y="42776"/>
                  </a:lnTo>
                  <a:lnTo>
                    <a:pt x="1141802" y="54702"/>
                  </a:lnTo>
                  <a:lnTo>
                    <a:pt x="1182849" y="67754"/>
                  </a:lnTo>
                  <a:lnTo>
                    <a:pt x="1245310" y="96793"/>
                  </a:lnTo>
                  <a:lnTo>
                    <a:pt x="1278385" y="129017"/>
                  </a:lnTo>
                  <a:lnTo>
                    <a:pt x="1282700" y="146049"/>
                  </a:lnTo>
                  <a:lnTo>
                    <a:pt x="1278384" y="163082"/>
                  </a:lnTo>
                  <a:lnTo>
                    <a:pt x="1265761" y="179537"/>
                  </a:lnTo>
                  <a:lnTo>
                    <a:pt x="1217512" y="210278"/>
                  </a:lnTo>
                  <a:lnTo>
                    <a:pt x="1141802" y="237396"/>
                  </a:lnTo>
                  <a:lnTo>
                    <a:pt x="1094852" y="249322"/>
                  </a:lnTo>
                  <a:lnTo>
                    <a:pt x="1042481" y="260014"/>
                  </a:lnTo>
                  <a:lnTo>
                    <a:pt x="985170" y="269361"/>
                  </a:lnTo>
                  <a:lnTo>
                    <a:pt x="923399" y="277254"/>
                  </a:lnTo>
                  <a:lnTo>
                    <a:pt x="857650" y="283585"/>
                  </a:lnTo>
                  <a:lnTo>
                    <a:pt x="788405" y="288242"/>
                  </a:lnTo>
                  <a:lnTo>
                    <a:pt x="716144" y="291117"/>
                  </a:lnTo>
                  <a:lnTo>
                    <a:pt x="641350" y="292099"/>
                  </a:lnTo>
                  <a:lnTo>
                    <a:pt x="566555" y="291116"/>
                  </a:lnTo>
                  <a:lnTo>
                    <a:pt x="494294" y="288242"/>
                  </a:lnTo>
                  <a:lnTo>
                    <a:pt x="425049" y="283584"/>
                  </a:lnTo>
                  <a:lnTo>
                    <a:pt x="359300" y="277254"/>
                  </a:lnTo>
                  <a:lnTo>
                    <a:pt x="297530" y="269361"/>
                  </a:lnTo>
                  <a:lnTo>
                    <a:pt x="240218" y="260013"/>
                  </a:lnTo>
                  <a:lnTo>
                    <a:pt x="187847" y="249322"/>
                  </a:lnTo>
                  <a:lnTo>
                    <a:pt x="140897" y="237396"/>
                  </a:lnTo>
                  <a:lnTo>
                    <a:pt x="99850" y="224345"/>
                  </a:lnTo>
                  <a:lnTo>
                    <a:pt x="37389" y="195306"/>
                  </a:lnTo>
                  <a:lnTo>
                    <a:pt x="4314" y="163082"/>
                  </a:lnTo>
                  <a:lnTo>
                    <a:pt x="0" y="146049"/>
                  </a:lnTo>
                  <a:close/>
                </a:path>
              </a:pathLst>
            </a:custGeom>
            <a:ln w="12700">
              <a:solidFill>
                <a:srgbClr val="2C3766"/>
              </a:solidFill>
            </a:ln>
          </p:spPr>
          <p:txBody>
            <a:bodyPr wrap="square" lIns="0" tIns="0" rIns="0" bIns="0" rtlCol="0"/>
            <a:lstStyle/>
            <a:p/>
          </p:txBody>
        </p:sp>
      </p:grpSp>
      <p:grpSp>
        <p:nvGrpSpPr>
          <p:cNvPr id="5" name="object 5"/>
          <p:cNvGrpSpPr/>
          <p:nvPr/>
        </p:nvGrpSpPr>
        <p:grpSpPr>
          <a:xfrm>
            <a:off x="1676400" y="5499098"/>
            <a:ext cx="5410200" cy="685800"/>
            <a:chOff x="1676400" y="5499098"/>
            <a:chExt cx="5410200" cy="685800"/>
          </a:xfrm>
        </p:grpSpPr>
        <p:sp>
          <p:nvSpPr>
            <p:cNvPr id="6" name="object 6"/>
            <p:cNvSpPr/>
            <p:nvPr/>
          </p:nvSpPr>
          <p:spPr>
            <a:xfrm>
              <a:off x="1682750" y="5505449"/>
              <a:ext cx="5397500" cy="673100"/>
            </a:xfrm>
            <a:custGeom>
              <a:rect l="l" t="t" r="r" b="b"/>
              <a:pathLst>
                <a:path w="5397500" h="673100">
                  <a:moveTo>
                    <a:pt x="5397500" y="673100"/>
                  </a:moveTo>
                  <a:lnTo>
                    <a:pt x="0" y="673100"/>
                  </a:lnTo>
                  <a:lnTo>
                    <a:pt x="0" y="0"/>
                  </a:lnTo>
                  <a:lnTo>
                    <a:pt x="5397500" y="0"/>
                  </a:lnTo>
                  <a:lnTo>
                    <a:pt x="5397500" y="673100"/>
                  </a:lnTo>
                  <a:close/>
                </a:path>
              </a:pathLst>
            </a:custGeom>
            <a:solidFill>
              <a:srgbClr val="CCECFF"/>
            </a:solidFill>
          </p:spPr>
          <p:txBody>
            <a:bodyPr wrap="square" lIns="0" tIns="0" rIns="0" bIns="0" rtlCol="0"/>
            <a:lstStyle/>
            <a:p/>
          </p:txBody>
        </p:sp>
        <p:sp>
          <p:nvSpPr>
            <p:cNvPr id="7" name="object 7"/>
            <p:cNvSpPr/>
            <p:nvPr/>
          </p:nvSpPr>
          <p:spPr>
            <a:xfrm>
              <a:off x="1682750" y="5505449"/>
              <a:ext cx="5397500" cy="673100"/>
            </a:xfrm>
            <a:custGeom>
              <a:rect l="l" t="t" r="r" b="b"/>
              <a:pathLst>
                <a:path w="5397500" h="673100">
                  <a:moveTo>
                    <a:pt x="0" y="0"/>
                  </a:moveTo>
                  <a:lnTo>
                    <a:pt x="5397500" y="0"/>
                  </a:lnTo>
                  <a:lnTo>
                    <a:pt x="5397500" y="673100"/>
                  </a:lnTo>
                  <a:lnTo>
                    <a:pt x="0" y="673100"/>
                  </a:lnTo>
                  <a:lnTo>
                    <a:pt x="0" y="0"/>
                  </a:lnTo>
                  <a:close/>
                </a:path>
              </a:pathLst>
            </a:custGeom>
            <a:ln w="12700">
              <a:solidFill>
                <a:srgbClr val="2C3766"/>
              </a:solidFill>
            </a:ln>
          </p:spPr>
          <p:txBody>
            <a:bodyPr wrap="square" lIns="0" tIns="0" rIns="0" bIns="0" rtlCol="0"/>
            <a:lstStyle/>
            <a:p/>
          </p:txBody>
        </p:sp>
        <p:sp>
          <p:nvSpPr>
            <p:cNvPr id="8" name="object 8"/>
            <p:cNvSpPr/>
            <p:nvPr/>
          </p:nvSpPr>
          <p:spPr>
            <a:xfrm flipH="1">
              <a:off x="1905000" y="5505448"/>
              <a:ext cx="0" cy="368300"/>
            </a:xfrm>
            <a:custGeom>
              <a:rect l="l" t="t" r="r" b="b"/>
              <a:pathLst>
                <a:path h="368300">
                  <a:moveTo>
                    <a:pt x="0" y="0"/>
                  </a:moveTo>
                  <a:lnTo>
                    <a:pt x="0" y="368300"/>
                  </a:lnTo>
                </a:path>
              </a:pathLst>
            </a:custGeom>
            <a:ln w="12700">
              <a:solidFill>
                <a:srgbClr val="2C3766"/>
              </a:solidFill>
            </a:ln>
          </p:spPr>
          <p:txBody>
            <a:bodyPr wrap="square" lIns="0" tIns="0" rIns="0" bIns="0" rtlCol="0"/>
            <a:lstStyle/>
            <a:p/>
          </p:txBody>
        </p:sp>
        <p:sp>
          <p:nvSpPr>
            <p:cNvPr id="9" name="object 9"/>
            <p:cNvSpPr/>
            <p:nvPr/>
          </p:nvSpPr>
          <p:spPr>
            <a:xfrm>
              <a:off x="2889250" y="5505449"/>
              <a:ext cx="3975100" cy="212725"/>
            </a:xfrm>
            <a:custGeom>
              <a:rect l="l" t="t" r="r" b="b"/>
              <a:pathLst>
                <a:path w="3975100" h="212725">
                  <a:moveTo>
                    <a:pt x="12700" y="0"/>
                  </a:moveTo>
                  <a:lnTo>
                    <a:pt x="0" y="0"/>
                  </a:lnTo>
                  <a:lnTo>
                    <a:pt x="0" y="212725"/>
                  </a:lnTo>
                  <a:lnTo>
                    <a:pt x="12700" y="212725"/>
                  </a:lnTo>
                  <a:lnTo>
                    <a:pt x="12700" y="0"/>
                  </a:lnTo>
                  <a:close/>
                </a:path>
                <a:path w="3975100" h="212725">
                  <a:moveTo>
                    <a:pt x="1003300" y="0"/>
                  </a:moveTo>
                  <a:lnTo>
                    <a:pt x="990600" y="0"/>
                  </a:lnTo>
                  <a:lnTo>
                    <a:pt x="990600" y="212725"/>
                  </a:lnTo>
                  <a:lnTo>
                    <a:pt x="1003300" y="212725"/>
                  </a:lnTo>
                  <a:lnTo>
                    <a:pt x="1003300" y="0"/>
                  </a:lnTo>
                  <a:close/>
                </a:path>
                <a:path w="3975100" h="212725">
                  <a:moveTo>
                    <a:pt x="1993900" y="0"/>
                  </a:moveTo>
                  <a:lnTo>
                    <a:pt x="1981200" y="0"/>
                  </a:lnTo>
                  <a:lnTo>
                    <a:pt x="1981200" y="212725"/>
                  </a:lnTo>
                  <a:lnTo>
                    <a:pt x="1993900" y="212725"/>
                  </a:lnTo>
                  <a:lnTo>
                    <a:pt x="1993900" y="0"/>
                  </a:lnTo>
                  <a:close/>
                </a:path>
                <a:path w="3975100" h="212725">
                  <a:moveTo>
                    <a:pt x="2984500" y="0"/>
                  </a:moveTo>
                  <a:lnTo>
                    <a:pt x="2971800" y="0"/>
                  </a:lnTo>
                  <a:lnTo>
                    <a:pt x="2971800" y="212725"/>
                  </a:lnTo>
                  <a:lnTo>
                    <a:pt x="2984500" y="212725"/>
                  </a:lnTo>
                  <a:lnTo>
                    <a:pt x="2984500" y="0"/>
                  </a:lnTo>
                  <a:close/>
                </a:path>
                <a:path w="3975100" h="212725">
                  <a:moveTo>
                    <a:pt x="3975100" y="0"/>
                  </a:moveTo>
                  <a:lnTo>
                    <a:pt x="3962400" y="0"/>
                  </a:lnTo>
                  <a:lnTo>
                    <a:pt x="3962400" y="212725"/>
                  </a:lnTo>
                  <a:lnTo>
                    <a:pt x="3975100" y="212725"/>
                  </a:lnTo>
                  <a:lnTo>
                    <a:pt x="3975100" y="0"/>
                  </a:lnTo>
                  <a:close/>
                </a:path>
              </a:pathLst>
            </a:custGeom>
            <a:solidFill>
              <a:srgbClr val="2C3766"/>
            </a:solidFill>
          </p:spPr>
          <p:txBody>
            <a:bodyPr wrap="square" lIns="0" tIns="0" rIns="0" bIns="0" rtlCol="0"/>
            <a:lstStyle/>
            <a:p/>
          </p:txBody>
        </p:sp>
      </p:grpSp>
      <p:sp>
        <p:nvSpPr>
          <p:cNvPr id="10" name="object 10"/>
          <p:cNvSpPr txBox="1"/>
          <p:nvPr/>
        </p:nvSpPr>
        <p:spPr>
          <a:xfrm>
            <a:off x="2708138" y="574361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1</a:t>
            </a:r>
            <a:endParaRPr sz="1800">
              <a:latin typeface="Arial"/>
              <a:cs typeface="Arial"/>
            </a:endParaRPr>
          </a:p>
        </p:txBody>
      </p:sp>
      <p:sp>
        <p:nvSpPr>
          <p:cNvPr id="11" name="object 11"/>
          <p:cNvSpPr txBox="1"/>
          <p:nvPr/>
        </p:nvSpPr>
        <p:spPr>
          <a:xfrm>
            <a:off x="3698738" y="574361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2</a:t>
            </a:r>
            <a:endParaRPr sz="1800">
              <a:latin typeface="Arial"/>
              <a:cs typeface="Arial"/>
            </a:endParaRPr>
          </a:p>
        </p:txBody>
      </p:sp>
      <p:sp>
        <p:nvSpPr>
          <p:cNvPr id="12" name="object 12"/>
          <p:cNvSpPr txBox="1"/>
          <p:nvPr/>
        </p:nvSpPr>
        <p:spPr>
          <a:xfrm>
            <a:off x="4689338" y="574361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3</a:t>
            </a:r>
            <a:endParaRPr sz="1800">
              <a:latin typeface="Arial"/>
              <a:cs typeface="Arial"/>
            </a:endParaRPr>
          </a:p>
        </p:txBody>
      </p:sp>
      <p:sp>
        <p:nvSpPr>
          <p:cNvPr id="13" name="object 13"/>
          <p:cNvSpPr txBox="1"/>
          <p:nvPr/>
        </p:nvSpPr>
        <p:spPr>
          <a:xfrm>
            <a:off x="5679938" y="574361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4</a:t>
            </a:r>
            <a:endParaRPr sz="1800">
              <a:latin typeface="Arial"/>
              <a:cs typeface="Arial"/>
            </a:endParaRPr>
          </a:p>
        </p:txBody>
      </p:sp>
      <p:sp>
        <p:nvSpPr>
          <p:cNvPr id="14" name="object 14"/>
          <p:cNvSpPr txBox="1"/>
          <p:nvPr/>
        </p:nvSpPr>
        <p:spPr>
          <a:xfrm>
            <a:off x="6670538" y="574361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5</a:t>
            </a:r>
            <a:endParaRPr sz="1800">
              <a:latin typeface="Arial"/>
              <a:cs typeface="Arial"/>
            </a:endParaRPr>
          </a:p>
        </p:txBody>
      </p:sp>
      <p:grpSp>
        <p:nvGrpSpPr>
          <p:cNvPr id="15" name="object 15"/>
          <p:cNvGrpSpPr/>
          <p:nvPr/>
        </p:nvGrpSpPr>
        <p:grpSpPr>
          <a:xfrm>
            <a:off x="1898649" y="5505450"/>
            <a:ext cx="4965700" cy="215900"/>
            <a:chOff x="1898649" y="5505450"/>
            <a:chExt cx="4965700" cy="215900"/>
          </a:xfrm>
        </p:grpSpPr>
        <p:sp>
          <p:nvSpPr>
            <p:cNvPr id="16" name="object 16"/>
            <p:cNvSpPr/>
            <p:nvPr/>
          </p:nvSpPr>
          <p:spPr>
            <a:xfrm flipH="1">
              <a:off x="1904999"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17" name="object 17"/>
            <p:cNvSpPr/>
            <p:nvPr/>
          </p:nvSpPr>
          <p:spPr>
            <a:xfrm flipH="1">
              <a:off x="20050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18" name="object 18"/>
            <p:cNvSpPr/>
            <p:nvPr/>
          </p:nvSpPr>
          <p:spPr>
            <a:xfrm flipH="1">
              <a:off x="21034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19" name="object 19"/>
            <p:cNvSpPr/>
            <p:nvPr/>
          </p:nvSpPr>
          <p:spPr>
            <a:xfrm flipH="1">
              <a:off x="22018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0" name="object 20"/>
            <p:cNvSpPr/>
            <p:nvPr/>
          </p:nvSpPr>
          <p:spPr>
            <a:xfrm flipH="1">
              <a:off x="23002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1" name="object 21"/>
            <p:cNvSpPr/>
            <p:nvPr/>
          </p:nvSpPr>
          <p:spPr>
            <a:xfrm flipH="1">
              <a:off x="2400299"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2" name="object 22"/>
            <p:cNvSpPr/>
            <p:nvPr/>
          </p:nvSpPr>
          <p:spPr>
            <a:xfrm flipH="1">
              <a:off x="25003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3" name="object 23"/>
            <p:cNvSpPr/>
            <p:nvPr/>
          </p:nvSpPr>
          <p:spPr>
            <a:xfrm flipH="1">
              <a:off x="25987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4" name="object 24"/>
            <p:cNvSpPr/>
            <p:nvPr/>
          </p:nvSpPr>
          <p:spPr>
            <a:xfrm flipH="1">
              <a:off x="26971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5" name="object 25"/>
            <p:cNvSpPr/>
            <p:nvPr/>
          </p:nvSpPr>
          <p:spPr>
            <a:xfrm flipH="1">
              <a:off x="27955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6" name="object 26"/>
            <p:cNvSpPr/>
            <p:nvPr/>
          </p:nvSpPr>
          <p:spPr>
            <a:xfrm>
              <a:off x="2889237" y="5505449"/>
              <a:ext cx="13335" cy="215900"/>
            </a:xfrm>
            <a:custGeom>
              <a:rect l="l" t="t" r="r" b="b"/>
              <a:pathLst>
                <a:path w="13335" h="215900">
                  <a:moveTo>
                    <a:pt x="12712" y="0"/>
                  </a:moveTo>
                  <a:lnTo>
                    <a:pt x="12" y="0"/>
                  </a:lnTo>
                  <a:lnTo>
                    <a:pt x="0" y="215900"/>
                  </a:lnTo>
                  <a:lnTo>
                    <a:pt x="12700" y="215900"/>
                  </a:lnTo>
                  <a:lnTo>
                    <a:pt x="12712" y="0"/>
                  </a:lnTo>
                  <a:close/>
                </a:path>
              </a:pathLst>
            </a:custGeom>
            <a:solidFill>
              <a:srgbClr val="2C3766"/>
            </a:solidFill>
          </p:spPr>
          <p:txBody>
            <a:bodyPr wrap="square" lIns="0" tIns="0" rIns="0" bIns="0" rtlCol="0"/>
            <a:lstStyle/>
            <a:p/>
          </p:txBody>
        </p:sp>
        <p:sp>
          <p:nvSpPr>
            <p:cNvPr id="27" name="object 27"/>
            <p:cNvSpPr/>
            <p:nvPr/>
          </p:nvSpPr>
          <p:spPr>
            <a:xfrm flipH="1">
              <a:off x="29956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8" name="object 28"/>
            <p:cNvSpPr/>
            <p:nvPr/>
          </p:nvSpPr>
          <p:spPr>
            <a:xfrm flipH="1">
              <a:off x="30940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29" name="object 29"/>
            <p:cNvSpPr/>
            <p:nvPr/>
          </p:nvSpPr>
          <p:spPr>
            <a:xfrm flipH="1">
              <a:off x="31924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0" name="object 30"/>
            <p:cNvSpPr/>
            <p:nvPr/>
          </p:nvSpPr>
          <p:spPr>
            <a:xfrm flipH="1">
              <a:off x="32908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1" name="object 31"/>
            <p:cNvSpPr/>
            <p:nvPr/>
          </p:nvSpPr>
          <p:spPr>
            <a:xfrm flipH="1">
              <a:off x="3390900"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2" name="object 32"/>
            <p:cNvSpPr/>
            <p:nvPr/>
          </p:nvSpPr>
          <p:spPr>
            <a:xfrm flipH="1">
              <a:off x="34909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3" name="object 33"/>
            <p:cNvSpPr/>
            <p:nvPr/>
          </p:nvSpPr>
          <p:spPr>
            <a:xfrm flipH="1">
              <a:off x="35893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4" name="object 34"/>
            <p:cNvSpPr/>
            <p:nvPr/>
          </p:nvSpPr>
          <p:spPr>
            <a:xfrm flipH="1">
              <a:off x="36877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5" name="object 35"/>
            <p:cNvSpPr/>
            <p:nvPr/>
          </p:nvSpPr>
          <p:spPr>
            <a:xfrm flipH="1">
              <a:off x="37861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6" name="object 36"/>
            <p:cNvSpPr/>
            <p:nvPr/>
          </p:nvSpPr>
          <p:spPr>
            <a:xfrm>
              <a:off x="3879850" y="5505449"/>
              <a:ext cx="12700" cy="215900"/>
            </a:xfrm>
            <a:custGeom>
              <a:rect l="l" t="t" r="r" b="b"/>
              <a:pathLst>
                <a:path w="12700" h="215900">
                  <a:moveTo>
                    <a:pt x="12700" y="0"/>
                  </a:moveTo>
                  <a:lnTo>
                    <a:pt x="0" y="0"/>
                  </a:lnTo>
                  <a:lnTo>
                    <a:pt x="0" y="215900"/>
                  </a:lnTo>
                  <a:lnTo>
                    <a:pt x="12700" y="215900"/>
                  </a:lnTo>
                  <a:lnTo>
                    <a:pt x="12700" y="0"/>
                  </a:lnTo>
                  <a:close/>
                </a:path>
              </a:pathLst>
            </a:custGeom>
            <a:solidFill>
              <a:srgbClr val="2C3766"/>
            </a:solidFill>
          </p:spPr>
          <p:txBody>
            <a:bodyPr wrap="square" lIns="0" tIns="0" rIns="0" bIns="0" rtlCol="0"/>
            <a:lstStyle/>
            <a:p/>
          </p:txBody>
        </p:sp>
        <p:sp>
          <p:nvSpPr>
            <p:cNvPr id="37" name="object 37"/>
            <p:cNvSpPr/>
            <p:nvPr/>
          </p:nvSpPr>
          <p:spPr>
            <a:xfrm flipH="1">
              <a:off x="39862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8" name="object 38"/>
            <p:cNvSpPr/>
            <p:nvPr/>
          </p:nvSpPr>
          <p:spPr>
            <a:xfrm flipH="1">
              <a:off x="40846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39" name="object 39"/>
            <p:cNvSpPr/>
            <p:nvPr/>
          </p:nvSpPr>
          <p:spPr>
            <a:xfrm flipH="1">
              <a:off x="41830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0" name="object 40"/>
            <p:cNvSpPr/>
            <p:nvPr/>
          </p:nvSpPr>
          <p:spPr>
            <a:xfrm flipH="1">
              <a:off x="42814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1" name="object 41"/>
            <p:cNvSpPr/>
            <p:nvPr/>
          </p:nvSpPr>
          <p:spPr>
            <a:xfrm flipH="1">
              <a:off x="4381500"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2" name="object 42"/>
            <p:cNvSpPr/>
            <p:nvPr/>
          </p:nvSpPr>
          <p:spPr>
            <a:xfrm flipH="1">
              <a:off x="44815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3" name="object 43"/>
            <p:cNvSpPr/>
            <p:nvPr/>
          </p:nvSpPr>
          <p:spPr>
            <a:xfrm flipH="1">
              <a:off x="45799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4" name="object 44"/>
            <p:cNvSpPr/>
            <p:nvPr/>
          </p:nvSpPr>
          <p:spPr>
            <a:xfrm flipH="1">
              <a:off x="46783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5" name="object 45"/>
            <p:cNvSpPr/>
            <p:nvPr/>
          </p:nvSpPr>
          <p:spPr>
            <a:xfrm flipH="1">
              <a:off x="47767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6" name="object 46"/>
            <p:cNvSpPr/>
            <p:nvPr/>
          </p:nvSpPr>
          <p:spPr>
            <a:xfrm>
              <a:off x="4870450" y="5505449"/>
              <a:ext cx="12700" cy="215900"/>
            </a:xfrm>
            <a:custGeom>
              <a:rect l="l" t="t" r="r" b="b"/>
              <a:pathLst>
                <a:path w="12700" h="215900">
                  <a:moveTo>
                    <a:pt x="12700" y="0"/>
                  </a:moveTo>
                  <a:lnTo>
                    <a:pt x="0" y="0"/>
                  </a:lnTo>
                  <a:lnTo>
                    <a:pt x="0" y="215900"/>
                  </a:lnTo>
                  <a:lnTo>
                    <a:pt x="12700" y="215900"/>
                  </a:lnTo>
                  <a:lnTo>
                    <a:pt x="12700" y="0"/>
                  </a:lnTo>
                  <a:close/>
                </a:path>
              </a:pathLst>
            </a:custGeom>
            <a:solidFill>
              <a:srgbClr val="2C3766"/>
            </a:solidFill>
          </p:spPr>
          <p:txBody>
            <a:bodyPr wrap="square" lIns="0" tIns="0" rIns="0" bIns="0" rtlCol="0"/>
            <a:lstStyle/>
            <a:p/>
          </p:txBody>
        </p:sp>
        <p:sp>
          <p:nvSpPr>
            <p:cNvPr id="47" name="object 47"/>
            <p:cNvSpPr/>
            <p:nvPr/>
          </p:nvSpPr>
          <p:spPr>
            <a:xfrm flipH="1">
              <a:off x="49768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8" name="object 48"/>
            <p:cNvSpPr/>
            <p:nvPr/>
          </p:nvSpPr>
          <p:spPr>
            <a:xfrm flipH="1">
              <a:off x="50752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49" name="object 49"/>
            <p:cNvSpPr/>
            <p:nvPr/>
          </p:nvSpPr>
          <p:spPr>
            <a:xfrm flipH="1">
              <a:off x="5173663"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0" name="object 50"/>
            <p:cNvSpPr/>
            <p:nvPr/>
          </p:nvSpPr>
          <p:spPr>
            <a:xfrm flipH="1">
              <a:off x="5272088"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1" name="object 51"/>
            <p:cNvSpPr/>
            <p:nvPr/>
          </p:nvSpPr>
          <p:spPr>
            <a:xfrm flipH="1">
              <a:off x="5372100"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2" name="object 52"/>
            <p:cNvSpPr/>
            <p:nvPr/>
          </p:nvSpPr>
          <p:spPr>
            <a:xfrm flipH="1">
              <a:off x="54721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3" name="object 53"/>
            <p:cNvSpPr/>
            <p:nvPr/>
          </p:nvSpPr>
          <p:spPr>
            <a:xfrm flipH="1">
              <a:off x="55705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4" name="object 54"/>
            <p:cNvSpPr/>
            <p:nvPr/>
          </p:nvSpPr>
          <p:spPr>
            <a:xfrm flipH="1">
              <a:off x="566896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5" name="object 55"/>
            <p:cNvSpPr/>
            <p:nvPr/>
          </p:nvSpPr>
          <p:spPr>
            <a:xfrm flipH="1">
              <a:off x="576738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6" name="object 56"/>
            <p:cNvSpPr/>
            <p:nvPr/>
          </p:nvSpPr>
          <p:spPr>
            <a:xfrm>
              <a:off x="5861050" y="5505449"/>
              <a:ext cx="12700" cy="215900"/>
            </a:xfrm>
            <a:custGeom>
              <a:rect l="l" t="t" r="r" b="b"/>
              <a:pathLst>
                <a:path w="12700" h="215900">
                  <a:moveTo>
                    <a:pt x="12700" y="0"/>
                  </a:moveTo>
                  <a:lnTo>
                    <a:pt x="0" y="0"/>
                  </a:lnTo>
                  <a:lnTo>
                    <a:pt x="0" y="215900"/>
                  </a:lnTo>
                  <a:lnTo>
                    <a:pt x="12700" y="215900"/>
                  </a:lnTo>
                  <a:lnTo>
                    <a:pt x="12700" y="0"/>
                  </a:lnTo>
                  <a:close/>
                </a:path>
              </a:pathLst>
            </a:custGeom>
            <a:solidFill>
              <a:srgbClr val="2C3766"/>
            </a:solidFill>
          </p:spPr>
          <p:txBody>
            <a:bodyPr wrap="square" lIns="0" tIns="0" rIns="0" bIns="0" rtlCol="0"/>
            <a:lstStyle/>
            <a:p/>
          </p:txBody>
        </p:sp>
        <p:sp>
          <p:nvSpPr>
            <p:cNvPr id="57" name="object 57"/>
            <p:cNvSpPr/>
            <p:nvPr/>
          </p:nvSpPr>
          <p:spPr>
            <a:xfrm flipH="1">
              <a:off x="5967412"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8" name="object 58"/>
            <p:cNvSpPr/>
            <p:nvPr/>
          </p:nvSpPr>
          <p:spPr>
            <a:xfrm flipH="1">
              <a:off x="6065837"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59" name="object 59"/>
            <p:cNvSpPr/>
            <p:nvPr/>
          </p:nvSpPr>
          <p:spPr>
            <a:xfrm flipH="1">
              <a:off x="6164263"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0" name="object 60"/>
            <p:cNvSpPr/>
            <p:nvPr/>
          </p:nvSpPr>
          <p:spPr>
            <a:xfrm flipH="1">
              <a:off x="6262688"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1" name="object 61"/>
            <p:cNvSpPr/>
            <p:nvPr/>
          </p:nvSpPr>
          <p:spPr>
            <a:xfrm flipH="1">
              <a:off x="6362700"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2" name="object 62"/>
            <p:cNvSpPr/>
            <p:nvPr/>
          </p:nvSpPr>
          <p:spPr>
            <a:xfrm flipH="1">
              <a:off x="6462713"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3" name="object 63"/>
            <p:cNvSpPr/>
            <p:nvPr/>
          </p:nvSpPr>
          <p:spPr>
            <a:xfrm flipH="1">
              <a:off x="6561138"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4" name="object 64"/>
            <p:cNvSpPr/>
            <p:nvPr/>
          </p:nvSpPr>
          <p:spPr>
            <a:xfrm flipH="1">
              <a:off x="6659563"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5" name="object 65"/>
            <p:cNvSpPr/>
            <p:nvPr/>
          </p:nvSpPr>
          <p:spPr>
            <a:xfrm flipH="1">
              <a:off x="6757988" y="5505450"/>
              <a:ext cx="0" cy="215900"/>
            </a:xfrm>
            <a:custGeom>
              <a:rect l="l" t="t" r="r" b="b"/>
              <a:pathLst>
                <a:path h="215900">
                  <a:moveTo>
                    <a:pt x="0" y="0"/>
                  </a:moveTo>
                  <a:lnTo>
                    <a:pt x="0" y="215900"/>
                  </a:lnTo>
                </a:path>
              </a:pathLst>
            </a:custGeom>
            <a:ln w="12700">
              <a:solidFill>
                <a:srgbClr val="2C3766"/>
              </a:solidFill>
            </a:ln>
          </p:spPr>
          <p:txBody>
            <a:bodyPr wrap="square" lIns="0" tIns="0" rIns="0" bIns="0" rtlCol="0"/>
            <a:lstStyle/>
            <a:p/>
          </p:txBody>
        </p:sp>
        <p:sp>
          <p:nvSpPr>
            <p:cNvPr id="66" name="object 66"/>
            <p:cNvSpPr/>
            <p:nvPr/>
          </p:nvSpPr>
          <p:spPr>
            <a:xfrm>
              <a:off x="6851650" y="5505450"/>
              <a:ext cx="12700" cy="215900"/>
            </a:xfrm>
            <a:custGeom>
              <a:rect l="l" t="t" r="r" b="b"/>
              <a:pathLst>
                <a:path w="12700" h="215900">
                  <a:moveTo>
                    <a:pt x="12700" y="0"/>
                  </a:moveTo>
                  <a:lnTo>
                    <a:pt x="0" y="0"/>
                  </a:lnTo>
                  <a:lnTo>
                    <a:pt x="0" y="215900"/>
                  </a:lnTo>
                  <a:lnTo>
                    <a:pt x="12700" y="215900"/>
                  </a:lnTo>
                  <a:lnTo>
                    <a:pt x="12700" y="0"/>
                  </a:lnTo>
                  <a:close/>
                </a:path>
              </a:pathLst>
            </a:custGeom>
            <a:solidFill>
              <a:srgbClr val="2C3766"/>
            </a:solidFill>
          </p:spPr>
          <p:txBody>
            <a:bodyPr wrap="square" lIns="0" tIns="0" rIns="0" bIns="0" rtlCol="0"/>
            <a:lstStyle/>
            <a:p/>
          </p:txBody>
        </p:sp>
      </p:grpSp>
      <p:sp>
        <p:nvSpPr>
          <p:cNvPr id="67" name="object 67"/>
          <p:cNvSpPr/>
          <p:nvPr/>
        </p:nvSpPr>
        <p:spPr>
          <a:xfrm>
            <a:off x="3751262" y="4764087"/>
            <a:ext cx="1961514" cy="481965"/>
          </a:xfrm>
          <a:custGeom>
            <a:rect l="l" t="t" r="r" b="b"/>
            <a:pathLst>
              <a:path w="1961514" h="481964">
                <a:moveTo>
                  <a:pt x="0" y="0"/>
                </a:moveTo>
                <a:lnTo>
                  <a:pt x="1960934" y="0"/>
                </a:lnTo>
                <a:lnTo>
                  <a:pt x="1960934" y="481963"/>
                </a:lnTo>
                <a:lnTo>
                  <a:pt x="0" y="481963"/>
                </a:lnTo>
                <a:lnTo>
                  <a:pt x="0" y="0"/>
                </a:lnTo>
                <a:close/>
              </a:path>
            </a:pathLst>
          </a:custGeom>
          <a:ln w="12700">
            <a:solidFill>
              <a:srgbClr val="2C3766"/>
            </a:solidFill>
          </a:ln>
        </p:spPr>
        <p:txBody>
          <a:bodyPr wrap="square" lIns="0" tIns="0" rIns="0" bIns="0" rtlCol="0"/>
          <a:lstStyle/>
          <a:p/>
        </p:txBody>
      </p:sp>
      <p:sp>
        <p:nvSpPr>
          <p:cNvPr id="68" name="object 68"/>
          <p:cNvSpPr txBox="1"/>
          <p:nvPr/>
        </p:nvSpPr>
        <p:spPr>
          <a:xfrm>
            <a:off x="3829050" y="4780898"/>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2C3766"/>
                </a:solidFill>
                <a:latin typeface="Microsoft JhengHei"/>
                <a:cs typeface="Microsoft JhengHei"/>
              </a:rPr>
              <a:t>好的分辨率</a:t>
            </a:r>
            <a:endParaRPr sz="2800">
              <a:latin typeface="Microsoft JhengHei"/>
              <a:cs typeface="Microsoft JhengHei"/>
            </a:endParaRPr>
          </a:p>
        </p:txBody>
      </p:sp>
      <p:grpSp>
        <p:nvGrpSpPr>
          <p:cNvPr id="69" name="object 69"/>
          <p:cNvGrpSpPr/>
          <p:nvPr/>
        </p:nvGrpSpPr>
        <p:grpSpPr>
          <a:xfrm>
            <a:off x="1676400" y="3892550"/>
            <a:ext cx="5410200" cy="685800"/>
            <a:chOff x="1676400" y="3892550"/>
            <a:chExt cx="5410200" cy="685800"/>
          </a:xfrm>
        </p:grpSpPr>
        <p:sp>
          <p:nvSpPr>
            <p:cNvPr id="70" name="object 70"/>
            <p:cNvSpPr/>
            <p:nvPr/>
          </p:nvSpPr>
          <p:spPr>
            <a:xfrm>
              <a:off x="1682750" y="3898900"/>
              <a:ext cx="5397500" cy="673100"/>
            </a:xfrm>
            <a:custGeom>
              <a:rect l="l" t="t" r="r" b="b"/>
              <a:pathLst>
                <a:path w="5397500" h="673100">
                  <a:moveTo>
                    <a:pt x="5397500" y="673100"/>
                  </a:moveTo>
                  <a:lnTo>
                    <a:pt x="0" y="673100"/>
                  </a:lnTo>
                  <a:lnTo>
                    <a:pt x="0" y="0"/>
                  </a:lnTo>
                  <a:lnTo>
                    <a:pt x="5397500" y="0"/>
                  </a:lnTo>
                  <a:lnTo>
                    <a:pt x="5397500" y="673100"/>
                  </a:lnTo>
                  <a:close/>
                </a:path>
              </a:pathLst>
            </a:custGeom>
            <a:solidFill>
              <a:srgbClr val="CCECFF"/>
            </a:solidFill>
          </p:spPr>
          <p:txBody>
            <a:bodyPr wrap="square" lIns="0" tIns="0" rIns="0" bIns="0" rtlCol="0"/>
            <a:lstStyle/>
            <a:p/>
          </p:txBody>
        </p:sp>
        <p:sp>
          <p:nvSpPr>
            <p:cNvPr id="71" name="object 71"/>
            <p:cNvSpPr/>
            <p:nvPr/>
          </p:nvSpPr>
          <p:spPr>
            <a:xfrm>
              <a:off x="1682750" y="3898900"/>
              <a:ext cx="5397500" cy="673100"/>
            </a:xfrm>
            <a:custGeom>
              <a:rect l="l" t="t" r="r" b="b"/>
              <a:pathLst>
                <a:path w="5397500" h="673100">
                  <a:moveTo>
                    <a:pt x="0" y="0"/>
                  </a:moveTo>
                  <a:lnTo>
                    <a:pt x="5397500" y="0"/>
                  </a:lnTo>
                  <a:lnTo>
                    <a:pt x="5397500" y="673100"/>
                  </a:lnTo>
                  <a:lnTo>
                    <a:pt x="0" y="673100"/>
                  </a:lnTo>
                  <a:lnTo>
                    <a:pt x="0" y="0"/>
                  </a:lnTo>
                  <a:close/>
                </a:path>
              </a:pathLst>
            </a:custGeom>
            <a:ln w="12700">
              <a:solidFill>
                <a:srgbClr val="2C3766"/>
              </a:solidFill>
            </a:ln>
          </p:spPr>
          <p:txBody>
            <a:bodyPr wrap="square" lIns="0" tIns="0" rIns="0" bIns="0" rtlCol="0"/>
            <a:lstStyle/>
            <a:p/>
          </p:txBody>
        </p:sp>
        <p:sp>
          <p:nvSpPr>
            <p:cNvPr id="72" name="object 72"/>
            <p:cNvSpPr/>
            <p:nvPr/>
          </p:nvSpPr>
          <p:spPr>
            <a:xfrm flipH="1">
              <a:off x="1905000" y="3898900"/>
              <a:ext cx="0" cy="368300"/>
            </a:xfrm>
            <a:custGeom>
              <a:rect l="l" t="t" r="r" b="b"/>
              <a:pathLst>
                <a:path h="368300">
                  <a:moveTo>
                    <a:pt x="0" y="0"/>
                  </a:moveTo>
                  <a:lnTo>
                    <a:pt x="0" y="368300"/>
                  </a:lnTo>
                </a:path>
              </a:pathLst>
            </a:custGeom>
            <a:ln w="12700">
              <a:solidFill>
                <a:srgbClr val="2C3766"/>
              </a:solidFill>
            </a:ln>
          </p:spPr>
          <p:txBody>
            <a:bodyPr wrap="square" lIns="0" tIns="0" rIns="0" bIns="0" rtlCol="0"/>
            <a:lstStyle/>
            <a:p/>
          </p:txBody>
        </p:sp>
        <p:sp>
          <p:nvSpPr>
            <p:cNvPr id="73" name="object 73"/>
            <p:cNvSpPr/>
            <p:nvPr/>
          </p:nvSpPr>
          <p:spPr>
            <a:xfrm>
              <a:off x="2895600" y="3898900"/>
              <a:ext cx="3962400" cy="212725"/>
            </a:xfrm>
            <a:custGeom>
              <a:rect l="l" t="t" r="r" b="b"/>
              <a:pathLst>
                <a:path w="3962400" h="212725">
                  <a:moveTo>
                    <a:pt x="0" y="0"/>
                  </a:moveTo>
                  <a:lnTo>
                    <a:pt x="0" y="212725"/>
                  </a:lnTo>
                </a:path>
                <a:path w="3962400" h="212725">
                  <a:moveTo>
                    <a:pt x="990600" y="0"/>
                  </a:moveTo>
                  <a:lnTo>
                    <a:pt x="990600" y="212725"/>
                  </a:lnTo>
                </a:path>
                <a:path w="3962400" h="212725">
                  <a:moveTo>
                    <a:pt x="1981200" y="0"/>
                  </a:moveTo>
                  <a:lnTo>
                    <a:pt x="1981200" y="212725"/>
                  </a:lnTo>
                </a:path>
                <a:path w="3962400" h="212725">
                  <a:moveTo>
                    <a:pt x="2971800" y="0"/>
                  </a:moveTo>
                  <a:lnTo>
                    <a:pt x="2971800" y="212725"/>
                  </a:lnTo>
                </a:path>
                <a:path w="3962400" h="212725">
                  <a:moveTo>
                    <a:pt x="3962400" y="0"/>
                  </a:moveTo>
                  <a:lnTo>
                    <a:pt x="3962400" y="212725"/>
                  </a:lnTo>
                </a:path>
              </a:pathLst>
            </a:custGeom>
            <a:ln w="12700">
              <a:solidFill>
                <a:srgbClr val="2C3766"/>
              </a:solidFill>
            </a:ln>
          </p:spPr>
          <p:txBody>
            <a:bodyPr wrap="square" lIns="0" tIns="0" rIns="0" bIns="0" rtlCol="0"/>
            <a:lstStyle/>
            <a:p/>
          </p:txBody>
        </p:sp>
      </p:grpSp>
      <p:sp>
        <p:nvSpPr>
          <p:cNvPr id="74" name="object 74"/>
          <p:cNvSpPr txBox="1"/>
          <p:nvPr/>
        </p:nvSpPr>
        <p:spPr>
          <a:xfrm>
            <a:off x="2708138" y="413706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1</a:t>
            </a:r>
            <a:endParaRPr sz="1800">
              <a:latin typeface="Arial"/>
              <a:cs typeface="Arial"/>
            </a:endParaRPr>
          </a:p>
        </p:txBody>
      </p:sp>
      <p:sp>
        <p:nvSpPr>
          <p:cNvPr id="75" name="object 75"/>
          <p:cNvSpPr txBox="1"/>
          <p:nvPr/>
        </p:nvSpPr>
        <p:spPr>
          <a:xfrm>
            <a:off x="3698737" y="413706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2</a:t>
            </a:r>
            <a:endParaRPr sz="1800">
              <a:latin typeface="Arial"/>
              <a:cs typeface="Arial"/>
            </a:endParaRPr>
          </a:p>
        </p:txBody>
      </p:sp>
      <p:sp>
        <p:nvSpPr>
          <p:cNvPr id="76" name="object 76"/>
          <p:cNvSpPr txBox="1"/>
          <p:nvPr/>
        </p:nvSpPr>
        <p:spPr>
          <a:xfrm>
            <a:off x="4689337" y="413706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3</a:t>
            </a:r>
            <a:endParaRPr sz="1800">
              <a:latin typeface="Arial"/>
              <a:cs typeface="Arial"/>
            </a:endParaRPr>
          </a:p>
        </p:txBody>
      </p:sp>
      <p:sp>
        <p:nvSpPr>
          <p:cNvPr id="77" name="object 77"/>
          <p:cNvSpPr txBox="1"/>
          <p:nvPr/>
        </p:nvSpPr>
        <p:spPr>
          <a:xfrm>
            <a:off x="5679938" y="413706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4</a:t>
            </a:r>
            <a:endParaRPr sz="1800">
              <a:latin typeface="Arial"/>
              <a:cs typeface="Arial"/>
            </a:endParaRPr>
          </a:p>
        </p:txBody>
      </p:sp>
      <p:sp>
        <p:nvSpPr>
          <p:cNvPr id="78" name="object 78"/>
          <p:cNvSpPr txBox="1"/>
          <p:nvPr/>
        </p:nvSpPr>
        <p:spPr>
          <a:xfrm>
            <a:off x="6670538" y="4137060"/>
            <a:ext cx="1530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2C3766"/>
                </a:solidFill>
                <a:latin typeface="Arial"/>
                <a:cs typeface="Arial"/>
              </a:rPr>
              <a:t>5</a:t>
            </a:r>
            <a:endParaRPr sz="1800">
              <a:latin typeface="Arial"/>
              <a:cs typeface="Arial"/>
            </a:endParaRPr>
          </a:p>
        </p:txBody>
      </p:sp>
      <p:grpSp>
        <p:nvGrpSpPr>
          <p:cNvPr id="79" name="object 79"/>
          <p:cNvGrpSpPr/>
          <p:nvPr/>
        </p:nvGrpSpPr>
        <p:grpSpPr>
          <a:xfrm>
            <a:off x="1904999" y="3359149"/>
            <a:ext cx="1295400" cy="304800"/>
            <a:chOff x="1904999" y="3359149"/>
            <a:chExt cx="1295400" cy="304800"/>
          </a:xfrm>
        </p:grpSpPr>
        <p:sp>
          <p:nvSpPr>
            <p:cNvPr id="80" name="object 80"/>
            <p:cNvSpPr/>
            <p:nvPr/>
          </p:nvSpPr>
          <p:spPr>
            <a:xfrm>
              <a:off x="1911349" y="3365499"/>
              <a:ext cx="1282700" cy="292100"/>
            </a:xfrm>
            <a:custGeom>
              <a:rect l="l" t="t" r="r" b="b"/>
              <a:pathLst>
                <a:path w="1282700" h="292100">
                  <a:moveTo>
                    <a:pt x="641349" y="0"/>
                  </a:moveTo>
                  <a:close/>
                </a:path>
                <a:path w="1282700" h="292100">
                  <a:moveTo>
                    <a:pt x="1282699" y="146050"/>
                  </a:moveTo>
                  <a:lnTo>
                    <a:pt x="0" y="146050"/>
                  </a:lnTo>
                  <a:lnTo>
                    <a:pt x="4315" y="129017"/>
                  </a:lnTo>
                  <a:lnTo>
                    <a:pt x="37391" y="96793"/>
                  </a:lnTo>
                  <a:lnTo>
                    <a:pt x="99852" y="67754"/>
                  </a:lnTo>
                  <a:lnTo>
                    <a:pt x="140899" y="54702"/>
                  </a:lnTo>
                  <a:lnTo>
                    <a:pt x="187849" y="42776"/>
                  </a:lnTo>
                  <a:lnTo>
                    <a:pt x="240221" y="32085"/>
                  </a:lnTo>
                  <a:lnTo>
                    <a:pt x="297533" y="22737"/>
                  </a:lnTo>
                  <a:lnTo>
                    <a:pt x="359305" y="14844"/>
                  </a:lnTo>
                  <a:lnTo>
                    <a:pt x="425054" y="8514"/>
                  </a:lnTo>
                  <a:lnTo>
                    <a:pt x="494301" y="3857"/>
                  </a:lnTo>
                  <a:lnTo>
                    <a:pt x="566566" y="982"/>
                  </a:lnTo>
                  <a:lnTo>
                    <a:pt x="641349" y="0"/>
                  </a:lnTo>
                  <a:lnTo>
                    <a:pt x="716148" y="982"/>
                  </a:lnTo>
                  <a:lnTo>
                    <a:pt x="788409" y="3857"/>
                  </a:lnTo>
                  <a:lnTo>
                    <a:pt x="857654" y="8514"/>
                  </a:lnTo>
                  <a:lnTo>
                    <a:pt x="923402" y="14844"/>
                  </a:lnTo>
                  <a:lnTo>
                    <a:pt x="985172" y="22738"/>
                  </a:lnTo>
                  <a:lnTo>
                    <a:pt x="1042483" y="32085"/>
                  </a:lnTo>
                  <a:lnTo>
                    <a:pt x="1094854" y="42777"/>
                  </a:lnTo>
                  <a:lnTo>
                    <a:pt x="1141804" y="54703"/>
                  </a:lnTo>
                  <a:lnTo>
                    <a:pt x="1182850" y="67754"/>
                  </a:lnTo>
                  <a:lnTo>
                    <a:pt x="1245310" y="96793"/>
                  </a:lnTo>
                  <a:lnTo>
                    <a:pt x="1278385" y="129017"/>
                  </a:lnTo>
                  <a:lnTo>
                    <a:pt x="1282699" y="146050"/>
                  </a:lnTo>
                  <a:close/>
                </a:path>
                <a:path w="1282700" h="292100">
                  <a:moveTo>
                    <a:pt x="641350" y="292099"/>
                  </a:moveTo>
                  <a:lnTo>
                    <a:pt x="566555" y="291116"/>
                  </a:lnTo>
                  <a:lnTo>
                    <a:pt x="494294" y="288242"/>
                  </a:lnTo>
                  <a:lnTo>
                    <a:pt x="425049" y="283584"/>
                  </a:lnTo>
                  <a:lnTo>
                    <a:pt x="359300" y="277254"/>
                  </a:lnTo>
                  <a:lnTo>
                    <a:pt x="297530" y="269361"/>
                  </a:lnTo>
                  <a:lnTo>
                    <a:pt x="240218" y="260013"/>
                  </a:lnTo>
                  <a:lnTo>
                    <a:pt x="187847" y="249322"/>
                  </a:lnTo>
                  <a:lnTo>
                    <a:pt x="140897" y="237396"/>
                  </a:lnTo>
                  <a:lnTo>
                    <a:pt x="99850" y="224345"/>
                  </a:lnTo>
                  <a:lnTo>
                    <a:pt x="37389" y="195306"/>
                  </a:lnTo>
                  <a:lnTo>
                    <a:pt x="4314" y="163082"/>
                  </a:lnTo>
                  <a:lnTo>
                    <a:pt x="0" y="146049"/>
                  </a:lnTo>
                  <a:lnTo>
                    <a:pt x="1282699" y="146050"/>
                  </a:lnTo>
                  <a:lnTo>
                    <a:pt x="1245309" y="195306"/>
                  </a:lnTo>
                  <a:lnTo>
                    <a:pt x="1182849" y="224345"/>
                  </a:lnTo>
                  <a:lnTo>
                    <a:pt x="1141802" y="237396"/>
                  </a:lnTo>
                  <a:lnTo>
                    <a:pt x="1094852" y="249322"/>
                  </a:lnTo>
                  <a:lnTo>
                    <a:pt x="1042481" y="260014"/>
                  </a:lnTo>
                  <a:lnTo>
                    <a:pt x="985170" y="269361"/>
                  </a:lnTo>
                  <a:lnTo>
                    <a:pt x="923399" y="277254"/>
                  </a:lnTo>
                  <a:lnTo>
                    <a:pt x="857650" y="283585"/>
                  </a:lnTo>
                  <a:lnTo>
                    <a:pt x="788405" y="288242"/>
                  </a:lnTo>
                  <a:lnTo>
                    <a:pt x="716144" y="291117"/>
                  </a:lnTo>
                  <a:lnTo>
                    <a:pt x="641350" y="292099"/>
                  </a:lnTo>
                  <a:close/>
                </a:path>
              </a:pathLst>
            </a:custGeom>
            <a:solidFill>
              <a:srgbClr val="FBFDB9"/>
            </a:solidFill>
          </p:spPr>
          <p:txBody>
            <a:bodyPr wrap="square" lIns="0" tIns="0" rIns="0" bIns="0" rtlCol="0"/>
            <a:lstStyle/>
            <a:p/>
          </p:txBody>
        </p:sp>
        <p:sp>
          <p:nvSpPr>
            <p:cNvPr id="81" name="object 81"/>
            <p:cNvSpPr/>
            <p:nvPr/>
          </p:nvSpPr>
          <p:spPr>
            <a:xfrm>
              <a:off x="1911349" y="3365499"/>
              <a:ext cx="1282700" cy="292100"/>
            </a:xfrm>
            <a:custGeom>
              <a:rect l="l" t="t" r="r" b="b"/>
              <a:pathLst>
                <a:path w="1282700" h="292100">
                  <a:moveTo>
                    <a:pt x="0" y="146050"/>
                  </a:moveTo>
                  <a:lnTo>
                    <a:pt x="37390" y="96793"/>
                  </a:lnTo>
                  <a:lnTo>
                    <a:pt x="99850" y="67754"/>
                  </a:lnTo>
                  <a:lnTo>
                    <a:pt x="140897" y="54703"/>
                  </a:lnTo>
                  <a:lnTo>
                    <a:pt x="187847" y="42777"/>
                  </a:lnTo>
                  <a:lnTo>
                    <a:pt x="240218" y="32085"/>
                  </a:lnTo>
                  <a:lnTo>
                    <a:pt x="297530" y="22738"/>
                  </a:lnTo>
                  <a:lnTo>
                    <a:pt x="359300" y="14844"/>
                  </a:lnTo>
                  <a:lnTo>
                    <a:pt x="425049" y="8514"/>
                  </a:lnTo>
                  <a:lnTo>
                    <a:pt x="494294" y="3857"/>
                  </a:lnTo>
                  <a:lnTo>
                    <a:pt x="566555" y="982"/>
                  </a:lnTo>
                  <a:lnTo>
                    <a:pt x="641350" y="0"/>
                  </a:lnTo>
                  <a:lnTo>
                    <a:pt x="716144" y="982"/>
                  </a:lnTo>
                  <a:lnTo>
                    <a:pt x="788405" y="3857"/>
                  </a:lnTo>
                  <a:lnTo>
                    <a:pt x="857650" y="8514"/>
                  </a:lnTo>
                  <a:lnTo>
                    <a:pt x="923399" y="14844"/>
                  </a:lnTo>
                  <a:lnTo>
                    <a:pt x="985169" y="22737"/>
                  </a:lnTo>
                  <a:lnTo>
                    <a:pt x="1042481" y="32085"/>
                  </a:lnTo>
                  <a:lnTo>
                    <a:pt x="1094852" y="42776"/>
                  </a:lnTo>
                  <a:lnTo>
                    <a:pt x="1141802" y="54702"/>
                  </a:lnTo>
                  <a:lnTo>
                    <a:pt x="1182849" y="67754"/>
                  </a:lnTo>
                  <a:lnTo>
                    <a:pt x="1245310" y="96793"/>
                  </a:lnTo>
                  <a:lnTo>
                    <a:pt x="1278385" y="129017"/>
                  </a:lnTo>
                  <a:lnTo>
                    <a:pt x="1282700" y="146049"/>
                  </a:lnTo>
                  <a:lnTo>
                    <a:pt x="1278384" y="163082"/>
                  </a:lnTo>
                  <a:lnTo>
                    <a:pt x="1265761" y="179537"/>
                  </a:lnTo>
                  <a:lnTo>
                    <a:pt x="1217512" y="210278"/>
                  </a:lnTo>
                  <a:lnTo>
                    <a:pt x="1141802" y="237396"/>
                  </a:lnTo>
                  <a:lnTo>
                    <a:pt x="1094852" y="249322"/>
                  </a:lnTo>
                  <a:lnTo>
                    <a:pt x="1042481" y="260014"/>
                  </a:lnTo>
                  <a:lnTo>
                    <a:pt x="985170" y="269361"/>
                  </a:lnTo>
                  <a:lnTo>
                    <a:pt x="923399" y="277254"/>
                  </a:lnTo>
                  <a:lnTo>
                    <a:pt x="857650" y="283585"/>
                  </a:lnTo>
                  <a:lnTo>
                    <a:pt x="788405" y="288242"/>
                  </a:lnTo>
                  <a:lnTo>
                    <a:pt x="716144" y="291117"/>
                  </a:lnTo>
                  <a:lnTo>
                    <a:pt x="641350" y="292099"/>
                  </a:lnTo>
                  <a:lnTo>
                    <a:pt x="566555" y="291116"/>
                  </a:lnTo>
                  <a:lnTo>
                    <a:pt x="494294" y="288242"/>
                  </a:lnTo>
                  <a:lnTo>
                    <a:pt x="425049" y="283584"/>
                  </a:lnTo>
                  <a:lnTo>
                    <a:pt x="359300" y="277254"/>
                  </a:lnTo>
                  <a:lnTo>
                    <a:pt x="297530" y="269361"/>
                  </a:lnTo>
                  <a:lnTo>
                    <a:pt x="240218" y="260013"/>
                  </a:lnTo>
                  <a:lnTo>
                    <a:pt x="187847" y="249322"/>
                  </a:lnTo>
                  <a:lnTo>
                    <a:pt x="140897" y="237396"/>
                  </a:lnTo>
                  <a:lnTo>
                    <a:pt x="99850" y="224345"/>
                  </a:lnTo>
                  <a:lnTo>
                    <a:pt x="37389" y="195306"/>
                  </a:lnTo>
                  <a:lnTo>
                    <a:pt x="4314" y="163082"/>
                  </a:lnTo>
                  <a:lnTo>
                    <a:pt x="0" y="146049"/>
                  </a:lnTo>
                  <a:close/>
                </a:path>
              </a:pathLst>
            </a:custGeom>
            <a:ln w="12700">
              <a:solidFill>
                <a:srgbClr val="2C3766"/>
              </a:solidFill>
            </a:ln>
          </p:spPr>
          <p:txBody>
            <a:bodyPr wrap="square" lIns="0" tIns="0" rIns="0" bIns="0" rtlCol="0"/>
            <a:lstStyle/>
            <a:p/>
          </p:txBody>
        </p:sp>
      </p:grpSp>
      <p:sp>
        <p:nvSpPr>
          <p:cNvPr id="82" name="object 82"/>
          <p:cNvSpPr/>
          <p:nvPr/>
        </p:nvSpPr>
        <p:spPr>
          <a:xfrm>
            <a:off x="3751262" y="3157538"/>
            <a:ext cx="1961514" cy="481965"/>
          </a:xfrm>
          <a:custGeom>
            <a:rect l="l" t="t" r="r" b="b"/>
            <a:pathLst>
              <a:path w="1961514" h="481964">
                <a:moveTo>
                  <a:pt x="0" y="0"/>
                </a:moveTo>
                <a:lnTo>
                  <a:pt x="1960934" y="0"/>
                </a:lnTo>
                <a:lnTo>
                  <a:pt x="1960934" y="481963"/>
                </a:lnTo>
                <a:lnTo>
                  <a:pt x="0" y="481963"/>
                </a:lnTo>
                <a:lnTo>
                  <a:pt x="0" y="0"/>
                </a:lnTo>
                <a:close/>
              </a:path>
            </a:pathLst>
          </a:custGeom>
          <a:ln w="12700">
            <a:solidFill>
              <a:srgbClr val="2C3766"/>
            </a:solidFill>
          </a:ln>
        </p:spPr>
        <p:txBody>
          <a:bodyPr wrap="square" lIns="0" tIns="0" rIns="0" bIns="0" rtlCol="0"/>
          <a:lstStyle/>
          <a:p/>
        </p:txBody>
      </p:sp>
      <p:sp>
        <p:nvSpPr>
          <p:cNvPr id="83" name="object 83"/>
          <p:cNvSpPr txBox="1"/>
          <p:nvPr/>
        </p:nvSpPr>
        <p:spPr>
          <a:xfrm>
            <a:off x="635000" y="1634718"/>
            <a:ext cx="5613400" cy="1991995"/>
          </a:xfrm>
          <a:prstGeom prst="rect">
            <a:avLst/>
          </a:prstGeom>
        </p:spPr>
        <p:txBody>
          <a:bodyPr vert="horz" wrap="square" lIns="0" tIns="132080" rIns="0" bIns="0" rtlCol="0">
            <a:spAutoFit/>
          </a:bodyPr>
          <a:lstStyle/>
          <a:p>
            <a:pPr marL="12700">
              <a:lnSpc>
                <a:spcPct val="100000"/>
              </a:lnSpc>
              <a:spcBef>
                <a:spcPts val="1040"/>
              </a:spcBef>
            </a:pPr>
            <a:r>
              <a:rPr sz="2000" spc="-5">
                <a:solidFill>
                  <a:srgbClr val="2C3766"/>
                </a:solidFill>
                <a:latin typeface="宋体"/>
                <a:cs typeface="宋体"/>
              </a:rPr>
              <a:t>是指测量装置能够测量到最小可检出的单位。</a:t>
            </a:r>
            <a:endParaRPr sz="2000">
              <a:latin typeface="宋体"/>
              <a:cs typeface="宋体"/>
            </a:endParaRPr>
          </a:p>
          <a:p>
            <a:pPr marL="12700">
              <a:lnSpc>
                <a:spcPct val="100000"/>
              </a:lnSpc>
              <a:spcBef>
                <a:spcPts val="945"/>
              </a:spcBef>
            </a:pPr>
            <a:r>
              <a:rPr sz="2000">
                <a:solidFill>
                  <a:srgbClr val="2C3766"/>
                </a:solidFill>
                <a:latin typeface="MS Gothic"/>
                <a:cs typeface="MS Gothic"/>
              </a:rPr>
              <a:t>※</a:t>
            </a:r>
            <a:r>
              <a:rPr sz="2000" spc="-5">
                <a:solidFill>
                  <a:srgbClr val="2C3766"/>
                </a:solidFill>
                <a:latin typeface="黑体"/>
                <a:cs typeface="黑体"/>
              </a:rPr>
              <a:t>测量刻度应为产品规格或过程波动的十分之一。</a:t>
            </a:r>
            <a:endParaRPr sz="2000">
              <a:latin typeface="黑体"/>
              <a:cs typeface="黑体"/>
            </a:endParaRPr>
          </a:p>
          <a:p>
            <a:pPr>
              <a:lnSpc>
                <a:spcPct val="100000"/>
              </a:lnSpc>
            </a:pPr>
            <a:endParaRPr sz="2000">
              <a:latin typeface="黑体"/>
              <a:cs typeface="黑体"/>
            </a:endParaRPr>
          </a:p>
          <a:p>
            <a:pPr>
              <a:lnSpc>
                <a:spcPct val="100000"/>
              </a:lnSpc>
              <a:spcBef>
                <a:spcPts val="55"/>
              </a:spcBef>
            </a:pPr>
            <a:endParaRPr sz="2200">
              <a:latin typeface="黑体"/>
              <a:cs typeface="黑体"/>
            </a:endParaRPr>
          </a:p>
          <a:p>
            <a:pPr marL="3206750">
              <a:lnSpc>
                <a:spcPct val="100000"/>
              </a:lnSpc>
            </a:pPr>
            <a:r>
              <a:rPr sz="2800" b="1" spc="-10">
                <a:solidFill>
                  <a:srgbClr val="2C3766"/>
                </a:solidFill>
                <a:latin typeface="Microsoft JhengHei"/>
                <a:cs typeface="Microsoft JhengHei"/>
              </a:rPr>
              <a:t>差的分辨率</a:t>
            </a:r>
            <a:endParaRPr sz="2800">
              <a:latin typeface="Microsoft JhengHei"/>
              <a:cs typeface="Microsoft JhengHei"/>
            </a:endParaRPr>
          </a:p>
        </p:txBody>
      </p:sp>
      <p:sp>
        <p:nvSpPr>
          <p:cNvPr id="84" name="object 84"/>
          <p:cNvSpPr txBox="1">
            <a:spLocks noGrp="1"/>
          </p:cNvSpPr>
          <p:nvPr>
            <p:ph type="title"/>
          </p:nvPr>
        </p:nvSpPr>
        <p:spPr>
          <a:xfrm>
            <a:off x="459740" y="1095533"/>
            <a:ext cx="1447800" cy="452120"/>
          </a:xfrm>
          <a:prstGeom prst="rect">
            <a:avLst/>
          </a:prstGeom>
        </p:spPr>
        <p:txBody>
          <a:bodyPr vert="horz" wrap="square" lIns="0" tIns="12700" rIns="0" bIns="0" rtlCol="0">
            <a:spAutoFit/>
          </a:bodyPr>
          <a:lstStyle/>
          <a:p>
            <a:pPr marL="12700">
              <a:lnSpc>
                <a:spcPct val="100000"/>
              </a:lnSpc>
              <a:spcBef>
                <a:spcPts val="100"/>
              </a:spcBef>
            </a:pPr>
            <a:r>
              <a:rPr sz="2800"/>
              <a:t>2.</a:t>
            </a:r>
            <a:r>
              <a:rPr sz="2800" spc="-20"/>
              <a:t>分辨率</a:t>
            </a:r>
            <a:endParaRPr sz="28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83540" y="1640363"/>
            <a:ext cx="6083300" cy="299720"/>
          </a:xfrm>
          <a:prstGeom prst="rect">
            <a:avLst/>
          </a:prstGeom>
        </p:spPr>
        <p:txBody>
          <a:bodyPr vert="horz" wrap="square" lIns="0" tIns="12700" rIns="0" bIns="0" rtlCol="0">
            <a:spAutoFit/>
          </a:bodyPr>
          <a:lstStyle/>
          <a:p>
            <a:pPr marL="12700">
              <a:lnSpc>
                <a:spcPct val="100000"/>
              </a:lnSpc>
              <a:spcBef>
                <a:spcPts val="100"/>
              </a:spcBef>
            </a:pPr>
            <a:r>
              <a:rPr sz="1800">
                <a:latin typeface="黑体"/>
                <a:cs typeface="黑体"/>
              </a:rPr>
              <a:t>（测量仪器的分辨率必须小于或等于规范或过程误差的</a:t>
            </a:r>
            <a:r>
              <a:rPr sz="1800" spc="-20">
                <a:latin typeface="黑体"/>
                <a:cs typeface="黑体"/>
              </a:rPr>
              <a:t>10%）</a:t>
            </a:r>
            <a:endParaRPr sz="1800">
              <a:latin typeface="黑体"/>
              <a:cs typeface="黑体"/>
            </a:endParaRPr>
          </a:p>
        </p:txBody>
      </p:sp>
      <p:sp>
        <p:nvSpPr>
          <p:cNvPr id="3" name="object 3"/>
          <p:cNvSpPr txBox="1"/>
          <p:nvPr/>
        </p:nvSpPr>
        <p:spPr>
          <a:xfrm>
            <a:off x="383540" y="2243867"/>
            <a:ext cx="6883400" cy="958215"/>
          </a:xfrm>
          <a:prstGeom prst="rect">
            <a:avLst/>
          </a:prstGeom>
        </p:spPr>
        <p:txBody>
          <a:bodyPr vert="horz" wrap="square" lIns="0" tIns="67310" rIns="0" bIns="0" rtlCol="0">
            <a:spAutoFit/>
          </a:bodyPr>
          <a:lstStyle/>
          <a:p>
            <a:pPr marL="12700">
              <a:lnSpc>
                <a:spcPct val="100000"/>
              </a:lnSpc>
              <a:spcBef>
                <a:spcPts val="530"/>
              </a:spcBef>
            </a:pPr>
            <a:r>
              <a:rPr sz="1800" spc="-5">
                <a:solidFill>
                  <a:srgbClr val="2C3766"/>
                </a:solidFill>
                <a:latin typeface="黑体"/>
                <a:cs typeface="黑体"/>
              </a:rPr>
              <a:t>测量仪器分辨率可定义为测量仪器能够读取的最小测量单位。</a:t>
            </a:r>
            <a:endParaRPr sz="1800">
              <a:latin typeface="黑体"/>
              <a:cs typeface="黑体"/>
            </a:endParaRPr>
          </a:p>
          <a:p>
            <a:pPr marL="12700" marR="5080">
              <a:lnSpc>
                <a:spcPct val="100000"/>
              </a:lnSpc>
              <a:spcBef>
                <a:spcPts val="434"/>
              </a:spcBef>
            </a:pPr>
            <a:r>
              <a:rPr sz="1800">
                <a:solidFill>
                  <a:srgbClr val="2C3766"/>
                </a:solidFill>
                <a:latin typeface="黑体"/>
                <a:cs typeface="黑体"/>
              </a:rPr>
              <a:t>看看下面的部件A和部件B，</a:t>
            </a:r>
            <a:r>
              <a:rPr sz="1800" spc="-5">
                <a:solidFill>
                  <a:srgbClr val="2C3766"/>
                </a:solidFill>
                <a:latin typeface="黑体"/>
                <a:cs typeface="黑体"/>
              </a:rPr>
              <a:t>它们的长度非常相似。测量分辨率描述了测量仪器分辨两个部件的测量值之间的差异的能力。</a:t>
            </a:r>
            <a:endParaRPr sz="1800">
              <a:latin typeface="黑体"/>
              <a:cs typeface="黑体"/>
            </a:endParaRPr>
          </a:p>
        </p:txBody>
      </p:sp>
      <p:sp>
        <p:nvSpPr>
          <p:cNvPr id="4" name="object 4"/>
          <p:cNvSpPr txBox="1"/>
          <p:nvPr/>
        </p:nvSpPr>
        <p:spPr>
          <a:xfrm>
            <a:off x="1295400" y="3657600"/>
            <a:ext cx="1054100" cy="381000"/>
          </a:xfrm>
          <a:prstGeom prst="rect">
            <a:avLst/>
          </a:prstGeom>
          <a:ln w="9525">
            <a:solidFill>
              <a:srgbClr val="2C3766"/>
            </a:solidFill>
          </a:ln>
        </p:spPr>
        <p:txBody>
          <a:bodyPr vert="horz" wrap="square" lIns="0" tIns="0" rIns="0" bIns="0" rtlCol="0">
            <a:spAutoFit/>
          </a:bodyPr>
          <a:lstStyle/>
          <a:p>
            <a:pPr marL="111760">
              <a:lnSpc>
                <a:spcPts val="2855"/>
              </a:lnSpc>
            </a:pPr>
            <a:r>
              <a:rPr sz="2400">
                <a:solidFill>
                  <a:srgbClr val="2C3766"/>
                </a:solidFill>
                <a:latin typeface="宋体"/>
                <a:cs typeface="宋体"/>
              </a:rPr>
              <a:t>部件</a:t>
            </a:r>
            <a:r>
              <a:rPr sz="2400" spc="-50">
                <a:solidFill>
                  <a:srgbClr val="2C3766"/>
                </a:solidFill>
                <a:latin typeface="Times New Roman"/>
                <a:cs typeface="Times New Roman"/>
              </a:rPr>
              <a:t>A</a:t>
            </a:r>
            <a:endParaRPr sz="2400">
              <a:latin typeface="Times New Roman"/>
              <a:cs typeface="Times New Roman"/>
            </a:endParaRPr>
          </a:p>
        </p:txBody>
      </p:sp>
      <p:sp>
        <p:nvSpPr>
          <p:cNvPr id="5" name="object 5"/>
          <p:cNvSpPr txBox="1"/>
          <p:nvPr/>
        </p:nvSpPr>
        <p:spPr>
          <a:xfrm>
            <a:off x="1295400" y="4267200"/>
            <a:ext cx="1054100" cy="381000"/>
          </a:xfrm>
          <a:prstGeom prst="rect">
            <a:avLst/>
          </a:prstGeom>
          <a:ln w="9525">
            <a:solidFill>
              <a:srgbClr val="2C3766"/>
            </a:solidFill>
          </a:ln>
        </p:spPr>
        <p:txBody>
          <a:bodyPr vert="horz" wrap="square" lIns="0" tIns="0" rIns="0" bIns="0" rtlCol="0">
            <a:spAutoFit/>
          </a:bodyPr>
          <a:lstStyle/>
          <a:p>
            <a:pPr marL="120014">
              <a:lnSpc>
                <a:spcPts val="2855"/>
              </a:lnSpc>
            </a:pPr>
            <a:r>
              <a:rPr sz="2400">
                <a:solidFill>
                  <a:srgbClr val="2C3766"/>
                </a:solidFill>
                <a:latin typeface="宋体"/>
                <a:cs typeface="宋体"/>
              </a:rPr>
              <a:t>部件</a:t>
            </a:r>
            <a:r>
              <a:rPr sz="2400" spc="-50">
                <a:solidFill>
                  <a:srgbClr val="2C3766"/>
                </a:solidFill>
                <a:latin typeface="Times New Roman"/>
                <a:cs typeface="Times New Roman"/>
              </a:rPr>
              <a:t>B</a:t>
            </a:r>
            <a:endParaRPr sz="2400">
              <a:latin typeface="Times New Roman"/>
              <a:cs typeface="Times New Roman"/>
            </a:endParaRPr>
          </a:p>
        </p:txBody>
      </p:sp>
      <p:sp>
        <p:nvSpPr>
          <p:cNvPr id="6" name="object 6"/>
          <p:cNvSpPr txBox="1"/>
          <p:nvPr/>
        </p:nvSpPr>
        <p:spPr>
          <a:xfrm>
            <a:off x="4876800" y="3657600"/>
            <a:ext cx="1056005" cy="381000"/>
          </a:xfrm>
          <a:prstGeom prst="rect">
            <a:avLst/>
          </a:prstGeom>
          <a:ln w="9525">
            <a:solidFill>
              <a:srgbClr val="2C3766"/>
            </a:solidFill>
          </a:ln>
        </p:spPr>
        <p:txBody>
          <a:bodyPr vert="horz" wrap="square" lIns="0" tIns="0" rIns="0" bIns="0" rtlCol="0">
            <a:spAutoFit/>
          </a:bodyPr>
          <a:lstStyle/>
          <a:p>
            <a:pPr marL="112395">
              <a:lnSpc>
                <a:spcPts val="2855"/>
              </a:lnSpc>
            </a:pPr>
            <a:r>
              <a:rPr sz="2400">
                <a:solidFill>
                  <a:srgbClr val="2C3766"/>
                </a:solidFill>
                <a:latin typeface="宋体"/>
                <a:cs typeface="宋体"/>
              </a:rPr>
              <a:t>部件</a:t>
            </a:r>
            <a:r>
              <a:rPr sz="2400" spc="-50">
                <a:solidFill>
                  <a:srgbClr val="2C3766"/>
                </a:solidFill>
                <a:latin typeface="Times New Roman"/>
                <a:cs typeface="Times New Roman"/>
              </a:rPr>
              <a:t>A</a:t>
            </a:r>
            <a:endParaRPr sz="2400">
              <a:latin typeface="Times New Roman"/>
              <a:cs typeface="Times New Roman"/>
            </a:endParaRPr>
          </a:p>
        </p:txBody>
      </p:sp>
      <p:sp>
        <p:nvSpPr>
          <p:cNvPr id="7" name="object 7"/>
          <p:cNvSpPr txBox="1"/>
          <p:nvPr/>
        </p:nvSpPr>
        <p:spPr>
          <a:xfrm>
            <a:off x="4876800" y="4267200"/>
            <a:ext cx="1043305" cy="381000"/>
          </a:xfrm>
          <a:prstGeom prst="rect">
            <a:avLst/>
          </a:prstGeom>
          <a:ln w="9525">
            <a:solidFill>
              <a:srgbClr val="2C3766"/>
            </a:solidFill>
          </a:ln>
        </p:spPr>
        <p:txBody>
          <a:bodyPr vert="horz" wrap="square" lIns="0" tIns="0" rIns="0" bIns="0" rtlCol="0">
            <a:spAutoFit/>
          </a:bodyPr>
          <a:lstStyle/>
          <a:p>
            <a:pPr marL="114935">
              <a:lnSpc>
                <a:spcPts val="2855"/>
              </a:lnSpc>
            </a:pPr>
            <a:r>
              <a:rPr sz="2400">
                <a:solidFill>
                  <a:srgbClr val="2C3766"/>
                </a:solidFill>
                <a:latin typeface="宋体"/>
                <a:cs typeface="宋体"/>
              </a:rPr>
              <a:t>部件</a:t>
            </a:r>
            <a:r>
              <a:rPr sz="2400" spc="-50">
                <a:solidFill>
                  <a:srgbClr val="2C3766"/>
                </a:solidFill>
                <a:latin typeface="Times New Roman"/>
                <a:cs typeface="Times New Roman"/>
              </a:rPr>
              <a:t>B</a:t>
            </a:r>
            <a:endParaRPr sz="2400">
              <a:latin typeface="Times New Roman"/>
              <a:cs typeface="Times New Roman"/>
            </a:endParaRPr>
          </a:p>
        </p:txBody>
      </p:sp>
      <p:sp>
        <p:nvSpPr>
          <p:cNvPr id="8" name="object 8"/>
          <p:cNvSpPr txBox="1"/>
          <p:nvPr/>
        </p:nvSpPr>
        <p:spPr>
          <a:xfrm>
            <a:off x="2462211" y="3657600"/>
            <a:ext cx="1336675" cy="990600"/>
          </a:xfrm>
          <a:prstGeom prst="rect">
            <a:avLst/>
          </a:prstGeom>
          <a:ln w="9525">
            <a:solidFill>
              <a:srgbClr val="2C3766"/>
            </a:solidFill>
          </a:ln>
        </p:spPr>
        <p:txBody>
          <a:bodyPr vert="horz" wrap="square" lIns="0" tIns="118745" rIns="0" bIns="0" rtlCol="0">
            <a:spAutoFit/>
          </a:bodyPr>
          <a:lstStyle/>
          <a:p>
            <a:pPr marL="290195" marR="274320" indent="-8890">
              <a:lnSpc>
                <a:spcPct val="100000"/>
              </a:lnSpc>
              <a:spcBef>
                <a:spcPts val="935"/>
              </a:spcBef>
            </a:pPr>
            <a:r>
              <a:rPr sz="2400" spc="-10">
                <a:solidFill>
                  <a:srgbClr val="2C3766"/>
                </a:solidFill>
                <a:latin typeface="Times New Roman"/>
                <a:cs typeface="Times New Roman"/>
              </a:rPr>
              <a:t>A=2.0 B=2.0</a:t>
            </a:r>
            <a:endParaRPr sz="2400">
              <a:latin typeface="Times New Roman"/>
              <a:cs typeface="Times New Roman"/>
            </a:endParaRPr>
          </a:p>
        </p:txBody>
      </p:sp>
      <p:sp>
        <p:nvSpPr>
          <p:cNvPr id="9" name="object 9"/>
          <p:cNvSpPr txBox="1"/>
          <p:nvPr/>
        </p:nvSpPr>
        <p:spPr>
          <a:xfrm>
            <a:off x="6102350" y="3657600"/>
            <a:ext cx="1336675" cy="914400"/>
          </a:xfrm>
          <a:prstGeom prst="rect">
            <a:avLst/>
          </a:prstGeom>
          <a:ln w="9525">
            <a:solidFill>
              <a:srgbClr val="2C3766"/>
            </a:solidFill>
          </a:ln>
        </p:spPr>
        <p:txBody>
          <a:bodyPr vert="horz" wrap="square" lIns="0" tIns="80645" rIns="0" bIns="0" rtlCol="0">
            <a:spAutoFit/>
          </a:bodyPr>
          <a:lstStyle/>
          <a:p>
            <a:pPr marL="213995" marR="198120" indent="-8890">
              <a:lnSpc>
                <a:spcPct val="100000"/>
              </a:lnSpc>
              <a:spcBef>
                <a:spcPts val="635"/>
              </a:spcBef>
            </a:pPr>
            <a:r>
              <a:rPr sz="2400" spc="-10">
                <a:solidFill>
                  <a:srgbClr val="2C3766"/>
                </a:solidFill>
                <a:latin typeface="Times New Roman"/>
                <a:cs typeface="Times New Roman"/>
              </a:rPr>
              <a:t>A=2.25 B=2.00</a:t>
            </a:r>
            <a:endParaRPr sz="2400">
              <a:latin typeface="Times New Roman"/>
              <a:cs typeface="Times New Roman"/>
            </a:endParaRPr>
          </a:p>
        </p:txBody>
      </p:sp>
      <p:sp>
        <p:nvSpPr>
          <p:cNvPr id="10" name="object 10"/>
          <p:cNvSpPr/>
          <p:nvPr/>
        </p:nvSpPr>
        <p:spPr>
          <a:xfrm>
            <a:off x="1266825" y="5486400"/>
            <a:ext cx="3446779" cy="685800"/>
          </a:xfrm>
          <a:custGeom>
            <a:rect l="l" t="t" r="r" b="b"/>
            <a:pathLst>
              <a:path w="3446779" h="685800">
                <a:moveTo>
                  <a:pt x="0" y="0"/>
                </a:moveTo>
                <a:lnTo>
                  <a:pt x="3446462" y="0"/>
                </a:lnTo>
                <a:lnTo>
                  <a:pt x="3446462" y="685800"/>
                </a:lnTo>
                <a:lnTo>
                  <a:pt x="0" y="685800"/>
                </a:lnTo>
                <a:lnTo>
                  <a:pt x="0" y="0"/>
                </a:lnTo>
                <a:close/>
              </a:path>
            </a:pathLst>
          </a:custGeom>
          <a:ln w="9525">
            <a:solidFill>
              <a:srgbClr val="2C3766"/>
            </a:solidFill>
          </a:ln>
        </p:spPr>
        <p:txBody>
          <a:bodyPr wrap="square" lIns="0" tIns="0" rIns="0" bIns="0" rtlCol="0"/>
          <a:lstStyle/>
          <a:p/>
        </p:txBody>
      </p:sp>
      <p:sp>
        <p:nvSpPr>
          <p:cNvPr id="11" name="object 11"/>
          <p:cNvSpPr txBox="1"/>
          <p:nvPr/>
        </p:nvSpPr>
        <p:spPr>
          <a:xfrm>
            <a:off x="1345564" y="5457190"/>
            <a:ext cx="3479800" cy="513080"/>
          </a:xfrm>
          <a:prstGeom prst="rect">
            <a:avLst/>
          </a:prstGeom>
        </p:spPr>
        <p:txBody>
          <a:bodyPr vert="horz" wrap="square" lIns="0" tIns="12700" rIns="0" bIns="0" rtlCol="0">
            <a:spAutoFit/>
          </a:bodyPr>
          <a:lstStyle/>
          <a:p>
            <a:pPr marL="12700" marR="5080">
              <a:lnSpc>
                <a:spcPct val="100000"/>
              </a:lnSpc>
              <a:spcBef>
                <a:spcPts val="100"/>
              </a:spcBef>
            </a:pPr>
            <a:r>
              <a:rPr sz="1600" spc="-5">
                <a:solidFill>
                  <a:srgbClr val="2C3766"/>
                </a:solidFill>
                <a:latin typeface="宋体"/>
                <a:cs typeface="宋体"/>
              </a:rPr>
              <a:t>因为上面刻度的分辨率比两个部件之间的差异要大，两个部件将出现相同的测</a:t>
            </a:r>
            <a:endParaRPr sz="1600">
              <a:latin typeface="宋体"/>
              <a:cs typeface="宋体"/>
            </a:endParaRPr>
          </a:p>
        </p:txBody>
      </p:sp>
      <p:sp>
        <p:nvSpPr>
          <p:cNvPr id="12" name="object 12"/>
          <p:cNvSpPr txBox="1"/>
          <p:nvPr/>
        </p:nvSpPr>
        <p:spPr>
          <a:xfrm>
            <a:off x="1345564" y="5944870"/>
            <a:ext cx="838200" cy="269240"/>
          </a:xfrm>
          <a:prstGeom prst="rect">
            <a:avLst/>
          </a:prstGeom>
        </p:spPr>
        <p:txBody>
          <a:bodyPr vert="horz" wrap="square" lIns="0" tIns="12700" rIns="0" bIns="0" rtlCol="0">
            <a:spAutoFit/>
          </a:bodyPr>
          <a:lstStyle/>
          <a:p>
            <a:pPr marL="12700">
              <a:lnSpc>
                <a:spcPct val="100000"/>
              </a:lnSpc>
              <a:spcBef>
                <a:spcPts val="100"/>
              </a:spcBef>
            </a:pPr>
            <a:r>
              <a:rPr sz="1600" spc="-15">
                <a:solidFill>
                  <a:srgbClr val="2C3766"/>
                </a:solidFill>
                <a:latin typeface="宋体"/>
                <a:cs typeface="宋体"/>
              </a:rPr>
              <a:t>量结果。</a:t>
            </a:r>
            <a:endParaRPr sz="1600">
              <a:latin typeface="宋体"/>
              <a:cs typeface="宋体"/>
            </a:endParaRPr>
          </a:p>
        </p:txBody>
      </p:sp>
      <p:sp>
        <p:nvSpPr>
          <p:cNvPr id="13" name="object 13"/>
          <p:cNvSpPr/>
          <p:nvPr/>
        </p:nvSpPr>
        <p:spPr>
          <a:xfrm>
            <a:off x="4852987" y="5486400"/>
            <a:ext cx="3446779" cy="685800"/>
          </a:xfrm>
          <a:custGeom>
            <a:rect l="l" t="t" r="r" b="b"/>
            <a:pathLst>
              <a:path w="3446779" h="685800">
                <a:moveTo>
                  <a:pt x="0" y="0"/>
                </a:moveTo>
                <a:lnTo>
                  <a:pt x="3446461" y="0"/>
                </a:lnTo>
                <a:lnTo>
                  <a:pt x="3446461" y="685800"/>
                </a:lnTo>
                <a:lnTo>
                  <a:pt x="0" y="685800"/>
                </a:lnTo>
                <a:lnTo>
                  <a:pt x="0" y="0"/>
                </a:lnTo>
                <a:close/>
              </a:path>
            </a:pathLst>
          </a:custGeom>
          <a:ln w="9525">
            <a:solidFill>
              <a:srgbClr val="2C3766"/>
            </a:solidFill>
          </a:ln>
        </p:spPr>
        <p:txBody>
          <a:bodyPr wrap="square" lIns="0" tIns="0" rIns="0" bIns="0" rtlCol="0"/>
          <a:lstStyle/>
          <a:p/>
        </p:txBody>
      </p:sp>
      <p:sp>
        <p:nvSpPr>
          <p:cNvPr id="14" name="object 14"/>
          <p:cNvSpPr txBox="1"/>
          <p:nvPr/>
        </p:nvSpPr>
        <p:spPr>
          <a:xfrm>
            <a:off x="4931727" y="5579109"/>
            <a:ext cx="3683000" cy="513080"/>
          </a:xfrm>
          <a:prstGeom prst="rect">
            <a:avLst/>
          </a:prstGeom>
        </p:spPr>
        <p:txBody>
          <a:bodyPr vert="horz" wrap="square" lIns="0" tIns="12700" rIns="0" bIns="0" rtlCol="0">
            <a:spAutoFit/>
          </a:bodyPr>
          <a:lstStyle/>
          <a:p>
            <a:pPr marL="12700" marR="5080">
              <a:lnSpc>
                <a:spcPct val="100000"/>
              </a:lnSpc>
              <a:spcBef>
                <a:spcPts val="100"/>
              </a:spcBef>
            </a:pPr>
            <a:r>
              <a:rPr sz="1600" spc="-5">
                <a:solidFill>
                  <a:srgbClr val="2C3766"/>
                </a:solidFill>
                <a:latin typeface="宋体"/>
                <a:cs typeface="宋体"/>
              </a:rPr>
              <a:t>第二个刻度的分辨率比两个部件之间的</a:t>
            </a:r>
            <a:r>
              <a:rPr sz="1600" spc="-50">
                <a:solidFill>
                  <a:srgbClr val="2C3766"/>
                </a:solidFill>
                <a:latin typeface="宋体"/>
                <a:cs typeface="宋体"/>
              </a:rPr>
              <a:t> </a:t>
            </a:r>
            <a:r>
              <a:rPr sz="1600" spc="-5">
                <a:solidFill>
                  <a:srgbClr val="2C3766"/>
                </a:solidFill>
                <a:latin typeface="宋体"/>
                <a:cs typeface="宋体"/>
              </a:rPr>
              <a:t>差异要小，部件将产生不同的测量结果。</a:t>
            </a:r>
            <a:endParaRPr sz="1600">
              <a:latin typeface="宋体"/>
              <a:cs typeface="宋体"/>
            </a:endParaRPr>
          </a:p>
        </p:txBody>
      </p:sp>
      <p:graphicFrame>
        <p:nvGraphicFramePr>
          <p:cNvPr id="15" name="object 15"/>
          <p:cNvGraphicFramePr>
            <a:graphicFrameLocks noGrp="1"/>
          </p:cNvGraphicFramePr>
          <p:nvPr/>
        </p:nvGraphicFramePr>
        <p:xfrm>
          <a:off x="1290637" y="4795837"/>
          <a:ext cx="2541905" cy="457200"/>
        </p:xfrm>
        <a:graphic>
          <a:graphicData uri="http://schemas.openxmlformats.org/drawingml/2006/table">
            <a:tbl>
              <a:tblPr firstRow="1" bandRow="1">
                <a:tableStyleId>{2D5ABB26-0587-4C30-8999-92F81FD0307C}</a:tableStyleId>
              </a:tblPr>
              <a:tblGrid>
                <a:gridCol w="422275"/>
                <a:gridCol w="422275"/>
                <a:gridCol w="422275"/>
                <a:gridCol w="422275"/>
                <a:gridCol w="422275"/>
                <a:gridCol w="422275"/>
              </a:tblGrid>
              <a:tr h="304800">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r>
              <a:tr h="152400">
                <a:tc gridSpan="2">
                  <a:txBody>
                    <a:bodyPr vert="horz" wrap="square"/>
                    <a:lstStyle/>
                    <a:p>
                      <a:pPr>
                        <a:lnSpc>
                          <a:spcPct val="100000"/>
                        </a:lnSpc>
                      </a:pPr>
                      <a:endParaRPr sz="800">
                        <a:latin typeface="Times New Roman"/>
                        <a:cs typeface="Times New Roman"/>
                      </a:endParaRPr>
                    </a:p>
                  </a:txBody>
                  <a:tcPr marL="0" marR="0" marT="0" marB="0">
                    <a:lnL w="9525">
                      <a:solidFill>
                        <a:srgbClr val="2C3766"/>
                      </a:solidFill>
                      <a:prstDash val="solid"/>
                    </a:lnL>
                    <a:lnR w="9525">
                      <a:solidFill>
                        <a:srgbClr val="2C3766"/>
                      </a:solidFill>
                      <a:prstDash val="solid"/>
                    </a:lnR>
                    <a:lnB w="9525">
                      <a:solidFill>
                        <a:srgbClr val="2C3766"/>
                      </a:solidFill>
                      <a:prstDash val="solid"/>
                    </a:lnB>
                  </a:tcPr>
                </a:tc>
                <a:tc hMerge="1">
                  <a:txBody>
                    <a:bodyPr vert="horz" wrap="square"/>
                    <a:lstStyle/>
                    <a:p/>
                  </a:txBody>
                  <a:tcPr marL="0" marR="0" marT="0" marB="0"/>
                </a:tc>
                <a:tc gridSpan="2">
                  <a:txBody>
                    <a:bodyPr vert="horz" wrap="square"/>
                    <a:lstStyle/>
                    <a:p>
                      <a:pPr>
                        <a:lnSpc>
                          <a:spcPct val="100000"/>
                        </a:lnSpc>
                      </a:pPr>
                      <a:endParaRPr sz="800">
                        <a:latin typeface="Times New Roman"/>
                        <a:cs typeface="Times New Roman"/>
                      </a:endParaRPr>
                    </a:p>
                  </a:txBody>
                  <a:tcPr marL="0" marR="0" marT="0" marB="0">
                    <a:lnL w="9525">
                      <a:solidFill>
                        <a:srgbClr val="2C3766"/>
                      </a:solidFill>
                      <a:prstDash val="solid"/>
                    </a:lnL>
                    <a:lnR w="9525">
                      <a:solidFill>
                        <a:srgbClr val="2C3766"/>
                      </a:solidFill>
                      <a:prstDash val="solid"/>
                    </a:lnR>
                    <a:lnB w="9525">
                      <a:solidFill>
                        <a:srgbClr val="2C3766"/>
                      </a:solidFill>
                      <a:prstDash val="solid"/>
                    </a:lnB>
                  </a:tcPr>
                </a:tc>
                <a:tc hMerge="1">
                  <a:txBody>
                    <a:bodyPr vert="horz" wrap="square"/>
                    <a:lstStyle/>
                    <a:p/>
                  </a:txBody>
                  <a:tcPr marL="0" marR="0" marT="0" marB="0"/>
                </a:tc>
                <a:tc gridSpan="2">
                  <a:txBody>
                    <a:bodyPr vert="horz" wrap="square"/>
                    <a:lstStyle/>
                    <a:p>
                      <a:pPr>
                        <a:lnSpc>
                          <a:spcPct val="100000"/>
                        </a:lnSpc>
                      </a:pPr>
                      <a:endParaRPr sz="800">
                        <a:latin typeface="Times New Roman"/>
                        <a:cs typeface="Times New Roman"/>
                      </a:endParaRPr>
                    </a:p>
                  </a:txBody>
                  <a:tcPr marL="0" marR="0" marT="0" marB="0">
                    <a:lnL w="9525">
                      <a:solidFill>
                        <a:srgbClr val="2C3766"/>
                      </a:solidFill>
                      <a:prstDash val="solid"/>
                    </a:lnL>
                    <a:lnR w="9525">
                      <a:solidFill>
                        <a:srgbClr val="2C3766"/>
                      </a:solidFill>
                      <a:prstDash val="solid"/>
                    </a:lnR>
                    <a:lnB w="9525">
                      <a:solidFill>
                        <a:srgbClr val="2C3766"/>
                      </a:solidFill>
                      <a:prstDash val="solid"/>
                    </a:lnB>
                  </a:tcPr>
                </a:tc>
                <a:tc hMerge="1">
                  <a:txBody>
                    <a:bodyPr vert="horz" wrap="square"/>
                    <a:lstStyle/>
                    <a:p/>
                  </a:txBody>
                  <a:tcPr marL="0" marR="0" marT="0" marB="0"/>
                </a:tc>
              </a:tr>
            </a:tbl>
          </a:graphicData>
        </a:graphic>
      </p:graphicFrame>
      <p:graphicFrame>
        <p:nvGraphicFramePr>
          <p:cNvPr id="16" name="object 16"/>
          <p:cNvGraphicFramePr>
            <a:graphicFrameLocks noGrp="1"/>
          </p:cNvGraphicFramePr>
          <p:nvPr/>
        </p:nvGraphicFramePr>
        <p:xfrm>
          <a:off x="4872037" y="4795837"/>
          <a:ext cx="2541905" cy="457200"/>
        </p:xfrm>
        <a:graphic>
          <a:graphicData uri="http://schemas.openxmlformats.org/drawingml/2006/table">
            <a:tbl>
              <a:tblPr firstRow="1" bandRow="1">
                <a:tableStyleId>{2D5ABB26-0587-4C30-8999-92F81FD0307C}</a:tableStyleId>
              </a:tblPr>
              <a:tblGrid>
                <a:gridCol w="422275"/>
                <a:gridCol w="422275"/>
                <a:gridCol w="422275"/>
                <a:gridCol w="422275"/>
                <a:gridCol w="422275"/>
                <a:gridCol w="422275"/>
              </a:tblGrid>
              <a:tr h="304800">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c>
                  <a:txBody>
                    <a:bodyPr vert="horz" wrap="square"/>
                    <a:lstStyle/>
                    <a:p>
                      <a:pPr>
                        <a:lnSpc>
                          <a:spcPct val="100000"/>
                        </a:lnSpc>
                      </a:pPr>
                      <a:endParaRPr sz="1800">
                        <a:latin typeface="Times New Roman"/>
                        <a:cs typeface="Times New Roman"/>
                      </a:endParaRPr>
                    </a:p>
                  </a:txBody>
                  <a:tcPr marL="0" marR="0" marT="0" marB="0">
                    <a:lnL w="9525">
                      <a:solidFill>
                        <a:srgbClr val="2C3766"/>
                      </a:solidFill>
                      <a:prstDash val="solid"/>
                    </a:lnL>
                    <a:lnR w="9525">
                      <a:solidFill>
                        <a:srgbClr val="2C3766"/>
                      </a:solidFill>
                      <a:prstDash val="solid"/>
                    </a:lnR>
                    <a:lnT w="9525">
                      <a:solidFill>
                        <a:srgbClr val="2C3766"/>
                      </a:solidFill>
                      <a:prstDash val="solid"/>
                    </a:lnT>
                  </a:tcPr>
                </a:tc>
              </a:tr>
              <a:tr h="152400">
                <a:tc gridSpan="2">
                  <a:txBody>
                    <a:bodyPr vert="horz" wrap="square"/>
                    <a:lstStyle/>
                    <a:p>
                      <a:pPr>
                        <a:lnSpc>
                          <a:spcPct val="100000"/>
                        </a:lnSpc>
                      </a:pPr>
                      <a:endParaRPr sz="800">
                        <a:latin typeface="Times New Roman"/>
                        <a:cs typeface="Times New Roman"/>
                      </a:endParaRPr>
                    </a:p>
                  </a:txBody>
                  <a:tcPr marL="0" marR="0" marT="0" marB="0">
                    <a:lnL w="9525">
                      <a:solidFill>
                        <a:srgbClr val="2C3766"/>
                      </a:solidFill>
                      <a:prstDash val="solid"/>
                    </a:lnL>
                    <a:lnR w="9525">
                      <a:solidFill>
                        <a:srgbClr val="2C3766"/>
                      </a:solidFill>
                      <a:prstDash val="solid"/>
                    </a:lnR>
                    <a:lnB w="9525">
                      <a:solidFill>
                        <a:srgbClr val="2C3766"/>
                      </a:solidFill>
                      <a:prstDash val="solid"/>
                    </a:lnB>
                  </a:tcPr>
                </a:tc>
                <a:tc hMerge="1">
                  <a:txBody>
                    <a:bodyPr vert="horz" wrap="square"/>
                    <a:lstStyle/>
                    <a:p/>
                  </a:txBody>
                  <a:tcPr marL="0" marR="0" marT="0" marB="0"/>
                </a:tc>
                <a:tc gridSpan="2">
                  <a:txBody>
                    <a:bodyPr vert="horz" wrap="square"/>
                    <a:lstStyle/>
                    <a:p>
                      <a:pPr>
                        <a:lnSpc>
                          <a:spcPct val="100000"/>
                        </a:lnSpc>
                      </a:pPr>
                      <a:endParaRPr sz="800">
                        <a:latin typeface="Times New Roman"/>
                        <a:cs typeface="Times New Roman"/>
                      </a:endParaRPr>
                    </a:p>
                  </a:txBody>
                  <a:tcPr marL="0" marR="0" marT="0" marB="0">
                    <a:lnL w="9525">
                      <a:solidFill>
                        <a:srgbClr val="2C3766"/>
                      </a:solidFill>
                      <a:prstDash val="solid"/>
                    </a:lnL>
                    <a:lnR w="9525">
                      <a:solidFill>
                        <a:srgbClr val="2C3766"/>
                      </a:solidFill>
                      <a:prstDash val="solid"/>
                    </a:lnR>
                    <a:lnB w="9525">
                      <a:solidFill>
                        <a:srgbClr val="2C3766"/>
                      </a:solidFill>
                      <a:prstDash val="solid"/>
                    </a:lnB>
                  </a:tcPr>
                </a:tc>
                <a:tc hMerge="1">
                  <a:txBody>
                    <a:bodyPr vert="horz" wrap="square"/>
                    <a:lstStyle/>
                    <a:p/>
                  </a:txBody>
                  <a:tcPr marL="0" marR="0" marT="0" marB="0"/>
                </a:tc>
                <a:tc gridSpan="2">
                  <a:txBody>
                    <a:bodyPr vert="horz" wrap="square"/>
                    <a:lstStyle/>
                    <a:p>
                      <a:pPr>
                        <a:lnSpc>
                          <a:spcPct val="100000"/>
                        </a:lnSpc>
                      </a:pPr>
                      <a:endParaRPr sz="800">
                        <a:latin typeface="Times New Roman"/>
                        <a:cs typeface="Times New Roman"/>
                      </a:endParaRPr>
                    </a:p>
                  </a:txBody>
                  <a:tcPr marL="0" marR="0" marT="0" marB="0">
                    <a:lnL w="9525">
                      <a:solidFill>
                        <a:srgbClr val="2C3766"/>
                      </a:solidFill>
                      <a:prstDash val="solid"/>
                    </a:lnL>
                    <a:lnR w="9525">
                      <a:solidFill>
                        <a:srgbClr val="2C3766"/>
                      </a:solidFill>
                      <a:prstDash val="solid"/>
                    </a:lnR>
                    <a:lnB w="9525">
                      <a:solidFill>
                        <a:srgbClr val="2C3766"/>
                      </a:solidFill>
                      <a:prstDash val="solid"/>
                    </a:lnB>
                  </a:tcPr>
                </a:tc>
                <a:tc hMerge="1">
                  <a:txBody>
                    <a:bodyPr vert="horz" wrap="square"/>
                    <a:lstStyle/>
                    <a:p/>
                  </a:txBody>
                  <a:tcPr marL="0" marR="0" marT="0" marB="0"/>
                </a:tc>
              </a:tr>
            </a:tbl>
          </a:graphicData>
        </a:graphic>
      </p:graphicFrame>
      <p:sp>
        <p:nvSpPr>
          <p:cNvPr id="17" name="object 17"/>
          <p:cNvSpPr/>
          <p:nvPr/>
        </p:nvSpPr>
        <p:spPr>
          <a:xfrm flipH="1">
            <a:off x="4924425" y="4876800"/>
            <a:ext cx="0" cy="152400"/>
          </a:xfrm>
          <a:custGeom>
            <a:rect l="l" t="t" r="r" b="b"/>
            <a:pathLst>
              <a:path h="152400">
                <a:moveTo>
                  <a:pt x="0" y="0"/>
                </a:moveTo>
                <a:lnTo>
                  <a:pt x="0" y="152400"/>
                </a:lnTo>
              </a:path>
            </a:pathLst>
          </a:custGeom>
          <a:ln w="9525">
            <a:solidFill>
              <a:srgbClr val="2C3766"/>
            </a:solidFill>
          </a:ln>
        </p:spPr>
        <p:txBody>
          <a:bodyPr wrap="square" lIns="0" tIns="0" rIns="0" bIns="0" rtlCol="0"/>
          <a:lstStyle/>
          <a:p/>
        </p:txBody>
      </p:sp>
      <p:sp>
        <p:nvSpPr>
          <p:cNvPr id="18" name="object 18"/>
          <p:cNvSpPr/>
          <p:nvPr/>
        </p:nvSpPr>
        <p:spPr>
          <a:xfrm flipH="1">
            <a:off x="5345112" y="4876800"/>
            <a:ext cx="0" cy="152400"/>
          </a:xfrm>
          <a:custGeom>
            <a:rect l="l" t="t" r="r" b="b"/>
            <a:pathLst>
              <a:path h="152400">
                <a:moveTo>
                  <a:pt x="0" y="0"/>
                </a:moveTo>
                <a:lnTo>
                  <a:pt x="0" y="152400"/>
                </a:lnTo>
              </a:path>
            </a:pathLst>
          </a:custGeom>
          <a:ln w="9525">
            <a:solidFill>
              <a:srgbClr val="2C3766"/>
            </a:solidFill>
          </a:ln>
        </p:spPr>
        <p:txBody>
          <a:bodyPr wrap="square" lIns="0" tIns="0" rIns="0" bIns="0" rtlCol="0"/>
          <a:lstStyle/>
          <a:p/>
        </p:txBody>
      </p:sp>
      <p:sp>
        <p:nvSpPr>
          <p:cNvPr id="19" name="object 19"/>
          <p:cNvSpPr/>
          <p:nvPr/>
        </p:nvSpPr>
        <p:spPr>
          <a:xfrm flipH="1">
            <a:off x="5767387" y="4876800"/>
            <a:ext cx="0" cy="152400"/>
          </a:xfrm>
          <a:custGeom>
            <a:rect l="l" t="t" r="r" b="b"/>
            <a:pathLst>
              <a:path h="152400">
                <a:moveTo>
                  <a:pt x="0" y="0"/>
                </a:moveTo>
                <a:lnTo>
                  <a:pt x="0" y="152400"/>
                </a:lnTo>
              </a:path>
            </a:pathLst>
          </a:custGeom>
          <a:ln w="9525">
            <a:solidFill>
              <a:srgbClr val="2C3766"/>
            </a:solidFill>
          </a:ln>
        </p:spPr>
        <p:txBody>
          <a:bodyPr wrap="square" lIns="0" tIns="0" rIns="0" bIns="0" rtlCol="0"/>
          <a:lstStyle/>
          <a:p/>
        </p:txBody>
      </p:sp>
      <p:sp>
        <p:nvSpPr>
          <p:cNvPr id="20" name="object 20"/>
          <p:cNvSpPr/>
          <p:nvPr/>
        </p:nvSpPr>
        <p:spPr>
          <a:xfrm flipH="1">
            <a:off x="6189662" y="4876800"/>
            <a:ext cx="0" cy="152400"/>
          </a:xfrm>
          <a:custGeom>
            <a:rect l="l" t="t" r="r" b="b"/>
            <a:pathLst>
              <a:path h="152400">
                <a:moveTo>
                  <a:pt x="0" y="0"/>
                </a:moveTo>
                <a:lnTo>
                  <a:pt x="0" y="152400"/>
                </a:lnTo>
              </a:path>
            </a:pathLst>
          </a:custGeom>
          <a:ln w="9525">
            <a:solidFill>
              <a:srgbClr val="2C3766"/>
            </a:solidFill>
          </a:ln>
        </p:spPr>
        <p:txBody>
          <a:bodyPr wrap="square" lIns="0" tIns="0" rIns="0" bIns="0" rtlCol="0"/>
          <a:lstStyle/>
          <a:p/>
        </p:txBody>
      </p:sp>
      <p:sp>
        <p:nvSpPr>
          <p:cNvPr id="21" name="object 21"/>
          <p:cNvSpPr/>
          <p:nvPr/>
        </p:nvSpPr>
        <p:spPr>
          <a:xfrm flipH="1">
            <a:off x="6611938" y="4876800"/>
            <a:ext cx="0" cy="152400"/>
          </a:xfrm>
          <a:custGeom>
            <a:rect l="l" t="t" r="r" b="b"/>
            <a:pathLst>
              <a:path h="152400">
                <a:moveTo>
                  <a:pt x="0" y="0"/>
                </a:moveTo>
                <a:lnTo>
                  <a:pt x="0" y="152400"/>
                </a:lnTo>
              </a:path>
            </a:pathLst>
          </a:custGeom>
          <a:ln w="9525">
            <a:solidFill>
              <a:srgbClr val="2C3766"/>
            </a:solidFill>
          </a:ln>
        </p:spPr>
        <p:txBody>
          <a:bodyPr wrap="square" lIns="0" tIns="0" rIns="0" bIns="0" rtlCol="0"/>
          <a:lstStyle/>
          <a:p/>
        </p:txBody>
      </p:sp>
      <p:sp>
        <p:nvSpPr>
          <p:cNvPr id="22" name="object 22"/>
          <p:cNvSpPr/>
          <p:nvPr/>
        </p:nvSpPr>
        <p:spPr>
          <a:xfrm flipH="1">
            <a:off x="7034211" y="4876800"/>
            <a:ext cx="0" cy="152400"/>
          </a:xfrm>
          <a:custGeom>
            <a:rect l="l" t="t" r="r" b="b"/>
            <a:pathLst>
              <a:path h="152400">
                <a:moveTo>
                  <a:pt x="0" y="0"/>
                </a:moveTo>
                <a:lnTo>
                  <a:pt x="0" y="152400"/>
                </a:lnTo>
              </a:path>
            </a:pathLst>
          </a:custGeom>
          <a:ln w="9525">
            <a:solidFill>
              <a:srgbClr val="2C3766"/>
            </a:solidFill>
          </a:ln>
        </p:spPr>
        <p:txBody>
          <a:bodyPr wrap="square" lIns="0" tIns="0" rIns="0" bIns="0" rtlCol="0"/>
          <a:lstStyle/>
          <a:p/>
        </p:txBody>
      </p:sp>
      <p:pic>
        <p:nvPicPr>
          <p:cNvPr id="23" name="object 23"/>
          <p:cNvPicPr/>
          <p:nvPr/>
        </p:nvPicPr>
        <p:blipFill>
          <a:blip r:embed="rId2"/>
          <a:stretch>
            <a:fillRect/>
          </a:stretch>
        </p:blipFill>
        <p:spPr>
          <a:xfrm>
            <a:off x="457199" y="1371599"/>
            <a:ext cx="7632699" cy="762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04800" y="1676400"/>
            <a:ext cx="7839075" cy="2362200"/>
          </a:xfrm>
          <a:prstGeom prst="rect">
            <a:avLst/>
          </a:prstGeom>
          <a:solidFill>
            <a:srgbClr val="FFFFFF"/>
          </a:solidFill>
          <a:ln w="12700">
            <a:solidFill>
              <a:srgbClr val="2C3766"/>
            </a:solidFill>
          </a:ln>
        </p:spPr>
        <p:txBody>
          <a:bodyPr vert="horz" wrap="square" lIns="0" tIns="38100" rIns="0" bIns="0" rtlCol="0">
            <a:spAutoFit/>
          </a:bodyPr>
          <a:lstStyle/>
          <a:p>
            <a:pPr marL="321945" indent="-232410">
              <a:lnSpc>
                <a:spcPct val="100000"/>
              </a:lnSpc>
              <a:spcBef>
                <a:spcPts val="300"/>
              </a:spcBef>
              <a:buClr>
                <a:srgbClr val="000000"/>
              </a:buClr>
              <a:buSzPct val="61111"/>
              <a:buFont typeface="Wingdings"/>
              <a:buChar char=""/>
              <a:tabLst>
                <a:tab pos="322580"/>
              </a:tabLst>
            </a:pPr>
            <a:r>
              <a:rPr sz="1800">
                <a:solidFill>
                  <a:srgbClr val="2C3766"/>
                </a:solidFill>
                <a:latin typeface="宋体"/>
                <a:cs typeface="宋体"/>
              </a:rPr>
              <a:t>要求不低于过程变差或允许偏差</a:t>
            </a:r>
            <a:r>
              <a:rPr sz="1800" spc="-10">
                <a:solidFill>
                  <a:srgbClr val="2C3766"/>
                </a:solidFill>
                <a:latin typeface="宋体"/>
                <a:cs typeface="宋体"/>
              </a:rPr>
              <a:t>（</a:t>
            </a:r>
            <a:r>
              <a:rPr sz="1800" spc="-10">
                <a:solidFill>
                  <a:srgbClr val="2C3766"/>
                </a:solidFill>
                <a:latin typeface="Arial"/>
                <a:cs typeface="Arial"/>
              </a:rPr>
              <a:t>tolerance</a:t>
            </a:r>
            <a:r>
              <a:rPr sz="1800" spc="-10">
                <a:solidFill>
                  <a:srgbClr val="2C3766"/>
                </a:solidFill>
                <a:latin typeface="宋体"/>
                <a:cs typeface="宋体"/>
              </a:rPr>
              <a:t>）的十分之一</a:t>
            </a:r>
            <a:endParaRPr sz="1800">
              <a:latin typeface="宋体"/>
              <a:cs typeface="宋体"/>
            </a:endParaRPr>
          </a:p>
          <a:p>
            <a:pPr marL="321945" indent="-232410">
              <a:lnSpc>
                <a:spcPct val="100000"/>
              </a:lnSpc>
              <a:spcBef>
                <a:spcPts val="535"/>
              </a:spcBef>
              <a:buClr>
                <a:srgbClr val="000000"/>
              </a:buClr>
              <a:buSzPct val="61111"/>
              <a:buFont typeface="Wingdings"/>
              <a:buChar char=""/>
              <a:tabLst>
                <a:tab pos="322580"/>
              </a:tabLst>
            </a:pPr>
            <a:r>
              <a:rPr sz="1800" spc="-5">
                <a:solidFill>
                  <a:srgbClr val="2C3766"/>
                </a:solidFill>
                <a:latin typeface="宋体"/>
                <a:cs typeface="宋体"/>
              </a:rPr>
              <a:t>零件之间的差异必须大于最小测量刻度</a:t>
            </a:r>
            <a:endParaRPr sz="1800">
              <a:latin typeface="宋体"/>
              <a:cs typeface="宋体"/>
            </a:endParaRPr>
          </a:p>
          <a:p>
            <a:pPr marL="321945" indent="-232410">
              <a:lnSpc>
                <a:spcPct val="100000"/>
              </a:lnSpc>
              <a:spcBef>
                <a:spcPts val="330"/>
              </a:spcBef>
              <a:buClr>
                <a:srgbClr val="000000"/>
              </a:buClr>
              <a:buSzPct val="61111"/>
              <a:buFont typeface="Wingdings"/>
              <a:buChar char=""/>
              <a:tabLst>
                <a:tab pos="322580"/>
              </a:tabLst>
            </a:pPr>
            <a:r>
              <a:rPr sz="1800">
                <a:solidFill>
                  <a:srgbClr val="2C3766"/>
                </a:solidFill>
                <a:latin typeface="宋体"/>
                <a:cs typeface="宋体"/>
              </a:rPr>
              <a:t>不同数据分级</a:t>
            </a:r>
            <a:r>
              <a:rPr sz="1800">
                <a:solidFill>
                  <a:srgbClr val="2C3766"/>
                </a:solidFill>
                <a:latin typeface="Arial"/>
                <a:cs typeface="Arial"/>
              </a:rPr>
              <a:t>(ndc)</a:t>
            </a:r>
            <a:r>
              <a:rPr sz="1800" spc="-15">
                <a:solidFill>
                  <a:srgbClr val="2C3766"/>
                </a:solidFill>
                <a:latin typeface="宋体"/>
                <a:cs typeface="宋体"/>
              </a:rPr>
              <a:t>的计算为</a:t>
            </a:r>
            <a:endParaRPr sz="1800">
              <a:latin typeface="宋体"/>
              <a:cs typeface="宋体"/>
            </a:endParaRPr>
          </a:p>
          <a:p>
            <a:pPr marL="90170">
              <a:lnSpc>
                <a:spcPct val="100000"/>
              </a:lnSpc>
              <a:spcBef>
                <a:spcPts val="430"/>
              </a:spcBef>
            </a:pPr>
            <a:r>
              <a:rPr sz="1800">
                <a:solidFill>
                  <a:srgbClr val="2C3766"/>
                </a:solidFill>
                <a:latin typeface="宋体"/>
                <a:cs typeface="宋体"/>
              </a:rPr>
              <a:t>零件的标准偏差</a:t>
            </a:r>
            <a:r>
              <a:rPr sz="1800">
                <a:solidFill>
                  <a:srgbClr val="2C3766"/>
                </a:solidFill>
                <a:latin typeface="Arial"/>
                <a:cs typeface="Arial"/>
              </a:rPr>
              <a:t>/</a:t>
            </a:r>
            <a:r>
              <a:rPr sz="1800">
                <a:solidFill>
                  <a:srgbClr val="2C3766"/>
                </a:solidFill>
                <a:latin typeface="宋体"/>
                <a:cs typeface="宋体"/>
              </a:rPr>
              <a:t>总的量具偏差</a:t>
            </a:r>
            <a:r>
              <a:rPr sz="1800" spc="-10">
                <a:solidFill>
                  <a:srgbClr val="2C3766"/>
                </a:solidFill>
                <a:latin typeface="Arial"/>
                <a:cs typeface="Arial"/>
              </a:rPr>
              <a:t>*1.41.</a:t>
            </a:r>
            <a:r>
              <a:rPr sz="1800">
                <a:solidFill>
                  <a:srgbClr val="2C3766"/>
                </a:solidFill>
                <a:latin typeface="宋体"/>
                <a:cs typeface="宋体"/>
              </a:rPr>
              <a:t>一般要求它大于</a:t>
            </a:r>
            <a:r>
              <a:rPr sz="1800">
                <a:solidFill>
                  <a:srgbClr val="2C3766"/>
                </a:solidFill>
                <a:latin typeface="Arial"/>
                <a:cs typeface="Arial"/>
              </a:rPr>
              <a:t>5</a:t>
            </a:r>
            <a:r>
              <a:rPr sz="1800" spc="-15">
                <a:solidFill>
                  <a:srgbClr val="2C3766"/>
                </a:solidFill>
                <a:latin typeface="宋体"/>
                <a:cs typeface="宋体"/>
              </a:rPr>
              <a:t>才可接受</a:t>
            </a:r>
            <a:endParaRPr sz="1800">
              <a:latin typeface="宋体"/>
              <a:cs typeface="宋体"/>
            </a:endParaRPr>
          </a:p>
        </p:txBody>
      </p:sp>
      <p:pic>
        <p:nvPicPr>
          <p:cNvPr id="3" name="object 3"/>
          <p:cNvPicPr/>
          <p:nvPr/>
        </p:nvPicPr>
        <p:blipFill>
          <a:blip r:embed="rId2"/>
          <a:stretch>
            <a:fillRect/>
          </a:stretch>
        </p:blipFill>
        <p:spPr>
          <a:xfrm>
            <a:off x="914399" y="1295399"/>
            <a:ext cx="7632700" cy="76199"/>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848379" y="4214189"/>
            <a:ext cx="2393950" cy="1916430"/>
            <a:chOff x="4848379" y="4214189"/>
            <a:chExt cx="2393950" cy="1916430"/>
          </a:xfrm>
        </p:grpSpPr>
        <p:sp>
          <p:nvSpPr>
            <p:cNvPr id="3" name="object 3"/>
            <p:cNvSpPr/>
            <p:nvPr/>
          </p:nvSpPr>
          <p:spPr>
            <a:xfrm flipH="1">
              <a:off x="6069656" y="4271568"/>
              <a:ext cx="0" cy="1840230"/>
            </a:xfrm>
            <a:custGeom>
              <a:rect l="l" t="t" r="r" b="b"/>
              <a:pathLst>
                <a:path h="1840229">
                  <a:moveTo>
                    <a:pt x="0" y="0"/>
                  </a:moveTo>
                  <a:lnTo>
                    <a:pt x="0" y="1839824"/>
                  </a:lnTo>
                </a:path>
              </a:pathLst>
            </a:custGeom>
            <a:ln w="38100">
              <a:solidFill>
                <a:srgbClr val="2C3766"/>
              </a:solidFill>
            </a:ln>
          </p:spPr>
          <p:txBody>
            <a:bodyPr wrap="square" lIns="0" tIns="0" rIns="0" bIns="0" rtlCol="0"/>
            <a:lstStyle/>
            <a:p/>
          </p:txBody>
        </p:sp>
        <p:sp>
          <p:nvSpPr>
            <p:cNvPr id="4" name="object 4"/>
            <p:cNvSpPr/>
            <p:nvPr/>
          </p:nvSpPr>
          <p:spPr>
            <a:xfrm>
              <a:off x="4867429" y="4233239"/>
              <a:ext cx="2355850" cy="1835785"/>
            </a:xfrm>
            <a:custGeom>
              <a:rect l="l" t="t" r="r" b="b"/>
              <a:pathLst>
                <a:path w="2355850" h="1835785">
                  <a:moveTo>
                    <a:pt x="0" y="1835401"/>
                  </a:moveTo>
                  <a:lnTo>
                    <a:pt x="0" y="1835401"/>
                  </a:lnTo>
                  <a:lnTo>
                    <a:pt x="202450" y="1835401"/>
                  </a:lnTo>
                  <a:lnTo>
                    <a:pt x="230632" y="1825025"/>
                  </a:lnTo>
                  <a:lnTo>
                    <a:pt x="259965" y="1825025"/>
                  </a:lnTo>
                  <a:lnTo>
                    <a:pt x="288147" y="1825025"/>
                  </a:lnTo>
                  <a:lnTo>
                    <a:pt x="317479" y="1813497"/>
                  </a:lnTo>
                  <a:lnTo>
                    <a:pt x="345661" y="1801967"/>
                  </a:lnTo>
                  <a:lnTo>
                    <a:pt x="384771" y="1791592"/>
                  </a:lnTo>
                  <a:lnTo>
                    <a:pt x="413528" y="1780063"/>
                  </a:lnTo>
                  <a:lnTo>
                    <a:pt x="442860" y="1757005"/>
                  </a:lnTo>
                  <a:lnTo>
                    <a:pt x="471042" y="1735100"/>
                  </a:lnTo>
                  <a:lnTo>
                    <a:pt x="500375" y="1713195"/>
                  </a:lnTo>
                  <a:lnTo>
                    <a:pt x="528557" y="1678608"/>
                  </a:lnTo>
                  <a:lnTo>
                    <a:pt x="557889" y="1634799"/>
                  </a:lnTo>
                  <a:lnTo>
                    <a:pt x="586071" y="1589836"/>
                  </a:lnTo>
                  <a:lnTo>
                    <a:pt x="615404" y="1533344"/>
                  </a:lnTo>
                  <a:lnTo>
                    <a:pt x="644161" y="1478005"/>
                  </a:lnTo>
                  <a:lnTo>
                    <a:pt x="673493" y="1409985"/>
                  </a:lnTo>
                  <a:lnTo>
                    <a:pt x="701675" y="1331588"/>
                  </a:lnTo>
                  <a:lnTo>
                    <a:pt x="731008" y="1242816"/>
                  </a:lnTo>
                  <a:lnTo>
                    <a:pt x="760340" y="1152890"/>
                  </a:lnTo>
                  <a:lnTo>
                    <a:pt x="798300" y="1052589"/>
                  </a:lnTo>
                  <a:lnTo>
                    <a:pt x="826482" y="951134"/>
                  </a:lnTo>
                  <a:lnTo>
                    <a:pt x="855814" y="840457"/>
                  </a:lnTo>
                  <a:lnTo>
                    <a:pt x="884571" y="727473"/>
                  </a:lnTo>
                  <a:lnTo>
                    <a:pt x="913328" y="615643"/>
                  </a:lnTo>
                  <a:lnTo>
                    <a:pt x="942661" y="503813"/>
                  </a:lnTo>
                  <a:lnTo>
                    <a:pt x="971418" y="403511"/>
                  </a:lnTo>
                  <a:lnTo>
                    <a:pt x="1000750" y="303210"/>
                  </a:lnTo>
                  <a:lnTo>
                    <a:pt x="1028932" y="224813"/>
                  </a:lnTo>
                  <a:lnTo>
                    <a:pt x="1058265" y="146417"/>
                  </a:lnTo>
                  <a:lnTo>
                    <a:pt x="1086447" y="78396"/>
                  </a:lnTo>
                  <a:lnTo>
                    <a:pt x="1115779" y="44962"/>
                  </a:lnTo>
                  <a:lnTo>
                    <a:pt x="1143961" y="11528"/>
                  </a:lnTo>
                  <a:lnTo>
                    <a:pt x="1183071" y="0"/>
                  </a:lnTo>
                  <a:lnTo>
                    <a:pt x="1211828" y="11528"/>
                  </a:lnTo>
                  <a:lnTo>
                    <a:pt x="1240585" y="44962"/>
                  </a:lnTo>
                  <a:lnTo>
                    <a:pt x="1269343" y="78396"/>
                  </a:lnTo>
                  <a:lnTo>
                    <a:pt x="1298675" y="146417"/>
                  </a:lnTo>
                  <a:lnTo>
                    <a:pt x="1326857" y="224813"/>
                  </a:lnTo>
                  <a:lnTo>
                    <a:pt x="1356189" y="303210"/>
                  </a:lnTo>
                  <a:lnTo>
                    <a:pt x="1384371" y="403511"/>
                  </a:lnTo>
                  <a:lnTo>
                    <a:pt x="1413704" y="503813"/>
                  </a:lnTo>
                  <a:lnTo>
                    <a:pt x="1442461" y="615643"/>
                  </a:lnTo>
                  <a:lnTo>
                    <a:pt x="1471218" y="727473"/>
                  </a:lnTo>
                  <a:lnTo>
                    <a:pt x="1499975" y="840457"/>
                  </a:lnTo>
                  <a:lnTo>
                    <a:pt x="1529308" y="951134"/>
                  </a:lnTo>
                  <a:lnTo>
                    <a:pt x="1557490" y="1052589"/>
                  </a:lnTo>
                  <a:lnTo>
                    <a:pt x="1596600" y="1152890"/>
                  </a:lnTo>
                  <a:lnTo>
                    <a:pt x="1624782" y="1242816"/>
                  </a:lnTo>
                  <a:lnTo>
                    <a:pt x="1654114" y="1331588"/>
                  </a:lnTo>
                  <a:lnTo>
                    <a:pt x="1682296" y="1409985"/>
                  </a:lnTo>
                  <a:lnTo>
                    <a:pt x="1711629" y="1478005"/>
                  </a:lnTo>
                  <a:lnTo>
                    <a:pt x="1740386" y="1533344"/>
                  </a:lnTo>
                  <a:lnTo>
                    <a:pt x="1769718" y="1589836"/>
                  </a:lnTo>
                  <a:lnTo>
                    <a:pt x="1797900" y="1634799"/>
                  </a:lnTo>
                  <a:lnTo>
                    <a:pt x="1827233" y="1678608"/>
                  </a:lnTo>
                  <a:lnTo>
                    <a:pt x="1856565" y="1713195"/>
                  </a:lnTo>
                  <a:lnTo>
                    <a:pt x="1914079" y="1757005"/>
                  </a:lnTo>
                  <a:lnTo>
                    <a:pt x="1942261" y="1780063"/>
                  </a:lnTo>
                  <a:lnTo>
                    <a:pt x="1971593" y="1791592"/>
                  </a:lnTo>
                  <a:lnTo>
                    <a:pt x="2010128" y="1801967"/>
                  </a:lnTo>
                  <a:lnTo>
                    <a:pt x="2038886" y="1813497"/>
                  </a:lnTo>
                  <a:lnTo>
                    <a:pt x="2067643" y="1825025"/>
                  </a:lnTo>
                  <a:lnTo>
                    <a:pt x="2096975" y="1825025"/>
                  </a:lnTo>
                  <a:lnTo>
                    <a:pt x="2125157" y="1825025"/>
                  </a:lnTo>
                  <a:lnTo>
                    <a:pt x="2154489" y="1835401"/>
                  </a:lnTo>
                  <a:lnTo>
                    <a:pt x="2182671" y="1835401"/>
                  </a:lnTo>
                  <a:lnTo>
                    <a:pt x="2212004" y="1835401"/>
                  </a:lnTo>
                  <a:lnTo>
                    <a:pt x="2240761" y="1835401"/>
                  </a:lnTo>
                  <a:lnTo>
                    <a:pt x="2269518" y="1835401"/>
                  </a:lnTo>
                  <a:lnTo>
                    <a:pt x="2298275" y="1835401"/>
                  </a:lnTo>
                  <a:lnTo>
                    <a:pt x="2327607" y="1835401"/>
                  </a:lnTo>
                  <a:lnTo>
                    <a:pt x="2355790" y="1835401"/>
                  </a:lnTo>
                </a:path>
              </a:pathLst>
            </a:custGeom>
            <a:ln w="38100">
              <a:solidFill>
                <a:srgbClr val="143047"/>
              </a:solidFill>
            </a:ln>
          </p:spPr>
          <p:txBody>
            <a:bodyPr wrap="square" lIns="0" tIns="0" rIns="0" bIns="0" rtlCol="0"/>
            <a:lstStyle/>
            <a:p/>
          </p:txBody>
        </p:sp>
      </p:grpSp>
      <p:sp>
        <p:nvSpPr>
          <p:cNvPr id="5" name="object 5"/>
          <p:cNvSpPr txBox="1"/>
          <p:nvPr/>
        </p:nvSpPr>
        <p:spPr>
          <a:xfrm>
            <a:off x="7103571" y="5008848"/>
            <a:ext cx="673100" cy="29972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2C3766"/>
                </a:solidFill>
                <a:latin typeface="Microsoft JhengHei"/>
                <a:cs typeface="Microsoft JhengHei"/>
              </a:rPr>
              <a:t>仪器 </a:t>
            </a:r>
            <a:r>
              <a:rPr sz="1800" b="1" spc="-50">
                <a:solidFill>
                  <a:srgbClr val="2C3766"/>
                </a:solidFill>
                <a:latin typeface="Arial"/>
                <a:cs typeface="Arial"/>
              </a:rPr>
              <a:t>2</a:t>
            </a:r>
            <a:endParaRPr sz="1800">
              <a:latin typeface="Arial"/>
              <a:cs typeface="Arial"/>
            </a:endParaRPr>
          </a:p>
        </p:txBody>
      </p:sp>
      <p:sp>
        <p:nvSpPr>
          <p:cNvPr id="6" name="object 6"/>
          <p:cNvSpPr txBox="1"/>
          <p:nvPr/>
        </p:nvSpPr>
        <p:spPr>
          <a:xfrm>
            <a:off x="5677989" y="6151557"/>
            <a:ext cx="711200" cy="299720"/>
          </a:xfrm>
          <a:prstGeom prst="rect">
            <a:avLst/>
          </a:prstGeom>
        </p:spPr>
        <p:txBody>
          <a:bodyPr vert="horz" wrap="square" lIns="0" tIns="12700" rIns="0" bIns="0" rtlCol="0">
            <a:spAutoFit/>
          </a:bodyPr>
          <a:lstStyle/>
          <a:p>
            <a:pPr marL="12700">
              <a:lnSpc>
                <a:spcPct val="100000"/>
              </a:lnSpc>
              <a:spcBef>
                <a:spcPts val="100"/>
              </a:spcBef>
            </a:pPr>
            <a:r>
              <a:rPr sz="1800" b="1" spc="-20">
                <a:solidFill>
                  <a:srgbClr val="2C3766"/>
                </a:solidFill>
                <a:latin typeface="Microsoft JhengHei"/>
                <a:cs typeface="Microsoft JhengHei"/>
              </a:rPr>
              <a:t>平均值</a:t>
            </a:r>
            <a:endParaRPr sz="1800">
              <a:latin typeface="Microsoft JhengHei"/>
              <a:cs typeface="Microsoft JhengHei"/>
            </a:endParaRPr>
          </a:p>
        </p:txBody>
      </p:sp>
      <p:grpSp>
        <p:nvGrpSpPr>
          <p:cNvPr id="7" name="object 7"/>
          <p:cNvGrpSpPr/>
          <p:nvPr/>
        </p:nvGrpSpPr>
        <p:grpSpPr>
          <a:xfrm>
            <a:off x="1524221" y="4057474"/>
            <a:ext cx="5160010" cy="2002155"/>
            <a:chOff x="1524221" y="4057474"/>
            <a:chExt cx="5160010" cy="2002155"/>
          </a:xfrm>
        </p:grpSpPr>
        <p:sp>
          <p:nvSpPr>
            <p:cNvPr id="8" name="object 8"/>
            <p:cNvSpPr/>
            <p:nvPr/>
          </p:nvSpPr>
          <p:spPr>
            <a:xfrm flipH="1">
              <a:off x="3995814" y="4076524"/>
              <a:ext cx="0" cy="1964055"/>
            </a:xfrm>
            <a:custGeom>
              <a:rect l="l" t="t" r="r" b="b"/>
              <a:pathLst>
                <a:path h="1964054">
                  <a:moveTo>
                    <a:pt x="0" y="1963951"/>
                  </a:moveTo>
                  <a:lnTo>
                    <a:pt x="0" y="0"/>
                  </a:lnTo>
                </a:path>
              </a:pathLst>
            </a:custGeom>
            <a:ln w="38100">
              <a:solidFill>
                <a:srgbClr val="E4C244"/>
              </a:solidFill>
            </a:ln>
          </p:spPr>
          <p:txBody>
            <a:bodyPr wrap="square" lIns="0" tIns="0" rIns="0" bIns="0" rtlCol="0"/>
            <a:lstStyle/>
            <a:p/>
          </p:txBody>
        </p:sp>
        <p:sp>
          <p:nvSpPr>
            <p:cNvPr id="9" name="object 9"/>
            <p:cNvSpPr/>
            <p:nvPr/>
          </p:nvSpPr>
          <p:spPr>
            <a:xfrm>
              <a:off x="1543271" y="6040476"/>
              <a:ext cx="5121910" cy="0"/>
            </a:xfrm>
            <a:custGeom>
              <a:rect l="l" t="t" r="r" b="b"/>
              <a:pathLst>
                <a:path w="5121909">
                  <a:moveTo>
                    <a:pt x="0" y="0"/>
                  </a:moveTo>
                  <a:lnTo>
                    <a:pt x="5121488" y="0"/>
                  </a:lnTo>
                </a:path>
              </a:pathLst>
            </a:custGeom>
            <a:ln w="38100">
              <a:solidFill>
                <a:srgbClr val="2C3766"/>
              </a:solidFill>
            </a:ln>
          </p:spPr>
          <p:txBody>
            <a:bodyPr wrap="square" lIns="0" tIns="0" rIns="0" bIns="0" rtlCol="0"/>
            <a:lstStyle/>
            <a:p/>
          </p:txBody>
        </p:sp>
        <p:sp>
          <p:nvSpPr>
            <p:cNvPr id="10" name="object 10"/>
            <p:cNvSpPr/>
            <p:nvPr/>
          </p:nvSpPr>
          <p:spPr>
            <a:xfrm flipH="1">
              <a:off x="3274478" y="4493120"/>
              <a:ext cx="0" cy="1547495"/>
            </a:xfrm>
            <a:custGeom>
              <a:rect l="l" t="t" r="r" b="b"/>
              <a:pathLst>
                <a:path h="1547495">
                  <a:moveTo>
                    <a:pt x="0" y="0"/>
                  </a:moveTo>
                  <a:lnTo>
                    <a:pt x="0" y="1547355"/>
                  </a:lnTo>
                </a:path>
              </a:pathLst>
            </a:custGeom>
            <a:ln w="38100">
              <a:solidFill>
                <a:srgbClr val="2C3766"/>
              </a:solidFill>
            </a:ln>
          </p:spPr>
          <p:txBody>
            <a:bodyPr wrap="square" lIns="0" tIns="0" rIns="0" bIns="0" rtlCol="0"/>
            <a:lstStyle/>
            <a:p/>
          </p:txBody>
        </p:sp>
        <p:sp>
          <p:nvSpPr>
            <p:cNvPr id="11" name="object 11"/>
            <p:cNvSpPr/>
            <p:nvPr/>
          </p:nvSpPr>
          <p:spPr>
            <a:xfrm>
              <a:off x="2072250" y="4460883"/>
              <a:ext cx="2355850" cy="1543685"/>
            </a:xfrm>
            <a:custGeom>
              <a:rect l="l" t="t" r="r" b="b"/>
              <a:pathLst>
                <a:path w="2355850" h="1543685">
                  <a:moveTo>
                    <a:pt x="0" y="1543636"/>
                  </a:moveTo>
                  <a:lnTo>
                    <a:pt x="0" y="1543636"/>
                  </a:lnTo>
                  <a:lnTo>
                    <a:pt x="202450" y="1543636"/>
                  </a:lnTo>
                  <a:lnTo>
                    <a:pt x="230632" y="1534909"/>
                  </a:lnTo>
                  <a:lnTo>
                    <a:pt x="259965" y="1534909"/>
                  </a:lnTo>
                  <a:lnTo>
                    <a:pt x="288147" y="1534909"/>
                  </a:lnTo>
                  <a:lnTo>
                    <a:pt x="317479" y="1525213"/>
                  </a:lnTo>
                  <a:lnTo>
                    <a:pt x="345661" y="1515517"/>
                  </a:lnTo>
                  <a:lnTo>
                    <a:pt x="384771" y="1506790"/>
                  </a:lnTo>
                  <a:lnTo>
                    <a:pt x="413528" y="1497094"/>
                  </a:lnTo>
                  <a:lnTo>
                    <a:pt x="442860" y="1477702"/>
                  </a:lnTo>
                  <a:lnTo>
                    <a:pt x="471043" y="1459279"/>
                  </a:lnTo>
                  <a:lnTo>
                    <a:pt x="500375" y="1440856"/>
                  </a:lnTo>
                  <a:lnTo>
                    <a:pt x="528557" y="1411768"/>
                  </a:lnTo>
                  <a:lnTo>
                    <a:pt x="557889" y="1374922"/>
                  </a:lnTo>
                  <a:lnTo>
                    <a:pt x="586071" y="1337107"/>
                  </a:lnTo>
                  <a:lnTo>
                    <a:pt x="615404" y="1289595"/>
                  </a:lnTo>
                  <a:lnTo>
                    <a:pt x="644161" y="1243053"/>
                  </a:lnTo>
                  <a:lnTo>
                    <a:pt x="673493" y="1185846"/>
                  </a:lnTo>
                  <a:lnTo>
                    <a:pt x="701675" y="1119912"/>
                  </a:lnTo>
                  <a:lnTo>
                    <a:pt x="731008" y="1045251"/>
                  </a:lnTo>
                  <a:lnTo>
                    <a:pt x="760340" y="969621"/>
                  </a:lnTo>
                  <a:lnTo>
                    <a:pt x="798300" y="885263"/>
                  </a:lnTo>
                  <a:lnTo>
                    <a:pt x="826482" y="799937"/>
                  </a:lnTo>
                  <a:lnTo>
                    <a:pt x="855814" y="706853"/>
                  </a:lnTo>
                  <a:lnTo>
                    <a:pt x="884571" y="611830"/>
                  </a:lnTo>
                  <a:lnTo>
                    <a:pt x="913328" y="517777"/>
                  </a:lnTo>
                  <a:lnTo>
                    <a:pt x="942661" y="423724"/>
                  </a:lnTo>
                  <a:lnTo>
                    <a:pt x="971418" y="339367"/>
                  </a:lnTo>
                  <a:lnTo>
                    <a:pt x="1000750" y="255010"/>
                  </a:lnTo>
                  <a:lnTo>
                    <a:pt x="1028932" y="189076"/>
                  </a:lnTo>
                  <a:lnTo>
                    <a:pt x="1058265" y="123142"/>
                  </a:lnTo>
                  <a:lnTo>
                    <a:pt x="1086447" y="65934"/>
                  </a:lnTo>
                  <a:lnTo>
                    <a:pt x="1115779" y="37815"/>
                  </a:lnTo>
                  <a:lnTo>
                    <a:pt x="1143961" y="9696"/>
                  </a:lnTo>
                  <a:lnTo>
                    <a:pt x="1183071" y="0"/>
                  </a:lnTo>
                  <a:lnTo>
                    <a:pt x="1211828" y="9696"/>
                  </a:lnTo>
                  <a:lnTo>
                    <a:pt x="1240586" y="37815"/>
                  </a:lnTo>
                  <a:lnTo>
                    <a:pt x="1269343" y="65934"/>
                  </a:lnTo>
                  <a:lnTo>
                    <a:pt x="1298675" y="123142"/>
                  </a:lnTo>
                  <a:lnTo>
                    <a:pt x="1326857" y="189076"/>
                  </a:lnTo>
                  <a:lnTo>
                    <a:pt x="1356189" y="255010"/>
                  </a:lnTo>
                  <a:lnTo>
                    <a:pt x="1384371" y="339367"/>
                  </a:lnTo>
                  <a:lnTo>
                    <a:pt x="1413704" y="423724"/>
                  </a:lnTo>
                  <a:lnTo>
                    <a:pt x="1442461" y="517777"/>
                  </a:lnTo>
                  <a:lnTo>
                    <a:pt x="1471218" y="611830"/>
                  </a:lnTo>
                  <a:lnTo>
                    <a:pt x="1499976" y="706853"/>
                  </a:lnTo>
                  <a:lnTo>
                    <a:pt x="1529308" y="799937"/>
                  </a:lnTo>
                  <a:lnTo>
                    <a:pt x="1557490" y="885263"/>
                  </a:lnTo>
                  <a:lnTo>
                    <a:pt x="1596600" y="969621"/>
                  </a:lnTo>
                  <a:lnTo>
                    <a:pt x="1624782" y="1045251"/>
                  </a:lnTo>
                  <a:lnTo>
                    <a:pt x="1654114" y="1119912"/>
                  </a:lnTo>
                  <a:lnTo>
                    <a:pt x="1682296" y="1185846"/>
                  </a:lnTo>
                  <a:lnTo>
                    <a:pt x="1711629" y="1243053"/>
                  </a:lnTo>
                  <a:lnTo>
                    <a:pt x="1740386" y="1289595"/>
                  </a:lnTo>
                  <a:lnTo>
                    <a:pt x="1769718" y="1337107"/>
                  </a:lnTo>
                  <a:lnTo>
                    <a:pt x="1797900" y="1374922"/>
                  </a:lnTo>
                  <a:lnTo>
                    <a:pt x="1827233" y="1411768"/>
                  </a:lnTo>
                  <a:lnTo>
                    <a:pt x="1856565" y="1440856"/>
                  </a:lnTo>
                  <a:lnTo>
                    <a:pt x="1914079" y="1477702"/>
                  </a:lnTo>
                  <a:lnTo>
                    <a:pt x="1942261" y="1497094"/>
                  </a:lnTo>
                  <a:lnTo>
                    <a:pt x="1971594" y="1506790"/>
                  </a:lnTo>
                  <a:lnTo>
                    <a:pt x="2010129" y="1515517"/>
                  </a:lnTo>
                  <a:lnTo>
                    <a:pt x="2038886" y="1525213"/>
                  </a:lnTo>
                  <a:lnTo>
                    <a:pt x="2067643" y="1534909"/>
                  </a:lnTo>
                  <a:lnTo>
                    <a:pt x="2096975" y="1534909"/>
                  </a:lnTo>
                  <a:lnTo>
                    <a:pt x="2125157" y="1534909"/>
                  </a:lnTo>
                  <a:lnTo>
                    <a:pt x="2154490" y="1543636"/>
                  </a:lnTo>
                  <a:lnTo>
                    <a:pt x="2182672" y="1543636"/>
                  </a:lnTo>
                  <a:lnTo>
                    <a:pt x="2212004" y="1543636"/>
                  </a:lnTo>
                  <a:lnTo>
                    <a:pt x="2240761" y="1543636"/>
                  </a:lnTo>
                  <a:lnTo>
                    <a:pt x="2269519" y="1543636"/>
                  </a:lnTo>
                  <a:lnTo>
                    <a:pt x="2298276" y="1543636"/>
                  </a:lnTo>
                  <a:lnTo>
                    <a:pt x="2327608" y="1543636"/>
                  </a:lnTo>
                  <a:lnTo>
                    <a:pt x="2355790" y="1543636"/>
                  </a:lnTo>
                </a:path>
              </a:pathLst>
            </a:custGeom>
            <a:ln w="38100">
              <a:solidFill>
                <a:srgbClr val="143047"/>
              </a:solidFill>
            </a:ln>
          </p:spPr>
          <p:txBody>
            <a:bodyPr wrap="square" lIns="0" tIns="0" rIns="0" bIns="0" rtlCol="0"/>
            <a:lstStyle/>
            <a:p/>
          </p:txBody>
        </p:sp>
      </p:grpSp>
      <p:sp>
        <p:nvSpPr>
          <p:cNvPr id="12" name="object 12"/>
          <p:cNvSpPr txBox="1"/>
          <p:nvPr/>
        </p:nvSpPr>
        <p:spPr>
          <a:xfrm>
            <a:off x="3366148" y="3481387"/>
            <a:ext cx="1307465" cy="375920"/>
          </a:xfrm>
          <a:prstGeom prst="rect">
            <a:avLst/>
          </a:prstGeom>
          <a:solidFill>
            <a:srgbClr val="FFFFFF"/>
          </a:solidFill>
          <a:ln w="12700">
            <a:solidFill>
              <a:srgbClr val="2C3766"/>
            </a:solidFill>
          </a:ln>
        </p:spPr>
        <p:txBody>
          <a:bodyPr vert="horz" wrap="square" lIns="0" tIns="51435" rIns="0" bIns="0" rtlCol="0">
            <a:spAutoFit/>
          </a:bodyPr>
          <a:lstStyle/>
          <a:p>
            <a:pPr marL="310515">
              <a:lnSpc>
                <a:spcPct val="100000"/>
              </a:lnSpc>
              <a:spcBef>
                <a:spcPts val="405"/>
              </a:spcBef>
            </a:pPr>
            <a:r>
              <a:rPr sz="1800" b="1" spc="-20">
                <a:solidFill>
                  <a:srgbClr val="2C3766"/>
                </a:solidFill>
                <a:latin typeface="Microsoft JhengHei"/>
                <a:cs typeface="Microsoft JhengHei"/>
              </a:rPr>
              <a:t>真实值</a:t>
            </a:r>
            <a:endParaRPr sz="1800">
              <a:latin typeface="Microsoft JhengHei"/>
              <a:cs typeface="Microsoft JhengHei"/>
            </a:endParaRPr>
          </a:p>
        </p:txBody>
      </p:sp>
      <p:sp>
        <p:nvSpPr>
          <p:cNvPr id="13" name="object 13"/>
          <p:cNvSpPr txBox="1"/>
          <p:nvPr/>
        </p:nvSpPr>
        <p:spPr>
          <a:xfrm>
            <a:off x="2882812" y="6079401"/>
            <a:ext cx="711200" cy="299720"/>
          </a:xfrm>
          <a:prstGeom prst="rect">
            <a:avLst/>
          </a:prstGeom>
        </p:spPr>
        <p:txBody>
          <a:bodyPr vert="horz" wrap="square" lIns="0" tIns="12700" rIns="0" bIns="0" rtlCol="0">
            <a:spAutoFit/>
          </a:bodyPr>
          <a:lstStyle/>
          <a:p>
            <a:pPr marL="12700">
              <a:lnSpc>
                <a:spcPct val="100000"/>
              </a:lnSpc>
              <a:spcBef>
                <a:spcPts val="100"/>
              </a:spcBef>
            </a:pPr>
            <a:r>
              <a:rPr sz="1800" b="1" spc="-20">
                <a:solidFill>
                  <a:srgbClr val="2C3766"/>
                </a:solidFill>
                <a:latin typeface="Microsoft JhengHei"/>
                <a:cs typeface="Microsoft JhengHei"/>
              </a:rPr>
              <a:t>平均值</a:t>
            </a:r>
            <a:endParaRPr sz="1800">
              <a:latin typeface="Microsoft JhengHei"/>
              <a:cs typeface="Microsoft JhengHei"/>
            </a:endParaRPr>
          </a:p>
        </p:txBody>
      </p:sp>
      <p:sp>
        <p:nvSpPr>
          <p:cNvPr id="14" name="object 14"/>
          <p:cNvSpPr txBox="1"/>
          <p:nvPr/>
        </p:nvSpPr>
        <p:spPr>
          <a:xfrm>
            <a:off x="1206646" y="5114963"/>
            <a:ext cx="673100" cy="29972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2C3766"/>
                </a:solidFill>
                <a:latin typeface="Microsoft JhengHei"/>
                <a:cs typeface="Microsoft JhengHei"/>
              </a:rPr>
              <a:t>仪器 </a:t>
            </a:r>
            <a:r>
              <a:rPr sz="1800" b="1" spc="-50">
                <a:solidFill>
                  <a:srgbClr val="2C3766"/>
                </a:solidFill>
                <a:latin typeface="Arial"/>
                <a:cs typeface="Arial"/>
              </a:rPr>
              <a:t>1</a:t>
            </a:r>
            <a:endParaRPr sz="1800">
              <a:latin typeface="Arial"/>
              <a:cs typeface="Arial"/>
            </a:endParaRPr>
          </a:p>
        </p:txBody>
      </p:sp>
      <p:grpSp>
        <p:nvGrpSpPr>
          <p:cNvPr id="15" name="object 15"/>
          <p:cNvGrpSpPr/>
          <p:nvPr/>
        </p:nvGrpSpPr>
        <p:grpSpPr>
          <a:xfrm>
            <a:off x="2611414" y="4182484"/>
            <a:ext cx="2899410" cy="1229995"/>
            <a:chOff x="2611414" y="4182484"/>
            <a:chExt cx="2899410" cy="1229995"/>
          </a:xfrm>
        </p:grpSpPr>
        <p:sp>
          <p:nvSpPr>
            <p:cNvPr id="16" name="object 16"/>
            <p:cNvSpPr/>
            <p:nvPr/>
          </p:nvSpPr>
          <p:spPr>
            <a:xfrm>
              <a:off x="3995814" y="5240586"/>
              <a:ext cx="1515110" cy="171450"/>
            </a:xfrm>
            <a:custGeom>
              <a:rect l="l" t="t" r="r" b="b"/>
              <a:pathLst>
                <a:path w="1515110" h="171450">
                  <a:moveTo>
                    <a:pt x="171450" y="171450"/>
                  </a:moveTo>
                  <a:lnTo>
                    <a:pt x="0" y="85725"/>
                  </a:lnTo>
                  <a:lnTo>
                    <a:pt x="171450" y="0"/>
                  </a:lnTo>
                  <a:lnTo>
                    <a:pt x="171450" y="57150"/>
                  </a:lnTo>
                  <a:lnTo>
                    <a:pt x="154304" y="57150"/>
                  </a:lnTo>
                  <a:lnTo>
                    <a:pt x="154304" y="114300"/>
                  </a:lnTo>
                  <a:lnTo>
                    <a:pt x="171450" y="114300"/>
                  </a:lnTo>
                  <a:lnTo>
                    <a:pt x="171450" y="171450"/>
                  </a:lnTo>
                  <a:close/>
                </a:path>
                <a:path w="1515110" h="171450">
                  <a:moveTo>
                    <a:pt x="1343356" y="171450"/>
                  </a:moveTo>
                  <a:lnTo>
                    <a:pt x="1343356" y="0"/>
                  </a:lnTo>
                  <a:lnTo>
                    <a:pt x="1457656" y="57150"/>
                  </a:lnTo>
                  <a:lnTo>
                    <a:pt x="1360501" y="57150"/>
                  </a:lnTo>
                  <a:lnTo>
                    <a:pt x="1360501" y="114300"/>
                  </a:lnTo>
                  <a:lnTo>
                    <a:pt x="1457656" y="114300"/>
                  </a:lnTo>
                  <a:lnTo>
                    <a:pt x="1343356" y="171450"/>
                  </a:lnTo>
                  <a:close/>
                </a:path>
                <a:path w="1515110" h="171450">
                  <a:moveTo>
                    <a:pt x="171450" y="114300"/>
                  </a:moveTo>
                  <a:lnTo>
                    <a:pt x="154304" y="114300"/>
                  </a:lnTo>
                  <a:lnTo>
                    <a:pt x="154304" y="57150"/>
                  </a:lnTo>
                  <a:lnTo>
                    <a:pt x="171450" y="57150"/>
                  </a:lnTo>
                  <a:lnTo>
                    <a:pt x="171450" y="114300"/>
                  </a:lnTo>
                  <a:close/>
                </a:path>
                <a:path w="1515110" h="171450">
                  <a:moveTo>
                    <a:pt x="1343356" y="114300"/>
                  </a:moveTo>
                  <a:lnTo>
                    <a:pt x="171450" y="114300"/>
                  </a:lnTo>
                  <a:lnTo>
                    <a:pt x="171450" y="57150"/>
                  </a:lnTo>
                  <a:lnTo>
                    <a:pt x="1343356" y="57150"/>
                  </a:lnTo>
                  <a:lnTo>
                    <a:pt x="1343356" y="114300"/>
                  </a:lnTo>
                  <a:close/>
                </a:path>
                <a:path w="1515110" h="171450">
                  <a:moveTo>
                    <a:pt x="1457656" y="114300"/>
                  </a:moveTo>
                  <a:lnTo>
                    <a:pt x="1360501" y="114300"/>
                  </a:lnTo>
                  <a:lnTo>
                    <a:pt x="1360501" y="57150"/>
                  </a:lnTo>
                  <a:lnTo>
                    <a:pt x="1457656" y="57150"/>
                  </a:lnTo>
                  <a:lnTo>
                    <a:pt x="1514806" y="85725"/>
                  </a:lnTo>
                  <a:lnTo>
                    <a:pt x="1457656" y="114300"/>
                  </a:lnTo>
                  <a:close/>
                </a:path>
              </a:pathLst>
            </a:custGeom>
            <a:solidFill>
              <a:srgbClr val="25557A"/>
            </a:solidFill>
          </p:spPr>
          <p:txBody>
            <a:bodyPr wrap="square" lIns="0" tIns="0" rIns="0" bIns="0" rtlCol="0"/>
            <a:lstStyle/>
            <a:p/>
          </p:txBody>
        </p:sp>
        <p:sp>
          <p:nvSpPr>
            <p:cNvPr id="17" name="object 17"/>
            <p:cNvSpPr/>
            <p:nvPr/>
          </p:nvSpPr>
          <p:spPr>
            <a:xfrm>
              <a:off x="4717151" y="4186517"/>
              <a:ext cx="594360" cy="1080770"/>
            </a:xfrm>
            <a:custGeom>
              <a:rect l="l" t="t" r="r" b="b"/>
              <a:pathLst>
                <a:path w="594360" h="1080770">
                  <a:moveTo>
                    <a:pt x="70978" y="988687"/>
                  </a:moveTo>
                  <a:lnTo>
                    <a:pt x="593840" y="18069"/>
                  </a:lnTo>
                  <a:lnTo>
                    <a:pt x="560298" y="0"/>
                  </a:lnTo>
                  <a:lnTo>
                    <a:pt x="37436" y="970618"/>
                  </a:lnTo>
                  <a:lnTo>
                    <a:pt x="70978" y="988687"/>
                  </a:lnTo>
                  <a:close/>
                </a:path>
                <a:path w="594360" h="1080770">
                  <a:moveTo>
                    <a:pt x="2485" y="998751"/>
                  </a:moveTo>
                  <a:lnTo>
                    <a:pt x="65557" y="998751"/>
                  </a:lnTo>
                  <a:lnTo>
                    <a:pt x="32015" y="980682"/>
                  </a:lnTo>
                  <a:lnTo>
                    <a:pt x="37436" y="970618"/>
                  </a:lnTo>
                  <a:lnTo>
                    <a:pt x="3893" y="952549"/>
                  </a:lnTo>
                  <a:lnTo>
                    <a:pt x="2485" y="998751"/>
                  </a:lnTo>
                  <a:close/>
                </a:path>
                <a:path w="594360" h="1080770">
                  <a:moveTo>
                    <a:pt x="65557" y="998751"/>
                  </a:moveTo>
                  <a:lnTo>
                    <a:pt x="70978" y="988687"/>
                  </a:lnTo>
                  <a:lnTo>
                    <a:pt x="37436" y="970618"/>
                  </a:lnTo>
                  <a:lnTo>
                    <a:pt x="32015" y="980682"/>
                  </a:lnTo>
                  <a:lnTo>
                    <a:pt x="65557" y="998751"/>
                  </a:lnTo>
                  <a:close/>
                </a:path>
                <a:path w="594360" h="1080770">
                  <a:moveTo>
                    <a:pt x="0" y="1080281"/>
                  </a:moveTo>
                  <a:lnTo>
                    <a:pt x="104521" y="1006756"/>
                  </a:lnTo>
                  <a:lnTo>
                    <a:pt x="70978" y="988687"/>
                  </a:lnTo>
                  <a:lnTo>
                    <a:pt x="65557" y="998751"/>
                  </a:lnTo>
                  <a:lnTo>
                    <a:pt x="2485" y="998751"/>
                  </a:lnTo>
                  <a:lnTo>
                    <a:pt x="0" y="1080281"/>
                  </a:lnTo>
                  <a:close/>
                </a:path>
              </a:pathLst>
            </a:custGeom>
            <a:solidFill>
              <a:srgbClr val="2C3766"/>
            </a:solidFill>
          </p:spPr>
          <p:txBody>
            <a:bodyPr wrap="square" lIns="0" tIns="0" rIns="0" bIns="0" rtlCol="0"/>
            <a:lstStyle/>
            <a:p/>
          </p:txBody>
        </p:sp>
        <p:sp>
          <p:nvSpPr>
            <p:cNvPr id="18" name="object 18"/>
            <p:cNvSpPr/>
            <p:nvPr/>
          </p:nvSpPr>
          <p:spPr>
            <a:xfrm>
              <a:off x="3274478" y="5240586"/>
              <a:ext cx="721360" cy="171450"/>
            </a:xfrm>
            <a:custGeom>
              <a:rect l="l" t="t" r="r" b="b"/>
              <a:pathLst>
                <a:path w="721360" h="171450">
                  <a:moveTo>
                    <a:pt x="171450" y="171450"/>
                  </a:moveTo>
                  <a:lnTo>
                    <a:pt x="0" y="85725"/>
                  </a:lnTo>
                  <a:lnTo>
                    <a:pt x="171450" y="0"/>
                  </a:lnTo>
                  <a:lnTo>
                    <a:pt x="171450" y="57150"/>
                  </a:lnTo>
                  <a:lnTo>
                    <a:pt x="154304" y="57150"/>
                  </a:lnTo>
                  <a:lnTo>
                    <a:pt x="154304" y="114300"/>
                  </a:lnTo>
                  <a:lnTo>
                    <a:pt x="171450" y="114300"/>
                  </a:lnTo>
                  <a:lnTo>
                    <a:pt x="171450" y="171450"/>
                  </a:lnTo>
                  <a:close/>
                </a:path>
                <a:path w="721360" h="171450">
                  <a:moveTo>
                    <a:pt x="549886" y="171450"/>
                  </a:moveTo>
                  <a:lnTo>
                    <a:pt x="549886" y="0"/>
                  </a:lnTo>
                  <a:lnTo>
                    <a:pt x="664186" y="57150"/>
                  </a:lnTo>
                  <a:lnTo>
                    <a:pt x="567031" y="57150"/>
                  </a:lnTo>
                  <a:lnTo>
                    <a:pt x="567031" y="114300"/>
                  </a:lnTo>
                  <a:lnTo>
                    <a:pt x="664186" y="114300"/>
                  </a:lnTo>
                  <a:lnTo>
                    <a:pt x="549886" y="171450"/>
                  </a:lnTo>
                  <a:close/>
                </a:path>
                <a:path w="721360" h="171450">
                  <a:moveTo>
                    <a:pt x="171450" y="114300"/>
                  </a:moveTo>
                  <a:lnTo>
                    <a:pt x="154304" y="114300"/>
                  </a:lnTo>
                  <a:lnTo>
                    <a:pt x="154304" y="57150"/>
                  </a:lnTo>
                  <a:lnTo>
                    <a:pt x="171450" y="57150"/>
                  </a:lnTo>
                  <a:lnTo>
                    <a:pt x="171450" y="114300"/>
                  </a:lnTo>
                  <a:close/>
                </a:path>
                <a:path w="721360" h="171450">
                  <a:moveTo>
                    <a:pt x="549886" y="114300"/>
                  </a:moveTo>
                  <a:lnTo>
                    <a:pt x="171450" y="114300"/>
                  </a:lnTo>
                  <a:lnTo>
                    <a:pt x="171450" y="57150"/>
                  </a:lnTo>
                  <a:lnTo>
                    <a:pt x="549886" y="57150"/>
                  </a:lnTo>
                  <a:lnTo>
                    <a:pt x="549886" y="114300"/>
                  </a:lnTo>
                  <a:close/>
                </a:path>
                <a:path w="721360" h="171450">
                  <a:moveTo>
                    <a:pt x="664186" y="114300"/>
                  </a:moveTo>
                  <a:lnTo>
                    <a:pt x="567031" y="114300"/>
                  </a:lnTo>
                  <a:lnTo>
                    <a:pt x="567031" y="57150"/>
                  </a:lnTo>
                  <a:lnTo>
                    <a:pt x="664186" y="57150"/>
                  </a:lnTo>
                  <a:lnTo>
                    <a:pt x="721336" y="85725"/>
                  </a:lnTo>
                  <a:lnTo>
                    <a:pt x="664186" y="114300"/>
                  </a:lnTo>
                  <a:close/>
                </a:path>
              </a:pathLst>
            </a:custGeom>
            <a:solidFill>
              <a:srgbClr val="25557A"/>
            </a:solidFill>
          </p:spPr>
          <p:txBody>
            <a:bodyPr wrap="square" lIns="0" tIns="0" rIns="0" bIns="0" rtlCol="0"/>
            <a:lstStyle/>
            <a:p/>
          </p:txBody>
        </p:sp>
        <p:sp>
          <p:nvSpPr>
            <p:cNvPr id="19" name="object 19"/>
            <p:cNvSpPr/>
            <p:nvPr/>
          </p:nvSpPr>
          <p:spPr>
            <a:xfrm>
              <a:off x="2611414" y="4182484"/>
              <a:ext cx="1024255" cy="1084580"/>
            </a:xfrm>
            <a:custGeom>
              <a:rect l="l" t="t" r="r" b="b"/>
              <a:pathLst>
                <a:path w="1024253" h="1084579">
                  <a:moveTo>
                    <a:pt x="931466" y="1014212"/>
                  </a:moveTo>
                  <a:lnTo>
                    <a:pt x="0" y="26135"/>
                  </a:lnTo>
                  <a:lnTo>
                    <a:pt x="27723" y="0"/>
                  </a:lnTo>
                  <a:lnTo>
                    <a:pt x="959189" y="988076"/>
                  </a:lnTo>
                  <a:lnTo>
                    <a:pt x="931466" y="1014212"/>
                  </a:lnTo>
                  <a:close/>
                </a:path>
                <a:path w="1024253" h="1084579">
                  <a:moveTo>
                    <a:pt x="1005142" y="1022529"/>
                  </a:moveTo>
                  <a:lnTo>
                    <a:pt x="939307" y="1022529"/>
                  </a:lnTo>
                  <a:lnTo>
                    <a:pt x="967030" y="996394"/>
                  </a:lnTo>
                  <a:lnTo>
                    <a:pt x="959189" y="988076"/>
                  </a:lnTo>
                  <a:lnTo>
                    <a:pt x="986912" y="961942"/>
                  </a:lnTo>
                  <a:lnTo>
                    <a:pt x="1005142" y="1022529"/>
                  </a:lnTo>
                  <a:close/>
                </a:path>
                <a:path w="1024253" h="1084579">
                  <a:moveTo>
                    <a:pt x="939307" y="1022529"/>
                  </a:moveTo>
                  <a:lnTo>
                    <a:pt x="931466" y="1014212"/>
                  </a:lnTo>
                  <a:lnTo>
                    <a:pt x="959189" y="988076"/>
                  </a:lnTo>
                  <a:lnTo>
                    <a:pt x="967030" y="996394"/>
                  </a:lnTo>
                  <a:lnTo>
                    <a:pt x="939307" y="1022529"/>
                  </a:lnTo>
                  <a:close/>
                </a:path>
                <a:path w="1024253" h="1084579">
                  <a:moveTo>
                    <a:pt x="1023732" y="1084314"/>
                  </a:moveTo>
                  <a:lnTo>
                    <a:pt x="903743" y="1040346"/>
                  </a:lnTo>
                  <a:lnTo>
                    <a:pt x="931466" y="1014212"/>
                  </a:lnTo>
                  <a:lnTo>
                    <a:pt x="939307" y="1022529"/>
                  </a:lnTo>
                  <a:lnTo>
                    <a:pt x="1005142" y="1022529"/>
                  </a:lnTo>
                  <a:lnTo>
                    <a:pt x="1023732" y="1084314"/>
                  </a:lnTo>
                  <a:close/>
                </a:path>
              </a:pathLst>
            </a:custGeom>
            <a:solidFill>
              <a:srgbClr val="2C3766"/>
            </a:solidFill>
          </p:spPr>
          <p:txBody>
            <a:bodyPr wrap="square" lIns="0" tIns="0" rIns="0" bIns="0" rtlCol="0"/>
            <a:lstStyle/>
            <a:p/>
          </p:txBody>
        </p:sp>
      </p:grpSp>
      <p:sp>
        <p:nvSpPr>
          <p:cNvPr id="20" name="object 20"/>
          <p:cNvSpPr txBox="1"/>
          <p:nvPr/>
        </p:nvSpPr>
        <p:spPr>
          <a:xfrm>
            <a:off x="5294220" y="3540901"/>
            <a:ext cx="2092325" cy="403225"/>
          </a:xfrm>
          <a:prstGeom prst="rect">
            <a:avLst/>
          </a:prstGeom>
          <a:solidFill>
            <a:srgbClr val="CCECFF"/>
          </a:solidFill>
          <a:ln w="38100">
            <a:solidFill>
              <a:srgbClr val="2C3766"/>
            </a:solidFill>
          </a:ln>
        </p:spPr>
        <p:txBody>
          <a:bodyPr vert="horz" wrap="square" lIns="0" tIns="39370" rIns="0" bIns="0" rtlCol="0">
            <a:spAutoFit/>
          </a:bodyPr>
          <a:lstStyle/>
          <a:p>
            <a:pPr marL="461645">
              <a:lnSpc>
                <a:spcPct val="100000"/>
              </a:lnSpc>
              <a:spcBef>
                <a:spcPts val="310"/>
              </a:spcBef>
            </a:pPr>
            <a:r>
              <a:rPr sz="1800" b="1" spc="15">
                <a:solidFill>
                  <a:srgbClr val="2C3766"/>
                </a:solidFill>
                <a:latin typeface="Microsoft JhengHei"/>
                <a:cs typeface="Microsoft JhengHei"/>
              </a:rPr>
              <a:t>仪器 </a:t>
            </a:r>
            <a:r>
              <a:rPr sz="1800" b="1">
                <a:solidFill>
                  <a:srgbClr val="2C3766"/>
                </a:solidFill>
                <a:latin typeface="Arial"/>
                <a:cs typeface="Arial"/>
              </a:rPr>
              <a:t>2 </a:t>
            </a:r>
            <a:r>
              <a:rPr sz="1800" b="1" spc="-25">
                <a:solidFill>
                  <a:srgbClr val="2C3766"/>
                </a:solidFill>
                <a:latin typeface="Microsoft JhengHei"/>
                <a:cs typeface="Microsoft JhengHei"/>
              </a:rPr>
              <a:t>偏倚</a:t>
            </a:r>
            <a:endParaRPr sz="1800">
              <a:latin typeface="Microsoft JhengHei"/>
              <a:cs typeface="Microsoft JhengHei"/>
            </a:endParaRPr>
          </a:p>
        </p:txBody>
      </p:sp>
      <p:sp>
        <p:nvSpPr>
          <p:cNvPr id="21" name="object 21"/>
          <p:cNvSpPr txBox="1"/>
          <p:nvPr/>
        </p:nvSpPr>
        <p:spPr>
          <a:xfrm>
            <a:off x="533400" y="3540901"/>
            <a:ext cx="2092325" cy="394335"/>
          </a:xfrm>
          <a:prstGeom prst="rect">
            <a:avLst/>
          </a:prstGeom>
          <a:solidFill>
            <a:srgbClr val="CCECFF"/>
          </a:solidFill>
          <a:ln w="28575">
            <a:solidFill>
              <a:srgbClr val="2C3766"/>
            </a:solidFill>
          </a:ln>
        </p:spPr>
        <p:txBody>
          <a:bodyPr vert="horz" wrap="square" lIns="0" tIns="39370" rIns="0" bIns="0" rtlCol="0">
            <a:spAutoFit/>
          </a:bodyPr>
          <a:lstStyle/>
          <a:p>
            <a:pPr marL="461645">
              <a:lnSpc>
                <a:spcPct val="100000"/>
              </a:lnSpc>
              <a:spcBef>
                <a:spcPts val="310"/>
              </a:spcBef>
            </a:pPr>
            <a:r>
              <a:rPr sz="1800" b="1" spc="15">
                <a:solidFill>
                  <a:srgbClr val="2C3766"/>
                </a:solidFill>
                <a:latin typeface="Microsoft JhengHei"/>
                <a:cs typeface="Microsoft JhengHei"/>
              </a:rPr>
              <a:t>仪器 </a:t>
            </a:r>
            <a:r>
              <a:rPr sz="1800" b="1">
                <a:solidFill>
                  <a:srgbClr val="2C3766"/>
                </a:solidFill>
                <a:latin typeface="Arial"/>
                <a:cs typeface="Arial"/>
              </a:rPr>
              <a:t>1 </a:t>
            </a:r>
            <a:r>
              <a:rPr sz="1800" b="1" spc="-25">
                <a:solidFill>
                  <a:srgbClr val="2C3766"/>
                </a:solidFill>
                <a:latin typeface="Microsoft JhengHei"/>
                <a:cs typeface="Microsoft JhengHei"/>
              </a:rPr>
              <a:t>偏倚</a:t>
            </a:r>
            <a:endParaRPr sz="1800">
              <a:latin typeface="Microsoft JhengHei"/>
              <a:cs typeface="Microsoft JhengHei"/>
            </a:endParaRPr>
          </a:p>
        </p:txBody>
      </p:sp>
      <p:sp>
        <p:nvSpPr>
          <p:cNvPr id="22" name="object 22"/>
          <p:cNvSpPr txBox="1">
            <a:spLocks noGrp="1"/>
          </p:cNvSpPr>
          <p:nvPr>
            <p:ph type="title"/>
          </p:nvPr>
        </p:nvSpPr>
        <p:spPr>
          <a:xfrm>
            <a:off x="459740" y="1095533"/>
            <a:ext cx="1447800" cy="452120"/>
          </a:xfrm>
          <a:prstGeom prst="rect">
            <a:avLst/>
          </a:prstGeom>
        </p:spPr>
        <p:txBody>
          <a:bodyPr vert="horz" wrap="square" lIns="0" tIns="12700" rIns="0" bIns="0" rtlCol="0">
            <a:spAutoFit/>
          </a:bodyPr>
          <a:lstStyle/>
          <a:p>
            <a:pPr marL="12700">
              <a:lnSpc>
                <a:spcPct val="100000"/>
              </a:lnSpc>
              <a:spcBef>
                <a:spcPts val="100"/>
              </a:spcBef>
            </a:pPr>
            <a:r>
              <a:rPr sz="2800"/>
              <a:t>3.</a:t>
            </a:r>
            <a:r>
              <a:rPr sz="2800" spc="-20"/>
              <a:t>真实值</a:t>
            </a:r>
            <a:endParaRPr sz="2800"/>
          </a:p>
        </p:txBody>
      </p:sp>
      <p:sp>
        <p:nvSpPr>
          <p:cNvPr id="23" name="object 23"/>
          <p:cNvSpPr txBox="1"/>
          <p:nvPr/>
        </p:nvSpPr>
        <p:spPr>
          <a:xfrm>
            <a:off x="459740" y="1473919"/>
            <a:ext cx="4417060" cy="1506220"/>
          </a:xfrm>
          <a:prstGeom prst="rect">
            <a:avLst/>
          </a:prstGeom>
        </p:spPr>
        <p:txBody>
          <a:bodyPr vert="horz" wrap="square" lIns="0" tIns="140335" rIns="0" bIns="0" rtlCol="0">
            <a:spAutoFit/>
          </a:bodyPr>
          <a:lstStyle/>
          <a:p>
            <a:pPr marL="339725">
              <a:lnSpc>
                <a:spcPct val="100000"/>
              </a:lnSpc>
              <a:spcBef>
                <a:spcPts val="1105"/>
              </a:spcBef>
            </a:pPr>
            <a:r>
              <a:rPr sz="2000" spc="-5">
                <a:solidFill>
                  <a:srgbClr val="2C3766"/>
                </a:solidFill>
                <a:latin typeface="宋体"/>
                <a:cs typeface="宋体"/>
              </a:rPr>
              <a:t>某一物品理论上的真实值或参考值。</a:t>
            </a:r>
            <a:endParaRPr sz="2000">
              <a:latin typeface="宋体"/>
              <a:cs typeface="宋体"/>
            </a:endParaRPr>
          </a:p>
          <a:p>
            <a:pPr marL="12700">
              <a:lnSpc>
                <a:spcPct val="100000"/>
              </a:lnSpc>
              <a:spcBef>
                <a:spcPts val="1415"/>
              </a:spcBef>
            </a:pPr>
            <a:r>
              <a:rPr sz="2800">
                <a:solidFill>
                  <a:srgbClr val="2C3766"/>
                </a:solidFill>
                <a:latin typeface="宋体"/>
                <a:cs typeface="宋体"/>
              </a:rPr>
              <a:t>4.偏倚</a:t>
            </a:r>
            <a:r>
              <a:rPr sz="2800" spc="-10">
                <a:solidFill>
                  <a:srgbClr val="2C3766"/>
                </a:solidFill>
                <a:latin typeface="宋体"/>
                <a:cs typeface="宋体"/>
              </a:rPr>
              <a:t>（Bias)</a:t>
            </a:r>
            <a:endParaRPr sz="2800">
              <a:latin typeface="宋体"/>
              <a:cs typeface="宋体"/>
            </a:endParaRPr>
          </a:p>
          <a:p>
            <a:pPr marL="313055">
              <a:lnSpc>
                <a:spcPct val="100000"/>
              </a:lnSpc>
              <a:spcBef>
                <a:spcPts val="1075"/>
              </a:spcBef>
            </a:pPr>
            <a:r>
              <a:rPr sz="2000" spc="-5">
                <a:solidFill>
                  <a:srgbClr val="2C3766"/>
                </a:solidFill>
                <a:latin typeface="宋体"/>
                <a:cs typeface="宋体"/>
              </a:rPr>
              <a:t>测量值平均和真实值的差异。</a:t>
            </a:r>
            <a:endParaRPr sz="20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648200" y="2971800"/>
            <a:ext cx="4191000" cy="2305050"/>
            <a:chOff x="4648200" y="2971800"/>
            <a:chExt cx="4191000" cy="2305050"/>
          </a:xfrm>
        </p:grpSpPr>
        <p:sp>
          <p:nvSpPr>
            <p:cNvPr id="3" name="object 3"/>
            <p:cNvSpPr/>
            <p:nvPr/>
          </p:nvSpPr>
          <p:spPr>
            <a:xfrm>
              <a:off x="4648200" y="4495018"/>
              <a:ext cx="4191000" cy="763270"/>
            </a:xfrm>
            <a:custGeom>
              <a:rect l="l" t="t" r="r" b="b"/>
              <a:pathLst>
                <a:path w="4191000" h="763270">
                  <a:moveTo>
                    <a:pt x="0" y="762781"/>
                  </a:moveTo>
                  <a:lnTo>
                    <a:pt x="4191000" y="762781"/>
                  </a:lnTo>
                </a:path>
                <a:path w="4191000" h="763270">
                  <a:moveTo>
                    <a:pt x="533400" y="715107"/>
                  </a:moveTo>
                  <a:lnTo>
                    <a:pt x="578365" y="712514"/>
                  </a:lnTo>
                  <a:lnTo>
                    <a:pt x="623472" y="709686"/>
                  </a:lnTo>
                  <a:lnTo>
                    <a:pt x="668864" y="706390"/>
                  </a:lnTo>
                  <a:lnTo>
                    <a:pt x="714683" y="702389"/>
                  </a:lnTo>
                  <a:lnTo>
                    <a:pt x="761071" y="697451"/>
                  </a:lnTo>
                  <a:lnTo>
                    <a:pt x="808171" y="691340"/>
                  </a:lnTo>
                  <a:lnTo>
                    <a:pt x="856125" y="683821"/>
                  </a:lnTo>
                  <a:lnTo>
                    <a:pt x="905075" y="674661"/>
                  </a:lnTo>
                  <a:lnTo>
                    <a:pt x="955164" y="663624"/>
                  </a:lnTo>
                  <a:lnTo>
                    <a:pt x="1006533" y="650476"/>
                  </a:lnTo>
                  <a:lnTo>
                    <a:pt x="1059326" y="634983"/>
                  </a:lnTo>
                  <a:lnTo>
                    <a:pt x="1113684" y="616910"/>
                  </a:lnTo>
                  <a:lnTo>
                    <a:pt x="1169750" y="596022"/>
                  </a:lnTo>
                  <a:lnTo>
                    <a:pt x="1227666" y="572086"/>
                  </a:lnTo>
                  <a:lnTo>
                    <a:pt x="1262388" y="555447"/>
                  </a:lnTo>
                  <a:lnTo>
                    <a:pt x="1297826" y="535565"/>
                  </a:lnTo>
                  <a:lnTo>
                    <a:pt x="1333942" y="512796"/>
                  </a:lnTo>
                  <a:lnTo>
                    <a:pt x="1370698" y="487498"/>
                  </a:lnTo>
                  <a:lnTo>
                    <a:pt x="1408057" y="460027"/>
                  </a:lnTo>
                  <a:lnTo>
                    <a:pt x="1445980" y="430740"/>
                  </a:lnTo>
                  <a:lnTo>
                    <a:pt x="1484431" y="399995"/>
                  </a:lnTo>
                  <a:lnTo>
                    <a:pt x="1523372" y="368147"/>
                  </a:lnTo>
                  <a:lnTo>
                    <a:pt x="1562765" y="335555"/>
                  </a:lnTo>
                  <a:lnTo>
                    <a:pt x="1602572" y="302575"/>
                  </a:lnTo>
                  <a:lnTo>
                    <a:pt x="1642756" y="269564"/>
                  </a:lnTo>
                  <a:lnTo>
                    <a:pt x="1683279" y="236879"/>
                  </a:lnTo>
                  <a:lnTo>
                    <a:pt x="1724103" y="204876"/>
                  </a:lnTo>
                  <a:lnTo>
                    <a:pt x="1765190" y="173914"/>
                  </a:lnTo>
                  <a:lnTo>
                    <a:pt x="1806504" y="144348"/>
                  </a:lnTo>
                  <a:lnTo>
                    <a:pt x="1848006" y="116535"/>
                  </a:lnTo>
                  <a:lnTo>
                    <a:pt x="1889659" y="90834"/>
                  </a:lnTo>
                  <a:lnTo>
                    <a:pt x="1931425" y="67599"/>
                  </a:lnTo>
                  <a:lnTo>
                    <a:pt x="1973266" y="47190"/>
                  </a:lnTo>
                  <a:lnTo>
                    <a:pt x="2015144" y="29961"/>
                  </a:lnTo>
                  <a:lnTo>
                    <a:pt x="2057023" y="16271"/>
                  </a:lnTo>
                  <a:lnTo>
                    <a:pt x="2098864" y="6476"/>
                  </a:lnTo>
                  <a:lnTo>
                    <a:pt x="2140630" y="933"/>
                  </a:lnTo>
                  <a:lnTo>
                    <a:pt x="2182283" y="0"/>
                  </a:lnTo>
                  <a:lnTo>
                    <a:pt x="2221225" y="3545"/>
                  </a:lnTo>
                  <a:lnTo>
                    <a:pt x="2261205" y="11229"/>
                  </a:lnTo>
                  <a:lnTo>
                    <a:pt x="2302103" y="22745"/>
                  </a:lnTo>
                  <a:lnTo>
                    <a:pt x="2343802" y="37789"/>
                  </a:lnTo>
                  <a:lnTo>
                    <a:pt x="2386181" y="56055"/>
                  </a:lnTo>
                  <a:lnTo>
                    <a:pt x="2429123" y="77239"/>
                  </a:lnTo>
                  <a:lnTo>
                    <a:pt x="2472510" y="101034"/>
                  </a:lnTo>
                  <a:lnTo>
                    <a:pt x="2516223" y="127137"/>
                  </a:lnTo>
                  <a:lnTo>
                    <a:pt x="2560143" y="155241"/>
                  </a:lnTo>
                  <a:lnTo>
                    <a:pt x="2604152" y="185042"/>
                  </a:lnTo>
                  <a:lnTo>
                    <a:pt x="2648131" y="216234"/>
                  </a:lnTo>
                  <a:lnTo>
                    <a:pt x="2691962" y="248513"/>
                  </a:lnTo>
                  <a:lnTo>
                    <a:pt x="2735527" y="281573"/>
                  </a:lnTo>
                  <a:lnTo>
                    <a:pt x="2778706" y="315109"/>
                  </a:lnTo>
                  <a:lnTo>
                    <a:pt x="2821382" y="348816"/>
                  </a:lnTo>
                  <a:lnTo>
                    <a:pt x="2863435" y="382388"/>
                  </a:lnTo>
                  <a:lnTo>
                    <a:pt x="2904748" y="415521"/>
                  </a:lnTo>
                  <a:lnTo>
                    <a:pt x="2945202" y="447910"/>
                  </a:lnTo>
                  <a:lnTo>
                    <a:pt x="2984678" y="479249"/>
                  </a:lnTo>
                  <a:lnTo>
                    <a:pt x="3023058" y="509233"/>
                  </a:lnTo>
                  <a:lnTo>
                    <a:pt x="3060223" y="537557"/>
                  </a:lnTo>
                  <a:lnTo>
                    <a:pt x="3096056" y="563916"/>
                  </a:lnTo>
                  <a:lnTo>
                    <a:pt x="3130436" y="588004"/>
                  </a:lnTo>
                  <a:lnTo>
                    <a:pt x="3163246" y="609517"/>
                  </a:lnTo>
                  <a:lnTo>
                    <a:pt x="3223683" y="643596"/>
                  </a:lnTo>
                  <a:lnTo>
                    <a:pt x="3300942" y="677046"/>
                  </a:lnTo>
                  <a:lnTo>
                    <a:pt x="3369274" y="699314"/>
                  </a:lnTo>
                  <a:lnTo>
                    <a:pt x="3429391" y="712458"/>
                  </a:lnTo>
                  <a:lnTo>
                    <a:pt x="3482009" y="718540"/>
                  </a:lnTo>
                  <a:lnTo>
                    <a:pt x="3527841" y="719619"/>
                  </a:lnTo>
                  <a:lnTo>
                    <a:pt x="3567602" y="717755"/>
                  </a:lnTo>
                  <a:lnTo>
                    <a:pt x="3602006" y="715009"/>
                  </a:lnTo>
                  <a:lnTo>
                    <a:pt x="3631767" y="713439"/>
                  </a:lnTo>
                  <a:lnTo>
                    <a:pt x="3657600" y="715107"/>
                  </a:lnTo>
                </a:path>
              </a:pathLst>
            </a:custGeom>
            <a:ln w="38100">
              <a:solidFill>
                <a:srgbClr val="FF6600"/>
              </a:solidFill>
            </a:ln>
          </p:spPr>
          <p:txBody>
            <a:bodyPr wrap="square" lIns="0" tIns="0" rIns="0" bIns="0" rtlCol="0"/>
            <a:lstStyle/>
            <a:p/>
          </p:txBody>
        </p:sp>
        <p:sp>
          <p:nvSpPr>
            <p:cNvPr id="4" name="object 4"/>
            <p:cNvSpPr/>
            <p:nvPr/>
          </p:nvSpPr>
          <p:spPr>
            <a:xfrm flipH="1">
              <a:off x="6823075" y="2971800"/>
              <a:ext cx="0" cy="2286000"/>
            </a:xfrm>
            <a:custGeom>
              <a:rect l="l" t="t" r="r" b="b"/>
              <a:pathLst>
                <a:path h="2286000">
                  <a:moveTo>
                    <a:pt x="0" y="0"/>
                  </a:moveTo>
                  <a:lnTo>
                    <a:pt x="0" y="2286000"/>
                  </a:lnTo>
                </a:path>
              </a:pathLst>
            </a:custGeom>
            <a:ln w="28575">
              <a:solidFill>
                <a:srgbClr val="FF6600"/>
              </a:solidFill>
              <a:prstDash val="sysDash"/>
            </a:ln>
          </p:spPr>
          <p:txBody>
            <a:bodyPr wrap="square" lIns="0" tIns="0" rIns="0" bIns="0" rtlCol="0"/>
            <a:lstStyle/>
            <a:p/>
          </p:txBody>
        </p:sp>
        <p:sp>
          <p:nvSpPr>
            <p:cNvPr id="5" name="object 5"/>
            <p:cNvSpPr/>
            <p:nvPr/>
          </p:nvSpPr>
          <p:spPr>
            <a:xfrm flipH="1">
              <a:off x="5627687" y="3200400"/>
              <a:ext cx="0" cy="1981200"/>
            </a:xfrm>
            <a:custGeom>
              <a:rect l="l" t="t" r="r" b="b"/>
              <a:pathLst>
                <a:path h="1981200">
                  <a:moveTo>
                    <a:pt x="0" y="0"/>
                  </a:moveTo>
                  <a:lnTo>
                    <a:pt x="0" y="1981200"/>
                  </a:lnTo>
                </a:path>
              </a:pathLst>
            </a:custGeom>
            <a:ln w="28575">
              <a:solidFill>
                <a:srgbClr val="00CC00"/>
              </a:solidFill>
            </a:ln>
          </p:spPr>
          <p:txBody>
            <a:bodyPr wrap="square" lIns="0" tIns="0" rIns="0" bIns="0" rtlCol="0"/>
            <a:lstStyle/>
            <a:p/>
          </p:txBody>
        </p:sp>
        <p:sp>
          <p:nvSpPr>
            <p:cNvPr id="6" name="object 6"/>
            <p:cNvSpPr/>
            <p:nvPr/>
          </p:nvSpPr>
          <p:spPr>
            <a:xfrm>
              <a:off x="5627687" y="3690937"/>
              <a:ext cx="1230630" cy="85725"/>
            </a:xfrm>
            <a:custGeom>
              <a:rect l="l" t="t" r="r" b="b"/>
              <a:pathLst>
                <a:path w="1230629" h="85725">
                  <a:moveTo>
                    <a:pt x="85725" y="85725"/>
                  </a:moveTo>
                  <a:lnTo>
                    <a:pt x="0" y="42862"/>
                  </a:lnTo>
                  <a:lnTo>
                    <a:pt x="85725" y="0"/>
                  </a:lnTo>
                  <a:lnTo>
                    <a:pt x="85725" y="28575"/>
                  </a:lnTo>
                  <a:lnTo>
                    <a:pt x="77153" y="28575"/>
                  </a:lnTo>
                  <a:lnTo>
                    <a:pt x="77153" y="57150"/>
                  </a:lnTo>
                  <a:lnTo>
                    <a:pt x="85725" y="57150"/>
                  </a:lnTo>
                  <a:lnTo>
                    <a:pt x="85725" y="85725"/>
                  </a:lnTo>
                  <a:close/>
                </a:path>
                <a:path w="1230629" h="85725">
                  <a:moveTo>
                    <a:pt x="1144586" y="85725"/>
                  </a:moveTo>
                  <a:lnTo>
                    <a:pt x="1144586" y="0"/>
                  </a:lnTo>
                  <a:lnTo>
                    <a:pt x="1201736" y="28575"/>
                  </a:lnTo>
                  <a:lnTo>
                    <a:pt x="1153159" y="28575"/>
                  </a:lnTo>
                  <a:lnTo>
                    <a:pt x="1153159" y="57150"/>
                  </a:lnTo>
                  <a:lnTo>
                    <a:pt x="1201736" y="57150"/>
                  </a:lnTo>
                  <a:lnTo>
                    <a:pt x="1144586" y="85725"/>
                  </a:lnTo>
                  <a:close/>
                </a:path>
                <a:path w="1230629" h="85725">
                  <a:moveTo>
                    <a:pt x="85725" y="57150"/>
                  </a:moveTo>
                  <a:lnTo>
                    <a:pt x="77153" y="57150"/>
                  </a:lnTo>
                  <a:lnTo>
                    <a:pt x="77153" y="28575"/>
                  </a:lnTo>
                  <a:lnTo>
                    <a:pt x="85725" y="28575"/>
                  </a:lnTo>
                  <a:lnTo>
                    <a:pt x="85725" y="57150"/>
                  </a:lnTo>
                  <a:close/>
                </a:path>
                <a:path w="1230629" h="85725">
                  <a:moveTo>
                    <a:pt x="1144586" y="57150"/>
                  </a:moveTo>
                  <a:lnTo>
                    <a:pt x="85725" y="57150"/>
                  </a:lnTo>
                  <a:lnTo>
                    <a:pt x="85725" y="28575"/>
                  </a:lnTo>
                  <a:lnTo>
                    <a:pt x="1144586" y="28575"/>
                  </a:lnTo>
                  <a:lnTo>
                    <a:pt x="1144586" y="57150"/>
                  </a:lnTo>
                  <a:close/>
                </a:path>
                <a:path w="1230629" h="85725">
                  <a:moveTo>
                    <a:pt x="1201736" y="57150"/>
                  </a:moveTo>
                  <a:lnTo>
                    <a:pt x="1153159" y="57150"/>
                  </a:lnTo>
                  <a:lnTo>
                    <a:pt x="1153159" y="28575"/>
                  </a:lnTo>
                  <a:lnTo>
                    <a:pt x="1201736" y="28575"/>
                  </a:lnTo>
                  <a:lnTo>
                    <a:pt x="1230312" y="42862"/>
                  </a:lnTo>
                  <a:lnTo>
                    <a:pt x="1201736" y="57150"/>
                  </a:lnTo>
                  <a:close/>
                </a:path>
              </a:pathLst>
            </a:custGeom>
            <a:solidFill>
              <a:srgbClr val="0000FF"/>
            </a:solidFill>
          </p:spPr>
          <p:txBody>
            <a:bodyPr wrap="square" lIns="0" tIns="0" rIns="0" bIns="0" rtlCol="0"/>
            <a:lstStyle/>
            <a:p/>
          </p:txBody>
        </p:sp>
      </p:grpSp>
      <p:sp>
        <p:nvSpPr>
          <p:cNvPr id="7" name="object 7"/>
          <p:cNvSpPr txBox="1"/>
          <p:nvPr/>
        </p:nvSpPr>
        <p:spPr>
          <a:xfrm>
            <a:off x="5212715" y="2784157"/>
            <a:ext cx="787400" cy="330200"/>
          </a:xfrm>
          <a:prstGeom prst="rect">
            <a:avLst/>
          </a:prstGeom>
        </p:spPr>
        <p:txBody>
          <a:bodyPr vert="horz" wrap="square" lIns="0" tIns="12700" rIns="0" bIns="0" rtlCol="0">
            <a:spAutoFit/>
          </a:bodyPr>
          <a:lstStyle/>
          <a:p>
            <a:pPr marL="12700">
              <a:lnSpc>
                <a:spcPct val="100000"/>
              </a:lnSpc>
              <a:spcBef>
                <a:spcPts val="100"/>
              </a:spcBef>
            </a:pPr>
            <a:r>
              <a:rPr sz="2000" spc="-20">
                <a:solidFill>
                  <a:srgbClr val="2C3766"/>
                </a:solidFill>
                <a:latin typeface="黑体"/>
                <a:cs typeface="黑体"/>
              </a:rPr>
              <a:t>基准值</a:t>
            </a:r>
            <a:endParaRPr sz="2000">
              <a:latin typeface="黑体"/>
              <a:cs typeface="黑体"/>
            </a:endParaRPr>
          </a:p>
        </p:txBody>
      </p:sp>
      <p:sp>
        <p:nvSpPr>
          <p:cNvPr id="8" name="object 8"/>
          <p:cNvSpPr txBox="1"/>
          <p:nvPr/>
        </p:nvSpPr>
        <p:spPr>
          <a:xfrm>
            <a:off x="5917565" y="3927157"/>
            <a:ext cx="533400" cy="330200"/>
          </a:xfrm>
          <a:prstGeom prst="rect">
            <a:avLst/>
          </a:prstGeom>
        </p:spPr>
        <p:txBody>
          <a:bodyPr vert="horz" wrap="square" lIns="0" tIns="12700" rIns="0" bIns="0" rtlCol="0">
            <a:spAutoFit/>
          </a:bodyPr>
          <a:lstStyle/>
          <a:p>
            <a:pPr marL="12700">
              <a:lnSpc>
                <a:spcPct val="100000"/>
              </a:lnSpc>
              <a:spcBef>
                <a:spcPts val="100"/>
              </a:spcBef>
            </a:pPr>
            <a:r>
              <a:rPr sz="2000" spc="-25">
                <a:solidFill>
                  <a:srgbClr val="2C3766"/>
                </a:solidFill>
                <a:latin typeface="黑体"/>
                <a:cs typeface="黑体"/>
              </a:rPr>
              <a:t>偏倚</a:t>
            </a:r>
            <a:endParaRPr sz="2000">
              <a:latin typeface="黑体"/>
              <a:cs typeface="黑体"/>
            </a:endParaRPr>
          </a:p>
        </p:txBody>
      </p:sp>
      <p:sp>
        <p:nvSpPr>
          <p:cNvPr id="9" name="object 9"/>
          <p:cNvSpPr txBox="1"/>
          <p:nvPr/>
        </p:nvSpPr>
        <p:spPr>
          <a:xfrm>
            <a:off x="6127115" y="5527357"/>
            <a:ext cx="1549400" cy="330200"/>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2C3766"/>
                </a:solidFill>
                <a:latin typeface="黑体"/>
                <a:cs typeface="黑体"/>
              </a:rPr>
              <a:t>观测的平均值</a:t>
            </a:r>
            <a:endParaRPr sz="2000">
              <a:latin typeface="黑体"/>
              <a:cs typeface="黑体"/>
            </a:endParaRPr>
          </a:p>
        </p:txBody>
      </p:sp>
      <p:pic>
        <p:nvPicPr>
          <p:cNvPr id="10" name="object 10"/>
          <p:cNvPicPr/>
          <p:nvPr/>
        </p:nvPicPr>
        <p:blipFill>
          <a:blip r:embed="rId2"/>
          <a:stretch>
            <a:fillRect/>
          </a:stretch>
        </p:blipFill>
        <p:spPr>
          <a:xfrm>
            <a:off x="914399" y="1195387"/>
            <a:ext cx="211138" cy="228599"/>
          </a:xfrm>
          <a:prstGeom prst="rect">
            <a:avLst/>
          </a:prstGeom>
        </p:spPr>
      </p:pic>
      <p:grpSp>
        <p:nvGrpSpPr>
          <p:cNvPr id="11" name="object 11"/>
          <p:cNvGrpSpPr/>
          <p:nvPr/>
        </p:nvGrpSpPr>
        <p:grpSpPr>
          <a:xfrm>
            <a:off x="1195387" y="990600"/>
            <a:ext cx="5486400" cy="518795"/>
            <a:chOff x="1195387" y="990600"/>
            <a:chExt cx="5486400" cy="518795"/>
          </a:xfrm>
        </p:grpSpPr>
        <p:pic>
          <p:nvPicPr>
            <p:cNvPr id="12" name="object 12"/>
            <p:cNvPicPr/>
            <p:nvPr/>
          </p:nvPicPr>
          <p:blipFill>
            <a:blip r:embed="rId3"/>
            <a:stretch>
              <a:fillRect/>
            </a:stretch>
          </p:blipFill>
          <p:spPr>
            <a:xfrm>
              <a:off x="4079874" y="1143000"/>
              <a:ext cx="2601911" cy="152400"/>
            </a:xfrm>
            <a:prstGeom prst="rect">
              <a:avLst/>
            </a:prstGeom>
          </p:spPr>
        </p:pic>
        <p:sp>
          <p:nvSpPr>
            <p:cNvPr id="13" name="object 13"/>
            <p:cNvSpPr/>
            <p:nvPr/>
          </p:nvSpPr>
          <p:spPr>
            <a:xfrm>
              <a:off x="1195387" y="990600"/>
              <a:ext cx="3227705" cy="518795"/>
            </a:xfrm>
            <a:custGeom>
              <a:rect l="l" t="t" r="r" b="b"/>
              <a:pathLst>
                <a:path w="3227704" h="518794">
                  <a:moveTo>
                    <a:pt x="3227437" y="518677"/>
                  </a:moveTo>
                  <a:lnTo>
                    <a:pt x="0" y="518677"/>
                  </a:lnTo>
                  <a:lnTo>
                    <a:pt x="0" y="0"/>
                  </a:lnTo>
                  <a:lnTo>
                    <a:pt x="3227437" y="0"/>
                  </a:lnTo>
                  <a:lnTo>
                    <a:pt x="3227437" y="518677"/>
                  </a:lnTo>
                  <a:close/>
                </a:path>
              </a:pathLst>
            </a:custGeom>
            <a:solidFill>
              <a:srgbClr val="66FFFF"/>
            </a:solidFill>
          </p:spPr>
          <p:txBody>
            <a:bodyPr wrap="square" lIns="0" tIns="0" rIns="0" bIns="0" rtlCol="0"/>
            <a:lstStyle/>
            <a:p/>
          </p:txBody>
        </p:sp>
      </p:grpSp>
      <p:sp>
        <p:nvSpPr>
          <p:cNvPr id="14" name="object 14"/>
          <p:cNvSpPr txBox="1">
            <a:spLocks noGrp="1"/>
          </p:cNvSpPr>
          <p:nvPr>
            <p:ph type="title"/>
          </p:nvPr>
        </p:nvSpPr>
        <p:spPr>
          <a:xfrm>
            <a:off x="1274127" y="1034732"/>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测量数据五种类型</a:t>
            </a:r>
            <a:endParaRPr sz="2800">
              <a:latin typeface="Microsoft JhengHei"/>
              <a:cs typeface="Microsoft JhengHei"/>
            </a:endParaRPr>
          </a:p>
        </p:txBody>
      </p:sp>
      <p:sp>
        <p:nvSpPr>
          <p:cNvPr id="15" name="object 15"/>
          <p:cNvSpPr txBox="1"/>
          <p:nvPr/>
        </p:nvSpPr>
        <p:spPr>
          <a:xfrm>
            <a:off x="6716044" y="990600"/>
            <a:ext cx="1338580" cy="518795"/>
          </a:xfrm>
          <a:prstGeom prst="rect">
            <a:avLst/>
          </a:prstGeom>
          <a:ln w="57150">
            <a:solidFill>
              <a:srgbClr val="FF6600"/>
            </a:solidFill>
          </a:ln>
        </p:spPr>
        <p:txBody>
          <a:bodyPr vert="horz" wrap="square" lIns="0" tIns="56515" rIns="0" bIns="0" rtlCol="0">
            <a:spAutoFit/>
          </a:bodyPr>
          <a:lstStyle/>
          <a:p>
            <a:pPr marL="313055">
              <a:lnSpc>
                <a:spcPct val="100000"/>
              </a:lnSpc>
              <a:spcBef>
                <a:spcPts val="445"/>
              </a:spcBef>
            </a:pPr>
            <a:r>
              <a:rPr sz="2800" spc="-25">
                <a:solidFill>
                  <a:srgbClr val="2C3766"/>
                </a:solidFill>
                <a:latin typeface="黑体"/>
                <a:cs typeface="黑体"/>
              </a:rPr>
              <a:t>偏倚</a:t>
            </a:r>
            <a:endParaRPr sz="2800">
              <a:latin typeface="黑体"/>
              <a:cs typeface="黑体"/>
            </a:endParaRPr>
          </a:p>
        </p:txBody>
      </p:sp>
      <p:pic>
        <p:nvPicPr>
          <p:cNvPr id="16" name="object 16"/>
          <p:cNvPicPr/>
          <p:nvPr/>
        </p:nvPicPr>
        <p:blipFill>
          <a:blip r:embed="rId4"/>
          <a:stretch>
            <a:fillRect/>
          </a:stretch>
        </p:blipFill>
        <p:spPr>
          <a:xfrm>
            <a:off x="1195388" y="1905000"/>
            <a:ext cx="380001" cy="761069"/>
          </a:xfrm>
          <a:prstGeom prst="rect">
            <a:avLst/>
          </a:prstGeom>
        </p:spPr>
      </p:pic>
      <p:grpSp>
        <p:nvGrpSpPr>
          <p:cNvPr id="17" name="object 17"/>
          <p:cNvGrpSpPr/>
          <p:nvPr/>
        </p:nvGrpSpPr>
        <p:grpSpPr>
          <a:xfrm>
            <a:off x="1659008" y="1905000"/>
            <a:ext cx="1084580" cy="762000"/>
            <a:chOff x="1659008" y="1905000"/>
            <a:chExt cx="1084580" cy="762000"/>
          </a:xfrm>
        </p:grpSpPr>
        <p:pic>
          <p:nvPicPr>
            <p:cNvPr id="18" name="object 18"/>
            <p:cNvPicPr/>
            <p:nvPr/>
          </p:nvPicPr>
          <p:blipFill>
            <a:blip r:embed="rId5"/>
            <a:stretch>
              <a:fillRect/>
            </a:stretch>
          </p:blipFill>
          <p:spPr>
            <a:xfrm>
              <a:off x="1659008" y="1905000"/>
              <a:ext cx="380930" cy="762000"/>
            </a:xfrm>
            <a:prstGeom prst="rect">
              <a:avLst/>
            </a:prstGeom>
          </p:spPr>
        </p:pic>
        <p:sp>
          <p:nvSpPr>
            <p:cNvPr id="19" name="object 19"/>
            <p:cNvSpPr/>
            <p:nvPr/>
          </p:nvSpPr>
          <p:spPr>
            <a:xfrm>
              <a:off x="2039938" y="2152650"/>
              <a:ext cx="703580" cy="114300"/>
            </a:xfrm>
            <a:custGeom>
              <a:rect l="l" t="t" r="r" b="b"/>
              <a:pathLst>
                <a:path w="703580" h="114300">
                  <a:moveTo>
                    <a:pt x="588961" y="114300"/>
                  </a:moveTo>
                  <a:lnTo>
                    <a:pt x="588961" y="0"/>
                  </a:lnTo>
                  <a:lnTo>
                    <a:pt x="665162" y="38100"/>
                  </a:lnTo>
                  <a:lnTo>
                    <a:pt x="600392" y="38100"/>
                  </a:lnTo>
                  <a:lnTo>
                    <a:pt x="600392" y="76200"/>
                  </a:lnTo>
                  <a:lnTo>
                    <a:pt x="665162" y="76200"/>
                  </a:lnTo>
                  <a:lnTo>
                    <a:pt x="588961" y="114300"/>
                  </a:lnTo>
                  <a:close/>
                </a:path>
                <a:path w="703580" h="114300">
                  <a:moveTo>
                    <a:pt x="588961" y="76200"/>
                  </a:moveTo>
                  <a:lnTo>
                    <a:pt x="0" y="76200"/>
                  </a:lnTo>
                  <a:lnTo>
                    <a:pt x="0" y="38100"/>
                  </a:lnTo>
                  <a:lnTo>
                    <a:pt x="588961" y="38100"/>
                  </a:lnTo>
                  <a:lnTo>
                    <a:pt x="588961" y="76200"/>
                  </a:lnTo>
                  <a:close/>
                </a:path>
                <a:path w="703580" h="114300">
                  <a:moveTo>
                    <a:pt x="665162" y="76200"/>
                  </a:moveTo>
                  <a:lnTo>
                    <a:pt x="600392" y="76200"/>
                  </a:lnTo>
                  <a:lnTo>
                    <a:pt x="600392" y="38100"/>
                  </a:lnTo>
                  <a:lnTo>
                    <a:pt x="665162" y="38100"/>
                  </a:lnTo>
                  <a:lnTo>
                    <a:pt x="703262" y="57150"/>
                  </a:lnTo>
                  <a:lnTo>
                    <a:pt x="665162" y="76200"/>
                  </a:lnTo>
                  <a:close/>
                </a:path>
              </a:pathLst>
            </a:custGeom>
            <a:solidFill>
              <a:srgbClr val="2C3766"/>
            </a:solidFill>
          </p:spPr>
          <p:txBody>
            <a:bodyPr wrap="square" lIns="0" tIns="0" rIns="0" bIns="0" rtlCol="0"/>
            <a:lstStyle/>
            <a:p/>
          </p:txBody>
        </p:sp>
      </p:grpSp>
      <p:sp>
        <p:nvSpPr>
          <p:cNvPr id="20" name="object 20"/>
          <p:cNvSpPr txBox="1"/>
          <p:nvPr/>
        </p:nvSpPr>
        <p:spPr>
          <a:xfrm>
            <a:off x="1485264" y="2858770"/>
            <a:ext cx="228600" cy="269240"/>
          </a:xfrm>
          <a:prstGeom prst="rect">
            <a:avLst/>
          </a:prstGeom>
        </p:spPr>
        <p:txBody>
          <a:bodyPr vert="horz" wrap="square" lIns="0" tIns="12700" rIns="0" bIns="0" rtlCol="0">
            <a:spAutoFit/>
          </a:bodyPr>
          <a:lstStyle/>
          <a:p>
            <a:pPr marL="12700">
              <a:lnSpc>
                <a:spcPct val="100000"/>
              </a:lnSpc>
              <a:spcBef>
                <a:spcPts val="100"/>
              </a:spcBef>
            </a:pPr>
            <a:r>
              <a:rPr sz="1600">
                <a:solidFill>
                  <a:srgbClr val="2C3766"/>
                </a:solidFill>
                <a:latin typeface="黑体"/>
                <a:cs typeface="黑体"/>
              </a:rPr>
              <a:t>料</a:t>
            </a:r>
            <a:endParaRPr sz="1600">
              <a:latin typeface="黑体"/>
              <a:cs typeface="黑体"/>
            </a:endParaRPr>
          </a:p>
        </p:txBody>
      </p:sp>
      <p:sp>
        <p:nvSpPr>
          <p:cNvPr id="21" name="object 21"/>
          <p:cNvSpPr txBox="1"/>
          <p:nvPr/>
        </p:nvSpPr>
        <p:spPr>
          <a:xfrm>
            <a:off x="2963228" y="1793557"/>
            <a:ext cx="4851400" cy="939800"/>
          </a:xfrm>
          <a:prstGeom prst="rect">
            <a:avLst/>
          </a:prstGeom>
        </p:spPr>
        <p:txBody>
          <a:bodyPr vert="horz" wrap="square" lIns="0" tIns="12700" rIns="0" bIns="0" rtlCol="0">
            <a:spAutoFit/>
          </a:bodyPr>
          <a:lstStyle/>
          <a:p>
            <a:pPr marL="12700" marR="5080" algn="just">
              <a:lnSpc>
                <a:spcPct val="100000"/>
              </a:lnSpc>
              <a:spcBef>
                <a:spcPts val="100"/>
              </a:spcBef>
            </a:pPr>
            <a:r>
              <a:rPr sz="2000" spc="-5">
                <a:solidFill>
                  <a:srgbClr val="2C3766"/>
                </a:solidFill>
                <a:latin typeface="黑体"/>
                <a:cs typeface="黑体"/>
              </a:rPr>
              <a:t>被测量的产品的特性值、过程参数等。它们的变化会影响偏倚。这个变差是我们最关注的，测量系统对它们越敏感越好。</a:t>
            </a:r>
            <a:endParaRPr sz="2000">
              <a:latin typeface="黑体"/>
              <a:cs typeface="黑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02150" y="1905000"/>
            <a:ext cx="3205480" cy="1682750"/>
          </a:xfrm>
          <a:custGeom>
            <a:rect l="l" t="t" r="r" b="b"/>
            <a:pathLst>
              <a:path w="3205479" h="1682750">
                <a:moveTo>
                  <a:pt x="0" y="0"/>
                </a:moveTo>
                <a:lnTo>
                  <a:pt x="3205161" y="0"/>
                </a:lnTo>
                <a:lnTo>
                  <a:pt x="3205161" y="1682750"/>
                </a:lnTo>
                <a:lnTo>
                  <a:pt x="0" y="1682750"/>
                </a:lnTo>
                <a:lnTo>
                  <a:pt x="0" y="0"/>
                </a:lnTo>
                <a:close/>
              </a:path>
            </a:pathLst>
          </a:custGeom>
          <a:ln w="12700">
            <a:solidFill>
              <a:srgbClr val="2C3766"/>
            </a:solidFill>
          </a:ln>
        </p:spPr>
        <p:txBody>
          <a:bodyPr wrap="square" lIns="0" tIns="0" rIns="0" bIns="0" rtlCol="0"/>
          <a:lstStyle/>
          <a:p/>
        </p:txBody>
      </p:sp>
      <p:sp>
        <p:nvSpPr>
          <p:cNvPr id="3" name="object 3"/>
          <p:cNvSpPr txBox="1"/>
          <p:nvPr/>
        </p:nvSpPr>
        <p:spPr>
          <a:xfrm>
            <a:off x="4649787" y="1928014"/>
            <a:ext cx="2611120" cy="635000"/>
          </a:xfrm>
          <a:prstGeom prst="rect">
            <a:avLst/>
          </a:prstGeom>
        </p:spPr>
        <p:txBody>
          <a:bodyPr vert="horz" wrap="square" lIns="0" tIns="12700" rIns="0" bIns="0" rtlCol="0">
            <a:spAutoFit/>
          </a:bodyPr>
          <a:lstStyle/>
          <a:p>
            <a:pPr marL="12700" marR="5080">
              <a:lnSpc>
                <a:spcPct val="100000"/>
              </a:lnSpc>
              <a:spcBef>
                <a:spcPts val="100"/>
              </a:spcBef>
            </a:pPr>
            <a:r>
              <a:rPr sz="2000" spc="-10">
                <a:solidFill>
                  <a:srgbClr val="2C3766"/>
                </a:solidFill>
                <a:latin typeface="Times New Roman"/>
                <a:cs typeface="Times New Roman"/>
              </a:rPr>
              <a:t>X1=0.75mmX6=0.8mm X2=0.75mmX7=0.75mm</a:t>
            </a:r>
            <a:endParaRPr sz="2000">
              <a:latin typeface="Times New Roman"/>
              <a:cs typeface="Times New Roman"/>
            </a:endParaRPr>
          </a:p>
        </p:txBody>
      </p:sp>
      <p:sp>
        <p:nvSpPr>
          <p:cNvPr id="4" name="object 4"/>
          <p:cNvSpPr txBox="1"/>
          <p:nvPr/>
        </p:nvSpPr>
        <p:spPr>
          <a:xfrm>
            <a:off x="4649787" y="2537614"/>
            <a:ext cx="1191260" cy="635000"/>
          </a:xfrm>
          <a:prstGeom prst="rect">
            <a:avLst/>
          </a:prstGeom>
        </p:spPr>
        <p:txBody>
          <a:bodyPr vert="horz" wrap="square" lIns="0" tIns="12700" rIns="0" bIns="0" rtlCol="0">
            <a:spAutoFit/>
          </a:bodyPr>
          <a:lstStyle/>
          <a:p>
            <a:pPr marL="12700" marR="5080">
              <a:lnSpc>
                <a:spcPct val="100000"/>
              </a:lnSpc>
              <a:spcBef>
                <a:spcPts val="100"/>
              </a:spcBef>
            </a:pPr>
            <a:r>
              <a:rPr sz="2000" spc="-10">
                <a:solidFill>
                  <a:srgbClr val="2C3766"/>
                </a:solidFill>
                <a:latin typeface="Times New Roman"/>
                <a:cs typeface="Times New Roman"/>
              </a:rPr>
              <a:t>X3=0.8mm X4=0.8mm</a:t>
            </a:r>
            <a:endParaRPr sz="2000">
              <a:latin typeface="Times New Roman"/>
              <a:cs typeface="Times New Roman"/>
            </a:endParaRPr>
          </a:p>
        </p:txBody>
      </p:sp>
      <p:sp>
        <p:nvSpPr>
          <p:cNvPr id="5" name="object 5"/>
          <p:cNvSpPr txBox="1"/>
          <p:nvPr/>
        </p:nvSpPr>
        <p:spPr>
          <a:xfrm>
            <a:off x="6478587" y="2537614"/>
            <a:ext cx="1318260" cy="635000"/>
          </a:xfrm>
          <a:prstGeom prst="rect">
            <a:avLst/>
          </a:prstGeom>
        </p:spPr>
        <p:txBody>
          <a:bodyPr vert="horz" wrap="square" lIns="0" tIns="12700" rIns="0" bIns="0" rtlCol="0">
            <a:spAutoFit/>
          </a:bodyPr>
          <a:lstStyle/>
          <a:p>
            <a:pPr marL="12700" marR="5080">
              <a:lnSpc>
                <a:spcPct val="100000"/>
              </a:lnSpc>
              <a:spcBef>
                <a:spcPts val="100"/>
              </a:spcBef>
            </a:pPr>
            <a:r>
              <a:rPr sz="2000" spc="-10">
                <a:solidFill>
                  <a:srgbClr val="2C3766"/>
                </a:solidFill>
                <a:latin typeface="Times New Roman"/>
                <a:cs typeface="Times New Roman"/>
              </a:rPr>
              <a:t>X8=0.75mm X9=0.75mm</a:t>
            </a:r>
            <a:endParaRPr sz="2000">
              <a:latin typeface="Times New Roman"/>
              <a:cs typeface="Times New Roman"/>
            </a:endParaRPr>
          </a:p>
        </p:txBody>
      </p:sp>
      <p:sp>
        <p:nvSpPr>
          <p:cNvPr id="6" name="object 6"/>
          <p:cNvSpPr txBox="1"/>
          <p:nvPr/>
        </p:nvSpPr>
        <p:spPr>
          <a:xfrm>
            <a:off x="914400" y="2438400"/>
            <a:ext cx="2529840" cy="577215"/>
          </a:xfrm>
          <a:prstGeom prst="rect">
            <a:avLst/>
          </a:prstGeom>
          <a:solidFill>
            <a:srgbClr val="FFFFFF"/>
          </a:solidFill>
          <a:ln w="12700">
            <a:solidFill>
              <a:srgbClr val="2C3766"/>
            </a:solidFill>
          </a:ln>
        </p:spPr>
        <p:txBody>
          <a:bodyPr vert="horz" wrap="square" lIns="0" tIns="69850" rIns="0" bIns="0" rtlCol="0">
            <a:spAutoFit/>
          </a:bodyPr>
          <a:lstStyle/>
          <a:p>
            <a:pPr marL="90170" marR="196215">
              <a:lnSpc>
                <a:spcPts val="1810"/>
              </a:lnSpc>
              <a:spcBef>
                <a:spcPts val="550"/>
              </a:spcBef>
            </a:pPr>
            <a:r>
              <a:rPr sz="1600" spc="-5">
                <a:solidFill>
                  <a:srgbClr val="2C3766"/>
                </a:solidFill>
                <a:latin typeface="宋体"/>
                <a:cs typeface="宋体"/>
              </a:rPr>
              <a:t>同一操作者对同一工件测</a:t>
            </a:r>
            <a:r>
              <a:rPr sz="1600">
                <a:solidFill>
                  <a:srgbClr val="2C3766"/>
                </a:solidFill>
                <a:latin typeface="宋体"/>
                <a:cs typeface="宋体"/>
              </a:rPr>
              <a:t>量</a:t>
            </a:r>
            <a:r>
              <a:rPr sz="1600">
                <a:solidFill>
                  <a:srgbClr val="2C3766"/>
                </a:solidFill>
                <a:latin typeface="Times New Roman"/>
                <a:cs typeface="Times New Roman"/>
              </a:rPr>
              <a:t>10</a:t>
            </a:r>
            <a:r>
              <a:rPr sz="1600" spc="-50">
                <a:solidFill>
                  <a:srgbClr val="2C3766"/>
                </a:solidFill>
                <a:latin typeface="宋体"/>
                <a:cs typeface="宋体"/>
              </a:rPr>
              <a:t>次</a:t>
            </a:r>
            <a:endParaRPr sz="1600">
              <a:latin typeface="宋体"/>
              <a:cs typeface="宋体"/>
            </a:endParaRPr>
          </a:p>
        </p:txBody>
      </p:sp>
      <p:sp>
        <p:nvSpPr>
          <p:cNvPr id="7" name="object 7"/>
          <p:cNvSpPr txBox="1"/>
          <p:nvPr/>
        </p:nvSpPr>
        <p:spPr>
          <a:xfrm>
            <a:off x="922338" y="3147214"/>
            <a:ext cx="6355080" cy="1016000"/>
          </a:xfrm>
          <a:prstGeom prst="rect">
            <a:avLst/>
          </a:prstGeom>
        </p:spPr>
        <p:txBody>
          <a:bodyPr vert="horz" wrap="square" lIns="0" tIns="12700" rIns="0" bIns="0" rtlCol="0">
            <a:spAutoFit/>
          </a:bodyPr>
          <a:lstStyle/>
          <a:p>
            <a:pPr marL="3739515">
              <a:lnSpc>
                <a:spcPct val="100000"/>
              </a:lnSpc>
              <a:spcBef>
                <a:spcPts val="100"/>
              </a:spcBef>
            </a:pPr>
            <a:r>
              <a:rPr sz="2000" spc="-10">
                <a:solidFill>
                  <a:srgbClr val="2C3766"/>
                </a:solidFill>
                <a:latin typeface="Times New Roman"/>
                <a:cs typeface="Times New Roman"/>
              </a:rPr>
              <a:t>X5=0.65mmX10=0.7mm</a:t>
            </a:r>
            <a:endParaRPr sz="2000">
              <a:latin typeface="Times New Roman"/>
              <a:cs typeface="Times New Roman"/>
            </a:endParaRPr>
          </a:p>
          <a:p>
            <a:pPr>
              <a:lnSpc>
                <a:spcPct val="100000"/>
              </a:lnSpc>
              <a:spcBef>
                <a:spcPts val="10"/>
              </a:spcBef>
            </a:pPr>
            <a:endParaRPr sz="2600">
              <a:latin typeface="Times New Roman"/>
              <a:cs typeface="Times New Roman"/>
            </a:endParaRPr>
          </a:p>
          <a:p>
            <a:pPr marL="12700">
              <a:lnSpc>
                <a:spcPct val="100000"/>
              </a:lnSpc>
            </a:pPr>
            <a:r>
              <a:rPr sz="2000">
                <a:solidFill>
                  <a:srgbClr val="2C3766"/>
                </a:solidFill>
                <a:latin typeface="宋体"/>
                <a:cs typeface="宋体"/>
              </a:rPr>
              <a:t>如果参考标准是</a:t>
            </a:r>
            <a:r>
              <a:rPr sz="2000" spc="-10">
                <a:solidFill>
                  <a:srgbClr val="2C3766"/>
                </a:solidFill>
                <a:latin typeface="Times New Roman"/>
                <a:cs typeface="Times New Roman"/>
              </a:rPr>
              <a:t>0.80mm.</a:t>
            </a:r>
            <a:r>
              <a:rPr sz="2000">
                <a:solidFill>
                  <a:srgbClr val="2C3766"/>
                </a:solidFill>
                <a:latin typeface="宋体"/>
                <a:cs typeface="宋体"/>
              </a:rPr>
              <a:t>过程变差为</a:t>
            </a:r>
            <a:r>
              <a:rPr sz="2000" spc="-10">
                <a:solidFill>
                  <a:srgbClr val="2C3766"/>
                </a:solidFill>
                <a:latin typeface="Times New Roman"/>
                <a:cs typeface="Times New Roman"/>
              </a:rPr>
              <a:t>0.70mm</a:t>
            </a:r>
            <a:endParaRPr sz="2000">
              <a:latin typeface="Times New Roman"/>
              <a:cs typeface="Times New Roman"/>
            </a:endParaRPr>
          </a:p>
        </p:txBody>
      </p:sp>
      <p:sp>
        <p:nvSpPr>
          <p:cNvPr id="8" name="object 8"/>
          <p:cNvSpPr txBox="1"/>
          <p:nvPr/>
        </p:nvSpPr>
        <p:spPr>
          <a:xfrm>
            <a:off x="4244975" y="4537864"/>
            <a:ext cx="3761740" cy="1260475"/>
          </a:xfrm>
          <a:prstGeom prst="rect">
            <a:avLst/>
          </a:prstGeom>
        </p:spPr>
        <p:txBody>
          <a:bodyPr vert="horz" wrap="square" lIns="0" tIns="69850" rIns="0" bIns="0" rtlCol="0">
            <a:spAutoFit/>
          </a:bodyPr>
          <a:lstStyle/>
          <a:p>
            <a:pPr marL="135890">
              <a:lnSpc>
                <a:spcPct val="100000"/>
              </a:lnSpc>
              <a:spcBef>
                <a:spcPts val="550"/>
              </a:spcBef>
            </a:pPr>
            <a:r>
              <a:rPr sz="2000" b="1">
                <a:solidFill>
                  <a:srgbClr val="2C3766"/>
                </a:solidFill>
                <a:latin typeface="Times New Roman"/>
                <a:cs typeface="Times New Roman"/>
              </a:rPr>
              <a:t>Bias=</a:t>
            </a:r>
            <a:r>
              <a:rPr sz="2000" b="1" spc="-10">
                <a:solidFill>
                  <a:srgbClr val="2C3766"/>
                </a:solidFill>
                <a:latin typeface="Times New Roman"/>
                <a:cs typeface="Times New Roman"/>
              </a:rPr>
              <a:t> </a:t>
            </a:r>
            <a:r>
              <a:rPr sz="2000" b="1">
                <a:solidFill>
                  <a:srgbClr val="2C3766"/>
                </a:solidFill>
                <a:latin typeface="Times New Roman"/>
                <a:cs typeface="Times New Roman"/>
              </a:rPr>
              <a:t>0.75-0.8=</a:t>
            </a:r>
            <a:r>
              <a:rPr sz="2000" b="1" spc="-10">
                <a:solidFill>
                  <a:srgbClr val="2C3766"/>
                </a:solidFill>
                <a:latin typeface="Times New Roman"/>
                <a:cs typeface="Times New Roman"/>
              </a:rPr>
              <a:t> </a:t>
            </a:r>
            <a:r>
              <a:rPr sz="2000" b="1">
                <a:solidFill>
                  <a:srgbClr val="2C3766"/>
                </a:solidFill>
                <a:latin typeface="Times New Roman"/>
                <a:cs typeface="Times New Roman"/>
              </a:rPr>
              <a:t>-</a:t>
            </a:r>
            <a:r>
              <a:rPr sz="2000" b="1" spc="-20">
                <a:solidFill>
                  <a:srgbClr val="2C3766"/>
                </a:solidFill>
                <a:latin typeface="Times New Roman"/>
                <a:cs typeface="Times New Roman"/>
              </a:rPr>
              <a:t>0.05</a:t>
            </a:r>
            <a:endParaRPr sz="2000">
              <a:latin typeface="Times New Roman"/>
              <a:cs typeface="Times New Roman"/>
            </a:endParaRPr>
          </a:p>
          <a:p>
            <a:pPr marL="12700">
              <a:lnSpc>
                <a:spcPct val="100000"/>
              </a:lnSpc>
              <a:spcBef>
                <a:spcPts val="450"/>
              </a:spcBef>
            </a:pPr>
            <a:r>
              <a:rPr sz="2000" b="1">
                <a:solidFill>
                  <a:srgbClr val="2C3766"/>
                </a:solidFill>
                <a:latin typeface="Times New Roman"/>
                <a:cs typeface="Times New Roman"/>
              </a:rPr>
              <a:t>%</a:t>
            </a:r>
            <a:r>
              <a:rPr sz="2000" b="1" spc="-10">
                <a:solidFill>
                  <a:srgbClr val="2C3766"/>
                </a:solidFill>
                <a:latin typeface="Times New Roman"/>
                <a:cs typeface="Times New Roman"/>
              </a:rPr>
              <a:t> Bias=100[0.05/0.70]=7.1%</a:t>
            </a:r>
            <a:endParaRPr sz="2000">
              <a:latin typeface="Times New Roman"/>
              <a:cs typeface="Times New Roman"/>
            </a:endParaRPr>
          </a:p>
          <a:p>
            <a:pPr marL="44450">
              <a:lnSpc>
                <a:spcPct val="100000"/>
              </a:lnSpc>
              <a:spcBef>
                <a:spcPts val="1625"/>
              </a:spcBef>
            </a:pPr>
            <a:r>
              <a:rPr sz="2000" b="1" u="heavy">
                <a:solidFill>
                  <a:srgbClr val="2C3766"/>
                </a:solidFill>
                <a:uFill>
                  <a:solidFill>
                    <a:srgbClr val="2C3766"/>
                  </a:solidFill>
                </a:uFill>
                <a:latin typeface="Microsoft JhengHei"/>
                <a:cs typeface="Microsoft JhengHei"/>
              </a:rPr>
              <a:t>表明</a:t>
            </a:r>
            <a:r>
              <a:rPr sz="2000" b="1" u="heavy">
                <a:solidFill>
                  <a:srgbClr val="2C3766"/>
                </a:solidFill>
                <a:uFill>
                  <a:solidFill>
                    <a:srgbClr val="2C3766"/>
                  </a:solidFill>
                </a:uFill>
                <a:latin typeface="Times New Roman"/>
                <a:cs typeface="Times New Roman"/>
              </a:rPr>
              <a:t>7.1%</a:t>
            </a:r>
            <a:r>
              <a:rPr sz="2000" b="1" u="heavy">
                <a:solidFill>
                  <a:srgbClr val="2C3766"/>
                </a:solidFill>
                <a:uFill>
                  <a:solidFill>
                    <a:srgbClr val="2C3766"/>
                  </a:solidFill>
                </a:uFill>
                <a:latin typeface="Microsoft JhengHei"/>
                <a:cs typeface="Microsoft JhengHei"/>
              </a:rPr>
              <a:t>的过程变差是偏倚</a:t>
            </a:r>
            <a:r>
              <a:rPr sz="2000" b="1" u="heavy" spc="-20">
                <a:solidFill>
                  <a:srgbClr val="2C3766"/>
                </a:solidFill>
                <a:uFill>
                  <a:solidFill>
                    <a:srgbClr val="2C3766"/>
                  </a:solidFill>
                </a:uFill>
                <a:latin typeface="Times New Roman"/>
                <a:cs typeface="Times New Roman"/>
              </a:rPr>
              <a:t>BIAS</a:t>
            </a:r>
            <a:endParaRPr sz="2000">
              <a:latin typeface="Times New Roman"/>
              <a:cs typeface="Times New Roman"/>
            </a:endParaRPr>
          </a:p>
        </p:txBody>
      </p:sp>
      <p:sp>
        <p:nvSpPr>
          <p:cNvPr id="9" name="object 9"/>
          <p:cNvSpPr txBox="1">
            <a:spLocks noGrp="1"/>
          </p:cNvSpPr>
          <p:nvPr>
            <p:ph type="title"/>
          </p:nvPr>
        </p:nvSpPr>
        <p:spPr>
          <a:xfrm>
            <a:off x="3313907" y="804862"/>
            <a:ext cx="2159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偏倚</a:t>
            </a:r>
            <a:r>
              <a:rPr sz="2800" b="1" spc="-195">
                <a:latin typeface="Microsoft JhengHei"/>
                <a:cs typeface="Microsoft JhengHei"/>
              </a:rPr>
              <a:t>BIAS</a:t>
            </a:r>
            <a:r>
              <a:rPr sz="2800" b="1" spc="-25">
                <a:latin typeface="Microsoft JhengHei"/>
                <a:cs typeface="Microsoft JhengHei"/>
              </a:rPr>
              <a:t>实例</a:t>
            </a:r>
            <a:endParaRPr sz="2800">
              <a:latin typeface="Microsoft JhengHei"/>
              <a:cs typeface="Microsoft JhengHei"/>
            </a:endParaRPr>
          </a:p>
        </p:txBody>
      </p:sp>
      <p:pic>
        <p:nvPicPr>
          <p:cNvPr id="10" name="object 10"/>
          <p:cNvPicPr/>
          <p:nvPr/>
        </p:nvPicPr>
        <p:blipFill>
          <a:blip r:embed="rId2"/>
          <a:stretch>
            <a:fillRect/>
          </a:stretch>
        </p:blipFill>
        <p:spPr>
          <a:xfrm>
            <a:off x="773112" y="1371599"/>
            <a:ext cx="7634288" cy="76200"/>
          </a:xfrm>
          <a:prstGeom prst="rect">
            <a:avLst/>
          </a:prstGeom>
        </p:spPr>
      </p:pic>
      <p:sp>
        <p:nvSpPr>
          <p:cNvPr id="11" name="object 11"/>
          <p:cNvSpPr txBox="1"/>
          <p:nvPr/>
        </p:nvSpPr>
        <p:spPr>
          <a:xfrm>
            <a:off x="2356461" y="4755497"/>
            <a:ext cx="469900" cy="635000"/>
          </a:xfrm>
          <a:prstGeom prst="rect">
            <a:avLst/>
          </a:prstGeom>
        </p:spPr>
        <p:txBody>
          <a:bodyPr vert="horz" wrap="square" lIns="0" tIns="12700" rIns="0" bIns="0" rtlCol="0">
            <a:spAutoFit/>
          </a:bodyPr>
          <a:lstStyle/>
          <a:p>
            <a:pPr marL="12700" marR="5080">
              <a:lnSpc>
                <a:spcPct val="100000"/>
              </a:lnSpc>
              <a:spcBef>
                <a:spcPts val="100"/>
              </a:spcBef>
            </a:pPr>
            <a:r>
              <a:rPr sz="2000" b="1" spc="-50">
                <a:solidFill>
                  <a:srgbClr val="2C3766"/>
                </a:solidFill>
                <a:latin typeface="Times New Roman"/>
                <a:cs typeface="Times New Roman"/>
              </a:rPr>
              <a:t>= </a:t>
            </a:r>
            <a:r>
              <a:rPr sz="2000" b="1" spc="-20">
                <a:solidFill>
                  <a:srgbClr val="2C3766"/>
                </a:solidFill>
                <a:latin typeface="Times New Roman"/>
                <a:cs typeface="Times New Roman"/>
              </a:rPr>
              <a:t>0.75</a:t>
            </a:r>
            <a:endParaRPr sz="2000">
              <a:latin typeface="Times New Roman"/>
              <a:cs typeface="Times New Roman"/>
            </a:endParaRPr>
          </a:p>
        </p:txBody>
      </p:sp>
      <p:sp>
        <p:nvSpPr>
          <p:cNvPr id="12" name="object 12"/>
          <p:cNvSpPr/>
          <p:nvPr/>
        </p:nvSpPr>
        <p:spPr>
          <a:xfrm>
            <a:off x="914400" y="4732482"/>
            <a:ext cx="209550" cy="1905"/>
          </a:xfrm>
          <a:custGeom>
            <a:rect l="l" t="t" r="r" b="b"/>
            <a:pathLst>
              <a:path w="209550" h="1904">
                <a:moveTo>
                  <a:pt x="0" y="0"/>
                </a:moveTo>
                <a:lnTo>
                  <a:pt x="209550" y="1546"/>
                </a:lnTo>
              </a:path>
            </a:pathLst>
          </a:custGeom>
          <a:ln w="11113">
            <a:solidFill>
              <a:srgbClr val="000000"/>
            </a:solidFill>
          </a:ln>
        </p:spPr>
        <p:txBody>
          <a:bodyPr wrap="square" lIns="0" tIns="0" rIns="0" bIns="0" rtlCol="0"/>
          <a:lstStyle/>
          <a:p/>
        </p:txBody>
      </p:sp>
      <p:sp>
        <p:nvSpPr>
          <p:cNvPr id="13" name="object 13"/>
          <p:cNvSpPr/>
          <p:nvPr/>
        </p:nvSpPr>
        <p:spPr>
          <a:xfrm>
            <a:off x="1411165" y="4935131"/>
            <a:ext cx="573405" cy="1905"/>
          </a:xfrm>
          <a:custGeom>
            <a:rect l="l" t="t" r="r" b="b"/>
            <a:pathLst>
              <a:path w="573405" h="1904">
                <a:moveTo>
                  <a:pt x="0" y="0"/>
                </a:moveTo>
                <a:lnTo>
                  <a:pt x="572965" y="1547"/>
                </a:lnTo>
              </a:path>
            </a:pathLst>
          </a:custGeom>
          <a:ln w="11113">
            <a:solidFill>
              <a:srgbClr val="000000"/>
            </a:solidFill>
          </a:ln>
        </p:spPr>
        <p:txBody>
          <a:bodyPr wrap="square" lIns="0" tIns="0" rIns="0" bIns="0" rtlCol="0"/>
          <a:lstStyle/>
          <a:p/>
        </p:txBody>
      </p:sp>
      <p:sp>
        <p:nvSpPr>
          <p:cNvPr id="14" name="object 14"/>
          <p:cNvSpPr txBox="1"/>
          <p:nvPr/>
        </p:nvSpPr>
        <p:spPr>
          <a:xfrm>
            <a:off x="1527175" y="4307517"/>
            <a:ext cx="532130" cy="589280"/>
          </a:xfrm>
          <a:prstGeom prst="rect">
            <a:avLst/>
          </a:prstGeom>
        </p:spPr>
        <p:txBody>
          <a:bodyPr vert="horz" wrap="square" lIns="0" tIns="12700" rIns="0" bIns="0" rtlCol="0">
            <a:spAutoFit/>
          </a:bodyPr>
          <a:lstStyle/>
          <a:p>
            <a:pPr marL="12700">
              <a:lnSpc>
                <a:spcPct val="100000"/>
              </a:lnSpc>
              <a:spcBef>
                <a:spcPts val="100"/>
              </a:spcBef>
            </a:pPr>
            <a:r>
              <a:rPr sz="5550" spc="-434" baseline="5255">
                <a:solidFill>
                  <a:srgbClr val="2C3766"/>
                </a:solidFill>
                <a:latin typeface="Symbol"/>
                <a:cs typeface="Symbol"/>
              </a:rPr>
              <a:t></a:t>
            </a:r>
            <a:r>
              <a:rPr sz="2400" i="1" spc="-290">
                <a:latin typeface="Times New Roman"/>
                <a:cs typeface="Times New Roman"/>
              </a:rPr>
              <a:t>Xi</a:t>
            </a:r>
            <a:endParaRPr sz="2400">
              <a:latin typeface="Times New Roman"/>
              <a:cs typeface="Times New Roman"/>
            </a:endParaRPr>
          </a:p>
        </p:txBody>
      </p:sp>
      <p:sp>
        <p:nvSpPr>
          <p:cNvPr id="15" name="object 15"/>
          <p:cNvSpPr txBox="1"/>
          <p:nvPr/>
        </p:nvSpPr>
        <p:spPr>
          <a:xfrm>
            <a:off x="926611" y="4693484"/>
            <a:ext cx="450850" cy="391160"/>
          </a:xfrm>
          <a:prstGeom prst="rect">
            <a:avLst/>
          </a:prstGeom>
        </p:spPr>
        <p:txBody>
          <a:bodyPr vert="horz" wrap="square" lIns="0" tIns="12700" rIns="0" bIns="0" rtlCol="0">
            <a:spAutoFit/>
          </a:bodyPr>
          <a:lstStyle/>
          <a:p>
            <a:pPr marL="12700">
              <a:lnSpc>
                <a:spcPct val="100000"/>
              </a:lnSpc>
              <a:spcBef>
                <a:spcPts val="100"/>
              </a:spcBef>
            </a:pPr>
            <a:r>
              <a:rPr sz="3600" i="1" baseline="-4629">
                <a:latin typeface="Times New Roman"/>
                <a:cs typeface="Times New Roman"/>
              </a:rPr>
              <a:t>X</a:t>
            </a:r>
            <a:r>
              <a:rPr sz="3600" i="1" spc="-60" baseline="-4629">
                <a:latin typeface="Times New Roman"/>
                <a:cs typeface="Times New Roman"/>
              </a:rPr>
              <a:t> </a:t>
            </a:r>
            <a:r>
              <a:rPr sz="2400" spc="-50">
                <a:latin typeface="Symbol"/>
                <a:cs typeface="Symbol"/>
              </a:rPr>
              <a:t></a:t>
            </a:r>
            <a:endParaRPr sz="2400">
              <a:latin typeface="Symbol"/>
              <a:cs typeface="Symbol"/>
            </a:endParaRPr>
          </a:p>
        </p:txBody>
      </p:sp>
      <p:sp>
        <p:nvSpPr>
          <p:cNvPr id="16" name="object 16"/>
          <p:cNvSpPr txBox="1"/>
          <p:nvPr/>
        </p:nvSpPr>
        <p:spPr>
          <a:xfrm>
            <a:off x="1550865" y="4955264"/>
            <a:ext cx="330200" cy="391160"/>
          </a:xfrm>
          <a:prstGeom prst="rect">
            <a:avLst/>
          </a:prstGeom>
        </p:spPr>
        <p:txBody>
          <a:bodyPr vert="horz" wrap="square" lIns="0" tIns="12700" rIns="0" bIns="0" rtlCol="0">
            <a:spAutoFit/>
          </a:bodyPr>
          <a:lstStyle/>
          <a:p>
            <a:pPr marL="12700">
              <a:lnSpc>
                <a:spcPct val="100000"/>
              </a:lnSpc>
              <a:spcBef>
                <a:spcPts val="100"/>
              </a:spcBef>
            </a:pPr>
            <a:r>
              <a:rPr sz="2400" spc="-25">
                <a:latin typeface="Times New Roman"/>
                <a:cs typeface="Times New Roman"/>
              </a:rPr>
              <a:t>10</a:t>
            </a:r>
            <a:endParaRPr sz="2400">
              <a:latin typeface="Times New Roman"/>
              <a:cs typeface="Times New Roman"/>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566737" y="3199360"/>
          <a:ext cx="5638800" cy="852169"/>
        </p:xfrm>
        <a:graphic>
          <a:graphicData uri="http://schemas.openxmlformats.org/drawingml/2006/table">
            <a:tbl>
              <a:tblPr firstRow="1" bandRow="1">
                <a:tableStyleId>{2D5ABB26-0587-4C30-8999-92F81FD0307C}</a:tableStyleId>
              </a:tblPr>
              <a:tblGrid>
                <a:gridCol w="1116330"/>
                <a:gridCol w="1236980"/>
                <a:gridCol w="2169160"/>
                <a:gridCol w="1116329"/>
              </a:tblGrid>
              <a:tr h="426084">
                <a:tc>
                  <a:txBody>
                    <a:bodyPr vert="horz" wrap="square"/>
                    <a:lstStyle/>
                    <a:p>
                      <a:pPr marL="31750">
                        <a:lnSpc>
                          <a:spcPts val="2655"/>
                        </a:lnSpc>
                      </a:pPr>
                      <a:r>
                        <a:rPr sz="2400" b="1" spc="-10">
                          <a:solidFill>
                            <a:srgbClr val="2C3766"/>
                          </a:solidFill>
                          <a:latin typeface="Arial"/>
                          <a:cs typeface="Arial"/>
                        </a:rPr>
                        <a:t>25.425</a:t>
                      </a:r>
                      <a:endParaRPr sz="2400">
                        <a:latin typeface="Arial"/>
                        <a:cs typeface="Arial"/>
                      </a:endParaRPr>
                    </a:p>
                  </a:txBody>
                  <a:tcPr marL="0" marR="0" marT="0" marB="0"/>
                </a:tc>
                <a:tc>
                  <a:txBody>
                    <a:bodyPr vert="horz" wrap="square"/>
                    <a:lstStyle/>
                    <a:p>
                      <a:pPr algn="ctr">
                        <a:lnSpc>
                          <a:spcPts val="2655"/>
                        </a:lnSpc>
                      </a:pPr>
                      <a:r>
                        <a:rPr sz="2400" b="1" spc="-10">
                          <a:solidFill>
                            <a:srgbClr val="2C3766"/>
                          </a:solidFill>
                          <a:latin typeface="Arial"/>
                          <a:cs typeface="Arial"/>
                        </a:rPr>
                        <a:t>25.425</a:t>
                      </a:r>
                      <a:endParaRPr sz="2400">
                        <a:latin typeface="Arial"/>
                        <a:cs typeface="Arial"/>
                      </a:endParaRPr>
                    </a:p>
                  </a:txBody>
                  <a:tcPr marL="0" marR="0" marT="0" marB="0"/>
                </a:tc>
                <a:tc>
                  <a:txBody>
                    <a:bodyPr vert="horz" wrap="square"/>
                    <a:lstStyle/>
                    <a:p>
                      <a:pPr algn="ctr">
                        <a:lnSpc>
                          <a:spcPts val="2655"/>
                        </a:lnSpc>
                      </a:pPr>
                      <a:r>
                        <a:rPr sz="2400" b="1" spc="-10">
                          <a:solidFill>
                            <a:srgbClr val="2C3766"/>
                          </a:solidFill>
                          <a:latin typeface="Arial"/>
                          <a:cs typeface="Arial"/>
                        </a:rPr>
                        <a:t>25.40025.400</a:t>
                      </a:r>
                      <a:endParaRPr sz="2400">
                        <a:latin typeface="Arial"/>
                        <a:cs typeface="Arial"/>
                      </a:endParaRPr>
                    </a:p>
                  </a:txBody>
                  <a:tcPr marL="0" marR="0" marT="0" marB="0"/>
                </a:tc>
                <a:tc>
                  <a:txBody>
                    <a:bodyPr vert="horz" wrap="square"/>
                    <a:lstStyle/>
                    <a:p>
                      <a:pPr marR="24130" algn="r">
                        <a:lnSpc>
                          <a:spcPts val="2655"/>
                        </a:lnSpc>
                      </a:pPr>
                      <a:r>
                        <a:rPr sz="2400" b="1" spc="-10">
                          <a:solidFill>
                            <a:srgbClr val="2C3766"/>
                          </a:solidFill>
                          <a:latin typeface="Arial"/>
                          <a:cs typeface="Arial"/>
                        </a:rPr>
                        <a:t>25.375</a:t>
                      </a:r>
                      <a:endParaRPr sz="2400">
                        <a:latin typeface="Arial"/>
                        <a:cs typeface="Arial"/>
                      </a:endParaRPr>
                    </a:p>
                  </a:txBody>
                  <a:tcPr marL="0" marR="0" marT="0" marB="0"/>
                </a:tc>
              </a:tr>
              <a:tr h="426084">
                <a:tc>
                  <a:txBody>
                    <a:bodyPr vert="horz" wrap="square"/>
                    <a:lstStyle/>
                    <a:p>
                      <a:pPr marL="31750">
                        <a:lnSpc>
                          <a:spcPts val="2810"/>
                        </a:lnSpc>
                        <a:spcBef>
                          <a:spcPts val="445"/>
                        </a:spcBef>
                      </a:pPr>
                      <a:r>
                        <a:rPr sz="2400" b="1" spc="-10">
                          <a:solidFill>
                            <a:srgbClr val="2C3766"/>
                          </a:solidFill>
                          <a:latin typeface="Arial"/>
                          <a:cs typeface="Arial"/>
                        </a:rPr>
                        <a:t>25.400</a:t>
                      </a:r>
                      <a:endParaRPr sz="2400">
                        <a:latin typeface="Arial"/>
                        <a:cs typeface="Arial"/>
                      </a:endParaRPr>
                    </a:p>
                  </a:txBody>
                  <a:tcPr marL="0" marR="0" marT="56515" marB="0"/>
                </a:tc>
                <a:tc>
                  <a:txBody>
                    <a:bodyPr vert="horz" wrap="square"/>
                    <a:lstStyle/>
                    <a:p>
                      <a:pPr algn="ctr">
                        <a:lnSpc>
                          <a:spcPts val="2810"/>
                        </a:lnSpc>
                        <a:spcBef>
                          <a:spcPts val="445"/>
                        </a:spcBef>
                      </a:pPr>
                      <a:r>
                        <a:rPr sz="2400" b="1" spc="-10">
                          <a:solidFill>
                            <a:srgbClr val="2C3766"/>
                          </a:solidFill>
                          <a:latin typeface="Arial"/>
                          <a:cs typeface="Arial"/>
                        </a:rPr>
                        <a:t>25.425</a:t>
                      </a:r>
                      <a:endParaRPr sz="2400">
                        <a:latin typeface="Arial"/>
                        <a:cs typeface="Arial"/>
                      </a:endParaRPr>
                    </a:p>
                  </a:txBody>
                  <a:tcPr marL="0" marR="0" marT="56515" marB="0"/>
                </a:tc>
                <a:tc>
                  <a:txBody>
                    <a:bodyPr vert="horz" wrap="square"/>
                    <a:lstStyle/>
                    <a:p>
                      <a:pPr algn="ctr">
                        <a:lnSpc>
                          <a:spcPts val="2810"/>
                        </a:lnSpc>
                        <a:spcBef>
                          <a:spcPts val="445"/>
                        </a:spcBef>
                      </a:pPr>
                      <a:r>
                        <a:rPr sz="2400" b="1" spc="-10">
                          <a:solidFill>
                            <a:srgbClr val="2C3766"/>
                          </a:solidFill>
                          <a:latin typeface="Arial"/>
                          <a:cs typeface="Arial"/>
                        </a:rPr>
                        <a:t>25.40025.425</a:t>
                      </a:r>
                      <a:endParaRPr sz="2400">
                        <a:latin typeface="Arial"/>
                        <a:cs typeface="Arial"/>
                      </a:endParaRPr>
                    </a:p>
                  </a:txBody>
                  <a:tcPr marL="0" marR="0" marT="56515" marB="0"/>
                </a:tc>
                <a:tc>
                  <a:txBody>
                    <a:bodyPr vert="horz" wrap="square"/>
                    <a:lstStyle/>
                    <a:p>
                      <a:pPr marR="24130" algn="r">
                        <a:lnSpc>
                          <a:spcPts val="2810"/>
                        </a:lnSpc>
                        <a:spcBef>
                          <a:spcPts val="445"/>
                        </a:spcBef>
                      </a:pPr>
                      <a:r>
                        <a:rPr sz="2400" b="1" spc="-10">
                          <a:solidFill>
                            <a:srgbClr val="2C3766"/>
                          </a:solidFill>
                          <a:latin typeface="Arial"/>
                          <a:cs typeface="Arial"/>
                        </a:rPr>
                        <a:t>25.375</a:t>
                      </a:r>
                      <a:endParaRPr sz="2400">
                        <a:latin typeface="Arial"/>
                        <a:cs typeface="Arial"/>
                      </a:endParaRPr>
                    </a:p>
                  </a:txBody>
                  <a:tcPr marL="0" marR="0" marT="56515" marB="0"/>
                </a:tc>
              </a:tr>
            </a:tbl>
          </a:graphicData>
        </a:graphic>
      </p:graphicFrame>
      <p:sp>
        <p:nvSpPr>
          <p:cNvPr id="3" name="object 3"/>
          <p:cNvSpPr txBox="1"/>
          <p:nvPr/>
        </p:nvSpPr>
        <p:spPr>
          <a:xfrm>
            <a:off x="585787" y="4462025"/>
            <a:ext cx="6758940" cy="878840"/>
          </a:xfrm>
          <a:prstGeom prst="rect">
            <a:avLst/>
          </a:prstGeom>
        </p:spPr>
        <p:txBody>
          <a:bodyPr vert="horz" wrap="square" lIns="0" tIns="134620" rIns="0" bIns="0" rtlCol="0">
            <a:spAutoFit/>
          </a:bodyPr>
          <a:lstStyle/>
          <a:p>
            <a:pPr marL="12700">
              <a:lnSpc>
                <a:spcPct val="100000"/>
              </a:lnSpc>
              <a:spcBef>
                <a:spcPts val="1060"/>
              </a:spcBef>
            </a:pPr>
            <a:r>
              <a:rPr sz="2000" b="1">
                <a:solidFill>
                  <a:srgbClr val="2C3766"/>
                </a:solidFill>
                <a:latin typeface="Microsoft JhengHei"/>
                <a:cs typeface="Microsoft JhengHei"/>
              </a:rPr>
              <a:t>把</a:t>
            </a:r>
            <a:r>
              <a:rPr sz="2000" b="1" spc="-10">
                <a:solidFill>
                  <a:srgbClr val="2C3766"/>
                </a:solidFill>
                <a:latin typeface="Arial"/>
                <a:cs typeface="Arial"/>
              </a:rPr>
              <a:t>10</a:t>
            </a:r>
            <a:r>
              <a:rPr sz="2000" b="1">
                <a:solidFill>
                  <a:srgbClr val="2C3766"/>
                </a:solidFill>
                <a:latin typeface="Microsoft JhengHei"/>
                <a:cs typeface="Microsoft JhengHei"/>
              </a:rPr>
              <a:t>个测量值相加除以</a:t>
            </a:r>
            <a:r>
              <a:rPr sz="2000" b="1" spc="-10">
                <a:solidFill>
                  <a:srgbClr val="2C3766"/>
                </a:solidFill>
                <a:latin typeface="Arial"/>
                <a:cs typeface="Arial"/>
              </a:rPr>
              <a:t>10</a:t>
            </a:r>
            <a:r>
              <a:rPr sz="2000" b="1" spc="-10">
                <a:solidFill>
                  <a:srgbClr val="2C3766"/>
                </a:solidFill>
                <a:latin typeface="Microsoft JhengHei"/>
                <a:cs typeface="Microsoft JhengHei"/>
              </a:rPr>
              <a:t>，得到平均值：</a:t>
            </a:r>
            <a:r>
              <a:rPr sz="2000" b="1" spc="-10">
                <a:solidFill>
                  <a:srgbClr val="2C3766"/>
                </a:solidFill>
                <a:latin typeface="Arial"/>
                <a:cs typeface="Arial"/>
              </a:rPr>
              <a:t>25.4051mm</a:t>
            </a:r>
            <a:endParaRPr sz="2000">
              <a:latin typeface="Arial"/>
              <a:cs typeface="Arial"/>
            </a:endParaRPr>
          </a:p>
          <a:p>
            <a:pPr marL="12700">
              <a:lnSpc>
                <a:spcPct val="100000"/>
              </a:lnSpc>
              <a:spcBef>
                <a:spcPts val="960"/>
              </a:spcBef>
            </a:pPr>
            <a:r>
              <a:rPr sz="2000" b="1" spc="-5">
                <a:solidFill>
                  <a:srgbClr val="2C3766"/>
                </a:solidFill>
                <a:latin typeface="Microsoft JhengHei"/>
                <a:cs typeface="Microsoft JhengHei"/>
              </a:rPr>
              <a:t>偏倚等于平均值减去参考值：</a:t>
            </a:r>
            <a:r>
              <a:rPr sz="2000" b="1" spc="-10">
                <a:solidFill>
                  <a:srgbClr val="2C3766"/>
                </a:solidFill>
                <a:latin typeface="Arial"/>
                <a:cs typeface="Arial"/>
              </a:rPr>
              <a:t>25.4051</a:t>
            </a:r>
            <a:r>
              <a:rPr sz="2000" b="1" spc="-10">
                <a:solidFill>
                  <a:srgbClr val="2C3766"/>
                </a:solidFill>
                <a:latin typeface="Microsoft JhengHei"/>
                <a:cs typeface="Microsoft JhengHei"/>
              </a:rPr>
              <a:t>－</a:t>
            </a:r>
            <a:r>
              <a:rPr sz="2000" b="1" spc="-10">
                <a:solidFill>
                  <a:srgbClr val="2C3766"/>
                </a:solidFill>
                <a:latin typeface="Arial"/>
                <a:cs typeface="Arial"/>
              </a:rPr>
              <a:t>25.400</a:t>
            </a:r>
            <a:r>
              <a:rPr sz="2000" b="1" spc="-10">
                <a:solidFill>
                  <a:srgbClr val="2C3766"/>
                </a:solidFill>
                <a:latin typeface="Microsoft JhengHei"/>
                <a:cs typeface="Microsoft JhengHei"/>
              </a:rPr>
              <a:t>＝</a:t>
            </a:r>
            <a:r>
              <a:rPr sz="2000" b="1" spc="-10">
                <a:solidFill>
                  <a:srgbClr val="2C3766"/>
                </a:solidFill>
                <a:latin typeface="Arial"/>
                <a:cs typeface="Arial"/>
              </a:rPr>
              <a:t>0.0051mm</a:t>
            </a:r>
            <a:endParaRPr sz="2000">
              <a:latin typeface="Arial"/>
              <a:cs typeface="Arial"/>
            </a:endParaRPr>
          </a:p>
        </p:txBody>
      </p:sp>
      <p:sp>
        <p:nvSpPr>
          <p:cNvPr id="4" name="object 4"/>
          <p:cNvSpPr txBox="1"/>
          <p:nvPr/>
        </p:nvSpPr>
        <p:spPr>
          <a:xfrm>
            <a:off x="459740" y="1095533"/>
            <a:ext cx="6780530" cy="1471930"/>
          </a:xfrm>
          <a:prstGeom prst="rect">
            <a:avLst/>
          </a:prstGeom>
        </p:spPr>
        <p:txBody>
          <a:bodyPr vert="horz" wrap="square" lIns="0" tIns="6350" rIns="0" bIns="0" rtlCol="0">
            <a:spAutoFit/>
          </a:bodyPr>
          <a:lstStyle/>
          <a:p>
            <a:pPr marL="335280" indent="-323215">
              <a:lnSpc>
                <a:spcPct val="100000"/>
              </a:lnSpc>
              <a:spcBef>
                <a:spcPts val="50"/>
              </a:spcBef>
              <a:buSzPct val="98214"/>
              <a:buFont typeface="Wingdings"/>
              <a:buChar char=""/>
              <a:tabLst>
                <a:tab pos="335915"/>
              </a:tabLst>
            </a:pPr>
            <a:r>
              <a:rPr sz="2800" spc="-10">
                <a:solidFill>
                  <a:srgbClr val="2C3766"/>
                </a:solidFill>
                <a:latin typeface="宋体"/>
                <a:cs typeface="宋体"/>
              </a:rPr>
              <a:t>计算偏倚举例</a:t>
            </a:r>
            <a:endParaRPr sz="2800">
              <a:latin typeface="宋体"/>
              <a:cs typeface="宋体"/>
            </a:endParaRPr>
          </a:p>
          <a:p>
            <a:pPr>
              <a:lnSpc>
                <a:spcPct val="100000"/>
              </a:lnSpc>
              <a:spcBef>
                <a:spcPts val="55"/>
              </a:spcBef>
            </a:pPr>
            <a:endParaRPr sz="2300">
              <a:latin typeface="宋体"/>
              <a:cs typeface="宋体"/>
            </a:endParaRPr>
          </a:p>
          <a:p>
            <a:pPr marL="138430">
              <a:lnSpc>
                <a:spcPts val="2510"/>
              </a:lnSpc>
            </a:pPr>
            <a:r>
              <a:rPr sz="2200" b="1">
                <a:solidFill>
                  <a:srgbClr val="2C3766"/>
                </a:solidFill>
                <a:latin typeface="Microsoft JhengHei"/>
                <a:cs typeface="Microsoft JhengHei"/>
              </a:rPr>
              <a:t>某标准件，已知值为</a:t>
            </a:r>
            <a:r>
              <a:rPr sz="2200" b="1" spc="-10">
                <a:solidFill>
                  <a:srgbClr val="2C3766"/>
                </a:solidFill>
                <a:latin typeface="Arial"/>
                <a:cs typeface="Arial"/>
              </a:rPr>
              <a:t>25.4mm</a:t>
            </a:r>
            <a:r>
              <a:rPr sz="2200" b="1" spc="-10">
                <a:solidFill>
                  <a:srgbClr val="2C3766"/>
                </a:solidFill>
                <a:latin typeface="Microsoft JhengHei"/>
                <a:cs typeface="Microsoft JhengHei"/>
              </a:rPr>
              <a:t>，某机械检查工用精度为</a:t>
            </a:r>
            <a:endParaRPr sz="2200">
              <a:latin typeface="Microsoft JhengHei"/>
              <a:cs typeface="Microsoft JhengHei"/>
            </a:endParaRPr>
          </a:p>
          <a:p>
            <a:pPr marL="138430">
              <a:lnSpc>
                <a:spcPts val="2510"/>
              </a:lnSpc>
            </a:pPr>
            <a:r>
              <a:rPr sz="2200" b="1" spc="-10">
                <a:solidFill>
                  <a:srgbClr val="2C3766"/>
                </a:solidFill>
                <a:latin typeface="Arial"/>
                <a:cs typeface="Arial"/>
              </a:rPr>
              <a:t>0.025mm</a:t>
            </a:r>
            <a:r>
              <a:rPr sz="2200" b="1">
                <a:solidFill>
                  <a:srgbClr val="2C3766"/>
                </a:solidFill>
                <a:latin typeface="Microsoft JhengHei"/>
                <a:cs typeface="Microsoft JhengHei"/>
              </a:rPr>
              <a:t>的游标卡尺测量</a:t>
            </a:r>
            <a:r>
              <a:rPr sz="2200" b="1" spc="-10">
                <a:solidFill>
                  <a:srgbClr val="2C3766"/>
                </a:solidFill>
                <a:latin typeface="Arial"/>
                <a:cs typeface="Arial"/>
              </a:rPr>
              <a:t>10</a:t>
            </a:r>
            <a:r>
              <a:rPr sz="2200" b="1" spc="-10">
                <a:solidFill>
                  <a:srgbClr val="2C3766"/>
                </a:solidFill>
                <a:latin typeface="Microsoft JhengHei"/>
                <a:cs typeface="Microsoft JhengHei"/>
              </a:rPr>
              <a:t>次，测量结果如下：</a:t>
            </a:r>
            <a:endParaRPr sz="22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966787" y="3971076"/>
            <a:ext cx="2292350" cy="1439545"/>
            <a:chOff x="966787" y="3971076"/>
            <a:chExt cx="2292350" cy="1439545"/>
          </a:xfrm>
        </p:grpSpPr>
        <p:sp>
          <p:nvSpPr>
            <p:cNvPr id="3" name="object 3"/>
            <p:cNvSpPr/>
            <p:nvPr/>
          </p:nvSpPr>
          <p:spPr>
            <a:xfrm flipH="1">
              <a:off x="976312" y="3971076"/>
              <a:ext cx="0" cy="1433195"/>
            </a:xfrm>
            <a:custGeom>
              <a:rect l="l" t="t" r="r" b="b"/>
              <a:pathLst>
                <a:path h="1433195">
                  <a:moveTo>
                    <a:pt x="0" y="0"/>
                  </a:moveTo>
                  <a:lnTo>
                    <a:pt x="0" y="1432843"/>
                  </a:lnTo>
                </a:path>
              </a:pathLst>
            </a:custGeom>
            <a:ln w="12700">
              <a:solidFill>
                <a:srgbClr val="2C3766"/>
              </a:solidFill>
            </a:ln>
          </p:spPr>
          <p:txBody>
            <a:bodyPr wrap="square" lIns="0" tIns="0" rIns="0" bIns="0" rtlCol="0"/>
            <a:lstStyle/>
            <a:p/>
          </p:txBody>
        </p:sp>
        <p:sp>
          <p:nvSpPr>
            <p:cNvPr id="4" name="object 4"/>
            <p:cNvSpPr/>
            <p:nvPr/>
          </p:nvSpPr>
          <p:spPr>
            <a:xfrm>
              <a:off x="989012" y="5403920"/>
              <a:ext cx="2110105" cy="0"/>
            </a:xfrm>
            <a:custGeom>
              <a:rect l="l" t="t" r="r" b="b"/>
              <a:pathLst>
                <a:path w="2110105">
                  <a:moveTo>
                    <a:pt x="0" y="0"/>
                  </a:moveTo>
                  <a:lnTo>
                    <a:pt x="2109787" y="0"/>
                  </a:lnTo>
                </a:path>
              </a:pathLst>
            </a:custGeom>
            <a:ln w="12700">
              <a:solidFill>
                <a:srgbClr val="2C3766"/>
              </a:solidFill>
            </a:ln>
          </p:spPr>
          <p:txBody>
            <a:bodyPr wrap="square" lIns="0" tIns="0" rIns="0" bIns="0" rtlCol="0"/>
            <a:lstStyle/>
            <a:p/>
          </p:txBody>
        </p:sp>
        <p:sp>
          <p:nvSpPr>
            <p:cNvPr id="5" name="object 5"/>
            <p:cNvSpPr/>
            <p:nvPr/>
          </p:nvSpPr>
          <p:spPr>
            <a:xfrm>
              <a:off x="1773552" y="4528908"/>
              <a:ext cx="33020" cy="36195"/>
            </a:xfrm>
            <a:custGeom>
              <a:rect l="l" t="t" r="r" b="b"/>
              <a:pathLst>
                <a:path w="33019" h="36195">
                  <a:moveTo>
                    <a:pt x="27129" y="26007"/>
                  </a:moveTo>
                  <a:lnTo>
                    <a:pt x="5576" y="9766"/>
                  </a:lnTo>
                  <a:lnTo>
                    <a:pt x="11154" y="2364"/>
                  </a:lnTo>
                  <a:lnTo>
                    <a:pt x="20500" y="0"/>
                  </a:lnTo>
                  <a:lnTo>
                    <a:pt x="26452" y="4484"/>
                  </a:lnTo>
                  <a:lnTo>
                    <a:pt x="32404" y="8969"/>
                  </a:lnTo>
                  <a:lnTo>
                    <a:pt x="32707" y="18605"/>
                  </a:lnTo>
                  <a:lnTo>
                    <a:pt x="27129" y="26007"/>
                  </a:lnTo>
                  <a:close/>
                </a:path>
                <a:path w="33019" h="36195">
                  <a:moveTo>
                    <a:pt x="12206" y="35772"/>
                  </a:moveTo>
                  <a:lnTo>
                    <a:pt x="6254" y="31287"/>
                  </a:lnTo>
                  <a:lnTo>
                    <a:pt x="303" y="26802"/>
                  </a:lnTo>
                  <a:lnTo>
                    <a:pt x="0" y="17167"/>
                  </a:lnTo>
                  <a:lnTo>
                    <a:pt x="5577" y="9764"/>
                  </a:lnTo>
                  <a:lnTo>
                    <a:pt x="27129" y="26007"/>
                  </a:lnTo>
                  <a:lnTo>
                    <a:pt x="21552" y="33408"/>
                  </a:lnTo>
                  <a:lnTo>
                    <a:pt x="12206" y="35772"/>
                  </a:lnTo>
                  <a:close/>
                </a:path>
              </a:pathLst>
            </a:custGeom>
            <a:solidFill>
              <a:srgbClr val="DC0081"/>
            </a:solidFill>
          </p:spPr>
          <p:txBody>
            <a:bodyPr wrap="square" lIns="0" tIns="0" rIns="0" bIns="0" rtlCol="0"/>
            <a:lstStyle/>
            <a:p/>
          </p:txBody>
        </p:sp>
        <p:sp>
          <p:nvSpPr>
            <p:cNvPr id="6" name="object 6"/>
            <p:cNvSpPr/>
            <p:nvPr/>
          </p:nvSpPr>
          <p:spPr>
            <a:xfrm>
              <a:off x="1773552" y="4528908"/>
              <a:ext cx="33020" cy="36195"/>
            </a:xfrm>
            <a:custGeom>
              <a:rect l="l" t="t" r="r" b="b"/>
              <a:pathLst>
                <a:path w="33019" h="36195">
                  <a:moveTo>
                    <a:pt x="5576" y="9766"/>
                  </a:moveTo>
                  <a:lnTo>
                    <a:pt x="11154" y="2364"/>
                  </a:lnTo>
                  <a:lnTo>
                    <a:pt x="20500" y="0"/>
                  </a:lnTo>
                  <a:lnTo>
                    <a:pt x="26452" y="4484"/>
                  </a:lnTo>
                  <a:lnTo>
                    <a:pt x="32404" y="8969"/>
                  </a:lnTo>
                  <a:lnTo>
                    <a:pt x="32707" y="18605"/>
                  </a:lnTo>
                  <a:lnTo>
                    <a:pt x="27129" y="26007"/>
                  </a:lnTo>
                  <a:lnTo>
                    <a:pt x="21552" y="33408"/>
                  </a:lnTo>
                  <a:lnTo>
                    <a:pt x="12206" y="35772"/>
                  </a:lnTo>
                  <a:lnTo>
                    <a:pt x="6254" y="31287"/>
                  </a:lnTo>
                  <a:lnTo>
                    <a:pt x="303" y="26802"/>
                  </a:lnTo>
                  <a:lnTo>
                    <a:pt x="0" y="17166"/>
                  </a:lnTo>
                  <a:lnTo>
                    <a:pt x="5577" y="9764"/>
                  </a:lnTo>
                  <a:close/>
                </a:path>
              </a:pathLst>
            </a:custGeom>
            <a:ln w="12699">
              <a:solidFill>
                <a:srgbClr val="DC0081"/>
              </a:solidFill>
            </a:ln>
          </p:spPr>
          <p:txBody>
            <a:bodyPr wrap="square" lIns="0" tIns="0" rIns="0" bIns="0" rtlCol="0"/>
            <a:lstStyle/>
            <a:p/>
          </p:txBody>
        </p:sp>
        <p:sp>
          <p:nvSpPr>
            <p:cNvPr id="7" name="object 7"/>
            <p:cNvSpPr/>
            <p:nvPr/>
          </p:nvSpPr>
          <p:spPr>
            <a:xfrm>
              <a:off x="1598695" y="4570854"/>
              <a:ext cx="38100" cy="36195"/>
            </a:xfrm>
            <a:custGeom>
              <a:rect l="l" t="t" r="r" b="b"/>
              <a:pathLst>
                <a:path w="38100" h="36195">
                  <a:moveTo>
                    <a:pt x="9255" y="30780"/>
                  </a:moveTo>
                  <a:lnTo>
                    <a:pt x="3603" y="24933"/>
                  </a:lnTo>
                  <a:lnTo>
                    <a:pt x="445" y="18223"/>
                  </a:lnTo>
                  <a:lnTo>
                    <a:pt x="0" y="11465"/>
                  </a:lnTo>
                  <a:lnTo>
                    <a:pt x="2484" y="5473"/>
                  </a:lnTo>
                  <a:lnTo>
                    <a:pt x="7560" y="1434"/>
                  </a:lnTo>
                  <a:lnTo>
                    <a:pt x="14179" y="0"/>
                  </a:lnTo>
                  <a:lnTo>
                    <a:pt x="21500" y="1187"/>
                  </a:lnTo>
                  <a:lnTo>
                    <a:pt x="28676" y="5007"/>
                  </a:lnTo>
                  <a:lnTo>
                    <a:pt x="34329" y="10855"/>
                  </a:lnTo>
                  <a:lnTo>
                    <a:pt x="37487" y="17564"/>
                  </a:lnTo>
                  <a:lnTo>
                    <a:pt x="37932" y="24322"/>
                  </a:lnTo>
                  <a:lnTo>
                    <a:pt x="35447" y="30314"/>
                  </a:lnTo>
                  <a:lnTo>
                    <a:pt x="30372" y="34353"/>
                  </a:lnTo>
                  <a:lnTo>
                    <a:pt x="23754" y="35787"/>
                  </a:lnTo>
                  <a:lnTo>
                    <a:pt x="16434" y="34601"/>
                  </a:lnTo>
                  <a:lnTo>
                    <a:pt x="9255" y="30780"/>
                  </a:lnTo>
                  <a:close/>
                </a:path>
              </a:pathLst>
            </a:custGeom>
            <a:solidFill>
              <a:srgbClr val="DC0081"/>
            </a:solidFill>
          </p:spPr>
          <p:txBody>
            <a:bodyPr wrap="square" lIns="0" tIns="0" rIns="0" bIns="0" rtlCol="0"/>
            <a:lstStyle/>
            <a:p/>
          </p:txBody>
        </p:sp>
        <p:sp>
          <p:nvSpPr>
            <p:cNvPr id="8" name="object 8"/>
            <p:cNvSpPr/>
            <p:nvPr/>
          </p:nvSpPr>
          <p:spPr>
            <a:xfrm>
              <a:off x="1598695" y="4570854"/>
              <a:ext cx="38100" cy="36195"/>
            </a:xfrm>
            <a:custGeom>
              <a:rect l="l" t="t" r="r" b="b"/>
              <a:pathLst>
                <a:path w="38100" h="36195">
                  <a:moveTo>
                    <a:pt x="2484" y="5474"/>
                  </a:moveTo>
                  <a:lnTo>
                    <a:pt x="7559" y="1434"/>
                  </a:lnTo>
                  <a:lnTo>
                    <a:pt x="14178" y="0"/>
                  </a:lnTo>
                  <a:lnTo>
                    <a:pt x="21498" y="1186"/>
                  </a:lnTo>
                  <a:lnTo>
                    <a:pt x="28676" y="5007"/>
                  </a:lnTo>
                  <a:lnTo>
                    <a:pt x="34329" y="10854"/>
                  </a:lnTo>
                  <a:lnTo>
                    <a:pt x="37487" y="17564"/>
                  </a:lnTo>
                  <a:lnTo>
                    <a:pt x="37932" y="24321"/>
                  </a:lnTo>
                  <a:lnTo>
                    <a:pt x="35448" y="30313"/>
                  </a:lnTo>
                  <a:lnTo>
                    <a:pt x="30373" y="34353"/>
                  </a:lnTo>
                  <a:lnTo>
                    <a:pt x="23754" y="35788"/>
                  </a:lnTo>
                  <a:lnTo>
                    <a:pt x="16434" y="34602"/>
                  </a:lnTo>
                  <a:lnTo>
                    <a:pt x="9255" y="30780"/>
                  </a:lnTo>
                  <a:lnTo>
                    <a:pt x="3603" y="24933"/>
                  </a:lnTo>
                  <a:lnTo>
                    <a:pt x="445" y="18223"/>
                  </a:lnTo>
                  <a:lnTo>
                    <a:pt x="0" y="11465"/>
                  </a:lnTo>
                  <a:lnTo>
                    <a:pt x="2484" y="5474"/>
                  </a:lnTo>
                  <a:close/>
                </a:path>
              </a:pathLst>
            </a:custGeom>
            <a:ln w="12699">
              <a:solidFill>
                <a:srgbClr val="DC0081"/>
              </a:solidFill>
            </a:ln>
          </p:spPr>
          <p:txBody>
            <a:bodyPr wrap="square" lIns="0" tIns="0" rIns="0" bIns="0" rtlCol="0"/>
            <a:lstStyle/>
            <a:p/>
          </p:txBody>
        </p:sp>
        <p:sp>
          <p:nvSpPr>
            <p:cNvPr id="9" name="object 9"/>
            <p:cNvSpPr/>
            <p:nvPr/>
          </p:nvSpPr>
          <p:spPr>
            <a:xfrm>
              <a:off x="1548447" y="4689737"/>
              <a:ext cx="35560" cy="36830"/>
            </a:xfrm>
            <a:custGeom>
              <a:rect l="l" t="t" r="r" b="b"/>
              <a:pathLst>
                <a:path w="35559" h="36829">
                  <a:moveTo>
                    <a:pt x="29665" y="27490"/>
                  </a:moveTo>
                  <a:lnTo>
                    <a:pt x="5576" y="9338"/>
                  </a:lnTo>
                  <a:lnTo>
                    <a:pt x="11154" y="1936"/>
                  </a:lnTo>
                  <a:lnTo>
                    <a:pt x="21068" y="0"/>
                  </a:lnTo>
                  <a:lnTo>
                    <a:pt x="27720" y="5012"/>
                  </a:lnTo>
                  <a:lnTo>
                    <a:pt x="34372" y="10025"/>
                  </a:lnTo>
                  <a:lnTo>
                    <a:pt x="35243" y="20088"/>
                  </a:lnTo>
                  <a:lnTo>
                    <a:pt x="29665" y="27489"/>
                  </a:lnTo>
                  <a:close/>
                </a:path>
                <a:path w="35559" h="36829">
                  <a:moveTo>
                    <a:pt x="14174" y="36828"/>
                  </a:moveTo>
                  <a:lnTo>
                    <a:pt x="7522" y="31815"/>
                  </a:lnTo>
                  <a:lnTo>
                    <a:pt x="870" y="26802"/>
                  </a:lnTo>
                  <a:lnTo>
                    <a:pt x="0" y="16739"/>
                  </a:lnTo>
                  <a:lnTo>
                    <a:pt x="5577" y="9336"/>
                  </a:lnTo>
                  <a:lnTo>
                    <a:pt x="29665" y="27490"/>
                  </a:lnTo>
                  <a:lnTo>
                    <a:pt x="24088" y="34891"/>
                  </a:lnTo>
                  <a:lnTo>
                    <a:pt x="14174" y="36828"/>
                  </a:lnTo>
                  <a:close/>
                </a:path>
                <a:path w="35559" h="36829">
                  <a:moveTo>
                    <a:pt x="29665" y="27490"/>
                  </a:moveTo>
                  <a:close/>
                </a:path>
              </a:pathLst>
            </a:custGeom>
            <a:solidFill>
              <a:srgbClr val="DC0081"/>
            </a:solidFill>
          </p:spPr>
          <p:txBody>
            <a:bodyPr wrap="square" lIns="0" tIns="0" rIns="0" bIns="0" rtlCol="0"/>
            <a:lstStyle/>
            <a:p/>
          </p:txBody>
        </p:sp>
        <p:sp>
          <p:nvSpPr>
            <p:cNvPr id="10" name="object 10"/>
            <p:cNvSpPr/>
            <p:nvPr/>
          </p:nvSpPr>
          <p:spPr>
            <a:xfrm>
              <a:off x="1548447" y="4689737"/>
              <a:ext cx="35560" cy="36830"/>
            </a:xfrm>
            <a:custGeom>
              <a:rect l="l" t="t" r="r" b="b"/>
              <a:pathLst>
                <a:path w="35559" h="36829">
                  <a:moveTo>
                    <a:pt x="5576" y="9338"/>
                  </a:moveTo>
                  <a:lnTo>
                    <a:pt x="11154" y="1936"/>
                  </a:lnTo>
                  <a:lnTo>
                    <a:pt x="21068" y="0"/>
                  </a:lnTo>
                  <a:lnTo>
                    <a:pt x="27720" y="5012"/>
                  </a:lnTo>
                  <a:lnTo>
                    <a:pt x="34372" y="10024"/>
                  </a:lnTo>
                  <a:lnTo>
                    <a:pt x="35243" y="20088"/>
                  </a:lnTo>
                  <a:lnTo>
                    <a:pt x="29665" y="27490"/>
                  </a:lnTo>
                  <a:lnTo>
                    <a:pt x="24088" y="34891"/>
                  </a:lnTo>
                  <a:lnTo>
                    <a:pt x="14174" y="36828"/>
                  </a:lnTo>
                  <a:lnTo>
                    <a:pt x="7522" y="31815"/>
                  </a:lnTo>
                  <a:lnTo>
                    <a:pt x="870" y="26802"/>
                  </a:lnTo>
                  <a:lnTo>
                    <a:pt x="0" y="16738"/>
                  </a:lnTo>
                  <a:lnTo>
                    <a:pt x="5577" y="9337"/>
                  </a:lnTo>
                  <a:close/>
                </a:path>
              </a:pathLst>
            </a:custGeom>
            <a:ln w="12699">
              <a:solidFill>
                <a:srgbClr val="DC0081"/>
              </a:solidFill>
            </a:ln>
          </p:spPr>
          <p:txBody>
            <a:bodyPr wrap="square" lIns="0" tIns="0" rIns="0" bIns="0" rtlCol="0"/>
            <a:lstStyle/>
            <a:p/>
          </p:txBody>
        </p:sp>
        <p:sp>
          <p:nvSpPr>
            <p:cNvPr id="11" name="object 11"/>
            <p:cNvSpPr/>
            <p:nvPr/>
          </p:nvSpPr>
          <p:spPr>
            <a:xfrm>
              <a:off x="1289707" y="4576791"/>
              <a:ext cx="29209" cy="26670"/>
            </a:xfrm>
            <a:custGeom>
              <a:rect l="l" t="t" r="r" b="b"/>
              <a:pathLst>
                <a:path w="29209" h="26670">
                  <a:moveTo>
                    <a:pt x="25199" y="21368"/>
                  </a:moveTo>
                  <a:lnTo>
                    <a:pt x="3646" y="5127"/>
                  </a:lnTo>
                  <a:lnTo>
                    <a:pt x="7294" y="287"/>
                  </a:lnTo>
                  <a:lnTo>
                    <a:pt x="15074"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12" name="object 12"/>
            <p:cNvSpPr/>
            <p:nvPr/>
          </p:nvSpPr>
          <p:spPr>
            <a:xfrm>
              <a:off x="1289707" y="4576791"/>
              <a:ext cx="29209" cy="26670"/>
            </a:xfrm>
            <a:custGeom>
              <a:rect l="l" t="t" r="r" b="b"/>
              <a:pathLst>
                <a:path w="29209" h="26670">
                  <a:moveTo>
                    <a:pt x="3646" y="5127"/>
                  </a:moveTo>
                  <a:lnTo>
                    <a:pt x="7293" y="287"/>
                  </a:lnTo>
                  <a:lnTo>
                    <a:pt x="15074"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13" name="object 13"/>
            <p:cNvSpPr/>
            <p:nvPr/>
          </p:nvSpPr>
          <p:spPr>
            <a:xfrm>
              <a:off x="1372417" y="4683668"/>
              <a:ext cx="30480" cy="27305"/>
            </a:xfrm>
            <a:custGeom>
              <a:rect l="l" t="t" r="r" b="b"/>
              <a:pathLst>
                <a:path w="30480" h="27303">
                  <a:moveTo>
                    <a:pt x="26467" y="22110"/>
                  </a:moveTo>
                  <a:lnTo>
                    <a:pt x="3646" y="4913"/>
                  </a:lnTo>
                  <a:lnTo>
                    <a:pt x="7294" y="73"/>
                  </a:lnTo>
                  <a:lnTo>
                    <a:pt x="15358" y="0"/>
                  </a:lnTo>
                  <a:lnTo>
                    <a:pt x="21660" y="4748"/>
                  </a:lnTo>
                  <a:lnTo>
                    <a:pt x="27962" y="9497"/>
                  </a:lnTo>
                  <a:lnTo>
                    <a:pt x="30114" y="17270"/>
                  </a:lnTo>
                  <a:lnTo>
                    <a:pt x="26467" y="22109"/>
                  </a:lnTo>
                  <a:close/>
                </a:path>
                <a:path w="30480" h="27303">
                  <a:moveTo>
                    <a:pt x="14755" y="27023"/>
                  </a:moveTo>
                  <a:lnTo>
                    <a:pt x="2152" y="17525"/>
                  </a:lnTo>
                  <a:lnTo>
                    <a:pt x="0" y="9752"/>
                  </a:lnTo>
                  <a:lnTo>
                    <a:pt x="3647" y="4912"/>
                  </a:lnTo>
                  <a:lnTo>
                    <a:pt x="26467" y="22110"/>
                  </a:lnTo>
                  <a:lnTo>
                    <a:pt x="22820" y="26949"/>
                  </a:lnTo>
                  <a:lnTo>
                    <a:pt x="14755" y="27023"/>
                  </a:lnTo>
                  <a:close/>
                </a:path>
                <a:path w="30480" h="27303">
                  <a:moveTo>
                    <a:pt x="26467" y="22109"/>
                  </a:moveTo>
                  <a:close/>
                </a:path>
              </a:pathLst>
            </a:custGeom>
            <a:solidFill>
              <a:srgbClr val="DC0081"/>
            </a:solidFill>
          </p:spPr>
          <p:txBody>
            <a:bodyPr wrap="square" lIns="0" tIns="0" rIns="0" bIns="0" rtlCol="0"/>
            <a:lstStyle/>
            <a:p/>
          </p:txBody>
        </p:sp>
        <p:sp>
          <p:nvSpPr>
            <p:cNvPr id="14" name="object 14"/>
            <p:cNvSpPr/>
            <p:nvPr/>
          </p:nvSpPr>
          <p:spPr>
            <a:xfrm>
              <a:off x="1372417" y="4683668"/>
              <a:ext cx="30480" cy="27305"/>
            </a:xfrm>
            <a:custGeom>
              <a:rect l="l" t="t" r="r" b="b"/>
              <a:pathLst>
                <a:path w="30480" h="27303">
                  <a:moveTo>
                    <a:pt x="3646" y="4913"/>
                  </a:moveTo>
                  <a:lnTo>
                    <a:pt x="7293" y="73"/>
                  </a:lnTo>
                  <a:lnTo>
                    <a:pt x="15358" y="0"/>
                  </a:lnTo>
                  <a:lnTo>
                    <a:pt x="21660" y="4748"/>
                  </a:lnTo>
                  <a:lnTo>
                    <a:pt x="27962" y="9497"/>
                  </a:lnTo>
                  <a:lnTo>
                    <a:pt x="30114" y="17270"/>
                  </a:lnTo>
                  <a:lnTo>
                    <a:pt x="26467" y="22109"/>
                  </a:lnTo>
                  <a:lnTo>
                    <a:pt x="22820" y="26949"/>
                  </a:lnTo>
                  <a:lnTo>
                    <a:pt x="14755" y="27023"/>
                  </a:lnTo>
                  <a:lnTo>
                    <a:pt x="8454" y="22274"/>
                  </a:lnTo>
                  <a:lnTo>
                    <a:pt x="2152" y="17525"/>
                  </a:lnTo>
                  <a:lnTo>
                    <a:pt x="0" y="9752"/>
                  </a:lnTo>
                  <a:lnTo>
                    <a:pt x="3646" y="4913"/>
                  </a:lnTo>
                  <a:close/>
                </a:path>
              </a:pathLst>
            </a:custGeom>
            <a:ln w="12699">
              <a:solidFill>
                <a:srgbClr val="DC0081"/>
              </a:solidFill>
            </a:ln>
          </p:spPr>
          <p:txBody>
            <a:bodyPr wrap="square" lIns="0" tIns="0" rIns="0" bIns="0" rtlCol="0"/>
            <a:lstStyle/>
            <a:p/>
          </p:txBody>
        </p:sp>
        <p:sp>
          <p:nvSpPr>
            <p:cNvPr id="15" name="object 15"/>
            <p:cNvSpPr/>
            <p:nvPr/>
          </p:nvSpPr>
          <p:spPr>
            <a:xfrm>
              <a:off x="1267333" y="4917437"/>
              <a:ext cx="40640" cy="34925"/>
            </a:xfrm>
            <a:custGeom>
              <a:rect l="l" t="t" r="r" b="b"/>
              <a:pathLst>
                <a:path w="40640" h="34925">
                  <a:moveTo>
                    <a:pt x="36610" y="29679"/>
                  </a:moveTo>
                  <a:lnTo>
                    <a:pt x="3646" y="4839"/>
                  </a:lnTo>
                  <a:lnTo>
                    <a:pt x="7294" y="0"/>
                  </a:lnTo>
                  <a:lnTo>
                    <a:pt x="17629" y="1637"/>
                  </a:lnTo>
                  <a:lnTo>
                    <a:pt x="26731" y="8496"/>
                  </a:lnTo>
                  <a:lnTo>
                    <a:pt x="35835" y="15356"/>
                  </a:lnTo>
                  <a:lnTo>
                    <a:pt x="40257" y="24839"/>
                  </a:lnTo>
                  <a:lnTo>
                    <a:pt x="36610" y="29678"/>
                  </a:lnTo>
                  <a:close/>
                </a:path>
                <a:path w="40640" h="34925">
                  <a:moveTo>
                    <a:pt x="22628" y="32881"/>
                  </a:moveTo>
                  <a:lnTo>
                    <a:pt x="4422" y="19162"/>
                  </a:lnTo>
                  <a:lnTo>
                    <a:pt x="0" y="9678"/>
                  </a:lnTo>
                  <a:lnTo>
                    <a:pt x="3647" y="4839"/>
                  </a:lnTo>
                  <a:lnTo>
                    <a:pt x="36610" y="29679"/>
                  </a:lnTo>
                  <a:lnTo>
                    <a:pt x="32963" y="34518"/>
                  </a:lnTo>
                  <a:lnTo>
                    <a:pt x="22628" y="32881"/>
                  </a:lnTo>
                  <a:close/>
                </a:path>
                <a:path w="40640" h="34925">
                  <a:moveTo>
                    <a:pt x="36610" y="29679"/>
                  </a:moveTo>
                  <a:close/>
                </a:path>
              </a:pathLst>
            </a:custGeom>
            <a:solidFill>
              <a:srgbClr val="DC0081"/>
            </a:solidFill>
          </p:spPr>
          <p:txBody>
            <a:bodyPr wrap="square" lIns="0" tIns="0" rIns="0" bIns="0" rtlCol="0"/>
            <a:lstStyle/>
            <a:p/>
          </p:txBody>
        </p:sp>
        <p:sp>
          <p:nvSpPr>
            <p:cNvPr id="16" name="object 16"/>
            <p:cNvSpPr/>
            <p:nvPr/>
          </p:nvSpPr>
          <p:spPr>
            <a:xfrm>
              <a:off x="1267333" y="4917436"/>
              <a:ext cx="40640" cy="34925"/>
            </a:xfrm>
            <a:custGeom>
              <a:rect l="l" t="t" r="r" b="b"/>
              <a:pathLst>
                <a:path w="40640" h="34925">
                  <a:moveTo>
                    <a:pt x="3646" y="4839"/>
                  </a:moveTo>
                  <a:lnTo>
                    <a:pt x="7293" y="0"/>
                  </a:lnTo>
                  <a:lnTo>
                    <a:pt x="17629" y="1637"/>
                  </a:lnTo>
                  <a:lnTo>
                    <a:pt x="26731" y="8496"/>
                  </a:lnTo>
                  <a:lnTo>
                    <a:pt x="35834" y="15355"/>
                  </a:lnTo>
                  <a:lnTo>
                    <a:pt x="40257" y="24839"/>
                  </a:lnTo>
                  <a:lnTo>
                    <a:pt x="36610" y="29679"/>
                  </a:lnTo>
                  <a:lnTo>
                    <a:pt x="32963" y="34518"/>
                  </a:lnTo>
                  <a:lnTo>
                    <a:pt x="22628" y="32881"/>
                  </a:lnTo>
                  <a:lnTo>
                    <a:pt x="13525" y="26022"/>
                  </a:lnTo>
                  <a:lnTo>
                    <a:pt x="4422" y="19162"/>
                  </a:lnTo>
                  <a:lnTo>
                    <a:pt x="0" y="9678"/>
                  </a:lnTo>
                  <a:lnTo>
                    <a:pt x="3646" y="4839"/>
                  </a:lnTo>
                  <a:close/>
                </a:path>
              </a:pathLst>
            </a:custGeom>
            <a:ln w="12699">
              <a:solidFill>
                <a:srgbClr val="DC0081"/>
              </a:solidFill>
            </a:ln>
          </p:spPr>
          <p:txBody>
            <a:bodyPr wrap="square" lIns="0" tIns="0" rIns="0" bIns="0" rtlCol="0"/>
            <a:lstStyle/>
            <a:p/>
          </p:txBody>
        </p:sp>
        <p:sp>
          <p:nvSpPr>
            <p:cNvPr id="17" name="object 17"/>
            <p:cNvSpPr/>
            <p:nvPr/>
          </p:nvSpPr>
          <p:spPr>
            <a:xfrm>
              <a:off x="1431314" y="4817512"/>
              <a:ext cx="31750" cy="27940"/>
            </a:xfrm>
            <a:custGeom>
              <a:rect l="l" t="t" r="r" b="b"/>
              <a:pathLst>
                <a:path w="31750" h="27939">
                  <a:moveTo>
                    <a:pt x="27735" y="22991"/>
                  </a:moveTo>
                  <a:lnTo>
                    <a:pt x="3646" y="4839"/>
                  </a:lnTo>
                  <a:lnTo>
                    <a:pt x="7294" y="0"/>
                  </a:lnTo>
                  <a:lnTo>
                    <a:pt x="15642" y="140"/>
                  </a:lnTo>
                  <a:lnTo>
                    <a:pt x="22294" y="5152"/>
                  </a:lnTo>
                  <a:lnTo>
                    <a:pt x="28946" y="10165"/>
                  </a:lnTo>
                  <a:lnTo>
                    <a:pt x="31382" y="18151"/>
                  </a:lnTo>
                  <a:lnTo>
                    <a:pt x="27735" y="22991"/>
                  </a:lnTo>
                  <a:close/>
                </a:path>
                <a:path w="31750" h="27939">
                  <a:moveTo>
                    <a:pt x="15739" y="27690"/>
                  </a:moveTo>
                  <a:lnTo>
                    <a:pt x="2436" y="17665"/>
                  </a:lnTo>
                  <a:lnTo>
                    <a:pt x="0" y="9678"/>
                  </a:lnTo>
                  <a:lnTo>
                    <a:pt x="3647" y="4839"/>
                  </a:lnTo>
                  <a:lnTo>
                    <a:pt x="27735" y="22991"/>
                  </a:lnTo>
                  <a:lnTo>
                    <a:pt x="24088" y="27831"/>
                  </a:lnTo>
                  <a:lnTo>
                    <a:pt x="15739" y="27690"/>
                  </a:lnTo>
                  <a:close/>
                </a:path>
                <a:path w="31750" h="27939">
                  <a:moveTo>
                    <a:pt x="27735" y="22991"/>
                  </a:moveTo>
                  <a:close/>
                </a:path>
              </a:pathLst>
            </a:custGeom>
            <a:solidFill>
              <a:srgbClr val="DC0081"/>
            </a:solidFill>
          </p:spPr>
          <p:txBody>
            <a:bodyPr wrap="square" lIns="0" tIns="0" rIns="0" bIns="0" rtlCol="0"/>
            <a:lstStyle/>
            <a:p/>
          </p:txBody>
        </p:sp>
        <p:sp>
          <p:nvSpPr>
            <p:cNvPr id="18" name="object 18"/>
            <p:cNvSpPr/>
            <p:nvPr/>
          </p:nvSpPr>
          <p:spPr>
            <a:xfrm>
              <a:off x="1431314" y="4817512"/>
              <a:ext cx="31750" cy="27940"/>
            </a:xfrm>
            <a:custGeom>
              <a:rect l="l" t="t" r="r" b="b"/>
              <a:pathLst>
                <a:path w="31750" h="27939">
                  <a:moveTo>
                    <a:pt x="3646" y="4839"/>
                  </a:moveTo>
                  <a:lnTo>
                    <a:pt x="7293" y="0"/>
                  </a:lnTo>
                  <a:lnTo>
                    <a:pt x="15642" y="140"/>
                  </a:lnTo>
                  <a:lnTo>
                    <a:pt x="22294" y="5152"/>
                  </a:lnTo>
                  <a:lnTo>
                    <a:pt x="28946" y="10165"/>
                  </a:lnTo>
                  <a:lnTo>
                    <a:pt x="31382" y="18151"/>
                  </a:lnTo>
                  <a:lnTo>
                    <a:pt x="27735" y="22991"/>
                  </a:lnTo>
                  <a:lnTo>
                    <a:pt x="24088" y="27831"/>
                  </a:lnTo>
                  <a:lnTo>
                    <a:pt x="15739" y="27690"/>
                  </a:lnTo>
                  <a:lnTo>
                    <a:pt x="9088" y="22678"/>
                  </a:lnTo>
                  <a:lnTo>
                    <a:pt x="2436" y="17665"/>
                  </a:lnTo>
                  <a:lnTo>
                    <a:pt x="0" y="9678"/>
                  </a:lnTo>
                  <a:lnTo>
                    <a:pt x="3646" y="4839"/>
                  </a:lnTo>
                  <a:close/>
                </a:path>
              </a:pathLst>
            </a:custGeom>
            <a:ln w="12699">
              <a:solidFill>
                <a:srgbClr val="DC0081"/>
              </a:solidFill>
            </a:ln>
          </p:spPr>
          <p:txBody>
            <a:bodyPr wrap="square" lIns="0" tIns="0" rIns="0" bIns="0" rtlCol="0"/>
            <a:lstStyle/>
            <a:p/>
          </p:txBody>
        </p:sp>
        <p:sp>
          <p:nvSpPr>
            <p:cNvPr id="19" name="object 19"/>
            <p:cNvSpPr/>
            <p:nvPr/>
          </p:nvSpPr>
          <p:spPr>
            <a:xfrm>
              <a:off x="2424770" y="4895630"/>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20" name="object 20"/>
            <p:cNvSpPr/>
            <p:nvPr/>
          </p:nvSpPr>
          <p:spPr>
            <a:xfrm>
              <a:off x="2424770" y="4895630"/>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21" name="object 21"/>
            <p:cNvSpPr/>
            <p:nvPr/>
          </p:nvSpPr>
          <p:spPr>
            <a:xfrm>
              <a:off x="2335655" y="4989993"/>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22" name="object 22"/>
            <p:cNvSpPr/>
            <p:nvPr/>
          </p:nvSpPr>
          <p:spPr>
            <a:xfrm>
              <a:off x="2335655" y="4989993"/>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23" name="object 23"/>
            <p:cNvSpPr/>
            <p:nvPr/>
          </p:nvSpPr>
          <p:spPr>
            <a:xfrm>
              <a:off x="1158104" y="4643652"/>
              <a:ext cx="30480" cy="27305"/>
            </a:xfrm>
            <a:custGeom>
              <a:rect l="l" t="t" r="r" b="b"/>
              <a:pathLst>
                <a:path w="30480" h="27303">
                  <a:moveTo>
                    <a:pt x="26467" y="22110"/>
                  </a:moveTo>
                  <a:lnTo>
                    <a:pt x="3646" y="4913"/>
                  </a:lnTo>
                  <a:lnTo>
                    <a:pt x="7294" y="73"/>
                  </a:lnTo>
                  <a:lnTo>
                    <a:pt x="15358" y="0"/>
                  </a:lnTo>
                  <a:lnTo>
                    <a:pt x="21660" y="4748"/>
                  </a:lnTo>
                  <a:lnTo>
                    <a:pt x="27962" y="9497"/>
                  </a:lnTo>
                  <a:lnTo>
                    <a:pt x="30114" y="17270"/>
                  </a:lnTo>
                  <a:lnTo>
                    <a:pt x="26467" y="22109"/>
                  </a:lnTo>
                  <a:close/>
                </a:path>
                <a:path w="30480" h="27303">
                  <a:moveTo>
                    <a:pt x="14755" y="27023"/>
                  </a:moveTo>
                  <a:lnTo>
                    <a:pt x="2152" y="17525"/>
                  </a:lnTo>
                  <a:lnTo>
                    <a:pt x="0" y="9752"/>
                  </a:lnTo>
                  <a:lnTo>
                    <a:pt x="3647" y="4912"/>
                  </a:lnTo>
                  <a:lnTo>
                    <a:pt x="26467" y="22110"/>
                  </a:lnTo>
                  <a:lnTo>
                    <a:pt x="22820" y="26949"/>
                  </a:lnTo>
                  <a:lnTo>
                    <a:pt x="14755" y="27023"/>
                  </a:lnTo>
                  <a:close/>
                </a:path>
                <a:path w="30480" h="27303">
                  <a:moveTo>
                    <a:pt x="26467" y="22109"/>
                  </a:moveTo>
                  <a:close/>
                </a:path>
              </a:pathLst>
            </a:custGeom>
            <a:solidFill>
              <a:srgbClr val="DC0081"/>
            </a:solidFill>
          </p:spPr>
          <p:txBody>
            <a:bodyPr wrap="square" lIns="0" tIns="0" rIns="0" bIns="0" rtlCol="0"/>
            <a:lstStyle/>
            <a:p/>
          </p:txBody>
        </p:sp>
        <p:sp>
          <p:nvSpPr>
            <p:cNvPr id="24" name="object 24"/>
            <p:cNvSpPr/>
            <p:nvPr/>
          </p:nvSpPr>
          <p:spPr>
            <a:xfrm>
              <a:off x="1158104" y="4643652"/>
              <a:ext cx="30480" cy="27305"/>
            </a:xfrm>
            <a:custGeom>
              <a:rect l="l" t="t" r="r" b="b"/>
              <a:pathLst>
                <a:path w="30480" h="27303">
                  <a:moveTo>
                    <a:pt x="3646" y="4913"/>
                  </a:moveTo>
                  <a:lnTo>
                    <a:pt x="7293" y="73"/>
                  </a:lnTo>
                  <a:lnTo>
                    <a:pt x="15358" y="0"/>
                  </a:lnTo>
                  <a:lnTo>
                    <a:pt x="21660" y="4748"/>
                  </a:lnTo>
                  <a:lnTo>
                    <a:pt x="27962" y="9497"/>
                  </a:lnTo>
                  <a:lnTo>
                    <a:pt x="30114" y="17270"/>
                  </a:lnTo>
                  <a:lnTo>
                    <a:pt x="26467" y="22109"/>
                  </a:lnTo>
                  <a:lnTo>
                    <a:pt x="22820" y="26949"/>
                  </a:lnTo>
                  <a:lnTo>
                    <a:pt x="14755" y="27023"/>
                  </a:lnTo>
                  <a:lnTo>
                    <a:pt x="8454" y="22274"/>
                  </a:lnTo>
                  <a:lnTo>
                    <a:pt x="2152" y="17525"/>
                  </a:lnTo>
                  <a:lnTo>
                    <a:pt x="0" y="9752"/>
                  </a:lnTo>
                  <a:lnTo>
                    <a:pt x="3646" y="4913"/>
                  </a:lnTo>
                  <a:close/>
                </a:path>
              </a:pathLst>
            </a:custGeom>
            <a:ln w="12699">
              <a:solidFill>
                <a:srgbClr val="DC0081"/>
              </a:solidFill>
            </a:ln>
          </p:spPr>
          <p:txBody>
            <a:bodyPr wrap="square" lIns="0" tIns="0" rIns="0" bIns="0" rtlCol="0"/>
            <a:lstStyle/>
            <a:p/>
          </p:txBody>
        </p:sp>
        <p:sp>
          <p:nvSpPr>
            <p:cNvPr id="25" name="object 25"/>
            <p:cNvSpPr/>
            <p:nvPr/>
          </p:nvSpPr>
          <p:spPr>
            <a:xfrm>
              <a:off x="989327" y="4691555"/>
              <a:ext cx="33020" cy="36195"/>
            </a:xfrm>
            <a:custGeom>
              <a:rect l="l" t="t" r="r" b="b"/>
              <a:pathLst>
                <a:path w="33019" h="36195">
                  <a:moveTo>
                    <a:pt x="27129" y="26007"/>
                  </a:moveTo>
                  <a:lnTo>
                    <a:pt x="5576" y="9766"/>
                  </a:lnTo>
                  <a:lnTo>
                    <a:pt x="11154" y="2364"/>
                  </a:lnTo>
                  <a:lnTo>
                    <a:pt x="20500" y="0"/>
                  </a:lnTo>
                  <a:lnTo>
                    <a:pt x="26452" y="4484"/>
                  </a:lnTo>
                  <a:lnTo>
                    <a:pt x="32404" y="8970"/>
                  </a:lnTo>
                  <a:lnTo>
                    <a:pt x="32707" y="18605"/>
                  </a:lnTo>
                  <a:lnTo>
                    <a:pt x="27129" y="26007"/>
                  </a:lnTo>
                  <a:close/>
                </a:path>
                <a:path w="33019" h="36195">
                  <a:moveTo>
                    <a:pt x="12206" y="35772"/>
                  </a:moveTo>
                  <a:lnTo>
                    <a:pt x="6254" y="31288"/>
                  </a:lnTo>
                  <a:lnTo>
                    <a:pt x="303" y="26802"/>
                  </a:lnTo>
                  <a:lnTo>
                    <a:pt x="0" y="17167"/>
                  </a:lnTo>
                  <a:lnTo>
                    <a:pt x="5577" y="9764"/>
                  </a:lnTo>
                  <a:lnTo>
                    <a:pt x="27129" y="26007"/>
                  </a:lnTo>
                  <a:lnTo>
                    <a:pt x="21552" y="33408"/>
                  </a:lnTo>
                  <a:lnTo>
                    <a:pt x="12206" y="35772"/>
                  </a:lnTo>
                  <a:close/>
                </a:path>
              </a:pathLst>
            </a:custGeom>
            <a:solidFill>
              <a:srgbClr val="DC0081"/>
            </a:solidFill>
          </p:spPr>
          <p:txBody>
            <a:bodyPr wrap="square" lIns="0" tIns="0" rIns="0" bIns="0" rtlCol="0"/>
            <a:lstStyle/>
            <a:p/>
          </p:txBody>
        </p:sp>
        <p:sp>
          <p:nvSpPr>
            <p:cNvPr id="26" name="object 26"/>
            <p:cNvSpPr/>
            <p:nvPr/>
          </p:nvSpPr>
          <p:spPr>
            <a:xfrm>
              <a:off x="989327" y="4691555"/>
              <a:ext cx="33020" cy="36195"/>
            </a:xfrm>
            <a:custGeom>
              <a:rect l="l" t="t" r="r" b="b"/>
              <a:pathLst>
                <a:path w="33019" h="36195">
                  <a:moveTo>
                    <a:pt x="5576" y="9766"/>
                  </a:moveTo>
                  <a:lnTo>
                    <a:pt x="11154" y="2364"/>
                  </a:lnTo>
                  <a:lnTo>
                    <a:pt x="20500" y="0"/>
                  </a:lnTo>
                  <a:lnTo>
                    <a:pt x="26452" y="4484"/>
                  </a:lnTo>
                  <a:lnTo>
                    <a:pt x="32404" y="8969"/>
                  </a:lnTo>
                  <a:lnTo>
                    <a:pt x="32707" y="18605"/>
                  </a:lnTo>
                  <a:lnTo>
                    <a:pt x="27129" y="26007"/>
                  </a:lnTo>
                  <a:lnTo>
                    <a:pt x="21552" y="33408"/>
                  </a:lnTo>
                  <a:lnTo>
                    <a:pt x="12206" y="35772"/>
                  </a:lnTo>
                  <a:lnTo>
                    <a:pt x="6254" y="31288"/>
                  </a:lnTo>
                  <a:lnTo>
                    <a:pt x="303" y="26802"/>
                  </a:lnTo>
                  <a:lnTo>
                    <a:pt x="0" y="17166"/>
                  </a:lnTo>
                  <a:lnTo>
                    <a:pt x="5577" y="9764"/>
                  </a:lnTo>
                  <a:close/>
                </a:path>
              </a:pathLst>
            </a:custGeom>
            <a:ln w="12699">
              <a:solidFill>
                <a:srgbClr val="DC0081"/>
              </a:solidFill>
            </a:ln>
          </p:spPr>
          <p:txBody>
            <a:bodyPr wrap="square" lIns="0" tIns="0" rIns="0" bIns="0" rtlCol="0"/>
            <a:lstStyle/>
            <a:p/>
          </p:txBody>
        </p:sp>
        <p:sp>
          <p:nvSpPr>
            <p:cNvPr id="27" name="object 27"/>
            <p:cNvSpPr/>
            <p:nvPr/>
          </p:nvSpPr>
          <p:spPr>
            <a:xfrm>
              <a:off x="1176995" y="4766546"/>
              <a:ext cx="29209" cy="26670"/>
            </a:xfrm>
            <a:custGeom>
              <a:rect l="l" t="t" r="r" b="b"/>
              <a:pathLst>
                <a:path w="29209" h="26670">
                  <a:moveTo>
                    <a:pt x="25199" y="21368"/>
                  </a:moveTo>
                  <a:lnTo>
                    <a:pt x="3646" y="5127"/>
                  </a:lnTo>
                  <a:lnTo>
                    <a:pt x="7294" y="287"/>
                  </a:lnTo>
                  <a:lnTo>
                    <a:pt x="15074"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28" name="object 28"/>
            <p:cNvSpPr/>
            <p:nvPr/>
          </p:nvSpPr>
          <p:spPr>
            <a:xfrm>
              <a:off x="1176995" y="4766546"/>
              <a:ext cx="29209" cy="26670"/>
            </a:xfrm>
            <a:custGeom>
              <a:rect l="l" t="t" r="r" b="b"/>
              <a:pathLst>
                <a:path w="29209" h="26670">
                  <a:moveTo>
                    <a:pt x="3646" y="5127"/>
                  </a:moveTo>
                  <a:lnTo>
                    <a:pt x="7293" y="287"/>
                  </a:lnTo>
                  <a:lnTo>
                    <a:pt x="15074"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29" name="object 29"/>
            <p:cNvSpPr/>
            <p:nvPr/>
          </p:nvSpPr>
          <p:spPr>
            <a:xfrm>
              <a:off x="1030730" y="4920287"/>
              <a:ext cx="29845" cy="27940"/>
            </a:xfrm>
            <a:custGeom>
              <a:rect l="l" t="t" r="r" b="b"/>
              <a:pathLst>
                <a:path w="29844" h="27939">
                  <a:moveTo>
                    <a:pt x="25414" y="21884"/>
                  </a:moveTo>
                  <a:lnTo>
                    <a:pt x="3860" y="5642"/>
                  </a:lnTo>
                  <a:lnTo>
                    <a:pt x="7722" y="518"/>
                  </a:lnTo>
                  <a:lnTo>
                    <a:pt x="15677" y="0"/>
                  </a:lnTo>
                  <a:lnTo>
                    <a:pt x="21629" y="4484"/>
                  </a:lnTo>
                  <a:lnTo>
                    <a:pt x="27581" y="8970"/>
                  </a:lnTo>
                  <a:lnTo>
                    <a:pt x="29275" y="16759"/>
                  </a:lnTo>
                  <a:lnTo>
                    <a:pt x="25414" y="21884"/>
                  </a:lnTo>
                  <a:close/>
                </a:path>
                <a:path w="29844" h="27939">
                  <a:moveTo>
                    <a:pt x="13597" y="27526"/>
                  </a:moveTo>
                  <a:lnTo>
                    <a:pt x="1694" y="18556"/>
                  </a:lnTo>
                  <a:lnTo>
                    <a:pt x="0" y="10766"/>
                  </a:lnTo>
                  <a:lnTo>
                    <a:pt x="3861" y="5641"/>
                  </a:lnTo>
                  <a:lnTo>
                    <a:pt x="25414" y="21884"/>
                  </a:lnTo>
                  <a:lnTo>
                    <a:pt x="21553" y="27007"/>
                  </a:lnTo>
                  <a:lnTo>
                    <a:pt x="13597" y="27526"/>
                  </a:lnTo>
                  <a:close/>
                </a:path>
              </a:pathLst>
            </a:custGeom>
            <a:solidFill>
              <a:srgbClr val="DC0081"/>
            </a:solidFill>
          </p:spPr>
          <p:txBody>
            <a:bodyPr wrap="square" lIns="0" tIns="0" rIns="0" bIns="0" rtlCol="0"/>
            <a:lstStyle/>
            <a:p/>
          </p:txBody>
        </p:sp>
        <p:sp>
          <p:nvSpPr>
            <p:cNvPr id="30" name="object 30"/>
            <p:cNvSpPr/>
            <p:nvPr/>
          </p:nvSpPr>
          <p:spPr>
            <a:xfrm>
              <a:off x="1030730" y="4920287"/>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31" name="object 31"/>
            <p:cNvSpPr/>
            <p:nvPr/>
          </p:nvSpPr>
          <p:spPr>
            <a:xfrm>
              <a:off x="2623207" y="4758801"/>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32" name="object 32"/>
            <p:cNvSpPr/>
            <p:nvPr/>
          </p:nvSpPr>
          <p:spPr>
            <a:xfrm>
              <a:off x="2623207" y="4758801"/>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33" name="object 33"/>
            <p:cNvSpPr/>
            <p:nvPr/>
          </p:nvSpPr>
          <p:spPr>
            <a:xfrm>
              <a:off x="2560720" y="4876786"/>
              <a:ext cx="38100" cy="36195"/>
            </a:xfrm>
            <a:custGeom>
              <a:rect l="l" t="t" r="r" b="b"/>
              <a:pathLst>
                <a:path w="38100" h="36195">
                  <a:moveTo>
                    <a:pt x="35447" y="30314"/>
                  </a:moveTo>
                  <a:lnTo>
                    <a:pt x="2484" y="5474"/>
                  </a:lnTo>
                  <a:lnTo>
                    <a:pt x="7560" y="1434"/>
                  </a:lnTo>
                  <a:lnTo>
                    <a:pt x="14179" y="0"/>
                  </a:lnTo>
                  <a:lnTo>
                    <a:pt x="21500" y="1187"/>
                  </a:lnTo>
                  <a:lnTo>
                    <a:pt x="28676" y="5007"/>
                  </a:lnTo>
                  <a:lnTo>
                    <a:pt x="34329" y="10855"/>
                  </a:lnTo>
                  <a:lnTo>
                    <a:pt x="37487" y="17564"/>
                  </a:lnTo>
                  <a:lnTo>
                    <a:pt x="37932" y="24322"/>
                  </a:lnTo>
                  <a:lnTo>
                    <a:pt x="35447" y="30314"/>
                  </a:lnTo>
                  <a:close/>
                </a:path>
                <a:path w="38100" h="36195">
                  <a:moveTo>
                    <a:pt x="9255" y="30780"/>
                  </a:moveTo>
                  <a:lnTo>
                    <a:pt x="3603" y="24933"/>
                  </a:lnTo>
                  <a:lnTo>
                    <a:pt x="445" y="18223"/>
                  </a:lnTo>
                  <a:lnTo>
                    <a:pt x="0" y="11465"/>
                  </a:lnTo>
                  <a:lnTo>
                    <a:pt x="2484" y="5473"/>
                  </a:lnTo>
                  <a:lnTo>
                    <a:pt x="35447" y="30314"/>
                  </a:lnTo>
                  <a:lnTo>
                    <a:pt x="30372" y="34353"/>
                  </a:lnTo>
                  <a:lnTo>
                    <a:pt x="23754" y="35787"/>
                  </a:lnTo>
                  <a:lnTo>
                    <a:pt x="16434" y="34601"/>
                  </a:lnTo>
                  <a:lnTo>
                    <a:pt x="9255" y="30780"/>
                  </a:lnTo>
                  <a:close/>
                </a:path>
              </a:pathLst>
            </a:custGeom>
            <a:solidFill>
              <a:srgbClr val="DC0081"/>
            </a:solidFill>
          </p:spPr>
          <p:txBody>
            <a:bodyPr wrap="square" lIns="0" tIns="0" rIns="0" bIns="0" rtlCol="0"/>
            <a:lstStyle/>
            <a:p/>
          </p:txBody>
        </p:sp>
        <p:sp>
          <p:nvSpPr>
            <p:cNvPr id="34" name="object 34"/>
            <p:cNvSpPr/>
            <p:nvPr/>
          </p:nvSpPr>
          <p:spPr>
            <a:xfrm>
              <a:off x="2560720" y="4876786"/>
              <a:ext cx="38100" cy="36195"/>
            </a:xfrm>
            <a:custGeom>
              <a:rect l="l" t="t" r="r" b="b"/>
              <a:pathLst>
                <a:path w="38100" h="36195">
                  <a:moveTo>
                    <a:pt x="2484" y="5474"/>
                  </a:moveTo>
                  <a:lnTo>
                    <a:pt x="7559" y="1434"/>
                  </a:lnTo>
                  <a:lnTo>
                    <a:pt x="14178" y="0"/>
                  </a:lnTo>
                  <a:lnTo>
                    <a:pt x="21498" y="1186"/>
                  </a:lnTo>
                  <a:lnTo>
                    <a:pt x="28677" y="5007"/>
                  </a:lnTo>
                  <a:lnTo>
                    <a:pt x="34329" y="10854"/>
                  </a:lnTo>
                  <a:lnTo>
                    <a:pt x="37487" y="17564"/>
                  </a:lnTo>
                  <a:lnTo>
                    <a:pt x="37932" y="24321"/>
                  </a:lnTo>
                  <a:lnTo>
                    <a:pt x="35448" y="30313"/>
                  </a:lnTo>
                  <a:lnTo>
                    <a:pt x="30373" y="34353"/>
                  </a:lnTo>
                  <a:lnTo>
                    <a:pt x="23754" y="35788"/>
                  </a:lnTo>
                  <a:lnTo>
                    <a:pt x="16434" y="34602"/>
                  </a:lnTo>
                  <a:lnTo>
                    <a:pt x="9255" y="30780"/>
                  </a:lnTo>
                  <a:lnTo>
                    <a:pt x="3603" y="24933"/>
                  </a:lnTo>
                  <a:lnTo>
                    <a:pt x="445" y="18223"/>
                  </a:lnTo>
                  <a:lnTo>
                    <a:pt x="0" y="11465"/>
                  </a:lnTo>
                  <a:lnTo>
                    <a:pt x="2484" y="5474"/>
                  </a:lnTo>
                  <a:close/>
                </a:path>
              </a:pathLst>
            </a:custGeom>
            <a:ln w="12699">
              <a:solidFill>
                <a:srgbClr val="DC0081"/>
              </a:solidFill>
            </a:ln>
          </p:spPr>
          <p:txBody>
            <a:bodyPr wrap="square" lIns="0" tIns="0" rIns="0" bIns="0" rtlCol="0"/>
            <a:lstStyle/>
            <a:p/>
          </p:txBody>
        </p:sp>
        <p:sp>
          <p:nvSpPr>
            <p:cNvPr id="35" name="object 35"/>
            <p:cNvSpPr/>
            <p:nvPr/>
          </p:nvSpPr>
          <p:spPr>
            <a:xfrm>
              <a:off x="2510152" y="4994904"/>
              <a:ext cx="33020" cy="36195"/>
            </a:xfrm>
            <a:custGeom>
              <a:rect l="l" t="t" r="r" b="b"/>
              <a:pathLst>
                <a:path w="33019" h="36195">
                  <a:moveTo>
                    <a:pt x="27129" y="26007"/>
                  </a:moveTo>
                  <a:lnTo>
                    <a:pt x="5576" y="9766"/>
                  </a:lnTo>
                  <a:lnTo>
                    <a:pt x="11154" y="2364"/>
                  </a:lnTo>
                  <a:lnTo>
                    <a:pt x="20500" y="0"/>
                  </a:lnTo>
                  <a:lnTo>
                    <a:pt x="26452" y="4484"/>
                  </a:lnTo>
                  <a:lnTo>
                    <a:pt x="32404" y="8969"/>
                  </a:lnTo>
                  <a:lnTo>
                    <a:pt x="32707" y="18605"/>
                  </a:lnTo>
                  <a:lnTo>
                    <a:pt x="27129" y="26007"/>
                  </a:lnTo>
                  <a:close/>
                </a:path>
                <a:path w="33019" h="36195">
                  <a:moveTo>
                    <a:pt x="12206" y="35772"/>
                  </a:moveTo>
                  <a:lnTo>
                    <a:pt x="6254" y="31287"/>
                  </a:lnTo>
                  <a:lnTo>
                    <a:pt x="303" y="26802"/>
                  </a:lnTo>
                  <a:lnTo>
                    <a:pt x="0" y="17167"/>
                  </a:lnTo>
                  <a:lnTo>
                    <a:pt x="5577" y="9764"/>
                  </a:lnTo>
                  <a:lnTo>
                    <a:pt x="27129" y="26007"/>
                  </a:lnTo>
                  <a:lnTo>
                    <a:pt x="21552" y="33408"/>
                  </a:lnTo>
                  <a:lnTo>
                    <a:pt x="12206" y="35772"/>
                  </a:lnTo>
                  <a:close/>
                </a:path>
              </a:pathLst>
            </a:custGeom>
            <a:solidFill>
              <a:srgbClr val="DC0081"/>
            </a:solidFill>
          </p:spPr>
          <p:txBody>
            <a:bodyPr wrap="square" lIns="0" tIns="0" rIns="0" bIns="0" rtlCol="0"/>
            <a:lstStyle/>
            <a:p/>
          </p:txBody>
        </p:sp>
        <p:sp>
          <p:nvSpPr>
            <p:cNvPr id="36" name="object 36"/>
            <p:cNvSpPr/>
            <p:nvPr/>
          </p:nvSpPr>
          <p:spPr>
            <a:xfrm>
              <a:off x="2510152" y="4994904"/>
              <a:ext cx="33020" cy="36195"/>
            </a:xfrm>
            <a:custGeom>
              <a:rect l="l" t="t" r="r" b="b"/>
              <a:pathLst>
                <a:path w="33019" h="36195">
                  <a:moveTo>
                    <a:pt x="5576" y="9766"/>
                  </a:moveTo>
                  <a:lnTo>
                    <a:pt x="11154" y="2364"/>
                  </a:lnTo>
                  <a:lnTo>
                    <a:pt x="20500" y="0"/>
                  </a:lnTo>
                  <a:lnTo>
                    <a:pt x="26452" y="4484"/>
                  </a:lnTo>
                  <a:lnTo>
                    <a:pt x="32404" y="8969"/>
                  </a:lnTo>
                  <a:lnTo>
                    <a:pt x="32707" y="18605"/>
                  </a:lnTo>
                  <a:lnTo>
                    <a:pt x="27129" y="26007"/>
                  </a:lnTo>
                  <a:lnTo>
                    <a:pt x="21552" y="33408"/>
                  </a:lnTo>
                  <a:lnTo>
                    <a:pt x="12206" y="35772"/>
                  </a:lnTo>
                  <a:lnTo>
                    <a:pt x="6254" y="31287"/>
                  </a:lnTo>
                  <a:lnTo>
                    <a:pt x="303" y="26802"/>
                  </a:lnTo>
                  <a:lnTo>
                    <a:pt x="0" y="17166"/>
                  </a:lnTo>
                  <a:lnTo>
                    <a:pt x="5577" y="9764"/>
                  </a:lnTo>
                  <a:close/>
                </a:path>
              </a:pathLst>
            </a:custGeom>
            <a:ln w="12699">
              <a:solidFill>
                <a:srgbClr val="DC0081"/>
              </a:solidFill>
            </a:ln>
          </p:spPr>
          <p:txBody>
            <a:bodyPr wrap="square" lIns="0" tIns="0" rIns="0" bIns="0" rtlCol="0"/>
            <a:lstStyle/>
            <a:p/>
          </p:txBody>
        </p:sp>
        <p:sp>
          <p:nvSpPr>
            <p:cNvPr id="37" name="object 37"/>
            <p:cNvSpPr/>
            <p:nvPr/>
          </p:nvSpPr>
          <p:spPr>
            <a:xfrm>
              <a:off x="2804182" y="4570337"/>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38" name="object 38"/>
            <p:cNvSpPr/>
            <p:nvPr/>
          </p:nvSpPr>
          <p:spPr>
            <a:xfrm>
              <a:off x="2804182" y="4570337"/>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39" name="object 39"/>
            <p:cNvSpPr/>
            <p:nvPr/>
          </p:nvSpPr>
          <p:spPr>
            <a:xfrm>
              <a:off x="2711958" y="4717355"/>
              <a:ext cx="40640" cy="34925"/>
            </a:xfrm>
            <a:custGeom>
              <a:rect l="l" t="t" r="r" b="b"/>
              <a:pathLst>
                <a:path w="40639" h="34925">
                  <a:moveTo>
                    <a:pt x="36610" y="29679"/>
                  </a:moveTo>
                  <a:lnTo>
                    <a:pt x="3646" y="4839"/>
                  </a:lnTo>
                  <a:lnTo>
                    <a:pt x="7294" y="0"/>
                  </a:lnTo>
                  <a:lnTo>
                    <a:pt x="17629" y="1637"/>
                  </a:lnTo>
                  <a:lnTo>
                    <a:pt x="26732" y="8496"/>
                  </a:lnTo>
                  <a:lnTo>
                    <a:pt x="35835" y="15356"/>
                  </a:lnTo>
                  <a:lnTo>
                    <a:pt x="40257" y="24839"/>
                  </a:lnTo>
                  <a:lnTo>
                    <a:pt x="36610" y="29678"/>
                  </a:lnTo>
                  <a:close/>
                </a:path>
                <a:path w="40639" h="34925">
                  <a:moveTo>
                    <a:pt x="22628" y="32881"/>
                  </a:moveTo>
                  <a:lnTo>
                    <a:pt x="4422" y="19162"/>
                  </a:lnTo>
                  <a:lnTo>
                    <a:pt x="0" y="9678"/>
                  </a:lnTo>
                  <a:lnTo>
                    <a:pt x="3647" y="4838"/>
                  </a:lnTo>
                  <a:lnTo>
                    <a:pt x="36610" y="29679"/>
                  </a:lnTo>
                  <a:lnTo>
                    <a:pt x="32963" y="34518"/>
                  </a:lnTo>
                  <a:lnTo>
                    <a:pt x="22628" y="32881"/>
                  </a:lnTo>
                  <a:close/>
                </a:path>
                <a:path w="40639" h="34925">
                  <a:moveTo>
                    <a:pt x="36610" y="29679"/>
                  </a:moveTo>
                  <a:close/>
                </a:path>
              </a:pathLst>
            </a:custGeom>
            <a:solidFill>
              <a:srgbClr val="DC0081"/>
            </a:solidFill>
          </p:spPr>
          <p:txBody>
            <a:bodyPr wrap="square" lIns="0" tIns="0" rIns="0" bIns="0" rtlCol="0"/>
            <a:lstStyle/>
            <a:p/>
          </p:txBody>
        </p:sp>
        <p:sp>
          <p:nvSpPr>
            <p:cNvPr id="40" name="object 40"/>
            <p:cNvSpPr/>
            <p:nvPr/>
          </p:nvSpPr>
          <p:spPr>
            <a:xfrm>
              <a:off x="2711958" y="4717354"/>
              <a:ext cx="40640" cy="34925"/>
            </a:xfrm>
            <a:custGeom>
              <a:rect l="l" t="t" r="r" b="b"/>
              <a:pathLst>
                <a:path w="40639" h="34925">
                  <a:moveTo>
                    <a:pt x="3646" y="4839"/>
                  </a:moveTo>
                  <a:lnTo>
                    <a:pt x="7293" y="0"/>
                  </a:lnTo>
                  <a:lnTo>
                    <a:pt x="17629" y="1637"/>
                  </a:lnTo>
                  <a:lnTo>
                    <a:pt x="26732" y="8496"/>
                  </a:lnTo>
                  <a:lnTo>
                    <a:pt x="35834" y="15355"/>
                  </a:lnTo>
                  <a:lnTo>
                    <a:pt x="40257" y="24839"/>
                  </a:lnTo>
                  <a:lnTo>
                    <a:pt x="36610" y="29679"/>
                  </a:lnTo>
                  <a:lnTo>
                    <a:pt x="32963" y="34518"/>
                  </a:lnTo>
                  <a:lnTo>
                    <a:pt x="22628" y="32881"/>
                  </a:lnTo>
                  <a:lnTo>
                    <a:pt x="13525" y="26022"/>
                  </a:lnTo>
                  <a:lnTo>
                    <a:pt x="4422" y="19162"/>
                  </a:lnTo>
                  <a:lnTo>
                    <a:pt x="0" y="9678"/>
                  </a:lnTo>
                  <a:lnTo>
                    <a:pt x="3646" y="4839"/>
                  </a:lnTo>
                  <a:close/>
                </a:path>
              </a:pathLst>
            </a:custGeom>
            <a:ln w="12699">
              <a:solidFill>
                <a:srgbClr val="DC0081"/>
              </a:solidFill>
            </a:ln>
          </p:spPr>
          <p:txBody>
            <a:bodyPr wrap="square" lIns="0" tIns="0" rIns="0" bIns="0" rtlCol="0"/>
            <a:lstStyle/>
            <a:p/>
          </p:txBody>
        </p:sp>
        <p:sp>
          <p:nvSpPr>
            <p:cNvPr id="41" name="object 41"/>
            <p:cNvSpPr/>
            <p:nvPr/>
          </p:nvSpPr>
          <p:spPr>
            <a:xfrm>
              <a:off x="2869429" y="4817916"/>
              <a:ext cx="30480" cy="27305"/>
            </a:xfrm>
            <a:custGeom>
              <a:rect l="l" t="t" r="r" b="b"/>
              <a:pathLst>
                <a:path w="30480" h="27303">
                  <a:moveTo>
                    <a:pt x="26467" y="22109"/>
                  </a:moveTo>
                  <a:lnTo>
                    <a:pt x="3646" y="4913"/>
                  </a:lnTo>
                  <a:lnTo>
                    <a:pt x="7294" y="73"/>
                  </a:lnTo>
                  <a:lnTo>
                    <a:pt x="15359" y="0"/>
                  </a:lnTo>
                  <a:lnTo>
                    <a:pt x="21660" y="4748"/>
                  </a:lnTo>
                  <a:lnTo>
                    <a:pt x="27962" y="9497"/>
                  </a:lnTo>
                  <a:lnTo>
                    <a:pt x="30114" y="17269"/>
                  </a:lnTo>
                  <a:lnTo>
                    <a:pt x="26467" y="22109"/>
                  </a:lnTo>
                  <a:close/>
                </a:path>
                <a:path w="30480" h="27303">
                  <a:moveTo>
                    <a:pt x="14755" y="27022"/>
                  </a:moveTo>
                  <a:lnTo>
                    <a:pt x="2152" y="17525"/>
                  </a:lnTo>
                  <a:lnTo>
                    <a:pt x="0" y="9752"/>
                  </a:lnTo>
                  <a:lnTo>
                    <a:pt x="3647" y="4912"/>
                  </a:lnTo>
                  <a:lnTo>
                    <a:pt x="26467" y="22109"/>
                  </a:lnTo>
                  <a:lnTo>
                    <a:pt x="22820" y="26949"/>
                  </a:lnTo>
                  <a:lnTo>
                    <a:pt x="14755" y="27022"/>
                  </a:lnTo>
                  <a:close/>
                </a:path>
                <a:path w="30480" h="27303">
                  <a:moveTo>
                    <a:pt x="26467" y="22109"/>
                  </a:moveTo>
                  <a:close/>
                </a:path>
              </a:pathLst>
            </a:custGeom>
            <a:solidFill>
              <a:srgbClr val="DC0081"/>
            </a:solidFill>
          </p:spPr>
          <p:txBody>
            <a:bodyPr wrap="square" lIns="0" tIns="0" rIns="0" bIns="0" rtlCol="0"/>
            <a:lstStyle/>
            <a:p/>
          </p:txBody>
        </p:sp>
        <p:sp>
          <p:nvSpPr>
            <p:cNvPr id="42" name="object 42"/>
            <p:cNvSpPr/>
            <p:nvPr/>
          </p:nvSpPr>
          <p:spPr>
            <a:xfrm>
              <a:off x="2869429" y="4817916"/>
              <a:ext cx="30480" cy="27305"/>
            </a:xfrm>
            <a:custGeom>
              <a:rect l="l" t="t" r="r" b="b"/>
              <a:pathLst>
                <a:path w="30480" h="27303">
                  <a:moveTo>
                    <a:pt x="3646" y="4913"/>
                  </a:moveTo>
                  <a:lnTo>
                    <a:pt x="7293" y="73"/>
                  </a:lnTo>
                  <a:lnTo>
                    <a:pt x="15359" y="0"/>
                  </a:lnTo>
                  <a:lnTo>
                    <a:pt x="21660" y="4748"/>
                  </a:lnTo>
                  <a:lnTo>
                    <a:pt x="27962" y="9497"/>
                  </a:lnTo>
                  <a:lnTo>
                    <a:pt x="30114" y="17269"/>
                  </a:lnTo>
                  <a:lnTo>
                    <a:pt x="26467" y="22109"/>
                  </a:lnTo>
                  <a:lnTo>
                    <a:pt x="22820" y="26949"/>
                  </a:lnTo>
                  <a:lnTo>
                    <a:pt x="14755" y="27022"/>
                  </a:lnTo>
                  <a:lnTo>
                    <a:pt x="8454" y="22274"/>
                  </a:lnTo>
                  <a:lnTo>
                    <a:pt x="2152" y="17525"/>
                  </a:lnTo>
                  <a:lnTo>
                    <a:pt x="0" y="9752"/>
                  </a:lnTo>
                  <a:lnTo>
                    <a:pt x="3646" y="4912"/>
                  </a:lnTo>
                  <a:close/>
                </a:path>
              </a:pathLst>
            </a:custGeom>
            <a:ln w="12699">
              <a:solidFill>
                <a:srgbClr val="DC0081"/>
              </a:solidFill>
            </a:ln>
          </p:spPr>
          <p:txBody>
            <a:bodyPr wrap="square" lIns="0" tIns="0" rIns="0" bIns="0" rtlCol="0"/>
            <a:lstStyle/>
            <a:p/>
          </p:txBody>
        </p:sp>
        <p:sp>
          <p:nvSpPr>
            <p:cNvPr id="43" name="object 43"/>
            <p:cNvSpPr/>
            <p:nvPr/>
          </p:nvSpPr>
          <p:spPr>
            <a:xfrm>
              <a:off x="2745389" y="4947131"/>
              <a:ext cx="31115" cy="28575"/>
            </a:xfrm>
            <a:custGeom>
              <a:rect l="l" t="t" r="r" b="b"/>
              <a:pathLst>
                <a:path w="31114" h="28575">
                  <a:moveTo>
                    <a:pt x="26681" y="22625"/>
                  </a:moveTo>
                  <a:lnTo>
                    <a:pt x="3861" y="5428"/>
                  </a:lnTo>
                  <a:lnTo>
                    <a:pt x="7723" y="304"/>
                  </a:lnTo>
                  <a:lnTo>
                    <a:pt x="15961" y="0"/>
                  </a:lnTo>
                  <a:lnTo>
                    <a:pt x="22263" y="4748"/>
                  </a:lnTo>
                  <a:lnTo>
                    <a:pt x="28565" y="9497"/>
                  </a:lnTo>
                  <a:lnTo>
                    <a:pt x="30543" y="17500"/>
                  </a:lnTo>
                  <a:lnTo>
                    <a:pt x="26682" y="22624"/>
                  </a:lnTo>
                  <a:close/>
                </a:path>
                <a:path w="31114" h="28575">
                  <a:moveTo>
                    <a:pt x="14581" y="28053"/>
                  </a:moveTo>
                  <a:lnTo>
                    <a:pt x="1978" y="18556"/>
                  </a:lnTo>
                  <a:lnTo>
                    <a:pt x="0" y="10552"/>
                  </a:lnTo>
                  <a:lnTo>
                    <a:pt x="3861" y="5427"/>
                  </a:lnTo>
                  <a:lnTo>
                    <a:pt x="26681" y="22625"/>
                  </a:lnTo>
                  <a:lnTo>
                    <a:pt x="22820" y="27748"/>
                  </a:lnTo>
                  <a:lnTo>
                    <a:pt x="14581" y="28053"/>
                  </a:lnTo>
                  <a:close/>
                </a:path>
                <a:path w="31114" h="28575">
                  <a:moveTo>
                    <a:pt x="26682" y="22625"/>
                  </a:moveTo>
                  <a:close/>
                </a:path>
              </a:pathLst>
            </a:custGeom>
            <a:solidFill>
              <a:srgbClr val="DC0081"/>
            </a:solidFill>
          </p:spPr>
          <p:txBody>
            <a:bodyPr wrap="square" lIns="0" tIns="0" rIns="0" bIns="0" rtlCol="0"/>
            <a:lstStyle/>
            <a:p/>
          </p:txBody>
        </p:sp>
        <p:sp>
          <p:nvSpPr>
            <p:cNvPr id="44" name="object 44"/>
            <p:cNvSpPr/>
            <p:nvPr/>
          </p:nvSpPr>
          <p:spPr>
            <a:xfrm>
              <a:off x="2745389" y="4947131"/>
              <a:ext cx="31115" cy="28575"/>
            </a:xfrm>
            <a:custGeom>
              <a:rect l="l" t="t" r="r" b="b"/>
              <a:pathLst>
                <a:path w="31114" h="28575">
                  <a:moveTo>
                    <a:pt x="3861" y="5428"/>
                  </a:moveTo>
                  <a:lnTo>
                    <a:pt x="7722" y="304"/>
                  </a:lnTo>
                  <a:lnTo>
                    <a:pt x="15961" y="0"/>
                  </a:lnTo>
                  <a:lnTo>
                    <a:pt x="22263" y="4748"/>
                  </a:lnTo>
                  <a:lnTo>
                    <a:pt x="28565" y="9497"/>
                  </a:lnTo>
                  <a:lnTo>
                    <a:pt x="30543" y="17500"/>
                  </a:lnTo>
                  <a:lnTo>
                    <a:pt x="26682" y="22625"/>
                  </a:lnTo>
                  <a:lnTo>
                    <a:pt x="22820" y="27748"/>
                  </a:lnTo>
                  <a:lnTo>
                    <a:pt x="14581" y="28053"/>
                  </a:lnTo>
                  <a:lnTo>
                    <a:pt x="8280" y="23304"/>
                  </a:lnTo>
                  <a:lnTo>
                    <a:pt x="1978" y="18556"/>
                  </a:lnTo>
                  <a:lnTo>
                    <a:pt x="0" y="10552"/>
                  </a:lnTo>
                  <a:lnTo>
                    <a:pt x="3861" y="5428"/>
                  </a:lnTo>
                  <a:close/>
                </a:path>
              </a:pathLst>
            </a:custGeom>
            <a:ln w="12699">
              <a:solidFill>
                <a:srgbClr val="DC0081"/>
              </a:solidFill>
            </a:ln>
          </p:spPr>
          <p:txBody>
            <a:bodyPr wrap="square" lIns="0" tIns="0" rIns="0" bIns="0" rtlCol="0"/>
            <a:lstStyle/>
            <a:p/>
          </p:txBody>
        </p:sp>
        <p:sp>
          <p:nvSpPr>
            <p:cNvPr id="45" name="object 45"/>
            <p:cNvSpPr/>
            <p:nvPr/>
          </p:nvSpPr>
          <p:spPr>
            <a:xfrm>
              <a:off x="3028179" y="4917311"/>
              <a:ext cx="30480" cy="27305"/>
            </a:xfrm>
            <a:custGeom>
              <a:rect l="l" t="t" r="r" b="b"/>
              <a:pathLst>
                <a:path w="30480" h="27303">
                  <a:moveTo>
                    <a:pt x="26467" y="22109"/>
                  </a:moveTo>
                  <a:lnTo>
                    <a:pt x="3646" y="4913"/>
                  </a:lnTo>
                  <a:lnTo>
                    <a:pt x="7294" y="73"/>
                  </a:lnTo>
                  <a:lnTo>
                    <a:pt x="15359" y="0"/>
                  </a:lnTo>
                  <a:lnTo>
                    <a:pt x="21660" y="4748"/>
                  </a:lnTo>
                  <a:lnTo>
                    <a:pt x="27962" y="9497"/>
                  </a:lnTo>
                  <a:lnTo>
                    <a:pt x="30114" y="17269"/>
                  </a:lnTo>
                  <a:lnTo>
                    <a:pt x="26467" y="22109"/>
                  </a:lnTo>
                  <a:close/>
                </a:path>
                <a:path w="30480" h="27303">
                  <a:moveTo>
                    <a:pt x="14755" y="27022"/>
                  </a:moveTo>
                  <a:lnTo>
                    <a:pt x="2152" y="17525"/>
                  </a:lnTo>
                  <a:lnTo>
                    <a:pt x="0" y="9752"/>
                  </a:lnTo>
                  <a:lnTo>
                    <a:pt x="3647" y="4912"/>
                  </a:lnTo>
                  <a:lnTo>
                    <a:pt x="26467" y="22109"/>
                  </a:lnTo>
                  <a:lnTo>
                    <a:pt x="22820" y="26949"/>
                  </a:lnTo>
                  <a:lnTo>
                    <a:pt x="14755" y="27022"/>
                  </a:lnTo>
                  <a:close/>
                </a:path>
                <a:path w="30480" h="27303">
                  <a:moveTo>
                    <a:pt x="26467" y="22109"/>
                  </a:moveTo>
                  <a:close/>
                </a:path>
              </a:pathLst>
            </a:custGeom>
            <a:solidFill>
              <a:srgbClr val="DC0081"/>
            </a:solidFill>
          </p:spPr>
          <p:txBody>
            <a:bodyPr wrap="square" lIns="0" tIns="0" rIns="0" bIns="0" rtlCol="0"/>
            <a:lstStyle/>
            <a:p/>
          </p:txBody>
        </p:sp>
        <p:sp>
          <p:nvSpPr>
            <p:cNvPr id="46" name="object 46"/>
            <p:cNvSpPr/>
            <p:nvPr/>
          </p:nvSpPr>
          <p:spPr>
            <a:xfrm>
              <a:off x="3028179" y="4917311"/>
              <a:ext cx="30480" cy="27305"/>
            </a:xfrm>
            <a:custGeom>
              <a:rect l="l" t="t" r="r" b="b"/>
              <a:pathLst>
                <a:path w="30480" h="27303">
                  <a:moveTo>
                    <a:pt x="3646" y="4913"/>
                  </a:moveTo>
                  <a:lnTo>
                    <a:pt x="7293" y="73"/>
                  </a:lnTo>
                  <a:lnTo>
                    <a:pt x="15359" y="0"/>
                  </a:lnTo>
                  <a:lnTo>
                    <a:pt x="21660" y="4748"/>
                  </a:lnTo>
                  <a:lnTo>
                    <a:pt x="27962" y="9497"/>
                  </a:lnTo>
                  <a:lnTo>
                    <a:pt x="30114" y="17269"/>
                  </a:lnTo>
                  <a:lnTo>
                    <a:pt x="26467" y="22109"/>
                  </a:lnTo>
                  <a:lnTo>
                    <a:pt x="22820" y="26949"/>
                  </a:lnTo>
                  <a:lnTo>
                    <a:pt x="14755" y="27022"/>
                  </a:lnTo>
                  <a:lnTo>
                    <a:pt x="8454" y="22274"/>
                  </a:lnTo>
                  <a:lnTo>
                    <a:pt x="2152" y="17525"/>
                  </a:lnTo>
                  <a:lnTo>
                    <a:pt x="0" y="9752"/>
                  </a:lnTo>
                  <a:lnTo>
                    <a:pt x="3646" y="4912"/>
                  </a:lnTo>
                  <a:close/>
                </a:path>
              </a:pathLst>
            </a:custGeom>
            <a:ln w="12699">
              <a:solidFill>
                <a:srgbClr val="DC0081"/>
              </a:solidFill>
            </a:ln>
          </p:spPr>
          <p:txBody>
            <a:bodyPr wrap="square" lIns="0" tIns="0" rIns="0" bIns="0" rtlCol="0"/>
            <a:lstStyle/>
            <a:p/>
          </p:txBody>
        </p:sp>
        <p:sp>
          <p:nvSpPr>
            <p:cNvPr id="47" name="object 47"/>
            <p:cNvSpPr/>
            <p:nvPr/>
          </p:nvSpPr>
          <p:spPr>
            <a:xfrm>
              <a:off x="2951511" y="4662326"/>
              <a:ext cx="39370" cy="33655"/>
            </a:xfrm>
            <a:custGeom>
              <a:rect l="l" t="t" r="r" b="b"/>
              <a:pathLst>
                <a:path w="39369" h="33654">
                  <a:moveTo>
                    <a:pt x="35342" y="28723"/>
                  </a:moveTo>
                  <a:lnTo>
                    <a:pt x="3646" y="4839"/>
                  </a:lnTo>
                  <a:lnTo>
                    <a:pt x="7294" y="0"/>
                  </a:lnTo>
                  <a:lnTo>
                    <a:pt x="17345" y="1423"/>
                  </a:lnTo>
                  <a:lnTo>
                    <a:pt x="26098" y="8018"/>
                  </a:lnTo>
                  <a:lnTo>
                    <a:pt x="34851" y="14614"/>
                  </a:lnTo>
                  <a:lnTo>
                    <a:pt x="38989" y="23883"/>
                  </a:lnTo>
                  <a:lnTo>
                    <a:pt x="35342" y="28723"/>
                  </a:lnTo>
                  <a:close/>
                </a:path>
                <a:path w="39369" h="33654">
                  <a:moveTo>
                    <a:pt x="21643" y="32139"/>
                  </a:moveTo>
                  <a:lnTo>
                    <a:pt x="4138" y="18948"/>
                  </a:lnTo>
                  <a:lnTo>
                    <a:pt x="0" y="9678"/>
                  </a:lnTo>
                  <a:lnTo>
                    <a:pt x="3647" y="4838"/>
                  </a:lnTo>
                  <a:lnTo>
                    <a:pt x="35342" y="28723"/>
                  </a:lnTo>
                  <a:lnTo>
                    <a:pt x="31695" y="33563"/>
                  </a:lnTo>
                  <a:lnTo>
                    <a:pt x="21643" y="32139"/>
                  </a:lnTo>
                  <a:close/>
                </a:path>
                <a:path w="39369" h="33654">
                  <a:moveTo>
                    <a:pt x="35342" y="28723"/>
                  </a:moveTo>
                  <a:close/>
                </a:path>
              </a:pathLst>
            </a:custGeom>
            <a:solidFill>
              <a:srgbClr val="DC0081"/>
            </a:solidFill>
          </p:spPr>
          <p:txBody>
            <a:bodyPr wrap="square" lIns="0" tIns="0" rIns="0" bIns="0" rtlCol="0"/>
            <a:lstStyle/>
            <a:p/>
          </p:txBody>
        </p:sp>
        <p:sp>
          <p:nvSpPr>
            <p:cNvPr id="48" name="object 48"/>
            <p:cNvSpPr/>
            <p:nvPr/>
          </p:nvSpPr>
          <p:spPr>
            <a:xfrm>
              <a:off x="2951511" y="4662326"/>
              <a:ext cx="39370" cy="33655"/>
            </a:xfrm>
            <a:custGeom>
              <a:rect l="l" t="t" r="r" b="b"/>
              <a:pathLst>
                <a:path w="39369" h="33654">
                  <a:moveTo>
                    <a:pt x="3646" y="4839"/>
                  </a:moveTo>
                  <a:lnTo>
                    <a:pt x="7293" y="0"/>
                  </a:lnTo>
                  <a:lnTo>
                    <a:pt x="17345" y="1423"/>
                  </a:lnTo>
                  <a:lnTo>
                    <a:pt x="26098" y="8018"/>
                  </a:lnTo>
                  <a:lnTo>
                    <a:pt x="34850" y="14614"/>
                  </a:lnTo>
                  <a:lnTo>
                    <a:pt x="38989" y="23884"/>
                  </a:lnTo>
                  <a:lnTo>
                    <a:pt x="35342" y="28723"/>
                  </a:lnTo>
                  <a:lnTo>
                    <a:pt x="31695" y="33563"/>
                  </a:lnTo>
                  <a:lnTo>
                    <a:pt x="21643" y="32139"/>
                  </a:lnTo>
                  <a:lnTo>
                    <a:pt x="12891" y="25544"/>
                  </a:lnTo>
                  <a:lnTo>
                    <a:pt x="4138" y="18948"/>
                  </a:lnTo>
                  <a:lnTo>
                    <a:pt x="0" y="9678"/>
                  </a:lnTo>
                  <a:lnTo>
                    <a:pt x="3646" y="4839"/>
                  </a:lnTo>
                  <a:close/>
                </a:path>
              </a:pathLst>
            </a:custGeom>
            <a:ln w="12699">
              <a:solidFill>
                <a:srgbClr val="DC0081"/>
              </a:solidFill>
            </a:ln>
          </p:spPr>
          <p:txBody>
            <a:bodyPr wrap="square" lIns="0" tIns="0" rIns="0" bIns="0" rtlCol="0"/>
            <a:lstStyle/>
            <a:p/>
          </p:txBody>
        </p:sp>
        <p:sp>
          <p:nvSpPr>
            <p:cNvPr id="49" name="object 49"/>
            <p:cNvSpPr/>
            <p:nvPr/>
          </p:nvSpPr>
          <p:spPr>
            <a:xfrm>
              <a:off x="3034220" y="4770280"/>
              <a:ext cx="40640" cy="34925"/>
            </a:xfrm>
            <a:custGeom>
              <a:rect l="l" t="t" r="r" b="b"/>
              <a:pathLst>
                <a:path w="40639" h="34925">
                  <a:moveTo>
                    <a:pt x="36610" y="29679"/>
                  </a:moveTo>
                  <a:lnTo>
                    <a:pt x="3646" y="4839"/>
                  </a:lnTo>
                  <a:lnTo>
                    <a:pt x="7294" y="0"/>
                  </a:lnTo>
                  <a:lnTo>
                    <a:pt x="17629" y="1637"/>
                  </a:lnTo>
                  <a:lnTo>
                    <a:pt x="26732" y="8496"/>
                  </a:lnTo>
                  <a:lnTo>
                    <a:pt x="35835" y="15356"/>
                  </a:lnTo>
                  <a:lnTo>
                    <a:pt x="40257" y="24839"/>
                  </a:lnTo>
                  <a:lnTo>
                    <a:pt x="36610" y="29678"/>
                  </a:lnTo>
                  <a:close/>
                </a:path>
                <a:path w="40639" h="34925">
                  <a:moveTo>
                    <a:pt x="22628" y="32881"/>
                  </a:moveTo>
                  <a:lnTo>
                    <a:pt x="4422" y="19162"/>
                  </a:lnTo>
                  <a:lnTo>
                    <a:pt x="0" y="9678"/>
                  </a:lnTo>
                  <a:lnTo>
                    <a:pt x="3647" y="4838"/>
                  </a:lnTo>
                  <a:lnTo>
                    <a:pt x="36610" y="29679"/>
                  </a:lnTo>
                  <a:lnTo>
                    <a:pt x="32963" y="34518"/>
                  </a:lnTo>
                  <a:lnTo>
                    <a:pt x="22628" y="32881"/>
                  </a:lnTo>
                  <a:close/>
                </a:path>
                <a:path w="40639" h="34925">
                  <a:moveTo>
                    <a:pt x="36610" y="29679"/>
                  </a:moveTo>
                  <a:close/>
                </a:path>
              </a:pathLst>
            </a:custGeom>
            <a:solidFill>
              <a:srgbClr val="DC0081"/>
            </a:solidFill>
          </p:spPr>
          <p:txBody>
            <a:bodyPr wrap="square" lIns="0" tIns="0" rIns="0" bIns="0" rtlCol="0"/>
            <a:lstStyle/>
            <a:p/>
          </p:txBody>
        </p:sp>
        <p:sp>
          <p:nvSpPr>
            <p:cNvPr id="50" name="object 50"/>
            <p:cNvSpPr/>
            <p:nvPr/>
          </p:nvSpPr>
          <p:spPr>
            <a:xfrm>
              <a:off x="3034220" y="4770279"/>
              <a:ext cx="40640" cy="34925"/>
            </a:xfrm>
            <a:custGeom>
              <a:rect l="l" t="t" r="r" b="b"/>
              <a:pathLst>
                <a:path w="40639" h="34925">
                  <a:moveTo>
                    <a:pt x="3646" y="4839"/>
                  </a:moveTo>
                  <a:lnTo>
                    <a:pt x="7293" y="0"/>
                  </a:lnTo>
                  <a:lnTo>
                    <a:pt x="17629" y="1637"/>
                  </a:lnTo>
                  <a:lnTo>
                    <a:pt x="26732" y="8496"/>
                  </a:lnTo>
                  <a:lnTo>
                    <a:pt x="35834" y="15355"/>
                  </a:lnTo>
                  <a:lnTo>
                    <a:pt x="40257" y="24839"/>
                  </a:lnTo>
                  <a:lnTo>
                    <a:pt x="36610" y="29679"/>
                  </a:lnTo>
                  <a:lnTo>
                    <a:pt x="32963" y="34518"/>
                  </a:lnTo>
                  <a:lnTo>
                    <a:pt x="22628" y="32881"/>
                  </a:lnTo>
                  <a:lnTo>
                    <a:pt x="13525" y="26022"/>
                  </a:lnTo>
                  <a:lnTo>
                    <a:pt x="4422" y="19162"/>
                  </a:lnTo>
                  <a:lnTo>
                    <a:pt x="0" y="9678"/>
                  </a:lnTo>
                  <a:lnTo>
                    <a:pt x="3646" y="4839"/>
                  </a:lnTo>
                  <a:close/>
                </a:path>
              </a:pathLst>
            </a:custGeom>
            <a:ln w="12699">
              <a:solidFill>
                <a:srgbClr val="DC0081"/>
              </a:solidFill>
            </a:ln>
          </p:spPr>
          <p:txBody>
            <a:bodyPr wrap="square" lIns="0" tIns="0" rIns="0" bIns="0" rtlCol="0"/>
            <a:lstStyle/>
            <a:p/>
          </p:txBody>
        </p:sp>
        <p:sp>
          <p:nvSpPr>
            <p:cNvPr id="51" name="object 51"/>
            <p:cNvSpPr/>
            <p:nvPr/>
          </p:nvSpPr>
          <p:spPr>
            <a:xfrm>
              <a:off x="1441958" y="4932926"/>
              <a:ext cx="40640" cy="34925"/>
            </a:xfrm>
            <a:custGeom>
              <a:rect l="l" t="t" r="r" b="b"/>
              <a:pathLst>
                <a:path w="40640" h="34925">
                  <a:moveTo>
                    <a:pt x="36610" y="29679"/>
                  </a:moveTo>
                  <a:lnTo>
                    <a:pt x="3646" y="4839"/>
                  </a:lnTo>
                  <a:lnTo>
                    <a:pt x="7294" y="0"/>
                  </a:lnTo>
                  <a:lnTo>
                    <a:pt x="17629" y="1637"/>
                  </a:lnTo>
                  <a:lnTo>
                    <a:pt x="26731" y="8496"/>
                  </a:lnTo>
                  <a:lnTo>
                    <a:pt x="35835" y="15356"/>
                  </a:lnTo>
                  <a:lnTo>
                    <a:pt x="40257" y="24839"/>
                  </a:lnTo>
                  <a:lnTo>
                    <a:pt x="36610" y="29678"/>
                  </a:lnTo>
                  <a:close/>
                </a:path>
                <a:path w="40640" h="34925">
                  <a:moveTo>
                    <a:pt x="22628" y="32881"/>
                  </a:moveTo>
                  <a:lnTo>
                    <a:pt x="4422" y="19162"/>
                  </a:lnTo>
                  <a:lnTo>
                    <a:pt x="0" y="9678"/>
                  </a:lnTo>
                  <a:lnTo>
                    <a:pt x="3647" y="4839"/>
                  </a:lnTo>
                  <a:lnTo>
                    <a:pt x="36610" y="29679"/>
                  </a:lnTo>
                  <a:lnTo>
                    <a:pt x="32963" y="34518"/>
                  </a:lnTo>
                  <a:lnTo>
                    <a:pt x="22628" y="32881"/>
                  </a:lnTo>
                  <a:close/>
                </a:path>
                <a:path w="40640" h="34925">
                  <a:moveTo>
                    <a:pt x="36610" y="29679"/>
                  </a:moveTo>
                  <a:close/>
                </a:path>
              </a:pathLst>
            </a:custGeom>
            <a:solidFill>
              <a:srgbClr val="DC0081"/>
            </a:solidFill>
          </p:spPr>
          <p:txBody>
            <a:bodyPr wrap="square" lIns="0" tIns="0" rIns="0" bIns="0" rtlCol="0"/>
            <a:lstStyle/>
            <a:p/>
          </p:txBody>
        </p:sp>
        <p:sp>
          <p:nvSpPr>
            <p:cNvPr id="52" name="object 52"/>
            <p:cNvSpPr/>
            <p:nvPr/>
          </p:nvSpPr>
          <p:spPr>
            <a:xfrm>
              <a:off x="1441958" y="4932926"/>
              <a:ext cx="40640" cy="34925"/>
            </a:xfrm>
            <a:custGeom>
              <a:rect l="l" t="t" r="r" b="b"/>
              <a:pathLst>
                <a:path w="40640" h="34925">
                  <a:moveTo>
                    <a:pt x="3646" y="4839"/>
                  </a:moveTo>
                  <a:lnTo>
                    <a:pt x="7293" y="0"/>
                  </a:lnTo>
                  <a:lnTo>
                    <a:pt x="17629" y="1637"/>
                  </a:lnTo>
                  <a:lnTo>
                    <a:pt x="26731" y="8496"/>
                  </a:lnTo>
                  <a:lnTo>
                    <a:pt x="35834" y="15355"/>
                  </a:lnTo>
                  <a:lnTo>
                    <a:pt x="40257" y="24839"/>
                  </a:lnTo>
                  <a:lnTo>
                    <a:pt x="36610" y="29679"/>
                  </a:lnTo>
                  <a:lnTo>
                    <a:pt x="32963" y="34518"/>
                  </a:lnTo>
                  <a:lnTo>
                    <a:pt x="22628" y="32881"/>
                  </a:lnTo>
                  <a:lnTo>
                    <a:pt x="13525" y="26022"/>
                  </a:lnTo>
                  <a:lnTo>
                    <a:pt x="4422" y="19162"/>
                  </a:lnTo>
                  <a:lnTo>
                    <a:pt x="0" y="9678"/>
                  </a:lnTo>
                  <a:lnTo>
                    <a:pt x="3646" y="4839"/>
                  </a:lnTo>
                  <a:close/>
                </a:path>
              </a:pathLst>
            </a:custGeom>
            <a:ln w="12699">
              <a:solidFill>
                <a:srgbClr val="DC0081"/>
              </a:solidFill>
            </a:ln>
          </p:spPr>
          <p:txBody>
            <a:bodyPr wrap="square" lIns="0" tIns="0" rIns="0" bIns="0" rtlCol="0"/>
            <a:lstStyle/>
            <a:p/>
          </p:txBody>
        </p:sp>
        <p:sp>
          <p:nvSpPr>
            <p:cNvPr id="53" name="object 53"/>
            <p:cNvSpPr/>
            <p:nvPr/>
          </p:nvSpPr>
          <p:spPr>
            <a:xfrm>
              <a:off x="1638957" y="4798817"/>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54" name="object 54"/>
            <p:cNvSpPr/>
            <p:nvPr/>
          </p:nvSpPr>
          <p:spPr>
            <a:xfrm>
              <a:off x="1638957" y="4798817"/>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55" name="object 55"/>
            <p:cNvSpPr/>
            <p:nvPr/>
          </p:nvSpPr>
          <p:spPr>
            <a:xfrm>
              <a:off x="1764370" y="4931775"/>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56" name="object 56"/>
            <p:cNvSpPr/>
            <p:nvPr/>
          </p:nvSpPr>
          <p:spPr>
            <a:xfrm>
              <a:off x="1764370" y="4931775"/>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57" name="object 57"/>
            <p:cNvSpPr/>
            <p:nvPr/>
          </p:nvSpPr>
          <p:spPr>
            <a:xfrm>
              <a:off x="2016057" y="4985497"/>
              <a:ext cx="38735" cy="36830"/>
            </a:xfrm>
            <a:custGeom>
              <a:rect l="l" t="t" r="r" b="b"/>
              <a:pathLst>
                <a:path w="38735" h="36829">
                  <a:moveTo>
                    <a:pt x="9018" y="31659"/>
                  </a:moveTo>
                  <a:lnTo>
                    <a:pt x="3396" y="25771"/>
                  </a:lnTo>
                  <a:lnTo>
                    <a:pt x="322" y="18951"/>
                  </a:lnTo>
                  <a:lnTo>
                    <a:pt x="0" y="12029"/>
                  </a:lnTo>
                  <a:lnTo>
                    <a:pt x="2636" y="5837"/>
                  </a:lnTo>
                  <a:lnTo>
                    <a:pt x="7861" y="1597"/>
                  </a:lnTo>
                  <a:lnTo>
                    <a:pt x="14604" y="0"/>
                  </a:lnTo>
                  <a:lnTo>
                    <a:pt x="22008" y="1076"/>
                  </a:lnTo>
                  <a:lnTo>
                    <a:pt x="29215" y="4856"/>
                  </a:lnTo>
                  <a:lnTo>
                    <a:pt x="34838" y="10744"/>
                  </a:lnTo>
                  <a:lnTo>
                    <a:pt x="37912" y="17564"/>
                  </a:lnTo>
                  <a:lnTo>
                    <a:pt x="38234" y="24486"/>
                  </a:lnTo>
                  <a:lnTo>
                    <a:pt x="35598" y="30678"/>
                  </a:lnTo>
                  <a:lnTo>
                    <a:pt x="30372" y="34918"/>
                  </a:lnTo>
                  <a:lnTo>
                    <a:pt x="23630" y="36516"/>
                  </a:lnTo>
                  <a:lnTo>
                    <a:pt x="16227" y="35440"/>
                  </a:lnTo>
                  <a:lnTo>
                    <a:pt x="9018" y="31659"/>
                  </a:lnTo>
                  <a:close/>
                </a:path>
              </a:pathLst>
            </a:custGeom>
            <a:solidFill>
              <a:srgbClr val="DC0081"/>
            </a:solidFill>
          </p:spPr>
          <p:txBody>
            <a:bodyPr wrap="square" lIns="0" tIns="0" rIns="0" bIns="0" rtlCol="0"/>
            <a:lstStyle/>
            <a:p/>
          </p:txBody>
        </p:sp>
        <p:sp>
          <p:nvSpPr>
            <p:cNvPr id="58" name="object 58"/>
            <p:cNvSpPr/>
            <p:nvPr/>
          </p:nvSpPr>
          <p:spPr>
            <a:xfrm>
              <a:off x="2016057" y="4985497"/>
              <a:ext cx="38735" cy="36830"/>
            </a:xfrm>
            <a:custGeom>
              <a:rect l="l" t="t" r="r" b="b"/>
              <a:pathLst>
                <a:path w="38735" h="36829">
                  <a:moveTo>
                    <a:pt x="2634" y="5838"/>
                  </a:moveTo>
                  <a:lnTo>
                    <a:pt x="7861" y="1598"/>
                  </a:lnTo>
                  <a:lnTo>
                    <a:pt x="14603" y="0"/>
                  </a:lnTo>
                  <a:lnTo>
                    <a:pt x="22006" y="1075"/>
                  </a:lnTo>
                  <a:lnTo>
                    <a:pt x="29215" y="4856"/>
                  </a:lnTo>
                  <a:lnTo>
                    <a:pt x="34837" y="10744"/>
                  </a:lnTo>
                  <a:lnTo>
                    <a:pt x="37912" y="17564"/>
                  </a:lnTo>
                  <a:lnTo>
                    <a:pt x="38234" y="24485"/>
                  </a:lnTo>
                  <a:lnTo>
                    <a:pt x="35598" y="30678"/>
                  </a:lnTo>
                  <a:lnTo>
                    <a:pt x="35598" y="30678"/>
                  </a:lnTo>
                  <a:lnTo>
                    <a:pt x="35599" y="30677"/>
                  </a:lnTo>
                  <a:lnTo>
                    <a:pt x="30372" y="34918"/>
                  </a:lnTo>
                  <a:lnTo>
                    <a:pt x="23630" y="36516"/>
                  </a:lnTo>
                  <a:lnTo>
                    <a:pt x="16227" y="35441"/>
                  </a:lnTo>
                  <a:lnTo>
                    <a:pt x="9018" y="31659"/>
                  </a:lnTo>
                  <a:lnTo>
                    <a:pt x="3396" y="25771"/>
                  </a:lnTo>
                  <a:lnTo>
                    <a:pt x="322" y="18951"/>
                  </a:lnTo>
                  <a:lnTo>
                    <a:pt x="0" y="12030"/>
                  </a:lnTo>
                  <a:lnTo>
                    <a:pt x="2635" y="5837"/>
                  </a:lnTo>
                  <a:close/>
                </a:path>
              </a:pathLst>
            </a:custGeom>
            <a:ln w="12699">
              <a:solidFill>
                <a:srgbClr val="DC0081"/>
              </a:solidFill>
            </a:ln>
          </p:spPr>
          <p:txBody>
            <a:bodyPr wrap="square" lIns="0" tIns="0" rIns="0" bIns="0" rtlCol="0"/>
            <a:lstStyle/>
            <a:p/>
          </p:txBody>
        </p:sp>
        <p:sp>
          <p:nvSpPr>
            <p:cNvPr id="59" name="object 59"/>
            <p:cNvSpPr/>
            <p:nvPr/>
          </p:nvSpPr>
          <p:spPr>
            <a:xfrm>
              <a:off x="1854857" y="4837542"/>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60" name="object 60"/>
            <p:cNvSpPr/>
            <p:nvPr/>
          </p:nvSpPr>
          <p:spPr>
            <a:xfrm>
              <a:off x="1854857" y="4837542"/>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61" name="object 61"/>
            <p:cNvSpPr/>
            <p:nvPr/>
          </p:nvSpPr>
          <p:spPr>
            <a:xfrm>
              <a:off x="2257932" y="4734136"/>
              <a:ext cx="40640" cy="34925"/>
            </a:xfrm>
            <a:custGeom>
              <a:rect l="l" t="t" r="r" b="b"/>
              <a:pathLst>
                <a:path w="40639" h="34925">
                  <a:moveTo>
                    <a:pt x="36610" y="29679"/>
                  </a:moveTo>
                  <a:lnTo>
                    <a:pt x="3646" y="4839"/>
                  </a:lnTo>
                  <a:lnTo>
                    <a:pt x="7294" y="0"/>
                  </a:lnTo>
                  <a:lnTo>
                    <a:pt x="17629" y="1637"/>
                  </a:lnTo>
                  <a:lnTo>
                    <a:pt x="26732" y="8496"/>
                  </a:lnTo>
                  <a:lnTo>
                    <a:pt x="35835" y="15356"/>
                  </a:lnTo>
                  <a:lnTo>
                    <a:pt x="40257" y="24839"/>
                  </a:lnTo>
                  <a:lnTo>
                    <a:pt x="36610" y="29678"/>
                  </a:lnTo>
                  <a:close/>
                </a:path>
                <a:path w="40639" h="34925">
                  <a:moveTo>
                    <a:pt x="22628" y="32881"/>
                  </a:moveTo>
                  <a:lnTo>
                    <a:pt x="4422" y="19162"/>
                  </a:lnTo>
                  <a:lnTo>
                    <a:pt x="0" y="9678"/>
                  </a:lnTo>
                  <a:lnTo>
                    <a:pt x="3647" y="4838"/>
                  </a:lnTo>
                  <a:lnTo>
                    <a:pt x="36610" y="29679"/>
                  </a:lnTo>
                  <a:lnTo>
                    <a:pt x="32963" y="34518"/>
                  </a:lnTo>
                  <a:lnTo>
                    <a:pt x="22628" y="32881"/>
                  </a:lnTo>
                  <a:close/>
                </a:path>
                <a:path w="40639" h="34925">
                  <a:moveTo>
                    <a:pt x="36610" y="29679"/>
                  </a:moveTo>
                  <a:close/>
                </a:path>
              </a:pathLst>
            </a:custGeom>
            <a:solidFill>
              <a:srgbClr val="DC0081"/>
            </a:solidFill>
          </p:spPr>
          <p:txBody>
            <a:bodyPr wrap="square" lIns="0" tIns="0" rIns="0" bIns="0" rtlCol="0"/>
            <a:lstStyle/>
            <a:p/>
          </p:txBody>
        </p:sp>
        <p:sp>
          <p:nvSpPr>
            <p:cNvPr id="62" name="object 62"/>
            <p:cNvSpPr/>
            <p:nvPr/>
          </p:nvSpPr>
          <p:spPr>
            <a:xfrm>
              <a:off x="2257932" y="4734135"/>
              <a:ext cx="40640" cy="34925"/>
            </a:xfrm>
            <a:custGeom>
              <a:rect l="l" t="t" r="r" b="b"/>
              <a:pathLst>
                <a:path w="40639" h="34925">
                  <a:moveTo>
                    <a:pt x="3646" y="4839"/>
                  </a:moveTo>
                  <a:lnTo>
                    <a:pt x="7293" y="0"/>
                  </a:lnTo>
                  <a:lnTo>
                    <a:pt x="17629" y="1637"/>
                  </a:lnTo>
                  <a:lnTo>
                    <a:pt x="26732" y="8496"/>
                  </a:lnTo>
                  <a:lnTo>
                    <a:pt x="35834" y="15355"/>
                  </a:lnTo>
                  <a:lnTo>
                    <a:pt x="40257" y="24839"/>
                  </a:lnTo>
                  <a:lnTo>
                    <a:pt x="36610" y="29679"/>
                  </a:lnTo>
                  <a:lnTo>
                    <a:pt x="32963" y="34518"/>
                  </a:lnTo>
                  <a:lnTo>
                    <a:pt x="22628" y="32881"/>
                  </a:lnTo>
                  <a:lnTo>
                    <a:pt x="13525" y="26022"/>
                  </a:lnTo>
                  <a:lnTo>
                    <a:pt x="4422" y="19162"/>
                  </a:lnTo>
                  <a:lnTo>
                    <a:pt x="0" y="9678"/>
                  </a:lnTo>
                  <a:lnTo>
                    <a:pt x="3646" y="4839"/>
                  </a:lnTo>
                  <a:close/>
                </a:path>
              </a:pathLst>
            </a:custGeom>
            <a:ln w="12699">
              <a:solidFill>
                <a:srgbClr val="DC0081"/>
              </a:solidFill>
            </a:ln>
          </p:spPr>
          <p:txBody>
            <a:bodyPr wrap="square" lIns="0" tIns="0" rIns="0" bIns="0" rtlCol="0"/>
            <a:lstStyle/>
            <a:p/>
          </p:txBody>
        </p:sp>
        <p:sp>
          <p:nvSpPr>
            <p:cNvPr id="63" name="object 63"/>
            <p:cNvSpPr/>
            <p:nvPr/>
          </p:nvSpPr>
          <p:spPr>
            <a:xfrm>
              <a:off x="1797738" y="4695034"/>
              <a:ext cx="33655" cy="35560"/>
            </a:xfrm>
            <a:custGeom>
              <a:rect l="l" t="t" r="r" b="b"/>
              <a:pathLst>
                <a:path w="33655" h="35560">
                  <a:moveTo>
                    <a:pt x="28183" y="26233"/>
                  </a:moveTo>
                  <a:lnTo>
                    <a:pt x="5362" y="9036"/>
                  </a:lnTo>
                  <a:lnTo>
                    <a:pt x="10726" y="1919"/>
                  </a:lnTo>
                  <a:lnTo>
                    <a:pt x="20182" y="0"/>
                  </a:lnTo>
                  <a:lnTo>
                    <a:pt x="26484" y="4748"/>
                  </a:lnTo>
                  <a:lnTo>
                    <a:pt x="32786" y="9497"/>
                  </a:lnTo>
                  <a:lnTo>
                    <a:pt x="33547" y="19116"/>
                  </a:lnTo>
                  <a:lnTo>
                    <a:pt x="28183" y="26232"/>
                  </a:lnTo>
                  <a:close/>
                </a:path>
                <a:path w="33655" h="35560">
                  <a:moveTo>
                    <a:pt x="13364" y="35269"/>
                  </a:moveTo>
                  <a:lnTo>
                    <a:pt x="760" y="25772"/>
                  </a:lnTo>
                  <a:lnTo>
                    <a:pt x="0" y="16153"/>
                  </a:lnTo>
                  <a:lnTo>
                    <a:pt x="5363" y="9036"/>
                  </a:lnTo>
                  <a:lnTo>
                    <a:pt x="28183" y="26233"/>
                  </a:lnTo>
                  <a:lnTo>
                    <a:pt x="22820" y="33349"/>
                  </a:lnTo>
                  <a:lnTo>
                    <a:pt x="13364" y="35269"/>
                  </a:lnTo>
                  <a:close/>
                </a:path>
                <a:path w="33655" h="35560">
                  <a:moveTo>
                    <a:pt x="28183" y="26233"/>
                  </a:moveTo>
                  <a:close/>
                </a:path>
              </a:pathLst>
            </a:custGeom>
            <a:solidFill>
              <a:srgbClr val="DC0081"/>
            </a:solidFill>
          </p:spPr>
          <p:txBody>
            <a:bodyPr wrap="square" lIns="0" tIns="0" rIns="0" bIns="0" rtlCol="0"/>
            <a:lstStyle/>
            <a:p/>
          </p:txBody>
        </p:sp>
        <p:sp>
          <p:nvSpPr>
            <p:cNvPr id="64" name="object 64"/>
            <p:cNvSpPr/>
            <p:nvPr/>
          </p:nvSpPr>
          <p:spPr>
            <a:xfrm>
              <a:off x="1797738" y="4695034"/>
              <a:ext cx="33655" cy="35560"/>
            </a:xfrm>
            <a:custGeom>
              <a:rect l="l" t="t" r="r" b="b"/>
              <a:pathLst>
                <a:path w="33655" h="35560">
                  <a:moveTo>
                    <a:pt x="5362" y="9036"/>
                  </a:moveTo>
                  <a:lnTo>
                    <a:pt x="10725" y="1919"/>
                  </a:lnTo>
                  <a:lnTo>
                    <a:pt x="20182" y="0"/>
                  </a:lnTo>
                  <a:lnTo>
                    <a:pt x="26484" y="4748"/>
                  </a:lnTo>
                  <a:lnTo>
                    <a:pt x="32785" y="9497"/>
                  </a:lnTo>
                  <a:lnTo>
                    <a:pt x="33547" y="19116"/>
                  </a:lnTo>
                  <a:lnTo>
                    <a:pt x="28183" y="26233"/>
                  </a:lnTo>
                  <a:lnTo>
                    <a:pt x="22820" y="33349"/>
                  </a:lnTo>
                  <a:lnTo>
                    <a:pt x="13364" y="35269"/>
                  </a:lnTo>
                  <a:lnTo>
                    <a:pt x="7062" y="30521"/>
                  </a:lnTo>
                  <a:lnTo>
                    <a:pt x="760" y="25772"/>
                  </a:lnTo>
                  <a:lnTo>
                    <a:pt x="0" y="16153"/>
                  </a:lnTo>
                  <a:lnTo>
                    <a:pt x="5362" y="9036"/>
                  </a:lnTo>
                  <a:close/>
                </a:path>
              </a:pathLst>
            </a:custGeom>
            <a:ln w="12699">
              <a:solidFill>
                <a:srgbClr val="DC0081"/>
              </a:solidFill>
            </a:ln>
          </p:spPr>
          <p:txBody>
            <a:bodyPr wrap="square" lIns="0" tIns="0" rIns="0" bIns="0" rtlCol="0"/>
            <a:lstStyle/>
            <a:p/>
          </p:txBody>
        </p:sp>
        <p:sp>
          <p:nvSpPr>
            <p:cNvPr id="65" name="object 65"/>
            <p:cNvSpPr/>
            <p:nvPr/>
          </p:nvSpPr>
          <p:spPr>
            <a:xfrm>
              <a:off x="2176905" y="4890598"/>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66" name="object 66"/>
            <p:cNvSpPr/>
            <p:nvPr/>
          </p:nvSpPr>
          <p:spPr>
            <a:xfrm>
              <a:off x="2176905" y="4890598"/>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67" name="object 67"/>
            <p:cNvSpPr/>
            <p:nvPr/>
          </p:nvSpPr>
          <p:spPr>
            <a:xfrm>
              <a:off x="2135875" y="4607257"/>
              <a:ext cx="33655" cy="35560"/>
            </a:xfrm>
            <a:custGeom>
              <a:rect l="l" t="t" r="r" b="b"/>
              <a:pathLst>
                <a:path w="33655" h="35560">
                  <a:moveTo>
                    <a:pt x="28183" y="26233"/>
                  </a:moveTo>
                  <a:lnTo>
                    <a:pt x="5362" y="9036"/>
                  </a:lnTo>
                  <a:lnTo>
                    <a:pt x="10726" y="1919"/>
                  </a:lnTo>
                  <a:lnTo>
                    <a:pt x="20182" y="0"/>
                  </a:lnTo>
                  <a:lnTo>
                    <a:pt x="26484" y="4748"/>
                  </a:lnTo>
                  <a:lnTo>
                    <a:pt x="32786" y="9497"/>
                  </a:lnTo>
                  <a:lnTo>
                    <a:pt x="33547" y="19116"/>
                  </a:lnTo>
                  <a:lnTo>
                    <a:pt x="28183" y="26232"/>
                  </a:lnTo>
                  <a:close/>
                </a:path>
                <a:path w="33655" h="35560">
                  <a:moveTo>
                    <a:pt x="13364" y="35269"/>
                  </a:moveTo>
                  <a:lnTo>
                    <a:pt x="760" y="25772"/>
                  </a:lnTo>
                  <a:lnTo>
                    <a:pt x="0" y="16153"/>
                  </a:lnTo>
                  <a:lnTo>
                    <a:pt x="5363" y="9036"/>
                  </a:lnTo>
                  <a:lnTo>
                    <a:pt x="28183" y="26233"/>
                  </a:lnTo>
                  <a:lnTo>
                    <a:pt x="22820" y="33349"/>
                  </a:lnTo>
                  <a:lnTo>
                    <a:pt x="13364" y="35269"/>
                  </a:lnTo>
                  <a:close/>
                </a:path>
                <a:path w="33655" h="35560">
                  <a:moveTo>
                    <a:pt x="28183" y="26233"/>
                  </a:moveTo>
                  <a:close/>
                </a:path>
              </a:pathLst>
            </a:custGeom>
            <a:solidFill>
              <a:srgbClr val="DC0081"/>
            </a:solidFill>
          </p:spPr>
          <p:txBody>
            <a:bodyPr wrap="square" lIns="0" tIns="0" rIns="0" bIns="0" rtlCol="0"/>
            <a:lstStyle/>
            <a:p/>
          </p:txBody>
        </p:sp>
        <p:sp>
          <p:nvSpPr>
            <p:cNvPr id="68" name="object 68"/>
            <p:cNvSpPr/>
            <p:nvPr/>
          </p:nvSpPr>
          <p:spPr>
            <a:xfrm>
              <a:off x="2135875" y="4607257"/>
              <a:ext cx="33655" cy="35560"/>
            </a:xfrm>
            <a:custGeom>
              <a:rect l="l" t="t" r="r" b="b"/>
              <a:pathLst>
                <a:path w="33655" h="35560">
                  <a:moveTo>
                    <a:pt x="5362" y="9036"/>
                  </a:moveTo>
                  <a:lnTo>
                    <a:pt x="10725" y="1919"/>
                  </a:lnTo>
                  <a:lnTo>
                    <a:pt x="20182" y="0"/>
                  </a:lnTo>
                  <a:lnTo>
                    <a:pt x="26484" y="4748"/>
                  </a:lnTo>
                  <a:lnTo>
                    <a:pt x="32785" y="9497"/>
                  </a:lnTo>
                  <a:lnTo>
                    <a:pt x="33547" y="19116"/>
                  </a:lnTo>
                  <a:lnTo>
                    <a:pt x="28183" y="26233"/>
                  </a:lnTo>
                  <a:lnTo>
                    <a:pt x="22820" y="33349"/>
                  </a:lnTo>
                  <a:lnTo>
                    <a:pt x="13364" y="35269"/>
                  </a:lnTo>
                  <a:lnTo>
                    <a:pt x="7062" y="30521"/>
                  </a:lnTo>
                  <a:lnTo>
                    <a:pt x="760" y="25772"/>
                  </a:lnTo>
                  <a:lnTo>
                    <a:pt x="0" y="16153"/>
                  </a:lnTo>
                  <a:lnTo>
                    <a:pt x="5362" y="9036"/>
                  </a:lnTo>
                  <a:close/>
                </a:path>
              </a:pathLst>
            </a:custGeom>
            <a:ln w="12699">
              <a:solidFill>
                <a:srgbClr val="DC0081"/>
              </a:solidFill>
            </a:ln>
          </p:spPr>
          <p:txBody>
            <a:bodyPr wrap="square" lIns="0" tIns="0" rIns="0" bIns="0" rtlCol="0"/>
            <a:lstStyle/>
            <a:p/>
          </p:txBody>
        </p:sp>
        <p:sp>
          <p:nvSpPr>
            <p:cNvPr id="69" name="object 69"/>
            <p:cNvSpPr/>
            <p:nvPr/>
          </p:nvSpPr>
          <p:spPr>
            <a:xfrm>
              <a:off x="2018529" y="4735302"/>
              <a:ext cx="30480" cy="27305"/>
            </a:xfrm>
            <a:custGeom>
              <a:rect l="l" t="t" r="r" b="b"/>
              <a:pathLst>
                <a:path w="30480" h="27303">
                  <a:moveTo>
                    <a:pt x="26467" y="22109"/>
                  </a:moveTo>
                  <a:lnTo>
                    <a:pt x="3646" y="4913"/>
                  </a:lnTo>
                  <a:lnTo>
                    <a:pt x="7294" y="73"/>
                  </a:lnTo>
                  <a:lnTo>
                    <a:pt x="15359" y="0"/>
                  </a:lnTo>
                  <a:lnTo>
                    <a:pt x="21660" y="4748"/>
                  </a:lnTo>
                  <a:lnTo>
                    <a:pt x="27962" y="9497"/>
                  </a:lnTo>
                  <a:lnTo>
                    <a:pt x="30114" y="17269"/>
                  </a:lnTo>
                  <a:lnTo>
                    <a:pt x="26467" y="22109"/>
                  </a:lnTo>
                  <a:close/>
                </a:path>
                <a:path w="30480" h="27303">
                  <a:moveTo>
                    <a:pt x="14755" y="27022"/>
                  </a:moveTo>
                  <a:lnTo>
                    <a:pt x="2152" y="17525"/>
                  </a:lnTo>
                  <a:lnTo>
                    <a:pt x="0" y="9752"/>
                  </a:lnTo>
                  <a:lnTo>
                    <a:pt x="3647" y="4912"/>
                  </a:lnTo>
                  <a:lnTo>
                    <a:pt x="26467" y="22109"/>
                  </a:lnTo>
                  <a:lnTo>
                    <a:pt x="22820" y="26949"/>
                  </a:lnTo>
                  <a:lnTo>
                    <a:pt x="14755" y="27022"/>
                  </a:lnTo>
                  <a:close/>
                </a:path>
                <a:path w="30480" h="27303">
                  <a:moveTo>
                    <a:pt x="26467" y="22109"/>
                  </a:moveTo>
                  <a:close/>
                </a:path>
              </a:pathLst>
            </a:custGeom>
            <a:solidFill>
              <a:srgbClr val="DC0081"/>
            </a:solidFill>
          </p:spPr>
          <p:txBody>
            <a:bodyPr wrap="square" lIns="0" tIns="0" rIns="0" bIns="0" rtlCol="0"/>
            <a:lstStyle/>
            <a:p/>
          </p:txBody>
        </p:sp>
        <p:sp>
          <p:nvSpPr>
            <p:cNvPr id="70" name="object 70"/>
            <p:cNvSpPr/>
            <p:nvPr/>
          </p:nvSpPr>
          <p:spPr>
            <a:xfrm>
              <a:off x="2018529" y="4735302"/>
              <a:ext cx="30480" cy="27305"/>
            </a:xfrm>
            <a:custGeom>
              <a:rect l="l" t="t" r="r" b="b"/>
              <a:pathLst>
                <a:path w="30480" h="27303">
                  <a:moveTo>
                    <a:pt x="3646" y="4913"/>
                  </a:moveTo>
                  <a:lnTo>
                    <a:pt x="7293" y="73"/>
                  </a:lnTo>
                  <a:lnTo>
                    <a:pt x="15359" y="0"/>
                  </a:lnTo>
                  <a:lnTo>
                    <a:pt x="21660" y="4748"/>
                  </a:lnTo>
                  <a:lnTo>
                    <a:pt x="27962" y="9497"/>
                  </a:lnTo>
                  <a:lnTo>
                    <a:pt x="30114" y="17269"/>
                  </a:lnTo>
                  <a:lnTo>
                    <a:pt x="26467" y="22109"/>
                  </a:lnTo>
                  <a:lnTo>
                    <a:pt x="22820" y="26949"/>
                  </a:lnTo>
                  <a:lnTo>
                    <a:pt x="14755" y="27022"/>
                  </a:lnTo>
                  <a:lnTo>
                    <a:pt x="8454" y="22274"/>
                  </a:lnTo>
                  <a:lnTo>
                    <a:pt x="2152" y="17525"/>
                  </a:lnTo>
                  <a:lnTo>
                    <a:pt x="0" y="9752"/>
                  </a:lnTo>
                  <a:lnTo>
                    <a:pt x="3646" y="4912"/>
                  </a:lnTo>
                  <a:close/>
                </a:path>
              </a:pathLst>
            </a:custGeom>
            <a:ln w="12699">
              <a:solidFill>
                <a:srgbClr val="DC0081"/>
              </a:solidFill>
            </a:ln>
          </p:spPr>
          <p:txBody>
            <a:bodyPr wrap="square" lIns="0" tIns="0" rIns="0" bIns="0" rtlCol="0"/>
            <a:lstStyle/>
            <a:p/>
          </p:txBody>
        </p:sp>
        <p:sp>
          <p:nvSpPr>
            <p:cNvPr id="71" name="object 71"/>
            <p:cNvSpPr/>
            <p:nvPr/>
          </p:nvSpPr>
          <p:spPr>
            <a:xfrm>
              <a:off x="1930715" y="4628304"/>
              <a:ext cx="33020" cy="36195"/>
            </a:xfrm>
            <a:custGeom>
              <a:rect l="l" t="t" r="r" b="b"/>
              <a:pathLst>
                <a:path w="33019" h="36195">
                  <a:moveTo>
                    <a:pt x="27129" y="26007"/>
                  </a:moveTo>
                  <a:lnTo>
                    <a:pt x="5576" y="9766"/>
                  </a:lnTo>
                  <a:lnTo>
                    <a:pt x="11154" y="2364"/>
                  </a:lnTo>
                  <a:lnTo>
                    <a:pt x="20500" y="0"/>
                  </a:lnTo>
                  <a:lnTo>
                    <a:pt x="26452" y="4484"/>
                  </a:lnTo>
                  <a:lnTo>
                    <a:pt x="32404" y="8969"/>
                  </a:lnTo>
                  <a:lnTo>
                    <a:pt x="32707" y="18605"/>
                  </a:lnTo>
                  <a:lnTo>
                    <a:pt x="27129" y="26007"/>
                  </a:lnTo>
                  <a:close/>
                </a:path>
                <a:path w="33019" h="36195">
                  <a:moveTo>
                    <a:pt x="12206" y="35772"/>
                  </a:moveTo>
                  <a:lnTo>
                    <a:pt x="6254" y="31287"/>
                  </a:lnTo>
                  <a:lnTo>
                    <a:pt x="303" y="26802"/>
                  </a:lnTo>
                  <a:lnTo>
                    <a:pt x="0" y="17167"/>
                  </a:lnTo>
                  <a:lnTo>
                    <a:pt x="5577" y="9764"/>
                  </a:lnTo>
                  <a:lnTo>
                    <a:pt x="27129" y="26007"/>
                  </a:lnTo>
                  <a:lnTo>
                    <a:pt x="21552" y="33408"/>
                  </a:lnTo>
                  <a:lnTo>
                    <a:pt x="12206" y="35772"/>
                  </a:lnTo>
                  <a:close/>
                </a:path>
              </a:pathLst>
            </a:custGeom>
            <a:solidFill>
              <a:srgbClr val="DC0081"/>
            </a:solidFill>
          </p:spPr>
          <p:txBody>
            <a:bodyPr wrap="square" lIns="0" tIns="0" rIns="0" bIns="0" rtlCol="0"/>
            <a:lstStyle/>
            <a:p/>
          </p:txBody>
        </p:sp>
        <p:sp>
          <p:nvSpPr>
            <p:cNvPr id="72" name="object 72"/>
            <p:cNvSpPr/>
            <p:nvPr/>
          </p:nvSpPr>
          <p:spPr>
            <a:xfrm>
              <a:off x="1930715" y="4628304"/>
              <a:ext cx="33020" cy="36195"/>
            </a:xfrm>
            <a:custGeom>
              <a:rect l="l" t="t" r="r" b="b"/>
              <a:pathLst>
                <a:path w="33019" h="36195">
                  <a:moveTo>
                    <a:pt x="5576" y="9766"/>
                  </a:moveTo>
                  <a:lnTo>
                    <a:pt x="11154" y="2364"/>
                  </a:lnTo>
                  <a:lnTo>
                    <a:pt x="20500" y="0"/>
                  </a:lnTo>
                  <a:lnTo>
                    <a:pt x="26452" y="4484"/>
                  </a:lnTo>
                  <a:lnTo>
                    <a:pt x="32404" y="8969"/>
                  </a:lnTo>
                  <a:lnTo>
                    <a:pt x="32707" y="18605"/>
                  </a:lnTo>
                  <a:lnTo>
                    <a:pt x="27129" y="26007"/>
                  </a:lnTo>
                  <a:lnTo>
                    <a:pt x="21552" y="33408"/>
                  </a:lnTo>
                  <a:lnTo>
                    <a:pt x="12206" y="35772"/>
                  </a:lnTo>
                  <a:lnTo>
                    <a:pt x="6254" y="31287"/>
                  </a:lnTo>
                  <a:lnTo>
                    <a:pt x="303" y="26802"/>
                  </a:lnTo>
                  <a:lnTo>
                    <a:pt x="0" y="17166"/>
                  </a:lnTo>
                  <a:lnTo>
                    <a:pt x="5577" y="9764"/>
                  </a:lnTo>
                  <a:close/>
                </a:path>
              </a:pathLst>
            </a:custGeom>
            <a:ln w="12699">
              <a:solidFill>
                <a:srgbClr val="DC0081"/>
              </a:solidFill>
            </a:ln>
          </p:spPr>
          <p:txBody>
            <a:bodyPr wrap="square" lIns="0" tIns="0" rIns="0" bIns="0" rtlCol="0"/>
            <a:lstStyle/>
            <a:p/>
          </p:txBody>
        </p:sp>
        <p:sp>
          <p:nvSpPr>
            <p:cNvPr id="73" name="object 73"/>
            <p:cNvSpPr/>
            <p:nvPr/>
          </p:nvSpPr>
          <p:spPr>
            <a:xfrm>
              <a:off x="2002494" y="4876268"/>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74" name="object 74"/>
            <p:cNvSpPr/>
            <p:nvPr/>
          </p:nvSpPr>
          <p:spPr>
            <a:xfrm>
              <a:off x="2002494" y="4876268"/>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75" name="object 75"/>
            <p:cNvSpPr/>
            <p:nvPr/>
          </p:nvSpPr>
          <p:spPr>
            <a:xfrm>
              <a:off x="2410354" y="4780494"/>
              <a:ext cx="32384" cy="34925"/>
            </a:xfrm>
            <a:custGeom>
              <a:rect l="l" t="t" r="r" b="b"/>
              <a:pathLst>
                <a:path w="32384" h="34925">
                  <a:moveTo>
                    <a:pt x="26915" y="25492"/>
                  </a:moveTo>
                  <a:lnTo>
                    <a:pt x="5362" y="9250"/>
                  </a:lnTo>
                  <a:lnTo>
                    <a:pt x="10726" y="2133"/>
                  </a:lnTo>
                  <a:lnTo>
                    <a:pt x="19898" y="0"/>
                  </a:lnTo>
                  <a:lnTo>
                    <a:pt x="25849" y="4484"/>
                  </a:lnTo>
                  <a:lnTo>
                    <a:pt x="31801" y="8969"/>
                  </a:lnTo>
                  <a:lnTo>
                    <a:pt x="32279" y="18374"/>
                  </a:lnTo>
                  <a:lnTo>
                    <a:pt x="26915" y="25492"/>
                  </a:lnTo>
                  <a:close/>
                </a:path>
                <a:path w="32384" h="34925">
                  <a:moveTo>
                    <a:pt x="12380" y="34742"/>
                  </a:moveTo>
                  <a:lnTo>
                    <a:pt x="477" y="25772"/>
                  </a:lnTo>
                  <a:lnTo>
                    <a:pt x="0" y="16367"/>
                  </a:lnTo>
                  <a:lnTo>
                    <a:pt x="5362" y="9250"/>
                  </a:lnTo>
                  <a:lnTo>
                    <a:pt x="26915" y="25492"/>
                  </a:lnTo>
                  <a:lnTo>
                    <a:pt x="21553" y="32608"/>
                  </a:lnTo>
                  <a:lnTo>
                    <a:pt x="12380" y="34742"/>
                  </a:lnTo>
                  <a:close/>
                </a:path>
              </a:pathLst>
            </a:custGeom>
            <a:solidFill>
              <a:srgbClr val="DC0081"/>
            </a:solidFill>
          </p:spPr>
          <p:txBody>
            <a:bodyPr wrap="square" lIns="0" tIns="0" rIns="0" bIns="0" rtlCol="0"/>
            <a:lstStyle/>
            <a:p/>
          </p:txBody>
        </p:sp>
        <p:sp>
          <p:nvSpPr>
            <p:cNvPr id="76" name="object 76"/>
            <p:cNvSpPr/>
            <p:nvPr/>
          </p:nvSpPr>
          <p:spPr>
            <a:xfrm>
              <a:off x="2410354" y="4780494"/>
              <a:ext cx="32384" cy="34925"/>
            </a:xfrm>
            <a:custGeom>
              <a:rect l="l" t="t" r="r" b="b"/>
              <a:pathLst>
                <a:path w="32384" h="34925">
                  <a:moveTo>
                    <a:pt x="5362" y="9250"/>
                  </a:moveTo>
                  <a:lnTo>
                    <a:pt x="10725" y="2133"/>
                  </a:lnTo>
                  <a:lnTo>
                    <a:pt x="19898" y="0"/>
                  </a:lnTo>
                  <a:lnTo>
                    <a:pt x="25849" y="4484"/>
                  </a:lnTo>
                  <a:lnTo>
                    <a:pt x="31801" y="8969"/>
                  </a:lnTo>
                  <a:lnTo>
                    <a:pt x="32279" y="18374"/>
                  </a:lnTo>
                  <a:lnTo>
                    <a:pt x="26915" y="25491"/>
                  </a:lnTo>
                  <a:lnTo>
                    <a:pt x="21553" y="32608"/>
                  </a:lnTo>
                  <a:lnTo>
                    <a:pt x="12380" y="34742"/>
                  </a:lnTo>
                  <a:lnTo>
                    <a:pt x="6428" y="30257"/>
                  </a:lnTo>
                  <a:lnTo>
                    <a:pt x="477" y="25772"/>
                  </a:lnTo>
                  <a:lnTo>
                    <a:pt x="0" y="16367"/>
                  </a:lnTo>
                  <a:lnTo>
                    <a:pt x="5362" y="9250"/>
                  </a:lnTo>
                  <a:close/>
                </a:path>
              </a:pathLst>
            </a:custGeom>
            <a:ln w="12699">
              <a:solidFill>
                <a:srgbClr val="DC0081"/>
              </a:solidFill>
            </a:ln>
          </p:spPr>
          <p:txBody>
            <a:bodyPr wrap="square" lIns="0" tIns="0" rIns="0" bIns="0" rtlCol="0"/>
            <a:lstStyle/>
            <a:p/>
          </p:txBody>
        </p:sp>
        <p:sp>
          <p:nvSpPr>
            <p:cNvPr id="77" name="object 77"/>
            <p:cNvSpPr/>
            <p:nvPr/>
          </p:nvSpPr>
          <p:spPr>
            <a:xfrm>
              <a:off x="2597592" y="4591121"/>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78" name="object 78"/>
            <p:cNvSpPr/>
            <p:nvPr/>
          </p:nvSpPr>
          <p:spPr>
            <a:xfrm>
              <a:off x="2597592" y="4591121"/>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79" name="object 79"/>
            <p:cNvSpPr/>
            <p:nvPr/>
          </p:nvSpPr>
          <p:spPr>
            <a:xfrm>
              <a:off x="2423182" y="4632298"/>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80" name="object 80"/>
            <p:cNvSpPr/>
            <p:nvPr/>
          </p:nvSpPr>
          <p:spPr>
            <a:xfrm>
              <a:off x="2423182" y="4632298"/>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81" name="object 81"/>
            <p:cNvSpPr/>
            <p:nvPr/>
          </p:nvSpPr>
          <p:spPr>
            <a:xfrm>
              <a:off x="2307294" y="4558719"/>
              <a:ext cx="29209" cy="26670"/>
            </a:xfrm>
            <a:custGeom>
              <a:rect l="l" t="t" r="r" b="b"/>
              <a:pathLst>
                <a:path w="29209" h="26670">
                  <a:moveTo>
                    <a:pt x="25199" y="21368"/>
                  </a:moveTo>
                  <a:lnTo>
                    <a:pt x="3646" y="5127"/>
                  </a:lnTo>
                  <a:lnTo>
                    <a:pt x="7294" y="287"/>
                  </a:lnTo>
                  <a:lnTo>
                    <a:pt x="15075" y="0"/>
                  </a:lnTo>
                  <a:lnTo>
                    <a:pt x="21026" y="4484"/>
                  </a:lnTo>
                  <a:lnTo>
                    <a:pt x="26978" y="8970"/>
                  </a:lnTo>
                  <a:lnTo>
                    <a:pt x="28846" y="16528"/>
                  </a:lnTo>
                  <a:lnTo>
                    <a:pt x="25199" y="21368"/>
                  </a:lnTo>
                  <a:close/>
                </a:path>
                <a:path w="29209" h="26670">
                  <a:moveTo>
                    <a:pt x="13771" y="26495"/>
                  </a:moveTo>
                  <a:lnTo>
                    <a:pt x="1868" y="17525"/>
                  </a:lnTo>
                  <a:lnTo>
                    <a:pt x="0" y="9966"/>
                  </a:lnTo>
                  <a:lnTo>
                    <a:pt x="3646" y="5126"/>
                  </a:lnTo>
                  <a:lnTo>
                    <a:pt x="25199" y="21368"/>
                  </a:lnTo>
                  <a:lnTo>
                    <a:pt x="21553" y="26207"/>
                  </a:lnTo>
                  <a:lnTo>
                    <a:pt x="13771" y="26495"/>
                  </a:lnTo>
                  <a:close/>
                </a:path>
              </a:pathLst>
            </a:custGeom>
            <a:solidFill>
              <a:srgbClr val="DC0081"/>
            </a:solidFill>
          </p:spPr>
          <p:txBody>
            <a:bodyPr wrap="square" lIns="0" tIns="0" rIns="0" bIns="0" rtlCol="0"/>
            <a:lstStyle/>
            <a:p/>
          </p:txBody>
        </p:sp>
        <p:sp>
          <p:nvSpPr>
            <p:cNvPr id="82" name="object 82"/>
            <p:cNvSpPr/>
            <p:nvPr/>
          </p:nvSpPr>
          <p:spPr>
            <a:xfrm>
              <a:off x="2307294" y="4558719"/>
              <a:ext cx="29209" cy="26670"/>
            </a:xfrm>
            <a:custGeom>
              <a:rect l="l" t="t" r="r" b="b"/>
              <a:pathLst>
                <a:path w="29209" h="26670">
                  <a:moveTo>
                    <a:pt x="3646" y="5127"/>
                  </a:moveTo>
                  <a:lnTo>
                    <a:pt x="7293" y="287"/>
                  </a:lnTo>
                  <a:lnTo>
                    <a:pt x="15075" y="0"/>
                  </a:lnTo>
                  <a:lnTo>
                    <a:pt x="21026" y="4484"/>
                  </a:lnTo>
                  <a:lnTo>
                    <a:pt x="26978" y="8969"/>
                  </a:lnTo>
                  <a:lnTo>
                    <a:pt x="28846" y="16528"/>
                  </a:lnTo>
                  <a:lnTo>
                    <a:pt x="25199" y="21368"/>
                  </a:lnTo>
                  <a:lnTo>
                    <a:pt x="21553" y="26207"/>
                  </a:lnTo>
                  <a:lnTo>
                    <a:pt x="13771" y="26495"/>
                  </a:lnTo>
                  <a:lnTo>
                    <a:pt x="7820" y="22010"/>
                  </a:lnTo>
                  <a:lnTo>
                    <a:pt x="1868" y="17525"/>
                  </a:lnTo>
                  <a:lnTo>
                    <a:pt x="0" y="9966"/>
                  </a:lnTo>
                  <a:lnTo>
                    <a:pt x="3646" y="5126"/>
                  </a:lnTo>
                  <a:close/>
                </a:path>
              </a:pathLst>
            </a:custGeom>
            <a:ln w="12699">
              <a:solidFill>
                <a:srgbClr val="DC0081"/>
              </a:solidFill>
            </a:ln>
          </p:spPr>
          <p:txBody>
            <a:bodyPr wrap="square" lIns="0" tIns="0" rIns="0" bIns="0" rtlCol="0"/>
            <a:lstStyle/>
            <a:p/>
          </p:txBody>
        </p:sp>
        <p:sp>
          <p:nvSpPr>
            <p:cNvPr id="83" name="object 83"/>
            <p:cNvSpPr/>
            <p:nvPr/>
          </p:nvSpPr>
          <p:spPr>
            <a:xfrm>
              <a:off x="3219765" y="4781915"/>
              <a:ext cx="33020" cy="36195"/>
            </a:xfrm>
            <a:custGeom>
              <a:rect l="l" t="t" r="r" b="b"/>
              <a:pathLst>
                <a:path w="33020" h="36195">
                  <a:moveTo>
                    <a:pt x="27129" y="26007"/>
                  </a:moveTo>
                  <a:lnTo>
                    <a:pt x="5576" y="9766"/>
                  </a:lnTo>
                  <a:lnTo>
                    <a:pt x="11154" y="2364"/>
                  </a:lnTo>
                  <a:lnTo>
                    <a:pt x="20500" y="0"/>
                  </a:lnTo>
                  <a:lnTo>
                    <a:pt x="26452" y="4484"/>
                  </a:lnTo>
                  <a:lnTo>
                    <a:pt x="32404" y="8969"/>
                  </a:lnTo>
                  <a:lnTo>
                    <a:pt x="32707" y="18605"/>
                  </a:lnTo>
                  <a:lnTo>
                    <a:pt x="27129" y="26007"/>
                  </a:lnTo>
                  <a:close/>
                </a:path>
                <a:path w="33020" h="36195">
                  <a:moveTo>
                    <a:pt x="12206" y="35772"/>
                  </a:moveTo>
                  <a:lnTo>
                    <a:pt x="6254" y="31287"/>
                  </a:lnTo>
                  <a:lnTo>
                    <a:pt x="303" y="26802"/>
                  </a:lnTo>
                  <a:lnTo>
                    <a:pt x="0" y="17167"/>
                  </a:lnTo>
                  <a:lnTo>
                    <a:pt x="5577" y="9764"/>
                  </a:lnTo>
                  <a:lnTo>
                    <a:pt x="27129" y="26007"/>
                  </a:lnTo>
                  <a:lnTo>
                    <a:pt x="21552" y="33408"/>
                  </a:lnTo>
                  <a:lnTo>
                    <a:pt x="12206" y="35772"/>
                  </a:lnTo>
                  <a:close/>
                </a:path>
              </a:pathLst>
            </a:custGeom>
            <a:solidFill>
              <a:srgbClr val="DC0081"/>
            </a:solidFill>
          </p:spPr>
          <p:txBody>
            <a:bodyPr wrap="square" lIns="0" tIns="0" rIns="0" bIns="0" rtlCol="0"/>
            <a:lstStyle/>
            <a:p/>
          </p:txBody>
        </p:sp>
        <p:sp>
          <p:nvSpPr>
            <p:cNvPr id="84" name="object 84"/>
            <p:cNvSpPr/>
            <p:nvPr/>
          </p:nvSpPr>
          <p:spPr>
            <a:xfrm>
              <a:off x="3219765" y="4781915"/>
              <a:ext cx="33020" cy="36195"/>
            </a:xfrm>
            <a:custGeom>
              <a:rect l="l" t="t" r="r" b="b"/>
              <a:pathLst>
                <a:path w="33020" h="36195">
                  <a:moveTo>
                    <a:pt x="5576" y="9766"/>
                  </a:moveTo>
                  <a:lnTo>
                    <a:pt x="11154" y="2364"/>
                  </a:lnTo>
                  <a:lnTo>
                    <a:pt x="20500" y="0"/>
                  </a:lnTo>
                  <a:lnTo>
                    <a:pt x="26452" y="4484"/>
                  </a:lnTo>
                  <a:lnTo>
                    <a:pt x="32404" y="8969"/>
                  </a:lnTo>
                  <a:lnTo>
                    <a:pt x="32707" y="18605"/>
                  </a:lnTo>
                  <a:lnTo>
                    <a:pt x="27129" y="26007"/>
                  </a:lnTo>
                  <a:lnTo>
                    <a:pt x="21552" y="33408"/>
                  </a:lnTo>
                  <a:lnTo>
                    <a:pt x="12206" y="35772"/>
                  </a:lnTo>
                  <a:lnTo>
                    <a:pt x="6254" y="31287"/>
                  </a:lnTo>
                  <a:lnTo>
                    <a:pt x="303" y="26802"/>
                  </a:lnTo>
                  <a:lnTo>
                    <a:pt x="0" y="17166"/>
                  </a:lnTo>
                  <a:lnTo>
                    <a:pt x="5577" y="9764"/>
                  </a:lnTo>
                  <a:close/>
                </a:path>
              </a:pathLst>
            </a:custGeom>
            <a:ln w="12699">
              <a:solidFill>
                <a:srgbClr val="DC0081"/>
              </a:solidFill>
            </a:ln>
          </p:spPr>
          <p:txBody>
            <a:bodyPr wrap="square" lIns="0" tIns="0" rIns="0" bIns="0" rtlCol="0"/>
            <a:lstStyle/>
            <a:p/>
          </p:txBody>
        </p:sp>
        <p:sp>
          <p:nvSpPr>
            <p:cNvPr id="85" name="object 85"/>
            <p:cNvSpPr/>
            <p:nvPr/>
          </p:nvSpPr>
          <p:spPr>
            <a:xfrm>
              <a:off x="1019174" y="4758495"/>
              <a:ext cx="2167255" cy="0"/>
            </a:xfrm>
            <a:custGeom>
              <a:rect l="l" t="t" r="r" b="b"/>
              <a:pathLst>
                <a:path w="2167255">
                  <a:moveTo>
                    <a:pt x="0" y="0"/>
                  </a:moveTo>
                  <a:lnTo>
                    <a:pt x="2166937" y="0"/>
                  </a:lnTo>
                </a:path>
              </a:pathLst>
            </a:custGeom>
            <a:ln w="12700">
              <a:solidFill>
                <a:srgbClr val="2C3766"/>
              </a:solidFill>
            </a:ln>
          </p:spPr>
          <p:txBody>
            <a:bodyPr wrap="square" lIns="0" tIns="0" rIns="0" bIns="0" rtlCol="0"/>
            <a:lstStyle/>
            <a:p/>
          </p:txBody>
        </p:sp>
        <p:sp>
          <p:nvSpPr>
            <p:cNvPr id="86" name="object 86"/>
            <p:cNvSpPr/>
            <p:nvPr/>
          </p:nvSpPr>
          <p:spPr>
            <a:xfrm>
              <a:off x="2749992" y="4715042"/>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87" name="object 87"/>
            <p:cNvSpPr/>
            <p:nvPr/>
          </p:nvSpPr>
          <p:spPr>
            <a:xfrm>
              <a:off x="2749992" y="4715042"/>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88" name="object 88"/>
            <p:cNvSpPr/>
            <p:nvPr/>
          </p:nvSpPr>
          <p:spPr>
            <a:xfrm>
              <a:off x="2902392" y="4838964"/>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89" name="object 89"/>
            <p:cNvSpPr/>
            <p:nvPr/>
          </p:nvSpPr>
          <p:spPr>
            <a:xfrm>
              <a:off x="2902392" y="4838964"/>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90" name="object 90"/>
            <p:cNvSpPr/>
            <p:nvPr/>
          </p:nvSpPr>
          <p:spPr>
            <a:xfrm>
              <a:off x="3054792" y="4962885"/>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91" name="object 91"/>
            <p:cNvSpPr/>
            <p:nvPr/>
          </p:nvSpPr>
          <p:spPr>
            <a:xfrm>
              <a:off x="3054792" y="4962885"/>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92" name="object 92"/>
            <p:cNvSpPr/>
            <p:nvPr/>
          </p:nvSpPr>
          <p:spPr>
            <a:xfrm>
              <a:off x="3105593" y="4498179"/>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93" name="object 93"/>
            <p:cNvSpPr/>
            <p:nvPr/>
          </p:nvSpPr>
          <p:spPr>
            <a:xfrm>
              <a:off x="3105593" y="4498179"/>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94" name="object 94"/>
            <p:cNvSpPr/>
            <p:nvPr/>
          </p:nvSpPr>
          <p:spPr>
            <a:xfrm>
              <a:off x="2419792" y="4436218"/>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95" name="object 95"/>
            <p:cNvSpPr/>
            <p:nvPr/>
          </p:nvSpPr>
          <p:spPr>
            <a:xfrm>
              <a:off x="2419792" y="4436218"/>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96" name="object 96"/>
            <p:cNvSpPr/>
            <p:nvPr/>
          </p:nvSpPr>
          <p:spPr>
            <a:xfrm>
              <a:off x="2648392" y="4436218"/>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97" name="object 97"/>
            <p:cNvSpPr/>
            <p:nvPr/>
          </p:nvSpPr>
          <p:spPr>
            <a:xfrm>
              <a:off x="2648392" y="4436218"/>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98" name="object 98"/>
            <p:cNvSpPr/>
            <p:nvPr/>
          </p:nvSpPr>
          <p:spPr>
            <a:xfrm>
              <a:off x="2114992" y="4436218"/>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99" name="object 99"/>
            <p:cNvSpPr/>
            <p:nvPr/>
          </p:nvSpPr>
          <p:spPr>
            <a:xfrm>
              <a:off x="2114992" y="4436218"/>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00" name="object 100"/>
            <p:cNvSpPr/>
            <p:nvPr/>
          </p:nvSpPr>
          <p:spPr>
            <a:xfrm>
              <a:off x="1962593" y="4498179"/>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01" name="object 101"/>
            <p:cNvSpPr/>
            <p:nvPr/>
          </p:nvSpPr>
          <p:spPr>
            <a:xfrm>
              <a:off x="1962593" y="4498179"/>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02" name="object 102"/>
            <p:cNvSpPr/>
            <p:nvPr/>
          </p:nvSpPr>
          <p:spPr>
            <a:xfrm>
              <a:off x="2419792" y="4312296"/>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03" name="object 103"/>
            <p:cNvSpPr/>
            <p:nvPr/>
          </p:nvSpPr>
          <p:spPr>
            <a:xfrm>
              <a:off x="2419792" y="4312296"/>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04" name="object 104"/>
            <p:cNvSpPr/>
            <p:nvPr/>
          </p:nvSpPr>
          <p:spPr>
            <a:xfrm>
              <a:off x="2876993" y="5179747"/>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05" name="object 105"/>
            <p:cNvSpPr/>
            <p:nvPr/>
          </p:nvSpPr>
          <p:spPr>
            <a:xfrm>
              <a:off x="2876993" y="5179747"/>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06" name="object 106"/>
            <p:cNvSpPr/>
            <p:nvPr/>
          </p:nvSpPr>
          <p:spPr>
            <a:xfrm>
              <a:off x="2876992" y="5055826"/>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07" name="object 107"/>
            <p:cNvSpPr/>
            <p:nvPr/>
          </p:nvSpPr>
          <p:spPr>
            <a:xfrm>
              <a:off x="2876992" y="5055826"/>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08" name="object 108"/>
            <p:cNvSpPr/>
            <p:nvPr/>
          </p:nvSpPr>
          <p:spPr>
            <a:xfrm>
              <a:off x="2724592" y="4312297"/>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09" name="object 109"/>
            <p:cNvSpPr/>
            <p:nvPr/>
          </p:nvSpPr>
          <p:spPr>
            <a:xfrm>
              <a:off x="2724592" y="4312297"/>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10" name="object 110"/>
            <p:cNvSpPr/>
            <p:nvPr/>
          </p:nvSpPr>
          <p:spPr>
            <a:xfrm>
              <a:off x="2648393" y="5117787"/>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11" name="object 111"/>
            <p:cNvSpPr/>
            <p:nvPr/>
          </p:nvSpPr>
          <p:spPr>
            <a:xfrm>
              <a:off x="2648393" y="5117787"/>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12" name="object 112"/>
            <p:cNvSpPr/>
            <p:nvPr/>
          </p:nvSpPr>
          <p:spPr>
            <a:xfrm>
              <a:off x="2953193" y="4993865"/>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13" name="object 113"/>
            <p:cNvSpPr/>
            <p:nvPr/>
          </p:nvSpPr>
          <p:spPr>
            <a:xfrm>
              <a:off x="2953193" y="4993865"/>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14" name="object 114"/>
            <p:cNvSpPr/>
            <p:nvPr/>
          </p:nvSpPr>
          <p:spPr>
            <a:xfrm>
              <a:off x="2953192" y="4312296"/>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15" name="object 115"/>
            <p:cNvSpPr/>
            <p:nvPr/>
          </p:nvSpPr>
          <p:spPr>
            <a:xfrm>
              <a:off x="2953192" y="4312296"/>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16" name="object 116"/>
            <p:cNvSpPr/>
            <p:nvPr/>
          </p:nvSpPr>
          <p:spPr>
            <a:xfrm>
              <a:off x="3207192" y="5086806"/>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17" name="object 117"/>
            <p:cNvSpPr/>
            <p:nvPr/>
          </p:nvSpPr>
          <p:spPr>
            <a:xfrm>
              <a:off x="3207192" y="5086806"/>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18" name="object 118"/>
            <p:cNvSpPr/>
            <p:nvPr/>
          </p:nvSpPr>
          <p:spPr>
            <a:xfrm>
              <a:off x="2191192" y="4993865"/>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19" name="object 119"/>
            <p:cNvSpPr/>
            <p:nvPr/>
          </p:nvSpPr>
          <p:spPr>
            <a:xfrm>
              <a:off x="2191192" y="4993865"/>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20" name="object 120"/>
            <p:cNvSpPr/>
            <p:nvPr/>
          </p:nvSpPr>
          <p:spPr>
            <a:xfrm>
              <a:off x="2419792" y="5117787"/>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21" name="object 121"/>
            <p:cNvSpPr/>
            <p:nvPr/>
          </p:nvSpPr>
          <p:spPr>
            <a:xfrm>
              <a:off x="2419792" y="5117787"/>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22" name="object 122"/>
            <p:cNvSpPr/>
            <p:nvPr/>
          </p:nvSpPr>
          <p:spPr>
            <a:xfrm>
              <a:off x="2876993" y="4436218"/>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23" name="object 123"/>
            <p:cNvSpPr/>
            <p:nvPr/>
          </p:nvSpPr>
          <p:spPr>
            <a:xfrm>
              <a:off x="2876993" y="4436218"/>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24" name="object 124"/>
            <p:cNvSpPr/>
            <p:nvPr/>
          </p:nvSpPr>
          <p:spPr>
            <a:xfrm>
              <a:off x="3029392" y="5241708"/>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25" name="object 125"/>
            <p:cNvSpPr/>
            <p:nvPr/>
          </p:nvSpPr>
          <p:spPr>
            <a:xfrm>
              <a:off x="3029392" y="5241708"/>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26" name="object 126"/>
            <p:cNvSpPr/>
            <p:nvPr/>
          </p:nvSpPr>
          <p:spPr>
            <a:xfrm>
              <a:off x="3181792" y="4312297"/>
              <a:ext cx="29845" cy="27940"/>
            </a:xfrm>
            <a:custGeom>
              <a:rect l="l" t="t" r="r" b="b"/>
              <a:pathLst>
                <a:path w="29844" h="27939">
                  <a:moveTo>
                    <a:pt x="25413" y="21883"/>
                  </a:moveTo>
                  <a:lnTo>
                    <a:pt x="3860" y="5642"/>
                  </a:lnTo>
                  <a:lnTo>
                    <a:pt x="7722" y="518"/>
                  </a:lnTo>
                  <a:lnTo>
                    <a:pt x="15677" y="0"/>
                  </a:lnTo>
                  <a:lnTo>
                    <a:pt x="21629" y="4484"/>
                  </a:lnTo>
                  <a:lnTo>
                    <a:pt x="27581" y="8970"/>
                  </a:lnTo>
                  <a:lnTo>
                    <a:pt x="29275" y="16759"/>
                  </a:lnTo>
                  <a:lnTo>
                    <a:pt x="25413" y="21883"/>
                  </a:lnTo>
                  <a:close/>
                </a:path>
                <a:path w="29844" h="27939">
                  <a:moveTo>
                    <a:pt x="13597" y="27526"/>
                  </a:moveTo>
                  <a:lnTo>
                    <a:pt x="1694" y="18556"/>
                  </a:lnTo>
                  <a:lnTo>
                    <a:pt x="0" y="10766"/>
                  </a:lnTo>
                  <a:lnTo>
                    <a:pt x="3861" y="5641"/>
                  </a:lnTo>
                  <a:lnTo>
                    <a:pt x="25413" y="21883"/>
                  </a:lnTo>
                  <a:lnTo>
                    <a:pt x="21553" y="27007"/>
                  </a:lnTo>
                  <a:lnTo>
                    <a:pt x="13597" y="27526"/>
                  </a:lnTo>
                  <a:close/>
                </a:path>
              </a:pathLst>
            </a:custGeom>
            <a:solidFill>
              <a:srgbClr val="DC0081"/>
            </a:solidFill>
          </p:spPr>
          <p:txBody>
            <a:bodyPr wrap="square" lIns="0" tIns="0" rIns="0" bIns="0" rtlCol="0"/>
            <a:lstStyle/>
            <a:p/>
          </p:txBody>
        </p:sp>
        <p:sp>
          <p:nvSpPr>
            <p:cNvPr id="127" name="object 127"/>
            <p:cNvSpPr/>
            <p:nvPr/>
          </p:nvSpPr>
          <p:spPr>
            <a:xfrm>
              <a:off x="3181792" y="4312297"/>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sp>
          <p:nvSpPr>
            <p:cNvPr id="128" name="object 128"/>
            <p:cNvSpPr/>
            <p:nvPr/>
          </p:nvSpPr>
          <p:spPr>
            <a:xfrm>
              <a:off x="973137" y="4128560"/>
              <a:ext cx="2209800" cy="372110"/>
            </a:xfrm>
            <a:custGeom>
              <a:rect l="l" t="t" r="r" b="b"/>
              <a:pathLst>
                <a:path w="2209800" h="372110">
                  <a:moveTo>
                    <a:pt x="0" y="371764"/>
                  </a:moveTo>
                  <a:lnTo>
                    <a:pt x="2209800" y="0"/>
                  </a:lnTo>
                </a:path>
              </a:pathLst>
            </a:custGeom>
            <a:ln w="12700">
              <a:solidFill>
                <a:srgbClr val="2C3766"/>
              </a:solidFill>
            </a:ln>
          </p:spPr>
          <p:txBody>
            <a:bodyPr wrap="square" lIns="0" tIns="0" rIns="0" bIns="0" rtlCol="0"/>
            <a:lstStyle/>
            <a:p/>
          </p:txBody>
        </p:sp>
        <p:sp>
          <p:nvSpPr>
            <p:cNvPr id="129" name="object 129"/>
            <p:cNvSpPr/>
            <p:nvPr/>
          </p:nvSpPr>
          <p:spPr>
            <a:xfrm>
              <a:off x="973137" y="4996011"/>
              <a:ext cx="2133600" cy="309880"/>
            </a:xfrm>
            <a:custGeom>
              <a:rect l="l" t="t" r="r" b="b"/>
              <a:pathLst>
                <a:path w="2133600" h="309879">
                  <a:moveTo>
                    <a:pt x="0" y="0"/>
                  </a:moveTo>
                  <a:lnTo>
                    <a:pt x="2133600" y="309803"/>
                  </a:lnTo>
                </a:path>
              </a:pathLst>
            </a:custGeom>
            <a:ln w="12700">
              <a:solidFill>
                <a:srgbClr val="2C3766"/>
              </a:solidFill>
            </a:ln>
          </p:spPr>
          <p:txBody>
            <a:bodyPr wrap="square" lIns="0" tIns="0" rIns="0" bIns="0" rtlCol="0"/>
            <a:lstStyle/>
            <a:p/>
          </p:txBody>
        </p:sp>
      </p:grpSp>
      <p:sp>
        <p:nvSpPr>
          <p:cNvPr id="130" name="object 130"/>
          <p:cNvSpPr txBox="1"/>
          <p:nvPr/>
        </p:nvSpPr>
        <p:spPr>
          <a:xfrm>
            <a:off x="366711" y="3276600"/>
            <a:ext cx="3173730" cy="303530"/>
          </a:xfrm>
          <a:prstGeom prst="rect">
            <a:avLst/>
          </a:prstGeom>
          <a:solidFill>
            <a:srgbClr val="FFFF99"/>
          </a:solidFill>
          <a:ln w="12700">
            <a:solidFill>
              <a:srgbClr val="2C3766"/>
            </a:solidFill>
          </a:ln>
        </p:spPr>
        <p:txBody>
          <a:bodyPr vert="horz" wrap="square" lIns="0" tIns="28575" rIns="0" bIns="0" rtlCol="0">
            <a:spAutoFit/>
          </a:bodyPr>
          <a:lstStyle/>
          <a:p>
            <a:pPr marL="697230">
              <a:lnSpc>
                <a:spcPct val="100000"/>
              </a:lnSpc>
              <a:spcBef>
                <a:spcPts val="225"/>
              </a:spcBef>
            </a:pPr>
            <a:r>
              <a:rPr sz="1400" b="1" spc="10">
                <a:latin typeface="Microsoft JhengHei"/>
                <a:cs typeface="Microsoft JhengHei"/>
              </a:rPr>
              <a:t>仪器 </a:t>
            </a:r>
            <a:r>
              <a:rPr sz="1400" b="1">
                <a:latin typeface="Arial"/>
                <a:cs typeface="Arial"/>
              </a:rPr>
              <a:t>1</a:t>
            </a:r>
            <a:r>
              <a:rPr sz="1400" b="1" spc="-5">
                <a:latin typeface="Arial"/>
                <a:cs typeface="Arial"/>
              </a:rPr>
              <a:t> : </a:t>
            </a:r>
            <a:r>
              <a:rPr sz="1400" b="1">
                <a:latin typeface="Microsoft JhengHei"/>
                <a:cs typeface="Microsoft JhengHei"/>
              </a:rPr>
              <a:t>线形性有问题</a:t>
            </a:r>
            <a:r>
              <a:rPr sz="1400" b="1" spc="-50">
                <a:latin typeface="Arial"/>
                <a:cs typeface="Arial"/>
              </a:rPr>
              <a:t>.</a:t>
            </a:r>
            <a:endParaRPr sz="1400">
              <a:latin typeface="Arial"/>
              <a:cs typeface="Arial"/>
            </a:endParaRPr>
          </a:p>
        </p:txBody>
      </p:sp>
      <p:grpSp>
        <p:nvGrpSpPr>
          <p:cNvPr id="131" name="object 131"/>
          <p:cNvGrpSpPr/>
          <p:nvPr/>
        </p:nvGrpSpPr>
        <p:grpSpPr>
          <a:xfrm>
            <a:off x="865630" y="4813251"/>
            <a:ext cx="42545" cy="40640"/>
            <a:chOff x="865630" y="4813251"/>
            <a:chExt cx="42545" cy="40640"/>
          </a:xfrm>
        </p:grpSpPr>
        <p:sp>
          <p:nvSpPr>
            <p:cNvPr id="132" name="object 132"/>
            <p:cNvSpPr/>
            <p:nvPr/>
          </p:nvSpPr>
          <p:spPr>
            <a:xfrm>
              <a:off x="871980" y="4819601"/>
              <a:ext cx="29845" cy="27940"/>
            </a:xfrm>
            <a:custGeom>
              <a:rect l="l" t="t" r="r" b="b"/>
              <a:pathLst>
                <a:path w="29844" h="27939">
                  <a:moveTo>
                    <a:pt x="25414" y="21884"/>
                  </a:moveTo>
                  <a:lnTo>
                    <a:pt x="3860" y="5642"/>
                  </a:lnTo>
                  <a:lnTo>
                    <a:pt x="7722" y="518"/>
                  </a:lnTo>
                  <a:lnTo>
                    <a:pt x="15677" y="0"/>
                  </a:lnTo>
                  <a:lnTo>
                    <a:pt x="21629" y="4484"/>
                  </a:lnTo>
                  <a:lnTo>
                    <a:pt x="27581" y="8970"/>
                  </a:lnTo>
                  <a:lnTo>
                    <a:pt x="29275" y="16759"/>
                  </a:lnTo>
                  <a:lnTo>
                    <a:pt x="25414" y="21884"/>
                  </a:lnTo>
                  <a:close/>
                </a:path>
                <a:path w="29844" h="27939">
                  <a:moveTo>
                    <a:pt x="13597" y="27526"/>
                  </a:moveTo>
                  <a:lnTo>
                    <a:pt x="1694" y="18556"/>
                  </a:lnTo>
                  <a:lnTo>
                    <a:pt x="0" y="10766"/>
                  </a:lnTo>
                  <a:lnTo>
                    <a:pt x="3861" y="5641"/>
                  </a:lnTo>
                  <a:lnTo>
                    <a:pt x="25414" y="21884"/>
                  </a:lnTo>
                  <a:lnTo>
                    <a:pt x="21553" y="27007"/>
                  </a:lnTo>
                  <a:lnTo>
                    <a:pt x="13597" y="27526"/>
                  </a:lnTo>
                  <a:close/>
                </a:path>
              </a:pathLst>
            </a:custGeom>
            <a:solidFill>
              <a:srgbClr val="DC0081"/>
            </a:solidFill>
          </p:spPr>
          <p:txBody>
            <a:bodyPr wrap="square" lIns="0" tIns="0" rIns="0" bIns="0" rtlCol="0"/>
            <a:lstStyle/>
            <a:p/>
          </p:txBody>
        </p:sp>
        <p:sp>
          <p:nvSpPr>
            <p:cNvPr id="133" name="object 133"/>
            <p:cNvSpPr/>
            <p:nvPr/>
          </p:nvSpPr>
          <p:spPr>
            <a:xfrm>
              <a:off x="871980" y="4819601"/>
              <a:ext cx="29845" cy="27940"/>
            </a:xfrm>
            <a:custGeom>
              <a:rect l="l" t="t" r="r" b="b"/>
              <a:pathLst>
                <a:path w="29844" h="27939">
                  <a:moveTo>
                    <a:pt x="3860" y="5642"/>
                  </a:moveTo>
                  <a:lnTo>
                    <a:pt x="7722" y="518"/>
                  </a:lnTo>
                  <a:lnTo>
                    <a:pt x="15677" y="0"/>
                  </a:lnTo>
                  <a:lnTo>
                    <a:pt x="21629" y="4484"/>
                  </a:lnTo>
                  <a:lnTo>
                    <a:pt x="27581" y="8969"/>
                  </a:lnTo>
                  <a:lnTo>
                    <a:pt x="29275" y="16759"/>
                  </a:lnTo>
                  <a:lnTo>
                    <a:pt x="25414" y="21883"/>
                  </a:lnTo>
                  <a:lnTo>
                    <a:pt x="21553" y="27007"/>
                  </a:lnTo>
                  <a:lnTo>
                    <a:pt x="13597" y="27526"/>
                  </a:lnTo>
                  <a:lnTo>
                    <a:pt x="7646" y="23041"/>
                  </a:lnTo>
                  <a:lnTo>
                    <a:pt x="1694" y="18556"/>
                  </a:lnTo>
                  <a:lnTo>
                    <a:pt x="0" y="10766"/>
                  </a:lnTo>
                  <a:lnTo>
                    <a:pt x="3861" y="5642"/>
                  </a:lnTo>
                  <a:close/>
                </a:path>
              </a:pathLst>
            </a:custGeom>
            <a:ln w="12699">
              <a:solidFill>
                <a:srgbClr val="DC0081"/>
              </a:solidFill>
            </a:ln>
          </p:spPr>
          <p:txBody>
            <a:bodyPr wrap="square" lIns="0" tIns="0" rIns="0" bIns="0" rtlCol="0"/>
            <a:lstStyle/>
            <a:p/>
          </p:txBody>
        </p:sp>
      </p:grpSp>
      <p:sp>
        <p:nvSpPr>
          <p:cNvPr id="134" name="object 134"/>
          <p:cNvSpPr txBox="1"/>
          <p:nvPr/>
        </p:nvSpPr>
        <p:spPr>
          <a:xfrm>
            <a:off x="1017587" y="5644018"/>
            <a:ext cx="2286000" cy="303530"/>
          </a:xfrm>
          <a:prstGeom prst="rect">
            <a:avLst/>
          </a:prstGeom>
          <a:solidFill>
            <a:srgbClr val="FFFF99"/>
          </a:solidFill>
          <a:ln w="12700">
            <a:solidFill>
              <a:srgbClr val="2C3766"/>
            </a:solidFill>
          </a:ln>
        </p:spPr>
        <p:txBody>
          <a:bodyPr vert="horz" wrap="square" lIns="0" tIns="38100" rIns="0" bIns="0" rtlCol="0">
            <a:spAutoFit/>
          </a:bodyPr>
          <a:lstStyle/>
          <a:p>
            <a:pPr algn="ctr">
              <a:lnSpc>
                <a:spcPct val="100000"/>
              </a:lnSpc>
              <a:spcBef>
                <a:spcPts val="300"/>
              </a:spcBef>
            </a:pPr>
            <a:r>
              <a:rPr sz="1400" b="1" spc="-15">
                <a:latin typeface="Microsoft JhengHei"/>
                <a:cs typeface="Microsoft JhengHei"/>
              </a:rPr>
              <a:t>测量单位</a:t>
            </a:r>
            <a:endParaRPr sz="1400">
              <a:latin typeface="Microsoft JhengHei"/>
              <a:cs typeface="Microsoft JhengHei"/>
            </a:endParaRPr>
          </a:p>
        </p:txBody>
      </p:sp>
      <p:sp>
        <p:nvSpPr>
          <p:cNvPr id="135" name="object 135"/>
          <p:cNvSpPr/>
          <p:nvPr/>
        </p:nvSpPr>
        <p:spPr>
          <a:xfrm>
            <a:off x="498474" y="4590684"/>
            <a:ext cx="313055" cy="356870"/>
          </a:xfrm>
          <a:custGeom>
            <a:rect l="l" t="t" r="r" b="b"/>
            <a:pathLst>
              <a:path w="313055" h="356870">
                <a:moveTo>
                  <a:pt x="312737" y="356274"/>
                </a:moveTo>
                <a:lnTo>
                  <a:pt x="0" y="356274"/>
                </a:lnTo>
                <a:lnTo>
                  <a:pt x="0" y="0"/>
                </a:lnTo>
                <a:lnTo>
                  <a:pt x="312737" y="0"/>
                </a:lnTo>
                <a:lnTo>
                  <a:pt x="312737" y="356274"/>
                </a:lnTo>
                <a:close/>
              </a:path>
            </a:pathLst>
          </a:custGeom>
          <a:solidFill>
            <a:srgbClr val="FFFF99"/>
          </a:solidFill>
        </p:spPr>
        <p:txBody>
          <a:bodyPr wrap="square" lIns="0" tIns="0" rIns="0" bIns="0" rtlCol="0"/>
          <a:lstStyle/>
          <a:p/>
        </p:txBody>
      </p:sp>
      <p:sp>
        <p:nvSpPr>
          <p:cNvPr id="136" name="object 136"/>
          <p:cNvSpPr txBox="1"/>
          <p:nvPr/>
        </p:nvSpPr>
        <p:spPr>
          <a:xfrm>
            <a:off x="498474" y="4590684"/>
            <a:ext cx="313055" cy="356870"/>
          </a:xfrm>
          <a:prstGeom prst="rect">
            <a:avLst/>
          </a:prstGeom>
          <a:ln w="12700">
            <a:solidFill>
              <a:srgbClr val="2C3766"/>
            </a:solidFill>
          </a:ln>
        </p:spPr>
        <p:txBody>
          <a:bodyPr vert="horz" wrap="square" lIns="0" tIns="59690" rIns="0" bIns="0" rtlCol="0">
            <a:spAutoFit/>
          </a:bodyPr>
          <a:lstStyle/>
          <a:p>
            <a:pPr algn="ctr">
              <a:lnSpc>
                <a:spcPct val="100000"/>
              </a:lnSpc>
              <a:spcBef>
                <a:spcPts val="470"/>
              </a:spcBef>
            </a:pPr>
            <a:r>
              <a:rPr sz="1400" b="1">
                <a:solidFill>
                  <a:srgbClr val="2C3766"/>
                </a:solidFill>
                <a:latin typeface="Arial"/>
                <a:cs typeface="Arial"/>
              </a:rPr>
              <a:t>0</a:t>
            </a:r>
            <a:endParaRPr sz="1400">
              <a:latin typeface="Arial"/>
              <a:cs typeface="Arial"/>
            </a:endParaRPr>
          </a:p>
        </p:txBody>
      </p:sp>
      <p:grpSp>
        <p:nvGrpSpPr>
          <p:cNvPr id="137" name="object 137"/>
          <p:cNvGrpSpPr/>
          <p:nvPr/>
        </p:nvGrpSpPr>
        <p:grpSpPr>
          <a:xfrm>
            <a:off x="5332412" y="3923315"/>
            <a:ext cx="2303780" cy="1498600"/>
            <a:chOff x="5332412" y="3923315"/>
            <a:chExt cx="2303780" cy="1498600"/>
          </a:xfrm>
        </p:grpSpPr>
        <p:sp>
          <p:nvSpPr>
            <p:cNvPr id="138" name="object 138"/>
            <p:cNvSpPr/>
            <p:nvPr/>
          </p:nvSpPr>
          <p:spPr>
            <a:xfrm flipH="1">
              <a:off x="5364162" y="3923315"/>
              <a:ext cx="0" cy="1482090"/>
            </a:xfrm>
            <a:custGeom>
              <a:rect l="l" t="t" r="r" b="b"/>
              <a:pathLst>
                <a:path h="1482089">
                  <a:moveTo>
                    <a:pt x="0" y="0"/>
                  </a:moveTo>
                  <a:lnTo>
                    <a:pt x="0" y="1481895"/>
                  </a:lnTo>
                </a:path>
              </a:pathLst>
            </a:custGeom>
            <a:ln w="12700">
              <a:solidFill>
                <a:srgbClr val="2C3766"/>
              </a:solidFill>
            </a:ln>
          </p:spPr>
          <p:txBody>
            <a:bodyPr wrap="square" lIns="0" tIns="0" rIns="0" bIns="0" rtlCol="0"/>
            <a:lstStyle/>
            <a:p/>
          </p:txBody>
        </p:sp>
        <p:sp>
          <p:nvSpPr>
            <p:cNvPr id="139" name="object 139"/>
            <p:cNvSpPr/>
            <p:nvPr/>
          </p:nvSpPr>
          <p:spPr>
            <a:xfrm>
              <a:off x="5376862" y="5415538"/>
              <a:ext cx="2259330" cy="0"/>
            </a:xfrm>
            <a:custGeom>
              <a:rect l="l" t="t" r="r" b="b"/>
              <a:pathLst>
                <a:path w="2259329">
                  <a:moveTo>
                    <a:pt x="0" y="0"/>
                  </a:moveTo>
                  <a:lnTo>
                    <a:pt x="2259012" y="0"/>
                  </a:lnTo>
                </a:path>
              </a:pathLst>
            </a:custGeom>
            <a:ln w="12700">
              <a:solidFill>
                <a:srgbClr val="2C3766"/>
              </a:solidFill>
            </a:ln>
          </p:spPr>
          <p:txBody>
            <a:bodyPr wrap="square" lIns="0" tIns="0" rIns="0" bIns="0" rtlCol="0"/>
            <a:lstStyle/>
            <a:p/>
          </p:txBody>
        </p:sp>
        <p:sp>
          <p:nvSpPr>
            <p:cNvPr id="140" name="object 140"/>
            <p:cNvSpPr/>
            <p:nvPr/>
          </p:nvSpPr>
          <p:spPr>
            <a:xfrm>
              <a:off x="6059486" y="4549376"/>
              <a:ext cx="40005" cy="24765"/>
            </a:xfrm>
            <a:custGeom>
              <a:rect l="l" t="t" r="r" b="b"/>
              <a:pathLst>
                <a:path w="40004" h="24764">
                  <a:moveTo>
                    <a:pt x="39687" y="12263"/>
                  </a:moveTo>
                  <a:lnTo>
                    <a:pt x="0" y="12263"/>
                  </a:lnTo>
                  <a:lnTo>
                    <a:pt x="1" y="5490"/>
                  </a:lnTo>
                  <a:lnTo>
                    <a:pt x="8884" y="0"/>
                  </a:lnTo>
                  <a:lnTo>
                    <a:pt x="19844" y="0"/>
                  </a:lnTo>
                  <a:lnTo>
                    <a:pt x="30803" y="0"/>
                  </a:lnTo>
                  <a:lnTo>
                    <a:pt x="39687" y="5490"/>
                  </a:lnTo>
                  <a:lnTo>
                    <a:pt x="39687" y="12262"/>
                  </a:lnTo>
                  <a:close/>
                </a:path>
                <a:path w="40004" h="24764">
                  <a:moveTo>
                    <a:pt x="30802" y="24525"/>
                  </a:moveTo>
                  <a:lnTo>
                    <a:pt x="19843" y="24525"/>
                  </a:lnTo>
                  <a:lnTo>
                    <a:pt x="8884" y="24524"/>
                  </a:lnTo>
                  <a:lnTo>
                    <a:pt x="1" y="19035"/>
                  </a:lnTo>
                  <a:lnTo>
                    <a:pt x="0" y="12261"/>
                  </a:lnTo>
                  <a:lnTo>
                    <a:pt x="39687" y="12263"/>
                  </a:lnTo>
                  <a:lnTo>
                    <a:pt x="39687" y="19035"/>
                  </a:lnTo>
                  <a:lnTo>
                    <a:pt x="30802" y="24525"/>
                  </a:lnTo>
                  <a:close/>
                </a:path>
                <a:path w="40004" h="24764">
                  <a:moveTo>
                    <a:pt x="39687" y="12263"/>
                  </a:moveTo>
                  <a:close/>
                </a:path>
              </a:pathLst>
            </a:custGeom>
            <a:solidFill>
              <a:srgbClr val="CC00CC"/>
            </a:solidFill>
          </p:spPr>
          <p:txBody>
            <a:bodyPr wrap="square" lIns="0" tIns="0" rIns="0" bIns="0" rtlCol="0"/>
            <a:lstStyle/>
            <a:p/>
          </p:txBody>
        </p:sp>
        <p:sp>
          <p:nvSpPr>
            <p:cNvPr id="141" name="object 141"/>
            <p:cNvSpPr/>
            <p:nvPr/>
          </p:nvSpPr>
          <p:spPr>
            <a:xfrm>
              <a:off x="6059486" y="4549376"/>
              <a:ext cx="40005" cy="24765"/>
            </a:xfrm>
            <a:custGeom>
              <a:rect l="l" t="t" r="r" b="b"/>
              <a:pathLst>
                <a:path w="40004" h="24764">
                  <a:moveTo>
                    <a:pt x="0" y="12263"/>
                  </a:moveTo>
                  <a:lnTo>
                    <a:pt x="0" y="5490"/>
                  </a:lnTo>
                  <a:lnTo>
                    <a:pt x="8884" y="0"/>
                  </a:lnTo>
                  <a:lnTo>
                    <a:pt x="19844" y="0"/>
                  </a:lnTo>
                  <a:lnTo>
                    <a:pt x="30803" y="0"/>
                  </a:lnTo>
                  <a:lnTo>
                    <a:pt x="39687" y="5490"/>
                  </a:lnTo>
                  <a:lnTo>
                    <a:pt x="39687" y="12262"/>
                  </a:lnTo>
                  <a:lnTo>
                    <a:pt x="39687" y="19035"/>
                  </a:lnTo>
                  <a:lnTo>
                    <a:pt x="30802" y="24525"/>
                  </a:lnTo>
                  <a:lnTo>
                    <a:pt x="19843" y="24525"/>
                  </a:lnTo>
                  <a:lnTo>
                    <a:pt x="8884" y="24524"/>
                  </a:lnTo>
                  <a:lnTo>
                    <a:pt x="0" y="19034"/>
                  </a:lnTo>
                  <a:lnTo>
                    <a:pt x="0" y="12262"/>
                  </a:lnTo>
                  <a:close/>
                </a:path>
              </a:pathLst>
            </a:custGeom>
            <a:ln w="12700">
              <a:solidFill>
                <a:srgbClr val="DC0081"/>
              </a:solidFill>
            </a:ln>
          </p:spPr>
          <p:txBody>
            <a:bodyPr wrap="square" lIns="0" tIns="0" rIns="0" bIns="0" rtlCol="0"/>
            <a:lstStyle/>
            <a:p/>
          </p:txBody>
        </p:sp>
        <p:sp>
          <p:nvSpPr>
            <p:cNvPr id="142" name="object 142"/>
            <p:cNvSpPr/>
            <p:nvPr/>
          </p:nvSpPr>
          <p:spPr>
            <a:xfrm>
              <a:off x="5953124" y="4674589"/>
              <a:ext cx="40005" cy="23495"/>
            </a:xfrm>
            <a:custGeom>
              <a:rect l="l" t="t" r="r" b="b"/>
              <a:pathLst>
                <a:path w="40004" h="23495">
                  <a:moveTo>
                    <a:pt x="39687" y="11618"/>
                  </a:moveTo>
                  <a:lnTo>
                    <a:pt x="0" y="11618"/>
                  </a:lnTo>
                  <a:lnTo>
                    <a:pt x="1" y="5201"/>
                  </a:lnTo>
                  <a:lnTo>
                    <a:pt x="8884" y="0"/>
                  </a:lnTo>
                  <a:lnTo>
                    <a:pt x="19844" y="0"/>
                  </a:lnTo>
                  <a:lnTo>
                    <a:pt x="30803" y="0"/>
                  </a:lnTo>
                  <a:lnTo>
                    <a:pt x="39687" y="5201"/>
                  </a:lnTo>
                  <a:lnTo>
                    <a:pt x="39687" y="11617"/>
                  </a:lnTo>
                  <a:close/>
                </a:path>
                <a:path w="40004" h="23495">
                  <a:moveTo>
                    <a:pt x="30802" y="23235"/>
                  </a:moveTo>
                  <a:lnTo>
                    <a:pt x="8884" y="23235"/>
                  </a:lnTo>
                  <a:lnTo>
                    <a:pt x="0" y="18033"/>
                  </a:lnTo>
                  <a:lnTo>
                    <a:pt x="0" y="11617"/>
                  </a:lnTo>
                  <a:lnTo>
                    <a:pt x="39687" y="11618"/>
                  </a:lnTo>
                  <a:lnTo>
                    <a:pt x="39687" y="18033"/>
                  </a:lnTo>
                  <a:lnTo>
                    <a:pt x="30802" y="23235"/>
                  </a:lnTo>
                  <a:close/>
                </a:path>
                <a:path w="40004" h="23495">
                  <a:moveTo>
                    <a:pt x="39687" y="11617"/>
                  </a:moveTo>
                  <a:close/>
                </a:path>
              </a:pathLst>
            </a:custGeom>
            <a:solidFill>
              <a:srgbClr val="CC00CC"/>
            </a:solidFill>
          </p:spPr>
          <p:txBody>
            <a:bodyPr wrap="square" lIns="0" tIns="0" rIns="0" bIns="0" rtlCol="0"/>
            <a:lstStyle/>
            <a:p/>
          </p:txBody>
        </p:sp>
        <p:sp>
          <p:nvSpPr>
            <p:cNvPr id="143" name="object 143"/>
            <p:cNvSpPr/>
            <p:nvPr/>
          </p:nvSpPr>
          <p:spPr>
            <a:xfrm>
              <a:off x="5953124" y="4674589"/>
              <a:ext cx="40005" cy="23495"/>
            </a:xfrm>
            <a:custGeom>
              <a:rect l="l" t="t" r="r" b="b"/>
              <a:pathLst>
                <a:path w="40004" h="23495">
                  <a:moveTo>
                    <a:pt x="0" y="11618"/>
                  </a:moveTo>
                  <a:lnTo>
                    <a:pt x="0" y="5202"/>
                  </a:lnTo>
                  <a:lnTo>
                    <a:pt x="8884" y="0"/>
                  </a:lnTo>
                  <a:lnTo>
                    <a:pt x="19844" y="0"/>
                  </a:lnTo>
                  <a:lnTo>
                    <a:pt x="30803" y="0"/>
                  </a:lnTo>
                  <a:lnTo>
                    <a:pt x="39687" y="5201"/>
                  </a:lnTo>
                  <a:lnTo>
                    <a:pt x="39687" y="11617"/>
                  </a:lnTo>
                  <a:lnTo>
                    <a:pt x="39687" y="18033"/>
                  </a:lnTo>
                  <a:lnTo>
                    <a:pt x="30802" y="23235"/>
                  </a:lnTo>
                  <a:lnTo>
                    <a:pt x="19843" y="23235"/>
                  </a:lnTo>
                  <a:lnTo>
                    <a:pt x="8884" y="23235"/>
                  </a:lnTo>
                  <a:lnTo>
                    <a:pt x="0" y="18033"/>
                  </a:lnTo>
                  <a:lnTo>
                    <a:pt x="0" y="11617"/>
                  </a:lnTo>
                  <a:close/>
                </a:path>
              </a:pathLst>
            </a:custGeom>
            <a:ln w="12700">
              <a:solidFill>
                <a:srgbClr val="DC0081"/>
              </a:solidFill>
            </a:ln>
          </p:spPr>
          <p:txBody>
            <a:bodyPr wrap="square" lIns="0" tIns="0" rIns="0" bIns="0" rtlCol="0"/>
            <a:lstStyle/>
            <a:p/>
          </p:txBody>
        </p:sp>
        <p:sp>
          <p:nvSpPr>
            <p:cNvPr id="144" name="object 144"/>
            <p:cNvSpPr/>
            <p:nvPr/>
          </p:nvSpPr>
          <p:spPr>
            <a:xfrm>
              <a:off x="6005511" y="4799802"/>
              <a:ext cx="41275" cy="23495"/>
            </a:xfrm>
            <a:custGeom>
              <a:rect l="l" t="t" r="r" b="b"/>
              <a:pathLst>
                <a:path w="41275" h="23495">
                  <a:moveTo>
                    <a:pt x="41274" y="11618"/>
                  </a:moveTo>
                  <a:lnTo>
                    <a:pt x="0" y="11618"/>
                  </a:lnTo>
                  <a:lnTo>
                    <a:pt x="1" y="5201"/>
                  </a:lnTo>
                  <a:lnTo>
                    <a:pt x="9240" y="0"/>
                  </a:lnTo>
                  <a:lnTo>
                    <a:pt x="20637" y="0"/>
                  </a:lnTo>
                  <a:lnTo>
                    <a:pt x="32036" y="0"/>
                  </a:lnTo>
                  <a:lnTo>
                    <a:pt x="41275" y="5201"/>
                  </a:lnTo>
                  <a:lnTo>
                    <a:pt x="41274" y="11617"/>
                  </a:lnTo>
                  <a:close/>
                </a:path>
                <a:path w="41275" h="23495">
                  <a:moveTo>
                    <a:pt x="32035" y="23235"/>
                  </a:moveTo>
                  <a:lnTo>
                    <a:pt x="9239" y="23235"/>
                  </a:lnTo>
                  <a:lnTo>
                    <a:pt x="0" y="18033"/>
                  </a:lnTo>
                  <a:lnTo>
                    <a:pt x="0" y="11617"/>
                  </a:lnTo>
                  <a:lnTo>
                    <a:pt x="41274" y="11618"/>
                  </a:lnTo>
                  <a:lnTo>
                    <a:pt x="41274" y="18033"/>
                  </a:lnTo>
                  <a:lnTo>
                    <a:pt x="32035" y="23235"/>
                  </a:lnTo>
                  <a:close/>
                </a:path>
                <a:path w="41275" h="23495">
                  <a:moveTo>
                    <a:pt x="41275" y="11617"/>
                  </a:moveTo>
                  <a:close/>
                </a:path>
              </a:pathLst>
            </a:custGeom>
            <a:solidFill>
              <a:srgbClr val="CC00CC"/>
            </a:solidFill>
          </p:spPr>
          <p:txBody>
            <a:bodyPr wrap="square" lIns="0" tIns="0" rIns="0" bIns="0" rtlCol="0"/>
            <a:lstStyle/>
            <a:p/>
          </p:txBody>
        </p:sp>
        <p:sp>
          <p:nvSpPr>
            <p:cNvPr id="145" name="object 145"/>
            <p:cNvSpPr/>
            <p:nvPr/>
          </p:nvSpPr>
          <p:spPr>
            <a:xfrm>
              <a:off x="6005511" y="4799802"/>
              <a:ext cx="41275" cy="23495"/>
            </a:xfrm>
            <a:custGeom>
              <a:rect l="l" t="t" r="r" b="b"/>
              <a:pathLst>
                <a:path w="41275" h="23495">
                  <a:moveTo>
                    <a:pt x="0" y="11618"/>
                  </a:moveTo>
                  <a:lnTo>
                    <a:pt x="0" y="5202"/>
                  </a:lnTo>
                  <a:lnTo>
                    <a:pt x="9240" y="0"/>
                  </a:lnTo>
                  <a:lnTo>
                    <a:pt x="20637" y="0"/>
                  </a:lnTo>
                  <a:lnTo>
                    <a:pt x="32035" y="0"/>
                  </a:lnTo>
                  <a:lnTo>
                    <a:pt x="41275" y="5201"/>
                  </a:lnTo>
                  <a:lnTo>
                    <a:pt x="41275" y="11617"/>
                  </a:lnTo>
                  <a:lnTo>
                    <a:pt x="41274" y="18033"/>
                  </a:lnTo>
                  <a:lnTo>
                    <a:pt x="32035" y="23235"/>
                  </a:lnTo>
                  <a:lnTo>
                    <a:pt x="20637" y="23235"/>
                  </a:lnTo>
                  <a:lnTo>
                    <a:pt x="9239" y="23235"/>
                  </a:lnTo>
                  <a:lnTo>
                    <a:pt x="0" y="18033"/>
                  </a:lnTo>
                  <a:lnTo>
                    <a:pt x="0" y="11617"/>
                  </a:lnTo>
                  <a:close/>
                </a:path>
              </a:pathLst>
            </a:custGeom>
            <a:ln w="12700">
              <a:solidFill>
                <a:srgbClr val="DC0081"/>
              </a:solidFill>
            </a:ln>
          </p:spPr>
          <p:txBody>
            <a:bodyPr wrap="square" lIns="0" tIns="0" rIns="0" bIns="0" rtlCol="0"/>
            <a:lstStyle/>
            <a:p/>
          </p:txBody>
        </p:sp>
        <p:sp>
          <p:nvSpPr>
            <p:cNvPr id="146" name="object 146"/>
            <p:cNvSpPr/>
            <p:nvPr/>
          </p:nvSpPr>
          <p:spPr>
            <a:xfrm>
              <a:off x="5683248" y="4833363"/>
              <a:ext cx="41275" cy="24765"/>
            </a:xfrm>
            <a:custGeom>
              <a:rect l="l" t="t" r="r" b="b"/>
              <a:pathLst>
                <a:path w="41275" h="24764">
                  <a:moveTo>
                    <a:pt x="41274" y="12263"/>
                  </a:moveTo>
                  <a:lnTo>
                    <a:pt x="0" y="12263"/>
                  </a:lnTo>
                  <a:lnTo>
                    <a:pt x="1" y="5490"/>
                  </a:lnTo>
                  <a:lnTo>
                    <a:pt x="9240" y="0"/>
                  </a:lnTo>
                  <a:lnTo>
                    <a:pt x="20637" y="0"/>
                  </a:lnTo>
                  <a:lnTo>
                    <a:pt x="32036" y="0"/>
                  </a:lnTo>
                  <a:lnTo>
                    <a:pt x="41275" y="5490"/>
                  </a:lnTo>
                  <a:lnTo>
                    <a:pt x="41274" y="12262"/>
                  </a:lnTo>
                  <a:close/>
                </a:path>
                <a:path w="41275" h="24764">
                  <a:moveTo>
                    <a:pt x="32035" y="24525"/>
                  </a:moveTo>
                  <a:lnTo>
                    <a:pt x="20637" y="24525"/>
                  </a:lnTo>
                  <a:lnTo>
                    <a:pt x="9239" y="24524"/>
                  </a:lnTo>
                  <a:lnTo>
                    <a:pt x="1" y="19035"/>
                  </a:lnTo>
                  <a:lnTo>
                    <a:pt x="0" y="12261"/>
                  </a:lnTo>
                  <a:lnTo>
                    <a:pt x="41274" y="12263"/>
                  </a:lnTo>
                  <a:lnTo>
                    <a:pt x="41274" y="19035"/>
                  </a:lnTo>
                  <a:lnTo>
                    <a:pt x="32035" y="24525"/>
                  </a:lnTo>
                  <a:close/>
                </a:path>
                <a:path w="41275" h="24764">
                  <a:moveTo>
                    <a:pt x="41275" y="12263"/>
                  </a:moveTo>
                  <a:close/>
                </a:path>
              </a:pathLst>
            </a:custGeom>
            <a:solidFill>
              <a:srgbClr val="CC00CC"/>
            </a:solidFill>
          </p:spPr>
          <p:txBody>
            <a:bodyPr wrap="square" lIns="0" tIns="0" rIns="0" bIns="0" rtlCol="0"/>
            <a:lstStyle/>
            <a:p/>
          </p:txBody>
        </p:sp>
        <p:sp>
          <p:nvSpPr>
            <p:cNvPr id="147" name="object 147"/>
            <p:cNvSpPr/>
            <p:nvPr/>
          </p:nvSpPr>
          <p:spPr>
            <a:xfrm>
              <a:off x="5683248" y="4833363"/>
              <a:ext cx="41275" cy="24765"/>
            </a:xfrm>
            <a:custGeom>
              <a:rect l="l" t="t" r="r" b="b"/>
              <a:pathLst>
                <a:path w="41275" h="24764">
                  <a:moveTo>
                    <a:pt x="0" y="12263"/>
                  </a:moveTo>
                  <a:lnTo>
                    <a:pt x="0" y="5490"/>
                  </a:lnTo>
                  <a:lnTo>
                    <a:pt x="9240" y="0"/>
                  </a:lnTo>
                  <a:lnTo>
                    <a:pt x="20637" y="0"/>
                  </a:lnTo>
                  <a:lnTo>
                    <a:pt x="32035" y="0"/>
                  </a:lnTo>
                  <a:lnTo>
                    <a:pt x="41275" y="5490"/>
                  </a:lnTo>
                  <a:lnTo>
                    <a:pt x="41275" y="12262"/>
                  </a:lnTo>
                  <a:lnTo>
                    <a:pt x="41274" y="19035"/>
                  </a:lnTo>
                  <a:lnTo>
                    <a:pt x="32035" y="24525"/>
                  </a:lnTo>
                  <a:lnTo>
                    <a:pt x="20637" y="24525"/>
                  </a:lnTo>
                  <a:lnTo>
                    <a:pt x="9239" y="24524"/>
                  </a:lnTo>
                  <a:lnTo>
                    <a:pt x="0" y="19034"/>
                  </a:lnTo>
                  <a:lnTo>
                    <a:pt x="0" y="12262"/>
                  </a:lnTo>
                  <a:close/>
                </a:path>
              </a:pathLst>
            </a:custGeom>
            <a:ln w="12700">
              <a:solidFill>
                <a:srgbClr val="DC0081"/>
              </a:solidFill>
            </a:ln>
          </p:spPr>
          <p:txBody>
            <a:bodyPr wrap="square" lIns="0" tIns="0" rIns="0" bIns="0" rtlCol="0"/>
            <a:lstStyle/>
            <a:p/>
          </p:txBody>
        </p:sp>
        <p:sp>
          <p:nvSpPr>
            <p:cNvPr id="148" name="object 148"/>
            <p:cNvSpPr/>
            <p:nvPr/>
          </p:nvSpPr>
          <p:spPr>
            <a:xfrm>
              <a:off x="6915148" y="4504197"/>
              <a:ext cx="27305" cy="23495"/>
            </a:xfrm>
            <a:custGeom>
              <a:rect l="l" t="t" r="r" b="b"/>
              <a:pathLst>
                <a:path w="27303" h="23495">
                  <a:moveTo>
                    <a:pt x="26987" y="11618"/>
                  </a:moveTo>
                  <a:lnTo>
                    <a:pt x="0" y="11618"/>
                  </a:lnTo>
                  <a:lnTo>
                    <a:pt x="1" y="5201"/>
                  </a:lnTo>
                  <a:lnTo>
                    <a:pt x="6042" y="0"/>
                  </a:lnTo>
                  <a:lnTo>
                    <a:pt x="13494" y="0"/>
                  </a:lnTo>
                  <a:lnTo>
                    <a:pt x="20947" y="0"/>
                  </a:lnTo>
                  <a:lnTo>
                    <a:pt x="26987" y="5201"/>
                  </a:lnTo>
                  <a:lnTo>
                    <a:pt x="26987" y="11618"/>
                  </a:lnTo>
                  <a:close/>
                </a:path>
                <a:path w="27303" h="23495">
                  <a:moveTo>
                    <a:pt x="20946" y="23235"/>
                  </a:moveTo>
                  <a:lnTo>
                    <a:pt x="6041" y="23235"/>
                  </a:lnTo>
                  <a:lnTo>
                    <a:pt x="0" y="18033"/>
                  </a:lnTo>
                  <a:lnTo>
                    <a:pt x="0" y="11617"/>
                  </a:lnTo>
                  <a:lnTo>
                    <a:pt x="26987" y="11618"/>
                  </a:lnTo>
                  <a:lnTo>
                    <a:pt x="26987" y="18033"/>
                  </a:lnTo>
                  <a:lnTo>
                    <a:pt x="20946" y="23235"/>
                  </a:lnTo>
                  <a:close/>
                </a:path>
              </a:pathLst>
            </a:custGeom>
            <a:solidFill>
              <a:srgbClr val="CC00CC"/>
            </a:solidFill>
          </p:spPr>
          <p:txBody>
            <a:bodyPr wrap="square" lIns="0" tIns="0" rIns="0" bIns="0" rtlCol="0"/>
            <a:lstStyle/>
            <a:p/>
          </p:txBody>
        </p:sp>
        <p:sp>
          <p:nvSpPr>
            <p:cNvPr id="149" name="object 149"/>
            <p:cNvSpPr/>
            <p:nvPr/>
          </p:nvSpPr>
          <p:spPr>
            <a:xfrm>
              <a:off x="6915148" y="4504197"/>
              <a:ext cx="27305" cy="23495"/>
            </a:xfrm>
            <a:custGeom>
              <a:rect l="l" t="t" r="r" b="b"/>
              <a:pathLst>
                <a:path w="27303" h="23495">
                  <a:moveTo>
                    <a:pt x="0" y="11618"/>
                  </a:moveTo>
                  <a:lnTo>
                    <a:pt x="0" y="5202"/>
                  </a:lnTo>
                  <a:lnTo>
                    <a:pt x="6042" y="0"/>
                  </a:lnTo>
                  <a:lnTo>
                    <a:pt x="13494" y="0"/>
                  </a:lnTo>
                  <a:lnTo>
                    <a:pt x="20946" y="0"/>
                  </a:lnTo>
                  <a:lnTo>
                    <a:pt x="26987" y="5201"/>
                  </a:lnTo>
                  <a:lnTo>
                    <a:pt x="26988" y="11617"/>
                  </a:lnTo>
                  <a:lnTo>
                    <a:pt x="26987" y="18033"/>
                  </a:lnTo>
                  <a:lnTo>
                    <a:pt x="20946" y="23235"/>
                  </a:lnTo>
                  <a:lnTo>
                    <a:pt x="13494" y="23235"/>
                  </a:lnTo>
                  <a:lnTo>
                    <a:pt x="6041" y="23235"/>
                  </a:lnTo>
                  <a:lnTo>
                    <a:pt x="0" y="18033"/>
                  </a:lnTo>
                  <a:lnTo>
                    <a:pt x="0" y="11617"/>
                  </a:lnTo>
                  <a:close/>
                </a:path>
              </a:pathLst>
            </a:custGeom>
            <a:ln w="12700">
              <a:solidFill>
                <a:srgbClr val="DC0081"/>
              </a:solidFill>
            </a:ln>
          </p:spPr>
          <p:txBody>
            <a:bodyPr wrap="square" lIns="0" tIns="0" rIns="0" bIns="0" rtlCol="0"/>
            <a:lstStyle/>
            <a:p/>
          </p:txBody>
        </p:sp>
        <p:sp>
          <p:nvSpPr>
            <p:cNvPr id="150" name="object 150"/>
            <p:cNvSpPr/>
            <p:nvPr/>
          </p:nvSpPr>
          <p:spPr>
            <a:xfrm>
              <a:off x="6915148" y="4629409"/>
              <a:ext cx="27305" cy="23495"/>
            </a:xfrm>
            <a:custGeom>
              <a:rect l="l" t="t" r="r" b="b"/>
              <a:pathLst>
                <a:path w="27303" h="23495">
                  <a:moveTo>
                    <a:pt x="26987" y="11618"/>
                  </a:moveTo>
                  <a:lnTo>
                    <a:pt x="0" y="11618"/>
                  </a:lnTo>
                  <a:lnTo>
                    <a:pt x="1" y="5201"/>
                  </a:lnTo>
                  <a:lnTo>
                    <a:pt x="6042" y="0"/>
                  </a:lnTo>
                  <a:lnTo>
                    <a:pt x="13494" y="0"/>
                  </a:lnTo>
                  <a:lnTo>
                    <a:pt x="20947" y="0"/>
                  </a:lnTo>
                  <a:lnTo>
                    <a:pt x="26987" y="5201"/>
                  </a:lnTo>
                  <a:lnTo>
                    <a:pt x="26987" y="11618"/>
                  </a:lnTo>
                  <a:close/>
                </a:path>
                <a:path w="27303" h="23495">
                  <a:moveTo>
                    <a:pt x="20946" y="23235"/>
                  </a:moveTo>
                  <a:lnTo>
                    <a:pt x="6041" y="23235"/>
                  </a:lnTo>
                  <a:lnTo>
                    <a:pt x="0" y="18033"/>
                  </a:lnTo>
                  <a:lnTo>
                    <a:pt x="0" y="11617"/>
                  </a:lnTo>
                  <a:lnTo>
                    <a:pt x="26987" y="11618"/>
                  </a:lnTo>
                  <a:lnTo>
                    <a:pt x="26987" y="18033"/>
                  </a:lnTo>
                  <a:lnTo>
                    <a:pt x="20946" y="23235"/>
                  </a:lnTo>
                  <a:close/>
                </a:path>
              </a:pathLst>
            </a:custGeom>
            <a:solidFill>
              <a:srgbClr val="CC00CC"/>
            </a:solidFill>
          </p:spPr>
          <p:txBody>
            <a:bodyPr wrap="square" lIns="0" tIns="0" rIns="0" bIns="0" rtlCol="0"/>
            <a:lstStyle/>
            <a:p/>
          </p:txBody>
        </p:sp>
        <p:sp>
          <p:nvSpPr>
            <p:cNvPr id="151" name="object 151"/>
            <p:cNvSpPr/>
            <p:nvPr/>
          </p:nvSpPr>
          <p:spPr>
            <a:xfrm>
              <a:off x="6915148" y="4629409"/>
              <a:ext cx="27305" cy="23495"/>
            </a:xfrm>
            <a:custGeom>
              <a:rect l="l" t="t" r="r" b="b"/>
              <a:pathLst>
                <a:path w="27303" h="23495">
                  <a:moveTo>
                    <a:pt x="0" y="11618"/>
                  </a:moveTo>
                  <a:lnTo>
                    <a:pt x="0" y="5202"/>
                  </a:lnTo>
                  <a:lnTo>
                    <a:pt x="6042" y="0"/>
                  </a:lnTo>
                  <a:lnTo>
                    <a:pt x="13494" y="0"/>
                  </a:lnTo>
                  <a:lnTo>
                    <a:pt x="20946" y="0"/>
                  </a:lnTo>
                  <a:lnTo>
                    <a:pt x="26987" y="5201"/>
                  </a:lnTo>
                  <a:lnTo>
                    <a:pt x="26988" y="11617"/>
                  </a:lnTo>
                  <a:lnTo>
                    <a:pt x="26987" y="18033"/>
                  </a:lnTo>
                  <a:lnTo>
                    <a:pt x="20946" y="23235"/>
                  </a:lnTo>
                  <a:lnTo>
                    <a:pt x="13494" y="23235"/>
                  </a:lnTo>
                  <a:lnTo>
                    <a:pt x="6041" y="23235"/>
                  </a:lnTo>
                  <a:lnTo>
                    <a:pt x="0" y="18033"/>
                  </a:lnTo>
                  <a:lnTo>
                    <a:pt x="0" y="11617"/>
                  </a:lnTo>
                  <a:close/>
                </a:path>
              </a:pathLst>
            </a:custGeom>
            <a:ln w="12700">
              <a:solidFill>
                <a:srgbClr val="DC0081"/>
              </a:solidFill>
            </a:ln>
          </p:spPr>
          <p:txBody>
            <a:bodyPr wrap="square" lIns="0" tIns="0" rIns="0" bIns="0" rtlCol="0"/>
            <a:lstStyle/>
            <a:p/>
          </p:txBody>
        </p:sp>
        <p:sp>
          <p:nvSpPr>
            <p:cNvPr id="152" name="object 152"/>
            <p:cNvSpPr/>
            <p:nvPr/>
          </p:nvSpPr>
          <p:spPr>
            <a:xfrm>
              <a:off x="7075485" y="4799802"/>
              <a:ext cx="27305" cy="23495"/>
            </a:xfrm>
            <a:custGeom>
              <a:rect l="l" t="t" r="r" b="b"/>
              <a:pathLst>
                <a:path w="27303" h="23495">
                  <a:moveTo>
                    <a:pt x="26987" y="11618"/>
                  </a:moveTo>
                  <a:lnTo>
                    <a:pt x="0" y="11618"/>
                  </a:lnTo>
                  <a:lnTo>
                    <a:pt x="1" y="5201"/>
                  </a:lnTo>
                  <a:lnTo>
                    <a:pt x="6042" y="0"/>
                  </a:lnTo>
                  <a:lnTo>
                    <a:pt x="13494" y="0"/>
                  </a:lnTo>
                  <a:lnTo>
                    <a:pt x="20947" y="0"/>
                  </a:lnTo>
                  <a:lnTo>
                    <a:pt x="26987" y="5201"/>
                  </a:lnTo>
                  <a:lnTo>
                    <a:pt x="26987" y="11618"/>
                  </a:lnTo>
                  <a:close/>
                </a:path>
                <a:path w="27303" h="23495">
                  <a:moveTo>
                    <a:pt x="20946" y="23235"/>
                  </a:moveTo>
                  <a:lnTo>
                    <a:pt x="6041" y="23235"/>
                  </a:lnTo>
                  <a:lnTo>
                    <a:pt x="0" y="18033"/>
                  </a:lnTo>
                  <a:lnTo>
                    <a:pt x="0" y="11617"/>
                  </a:lnTo>
                  <a:lnTo>
                    <a:pt x="26987" y="11618"/>
                  </a:lnTo>
                  <a:lnTo>
                    <a:pt x="26987" y="18033"/>
                  </a:lnTo>
                  <a:lnTo>
                    <a:pt x="20946" y="23235"/>
                  </a:lnTo>
                  <a:close/>
                </a:path>
              </a:pathLst>
            </a:custGeom>
            <a:solidFill>
              <a:srgbClr val="CC00CC"/>
            </a:solidFill>
          </p:spPr>
          <p:txBody>
            <a:bodyPr wrap="square" lIns="0" tIns="0" rIns="0" bIns="0" rtlCol="0"/>
            <a:lstStyle/>
            <a:p/>
          </p:txBody>
        </p:sp>
        <p:sp>
          <p:nvSpPr>
            <p:cNvPr id="153" name="object 153"/>
            <p:cNvSpPr/>
            <p:nvPr/>
          </p:nvSpPr>
          <p:spPr>
            <a:xfrm>
              <a:off x="7075485" y="4799802"/>
              <a:ext cx="27305" cy="23495"/>
            </a:xfrm>
            <a:custGeom>
              <a:rect l="l" t="t" r="r" b="b"/>
              <a:pathLst>
                <a:path w="27303" h="23495">
                  <a:moveTo>
                    <a:pt x="0" y="11618"/>
                  </a:moveTo>
                  <a:lnTo>
                    <a:pt x="0" y="5202"/>
                  </a:lnTo>
                  <a:lnTo>
                    <a:pt x="6042" y="0"/>
                  </a:lnTo>
                  <a:lnTo>
                    <a:pt x="13494" y="0"/>
                  </a:lnTo>
                  <a:lnTo>
                    <a:pt x="20946" y="0"/>
                  </a:lnTo>
                  <a:lnTo>
                    <a:pt x="26987" y="5201"/>
                  </a:lnTo>
                  <a:lnTo>
                    <a:pt x="26988" y="11617"/>
                  </a:lnTo>
                  <a:lnTo>
                    <a:pt x="26987" y="18033"/>
                  </a:lnTo>
                  <a:lnTo>
                    <a:pt x="20946" y="23235"/>
                  </a:lnTo>
                  <a:lnTo>
                    <a:pt x="13494" y="23235"/>
                  </a:lnTo>
                  <a:lnTo>
                    <a:pt x="6041" y="23235"/>
                  </a:lnTo>
                  <a:lnTo>
                    <a:pt x="0" y="18033"/>
                  </a:lnTo>
                  <a:lnTo>
                    <a:pt x="0" y="11617"/>
                  </a:lnTo>
                  <a:close/>
                </a:path>
              </a:pathLst>
            </a:custGeom>
            <a:ln w="12700">
              <a:solidFill>
                <a:srgbClr val="DC0081"/>
              </a:solidFill>
            </a:ln>
          </p:spPr>
          <p:txBody>
            <a:bodyPr wrap="square" lIns="0" tIns="0" rIns="0" bIns="0" rtlCol="0"/>
            <a:lstStyle/>
            <a:p/>
          </p:txBody>
        </p:sp>
        <p:sp>
          <p:nvSpPr>
            <p:cNvPr id="154" name="object 154"/>
            <p:cNvSpPr/>
            <p:nvPr/>
          </p:nvSpPr>
          <p:spPr>
            <a:xfrm>
              <a:off x="7021510" y="4424164"/>
              <a:ext cx="27305" cy="24765"/>
            </a:xfrm>
            <a:custGeom>
              <a:rect l="l" t="t" r="r" b="b"/>
              <a:pathLst>
                <a:path w="27303" h="24764">
                  <a:moveTo>
                    <a:pt x="26987" y="12263"/>
                  </a:moveTo>
                  <a:lnTo>
                    <a:pt x="0" y="12263"/>
                  </a:lnTo>
                  <a:lnTo>
                    <a:pt x="1" y="5490"/>
                  </a:lnTo>
                  <a:lnTo>
                    <a:pt x="6042" y="0"/>
                  </a:lnTo>
                  <a:lnTo>
                    <a:pt x="13494" y="0"/>
                  </a:lnTo>
                  <a:lnTo>
                    <a:pt x="20947" y="0"/>
                  </a:lnTo>
                  <a:lnTo>
                    <a:pt x="26987" y="5490"/>
                  </a:lnTo>
                  <a:lnTo>
                    <a:pt x="26987" y="12263"/>
                  </a:lnTo>
                  <a:close/>
                </a:path>
                <a:path w="27303" h="24764">
                  <a:moveTo>
                    <a:pt x="20946" y="24525"/>
                  </a:moveTo>
                  <a:lnTo>
                    <a:pt x="13494" y="24525"/>
                  </a:lnTo>
                  <a:lnTo>
                    <a:pt x="6041" y="24524"/>
                  </a:lnTo>
                  <a:lnTo>
                    <a:pt x="1" y="19035"/>
                  </a:lnTo>
                  <a:lnTo>
                    <a:pt x="0" y="12261"/>
                  </a:lnTo>
                  <a:lnTo>
                    <a:pt x="26987" y="12263"/>
                  </a:lnTo>
                  <a:lnTo>
                    <a:pt x="26987" y="19035"/>
                  </a:lnTo>
                  <a:lnTo>
                    <a:pt x="20946" y="24525"/>
                  </a:lnTo>
                  <a:close/>
                </a:path>
              </a:pathLst>
            </a:custGeom>
            <a:solidFill>
              <a:srgbClr val="CC00CC"/>
            </a:solidFill>
          </p:spPr>
          <p:txBody>
            <a:bodyPr wrap="square" lIns="0" tIns="0" rIns="0" bIns="0" rtlCol="0"/>
            <a:lstStyle/>
            <a:p/>
          </p:txBody>
        </p:sp>
        <p:sp>
          <p:nvSpPr>
            <p:cNvPr id="155" name="object 155"/>
            <p:cNvSpPr/>
            <p:nvPr/>
          </p:nvSpPr>
          <p:spPr>
            <a:xfrm>
              <a:off x="7021510" y="4424164"/>
              <a:ext cx="27305" cy="24765"/>
            </a:xfrm>
            <a:custGeom>
              <a:rect l="l" t="t" r="r" b="b"/>
              <a:pathLst>
                <a:path w="27303" h="24764">
                  <a:moveTo>
                    <a:pt x="0" y="12263"/>
                  </a:moveTo>
                  <a:lnTo>
                    <a:pt x="0" y="5490"/>
                  </a:lnTo>
                  <a:lnTo>
                    <a:pt x="6042" y="0"/>
                  </a:lnTo>
                  <a:lnTo>
                    <a:pt x="13494" y="0"/>
                  </a:lnTo>
                  <a:lnTo>
                    <a:pt x="20946" y="0"/>
                  </a:lnTo>
                  <a:lnTo>
                    <a:pt x="26987" y="5490"/>
                  </a:lnTo>
                  <a:lnTo>
                    <a:pt x="26988" y="12262"/>
                  </a:lnTo>
                  <a:lnTo>
                    <a:pt x="26987" y="19035"/>
                  </a:lnTo>
                  <a:lnTo>
                    <a:pt x="20946" y="24525"/>
                  </a:lnTo>
                  <a:lnTo>
                    <a:pt x="13494" y="24525"/>
                  </a:lnTo>
                  <a:lnTo>
                    <a:pt x="6041" y="24524"/>
                  </a:lnTo>
                  <a:lnTo>
                    <a:pt x="0" y="19034"/>
                  </a:lnTo>
                  <a:lnTo>
                    <a:pt x="0" y="12262"/>
                  </a:lnTo>
                  <a:close/>
                </a:path>
              </a:pathLst>
            </a:custGeom>
            <a:ln w="12700">
              <a:solidFill>
                <a:srgbClr val="DC0081"/>
              </a:solidFill>
            </a:ln>
          </p:spPr>
          <p:txBody>
            <a:bodyPr wrap="square" lIns="0" tIns="0" rIns="0" bIns="0" rtlCol="0"/>
            <a:lstStyle/>
            <a:p/>
          </p:txBody>
        </p:sp>
        <p:sp>
          <p:nvSpPr>
            <p:cNvPr id="156" name="object 156"/>
            <p:cNvSpPr/>
            <p:nvPr/>
          </p:nvSpPr>
          <p:spPr>
            <a:xfrm>
              <a:off x="7075485" y="4549376"/>
              <a:ext cx="27305" cy="24765"/>
            </a:xfrm>
            <a:custGeom>
              <a:rect l="l" t="t" r="r" b="b"/>
              <a:pathLst>
                <a:path w="27303" h="24764">
                  <a:moveTo>
                    <a:pt x="26987" y="12263"/>
                  </a:moveTo>
                  <a:lnTo>
                    <a:pt x="0" y="12263"/>
                  </a:lnTo>
                  <a:lnTo>
                    <a:pt x="1" y="5490"/>
                  </a:lnTo>
                  <a:lnTo>
                    <a:pt x="6042" y="0"/>
                  </a:lnTo>
                  <a:lnTo>
                    <a:pt x="13494" y="0"/>
                  </a:lnTo>
                  <a:lnTo>
                    <a:pt x="20947" y="0"/>
                  </a:lnTo>
                  <a:lnTo>
                    <a:pt x="26987" y="5490"/>
                  </a:lnTo>
                  <a:lnTo>
                    <a:pt x="26987" y="12263"/>
                  </a:lnTo>
                  <a:close/>
                </a:path>
                <a:path w="27303" h="24764">
                  <a:moveTo>
                    <a:pt x="20946" y="24525"/>
                  </a:moveTo>
                  <a:lnTo>
                    <a:pt x="13494" y="24525"/>
                  </a:lnTo>
                  <a:lnTo>
                    <a:pt x="6041" y="24524"/>
                  </a:lnTo>
                  <a:lnTo>
                    <a:pt x="1" y="19035"/>
                  </a:lnTo>
                  <a:lnTo>
                    <a:pt x="0" y="12261"/>
                  </a:lnTo>
                  <a:lnTo>
                    <a:pt x="26987" y="12263"/>
                  </a:lnTo>
                  <a:lnTo>
                    <a:pt x="26987" y="19035"/>
                  </a:lnTo>
                  <a:lnTo>
                    <a:pt x="20946" y="24525"/>
                  </a:lnTo>
                  <a:close/>
                </a:path>
              </a:pathLst>
            </a:custGeom>
            <a:solidFill>
              <a:srgbClr val="CC00CC"/>
            </a:solidFill>
          </p:spPr>
          <p:txBody>
            <a:bodyPr wrap="square" lIns="0" tIns="0" rIns="0" bIns="0" rtlCol="0"/>
            <a:lstStyle/>
            <a:p/>
          </p:txBody>
        </p:sp>
        <p:sp>
          <p:nvSpPr>
            <p:cNvPr id="157" name="object 157"/>
            <p:cNvSpPr/>
            <p:nvPr/>
          </p:nvSpPr>
          <p:spPr>
            <a:xfrm>
              <a:off x="7075485" y="4549376"/>
              <a:ext cx="27305" cy="24765"/>
            </a:xfrm>
            <a:custGeom>
              <a:rect l="l" t="t" r="r" b="b"/>
              <a:pathLst>
                <a:path w="27303" h="24764">
                  <a:moveTo>
                    <a:pt x="0" y="12263"/>
                  </a:moveTo>
                  <a:lnTo>
                    <a:pt x="0" y="5490"/>
                  </a:lnTo>
                  <a:lnTo>
                    <a:pt x="6042" y="0"/>
                  </a:lnTo>
                  <a:lnTo>
                    <a:pt x="13494" y="0"/>
                  </a:lnTo>
                  <a:lnTo>
                    <a:pt x="20946" y="0"/>
                  </a:lnTo>
                  <a:lnTo>
                    <a:pt x="26987" y="5490"/>
                  </a:lnTo>
                  <a:lnTo>
                    <a:pt x="26988" y="12262"/>
                  </a:lnTo>
                  <a:lnTo>
                    <a:pt x="26987" y="19035"/>
                  </a:lnTo>
                  <a:lnTo>
                    <a:pt x="20946" y="24525"/>
                  </a:lnTo>
                  <a:lnTo>
                    <a:pt x="13494" y="24525"/>
                  </a:lnTo>
                  <a:lnTo>
                    <a:pt x="6041" y="24524"/>
                  </a:lnTo>
                  <a:lnTo>
                    <a:pt x="0" y="19034"/>
                  </a:lnTo>
                  <a:lnTo>
                    <a:pt x="0" y="12262"/>
                  </a:lnTo>
                  <a:close/>
                </a:path>
              </a:pathLst>
            </a:custGeom>
            <a:ln w="12700">
              <a:solidFill>
                <a:srgbClr val="DC0081"/>
              </a:solidFill>
            </a:ln>
          </p:spPr>
          <p:txBody>
            <a:bodyPr wrap="square" lIns="0" tIns="0" rIns="0" bIns="0" rtlCol="0"/>
            <a:lstStyle/>
            <a:p/>
          </p:txBody>
        </p:sp>
        <p:sp>
          <p:nvSpPr>
            <p:cNvPr id="158" name="object 158"/>
            <p:cNvSpPr/>
            <p:nvPr/>
          </p:nvSpPr>
          <p:spPr>
            <a:xfrm>
              <a:off x="7342185" y="4708151"/>
              <a:ext cx="27305" cy="36195"/>
            </a:xfrm>
            <a:custGeom>
              <a:rect l="l" t="t" r="r" b="b"/>
              <a:pathLst>
                <a:path w="27303" h="36195">
                  <a:moveTo>
                    <a:pt x="26988" y="18072"/>
                  </a:moveTo>
                  <a:lnTo>
                    <a:pt x="0" y="18072"/>
                  </a:lnTo>
                  <a:lnTo>
                    <a:pt x="1" y="8090"/>
                  </a:lnTo>
                  <a:lnTo>
                    <a:pt x="6042" y="0"/>
                  </a:lnTo>
                  <a:lnTo>
                    <a:pt x="13494" y="0"/>
                  </a:lnTo>
                  <a:lnTo>
                    <a:pt x="20947" y="0"/>
                  </a:lnTo>
                  <a:lnTo>
                    <a:pt x="26987" y="8090"/>
                  </a:lnTo>
                  <a:lnTo>
                    <a:pt x="26988" y="18072"/>
                  </a:lnTo>
                  <a:close/>
                </a:path>
                <a:path w="27303" h="36195">
                  <a:moveTo>
                    <a:pt x="20946" y="36143"/>
                  </a:moveTo>
                  <a:lnTo>
                    <a:pt x="6041" y="36143"/>
                  </a:lnTo>
                  <a:lnTo>
                    <a:pt x="0" y="28052"/>
                  </a:lnTo>
                  <a:lnTo>
                    <a:pt x="0" y="18071"/>
                  </a:lnTo>
                  <a:lnTo>
                    <a:pt x="26988" y="18072"/>
                  </a:lnTo>
                  <a:lnTo>
                    <a:pt x="26988" y="28052"/>
                  </a:lnTo>
                  <a:lnTo>
                    <a:pt x="20946" y="36143"/>
                  </a:lnTo>
                  <a:close/>
                </a:path>
              </a:pathLst>
            </a:custGeom>
            <a:solidFill>
              <a:srgbClr val="CC00CC"/>
            </a:solidFill>
          </p:spPr>
          <p:txBody>
            <a:bodyPr wrap="square" lIns="0" tIns="0" rIns="0" bIns="0" rtlCol="0"/>
            <a:lstStyle/>
            <a:p/>
          </p:txBody>
        </p:sp>
        <p:sp>
          <p:nvSpPr>
            <p:cNvPr id="159" name="object 159"/>
            <p:cNvSpPr/>
            <p:nvPr/>
          </p:nvSpPr>
          <p:spPr>
            <a:xfrm>
              <a:off x="7342185" y="4708151"/>
              <a:ext cx="27305" cy="36195"/>
            </a:xfrm>
            <a:custGeom>
              <a:rect l="l" t="t" r="r" b="b"/>
              <a:pathLst>
                <a:path w="27303" h="36195">
                  <a:moveTo>
                    <a:pt x="0" y="18072"/>
                  </a:moveTo>
                  <a:lnTo>
                    <a:pt x="0" y="8091"/>
                  </a:lnTo>
                  <a:lnTo>
                    <a:pt x="6042" y="0"/>
                  </a:lnTo>
                  <a:lnTo>
                    <a:pt x="13494" y="0"/>
                  </a:lnTo>
                  <a:lnTo>
                    <a:pt x="20946" y="0"/>
                  </a:lnTo>
                  <a:lnTo>
                    <a:pt x="26987" y="8090"/>
                  </a:lnTo>
                  <a:lnTo>
                    <a:pt x="26988" y="18071"/>
                  </a:lnTo>
                  <a:lnTo>
                    <a:pt x="26988" y="28052"/>
                  </a:lnTo>
                  <a:lnTo>
                    <a:pt x="20946" y="36143"/>
                  </a:lnTo>
                  <a:lnTo>
                    <a:pt x="13494" y="36143"/>
                  </a:lnTo>
                  <a:lnTo>
                    <a:pt x="6041" y="36143"/>
                  </a:lnTo>
                  <a:lnTo>
                    <a:pt x="0" y="28052"/>
                  </a:lnTo>
                  <a:lnTo>
                    <a:pt x="0" y="18072"/>
                  </a:lnTo>
                  <a:close/>
                </a:path>
              </a:pathLst>
            </a:custGeom>
            <a:ln w="12700">
              <a:solidFill>
                <a:srgbClr val="DC0081"/>
              </a:solidFill>
            </a:ln>
          </p:spPr>
          <p:txBody>
            <a:bodyPr wrap="square" lIns="0" tIns="0" rIns="0" bIns="0" rtlCol="0"/>
            <a:lstStyle/>
            <a:p/>
          </p:txBody>
        </p:sp>
        <p:sp>
          <p:nvSpPr>
            <p:cNvPr id="160" name="object 160"/>
            <p:cNvSpPr/>
            <p:nvPr/>
          </p:nvSpPr>
          <p:spPr>
            <a:xfrm>
              <a:off x="5554661" y="4515815"/>
              <a:ext cx="27305" cy="23495"/>
            </a:xfrm>
            <a:custGeom>
              <a:rect l="l" t="t" r="r" b="b"/>
              <a:pathLst>
                <a:path w="27303" h="23495">
                  <a:moveTo>
                    <a:pt x="26987" y="11618"/>
                  </a:moveTo>
                  <a:lnTo>
                    <a:pt x="0" y="11618"/>
                  </a:lnTo>
                  <a:lnTo>
                    <a:pt x="0" y="5201"/>
                  </a:lnTo>
                  <a:lnTo>
                    <a:pt x="6041" y="0"/>
                  </a:lnTo>
                  <a:lnTo>
                    <a:pt x="13494" y="0"/>
                  </a:lnTo>
                  <a:lnTo>
                    <a:pt x="20946" y="0"/>
                  </a:lnTo>
                  <a:lnTo>
                    <a:pt x="26987" y="5201"/>
                  </a:lnTo>
                  <a:lnTo>
                    <a:pt x="26987" y="11618"/>
                  </a:lnTo>
                  <a:close/>
                </a:path>
                <a:path w="27303" h="23495">
                  <a:moveTo>
                    <a:pt x="20946" y="23235"/>
                  </a:moveTo>
                  <a:lnTo>
                    <a:pt x="6041" y="23235"/>
                  </a:lnTo>
                  <a:lnTo>
                    <a:pt x="0" y="18033"/>
                  </a:lnTo>
                  <a:lnTo>
                    <a:pt x="0" y="11617"/>
                  </a:lnTo>
                  <a:lnTo>
                    <a:pt x="26987" y="11618"/>
                  </a:lnTo>
                  <a:lnTo>
                    <a:pt x="26987" y="18033"/>
                  </a:lnTo>
                  <a:lnTo>
                    <a:pt x="20946" y="23235"/>
                  </a:lnTo>
                  <a:close/>
                </a:path>
              </a:pathLst>
            </a:custGeom>
            <a:solidFill>
              <a:srgbClr val="CC00CC"/>
            </a:solidFill>
          </p:spPr>
          <p:txBody>
            <a:bodyPr wrap="square" lIns="0" tIns="0" rIns="0" bIns="0" rtlCol="0"/>
            <a:lstStyle/>
            <a:p/>
          </p:txBody>
        </p:sp>
        <p:sp>
          <p:nvSpPr>
            <p:cNvPr id="161" name="object 161"/>
            <p:cNvSpPr/>
            <p:nvPr/>
          </p:nvSpPr>
          <p:spPr>
            <a:xfrm>
              <a:off x="5554661" y="4515815"/>
              <a:ext cx="27305" cy="23495"/>
            </a:xfrm>
            <a:custGeom>
              <a:rect l="l" t="t" r="r" b="b"/>
              <a:pathLst>
                <a:path w="27303" h="23495">
                  <a:moveTo>
                    <a:pt x="0" y="11618"/>
                  </a:moveTo>
                  <a:lnTo>
                    <a:pt x="0" y="5202"/>
                  </a:lnTo>
                  <a:lnTo>
                    <a:pt x="6041" y="0"/>
                  </a:lnTo>
                  <a:lnTo>
                    <a:pt x="13494" y="0"/>
                  </a:lnTo>
                  <a:lnTo>
                    <a:pt x="20946" y="0"/>
                  </a:lnTo>
                  <a:lnTo>
                    <a:pt x="26987" y="5201"/>
                  </a:lnTo>
                  <a:lnTo>
                    <a:pt x="26987" y="11617"/>
                  </a:lnTo>
                  <a:lnTo>
                    <a:pt x="26987" y="18033"/>
                  </a:lnTo>
                  <a:lnTo>
                    <a:pt x="20946" y="23235"/>
                  </a:lnTo>
                  <a:lnTo>
                    <a:pt x="13494" y="23235"/>
                  </a:lnTo>
                  <a:lnTo>
                    <a:pt x="6041" y="23235"/>
                  </a:lnTo>
                  <a:lnTo>
                    <a:pt x="0" y="18033"/>
                  </a:lnTo>
                  <a:lnTo>
                    <a:pt x="0" y="11617"/>
                  </a:lnTo>
                  <a:close/>
                </a:path>
              </a:pathLst>
            </a:custGeom>
            <a:ln w="12700">
              <a:solidFill>
                <a:srgbClr val="DC0081"/>
              </a:solidFill>
            </a:ln>
          </p:spPr>
          <p:txBody>
            <a:bodyPr wrap="square" lIns="0" tIns="0" rIns="0" bIns="0" rtlCol="0"/>
            <a:lstStyle/>
            <a:p/>
          </p:txBody>
        </p:sp>
        <p:sp>
          <p:nvSpPr>
            <p:cNvPr id="162" name="object 162"/>
            <p:cNvSpPr/>
            <p:nvPr/>
          </p:nvSpPr>
          <p:spPr>
            <a:xfrm>
              <a:off x="7181848" y="4674589"/>
              <a:ext cx="27305" cy="23495"/>
            </a:xfrm>
            <a:custGeom>
              <a:rect l="l" t="t" r="r" b="b"/>
              <a:pathLst>
                <a:path w="27303" h="23495">
                  <a:moveTo>
                    <a:pt x="26987" y="11618"/>
                  </a:moveTo>
                  <a:lnTo>
                    <a:pt x="0" y="11618"/>
                  </a:lnTo>
                  <a:lnTo>
                    <a:pt x="1" y="5201"/>
                  </a:lnTo>
                  <a:lnTo>
                    <a:pt x="6042" y="0"/>
                  </a:lnTo>
                  <a:lnTo>
                    <a:pt x="13494" y="0"/>
                  </a:lnTo>
                  <a:lnTo>
                    <a:pt x="20947" y="0"/>
                  </a:lnTo>
                  <a:lnTo>
                    <a:pt x="26987" y="5201"/>
                  </a:lnTo>
                  <a:lnTo>
                    <a:pt x="26987" y="11618"/>
                  </a:lnTo>
                  <a:close/>
                </a:path>
                <a:path w="27303" h="23495">
                  <a:moveTo>
                    <a:pt x="20946" y="23235"/>
                  </a:moveTo>
                  <a:lnTo>
                    <a:pt x="6041" y="23235"/>
                  </a:lnTo>
                  <a:lnTo>
                    <a:pt x="0" y="18033"/>
                  </a:lnTo>
                  <a:lnTo>
                    <a:pt x="0" y="11617"/>
                  </a:lnTo>
                  <a:lnTo>
                    <a:pt x="26987" y="11618"/>
                  </a:lnTo>
                  <a:lnTo>
                    <a:pt x="26987" y="18033"/>
                  </a:lnTo>
                  <a:lnTo>
                    <a:pt x="20946" y="23235"/>
                  </a:lnTo>
                  <a:close/>
                </a:path>
              </a:pathLst>
            </a:custGeom>
            <a:solidFill>
              <a:srgbClr val="CC00CC"/>
            </a:solidFill>
          </p:spPr>
          <p:txBody>
            <a:bodyPr wrap="square" lIns="0" tIns="0" rIns="0" bIns="0" rtlCol="0"/>
            <a:lstStyle/>
            <a:p/>
          </p:txBody>
        </p:sp>
        <p:sp>
          <p:nvSpPr>
            <p:cNvPr id="163" name="object 163"/>
            <p:cNvSpPr/>
            <p:nvPr/>
          </p:nvSpPr>
          <p:spPr>
            <a:xfrm>
              <a:off x="7181848" y="4674589"/>
              <a:ext cx="27305" cy="23495"/>
            </a:xfrm>
            <a:custGeom>
              <a:rect l="l" t="t" r="r" b="b"/>
              <a:pathLst>
                <a:path w="27303" h="23495">
                  <a:moveTo>
                    <a:pt x="0" y="11618"/>
                  </a:moveTo>
                  <a:lnTo>
                    <a:pt x="0" y="5202"/>
                  </a:lnTo>
                  <a:lnTo>
                    <a:pt x="6042" y="0"/>
                  </a:lnTo>
                  <a:lnTo>
                    <a:pt x="13494" y="0"/>
                  </a:lnTo>
                  <a:lnTo>
                    <a:pt x="20946" y="0"/>
                  </a:lnTo>
                  <a:lnTo>
                    <a:pt x="26987" y="5201"/>
                  </a:lnTo>
                  <a:lnTo>
                    <a:pt x="26988" y="11617"/>
                  </a:lnTo>
                  <a:lnTo>
                    <a:pt x="26987" y="18033"/>
                  </a:lnTo>
                  <a:lnTo>
                    <a:pt x="20946" y="23235"/>
                  </a:lnTo>
                  <a:lnTo>
                    <a:pt x="13494" y="23235"/>
                  </a:lnTo>
                  <a:lnTo>
                    <a:pt x="6041" y="23235"/>
                  </a:lnTo>
                  <a:lnTo>
                    <a:pt x="0" y="18033"/>
                  </a:lnTo>
                  <a:lnTo>
                    <a:pt x="0" y="11617"/>
                  </a:lnTo>
                  <a:close/>
                </a:path>
              </a:pathLst>
            </a:custGeom>
            <a:ln w="12700">
              <a:solidFill>
                <a:srgbClr val="DC0081"/>
              </a:solidFill>
            </a:ln>
          </p:spPr>
          <p:txBody>
            <a:bodyPr wrap="square" lIns="0" tIns="0" rIns="0" bIns="0" rtlCol="0"/>
            <a:lstStyle/>
            <a:p/>
          </p:txBody>
        </p:sp>
        <p:sp>
          <p:nvSpPr>
            <p:cNvPr id="164" name="object 164"/>
            <p:cNvSpPr/>
            <p:nvPr/>
          </p:nvSpPr>
          <p:spPr>
            <a:xfrm>
              <a:off x="5737224" y="4629409"/>
              <a:ext cx="40005" cy="23495"/>
            </a:xfrm>
            <a:custGeom>
              <a:rect l="l" t="t" r="r" b="b"/>
              <a:pathLst>
                <a:path w="40004" h="23495">
                  <a:moveTo>
                    <a:pt x="39687" y="11618"/>
                  </a:moveTo>
                  <a:lnTo>
                    <a:pt x="0" y="11618"/>
                  </a:lnTo>
                  <a:lnTo>
                    <a:pt x="1" y="5201"/>
                  </a:lnTo>
                  <a:lnTo>
                    <a:pt x="8884" y="0"/>
                  </a:lnTo>
                  <a:lnTo>
                    <a:pt x="19844" y="0"/>
                  </a:lnTo>
                  <a:lnTo>
                    <a:pt x="30803" y="0"/>
                  </a:lnTo>
                  <a:lnTo>
                    <a:pt x="39687" y="5201"/>
                  </a:lnTo>
                  <a:lnTo>
                    <a:pt x="39687" y="11617"/>
                  </a:lnTo>
                  <a:close/>
                </a:path>
                <a:path w="40004" h="23495">
                  <a:moveTo>
                    <a:pt x="30802" y="23235"/>
                  </a:moveTo>
                  <a:lnTo>
                    <a:pt x="8884" y="23235"/>
                  </a:lnTo>
                  <a:lnTo>
                    <a:pt x="0" y="18033"/>
                  </a:lnTo>
                  <a:lnTo>
                    <a:pt x="0" y="11617"/>
                  </a:lnTo>
                  <a:lnTo>
                    <a:pt x="39687" y="11618"/>
                  </a:lnTo>
                  <a:lnTo>
                    <a:pt x="39687" y="18033"/>
                  </a:lnTo>
                  <a:lnTo>
                    <a:pt x="30802" y="23235"/>
                  </a:lnTo>
                  <a:close/>
                </a:path>
                <a:path w="40004" h="23495">
                  <a:moveTo>
                    <a:pt x="39687" y="11617"/>
                  </a:moveTo>
                  <a:close/>
                </a:path>
              </a:pathLst>
            </a:custGeom>
            <a:solidFill>
              <a:srgbClr val="CC00CC"/>
            </a:solidFill>
          </p:spPr>
          <p:txBody>
            <a:bodyPr wrap="square" lIns="0" tIns="0" rIns="0" bIns="0" rtlCol="0"/>
            <a:lstStyle/>
            <a:p/>
          </p:txBody>
        </p:sp>
        <p:sp>
          <p:nvSpPr>
            <p:cNvPr id="165" name="object 165"/>
            <p:cNvSpPr/>
            <p:nvPr/>
          </p:nvSpPr>
          <p:spPr>
            <a:xfrm>
              <a:off x="5737224" y="4629409"/>
              <a:ext cx="40005" cy="23495"/>
            </a:xfrm>
            <a:custGeom>
              <a:rect l="l" t="t" r="r" b="b"/>
              <a:pathLst>
                <a:path w="40004" h="23495">
                  <a:moveTo>
                    <a:pt x="0" y="11618"/>
                  </a:moveTo>
                  <a:lnTo>
                    <a:pt x="0" y="5202"/>
                  </a:lnTo>
                  <a:lnTo>
                    <a:pt x="8884" y="0"/>
                  </a:lnTo>
                  <a:lnTo>
                    <a:pt x="19844" y="0"/>
                  </a:lnTo>
                  <a:lnTo>
                    <a:pt x="30803" y="0"/>
                  </a:lnTo>
                  <a:lnTo>
                    <a:pt x="39687" y="5201"/>
                  </a:lnTo>
                  <a:lnTo>
                    <a:pt x="39687" y="11617"/>
                  </a:lnTo>
                  <a:lnTo>
                    <a:pt x="39687" y="18033"/>
                  </a:lnTo>
                  <a:lnTo>
                    <a:pt x="30802" y="23235"/>
                  </a:lnTo>
                  <a:lnTo>
                    <a:pt x="19843" y="23235"/>
                  </a:lnTo>
                  <a:lnTo>
                    <a:pt x="8884" y="23235"/>
                  </a:lnTo>
                  <a:lnTo>
                    <a:pt x="0" y="18033"/>
                  </a:lnTo>
                  <a:lnTo>
                    <a:pt x="0" y="11617"/>
                  </a:lnTo>
                  <a:close/>
                </a:path>
              </a:pathLst>
            </a:custGeom>
            <a:ln w="12700">
              <a:solidFill>
                <a:srgbClr val="DC0081"/>
              </a:solidFill>
            </a:ln>
          </p:spPr>
          <p:txBody>
            <a:bodyPr wrap="square" lIns="0" tIns="0" rIns="0" bIns="0" rtlCol="0"/>
            <a:lstStyle/>
            <a:p/>
          </p:txBody>
        </p:sp>
        <p:sp>
          <p:nvSpPr>
            <p:cNvPr id="166" name="object 166"/>
            <p:cNvSpPr/>
            <p:nvPr/>
          </p:nvSpPr>
          <p:spPr>
            <a:xfrm>
              <a:off x="7288210" y="4549376"/>
              <a:ext cx="27305" cy="24765"/>
            </a:xfrm>
            <a:custGeom>
              <a:rect l="l" t="t" r="r" b="b"/>
              <a:pathLst>
                <a:path w="27303" h="24764">
                  <a:moveTo>
                    <a:pt x="26987" y="12263"/>
                  </a:moveTo>
                  <a:lnTo>
                    <a:pt x="0" y="12263"/>
                  </a:lnTo>
                  <a:lnTo>
                    <a:pt x="1" y="5490"/>
                  </a:lnTo>
                  <a:lnTo>
                    <a:pt x="6042" y="0"/>
                  </a:lnTo>
                  <a:lnTo>
                    <a:pt x="13494" y="0"/>
                  </a:lnTo>
                  <a:lnTo>
                    <a:pt x="20947" y="0"/>
                  </a:lnTo>
                  <a:lnTo>
                    <a:pt x="26987" y="5490"/>
                  </a:lnTo>
                  <a:lnTo>
                    <a:pt x="26987" y="12263"/>
                  </a:lnTo>
                  <a:close/>
                </a:path>
                <a:path w="27303" h="24764">
                  <a:moveTo>
                    <a:pt x="20946" y="24525"/>
                  </a:moveTo>
                  <a:lnTo>
                    <a:pt x="13494" y="24525"/>
                  </a:lnTo>
                  <a:lnTo>
                    <a:pt x="6041" y="24524"/>
                  </a:lnTo>
                  <a:lnTo>
                    <a:pt x="1" y="19035"/>
                  </a:lnTo>
                  <a:lnTo>
                    <a:pt x="0" y="12261"/>
                  </a:lnTo>
                  <a:lnTo>
                    <a:pt x="26987" y="12263"/>
                  </a:lnTo>
                  <a:lnTo>
                    <a:pt x="26987" y="19035"/>
                  </a:lnTo>
                  <a:lnTo>
                    <a:pt x="20946" y="24525"/>
                  </a:lnTo>
                  <a:close/>
                </a:path>
              </a:pathLst>
            </a:custGeom>
            <a:solidFill>
              <a:srgbClr val="CC00CC"/>
            </a:solidFill>
          </p:spPr>
          <p:txBody>
            <a:bodyPr wrap="square" lIns="0" tIns="0" rIns="0" bIns="0" rtlCol="0"/>
            <a:lstStyle/>
            <a:p/>
          </p:txBody>
        </p:sp>
        <p:sp>
          <p:nvSpPr>
            <p:cNvPr id="167" name="object 167"/>
            <p:cNvSpPr/>
            <p:nvPr/>
          </p:nvSpPr>
          <p:spPr>
            <a:xfrm>
              <a:off x="7288210" y="4549376"/>
              <a:ext cx="27305" cy="24765"/>
            </a:xfrm>
            <a:custGeom>
              <a:rect l="l" t="t" r="r" b="b"/>
              <a:pathLst>
                <a:path w="27303" h="24764">
                  <a:moveTo>
                    <a:pt x="0" y="12263"/>
                  </a:moveTo>
                  <a:lnTo>
                    <a:pt x="0" y="5490"/>
                  </a:lnTo>
                  <a:lnTo>
                    <a:pt x="6042" y="0"/>
                  </a:lnTo>
                  <a:lnTo>
                    <a:pt x="13494" y="0"/>
                  </a:lnTo>
                  <a:lnTo>
                    <a:pt x="20946" y="0"/>
                  </a:lnTo>
                  <a:lnTo>
                    <a:pt x="26987" y="5490"/>
                  </a:lnTo>
                  <a:lnTo>
                    <a:pt x="26988" y="12262"/>
                  </a:lnTo>
                  <a:lnTo>
                    <a:pt x="26987" y="19035"/>
                  </a:lnTo>
                  <a:lnTo>
                    <a:pt x="20946" y="24525"/>
                  </a:lnTo>
                  <a:lnTo>
                    <a:pt x="13494" y="24525"/>
                  </a:lnTo>
                  <a:lnTo>
                    <a:pt x="6041" y="24524"/>
                  </a:lnTo>
                  <a:lnTo>
                    <a:pt x="0" y="19034"/>
                  </a:lnTo>
                  <a:lnTo>
                    <a:pt x="0" y="12262"/>
                  </a:lnTo>
                  <a:close/>
                </a:path>
              </a:pathLst>
            </a:custGeom>
            <a:ln w="12700">
              <a:solidFill>
                <a:srgbClr val="DC0081"/>
              </a:solidFill>
            </a:ln>
          </p:spPr>
          <p:txBody>
            <a:bodyPr wrap="square" lIns="0" tIns="0" rIns="0" bIns="0" rtlCol="0"/>
            <a:lstStyle/>
            <a:p/>
          </p:txBody>
        </p:sp>
        <p:sp>
          <p:nvSpPr>
            <p:cNvPr id="168" name="object 168"/>
            <p:cNvSpPr/>
            <p:nvPr/>
          </p:nvSpPr>
          <p:spPr>
            <a:xfrm>
              <a:off x="5899148" y="4459017"/>
              <a:ext cx="41275" cy="34925"/>
            </a:xfrm>
            <a:custGeom>
              <a:rect l="l" t="t" r="r" b="b"/>
              <a:pathLst>
                <a:path w="41275" h="34925">
                  <a:moveTo>
                    <a:pt x="41274" y="17427"/>
                  </a:moveTo>
                  <a:lnTo>
                    <a:pt x="0" y="17427"/>
                  </a:lnTo>
                  <a:lnTo>
                    <a:pt x="1622" y="10643"/>
                  </a:lnTo>
                  <a:lnTo>
                    <a:pt x="6045" y="5104"/>
                  </a:lnTo>
                  <a:lnTo>
                    <a:pt x="12607" y="1369"/>
                  </a:lnTo>
                  <a:lnTo>
                    <a:pt x="20637" y="0"/>
                  </a:lnTo>
                  <a:lnTo>
                    <a:pt x="28671" y="1369"/>
                  </a:lnTo>
                  <a:lnTo>
                    <a:pt x="35230" y="5104"/>
                  </a:lnTo>
                  <a:lnTo>
                    <a:pt x="39653" y="10643"/>
                  </a:lnTo>
                  <a:lnTo>
                    <a:pt x="41274" y="17427"/>
                  </a:lnTo>
                  <a:close/>
                </a:path>
                <a:path w="41275" h="34925">
                  <a:moveTo>
                    <a:pt x="20637" y="34853"/>
                  </a:moveTo>
                  <a:lnTo>
                    <a:pt x="12604" y="33483"/>
                  </a:lnTo>
                  <a:lnTo>
                    <a:pt x="6044" y="29749"/>
                  </a:lnTo>
                  <a:lnTo>
                    <a:pt x="1621" y="24209"/>
                  </a:lnTo>
                  <a:lnTo>
                    <a:pt x="0" y="17426"/>
                  </a:lnTo>
                  <a:lnTo>
                    <a:pt x="41274" y="17427"/>
                  </a:lnTo>
                  <a:lnTo>
                    <a:pt x="39652" y="24209"/>
                  </a:lnTo>
                  <a:lnTo>
                    <a:pt x="35230" y="29749"/>
                  </a:lnTo>
                  <a:lnTo>
                    <a:pt x="28670" y="33483"/>
                  </a:lnTo>
                  <a:lnTo>
                    <a:pt x="20637" y="34853"/>
                  </a:lnTo>
                  <a:close/>
                </a:path>
              </a:pathLst>
            </a:custGeom>
            <a:solidFill>
              <a:srgbClr val="CC00CC"/>
            </a:solidFill>
          </p:spPr>
          <p:txBody>
            <a:bodyPr wrap="square" lIns="0" tIns="0" rIns="0" bIns="0" rtlCol="0"/>
            <a:lstStyle/>
            <a:p/>
          </p:txBody>
        </p:sp>
        <p:sp>
          <p:nvSpPr>
            <p:cNvPr id="169" name="object 169"/>
            <p:cNvSpPr/>
            <p:nvPr/>
          </p:nvSpPr>
          <p:spPr>
            <a:xfrm>
              <a:off x="5899148" y="4459017"/>
              <a:ext cx="41275" cy="34925"/>
            </a:xfrm>
            <a:custGeom>
              <a:rect l="l" t="t" r="r" b="b"/>
              <a:pathLst>
                <a:path w="41275" h="34925">
                  <a:moveTo>
                    <a:pt x="0" y="17427"/>
                  </a:moveTo>
                  <a:lnTo>
                    <a:pt x="1622" y="10643"/>
                  </a:lnTo>
                  <a:lnTo>
                    <a:pt x="6044" y="5104"/>
                  </a:lnTo>
                  <a:lnTo>
                    <a:pt x="12604" y="1369"/>
                  </a:lnTo>
                  <a:lnTo>
                    <a:pt x="20637" y="0"/>
                  </a:lnTo>
                  <a:lnTo>
                    <a:pt x="28670" y="1369"/>
                  </a:lnTo>
                  <a:lnTo>
                    <a:pt x="35230" y="5104"/>
                  </a:lnTo>
                  <a:lnTo>
                    <a:pt x="39653" y="10643"/>
                  </a:lnTo>
                  <a:lnTo>
                    <a:pt x="41275" y="17426"/>
                  </a:lnTo>
                  <a:lnTo>
                    <a:pt x="39652" y="24209"/>
                  </a:lnTo>
                  <a:lnTo>
                    <a:pt x="35230" y="29749"/>
                  </a:lnTo>
                  <a:lnTo>
                    <a:pt x="28670" y="33483"/>
                  </a:lnTo>
                  <a:lnTo>
                    <a:pt x="20637" y="34853"/>
                  </a:lnTo>
                  <a:lnTo>
                    <a:pt x="12604" y="33483"/>
                  </a:lnTo>
                  <a:lnTo>
                    <a:pt x="6044" y="29749"/>
                  </a:lnTo>
                  <a:lnTo>
                    <a:pt x="1621" y="24209"/>
                  </a:lnTo>
                  <a:lnTo>
                    <a:pt x="0" y="17426"/>
                  </a:lnTo>
                  <a:close/>
                </a:path>
              </a:pathLst>
            </a:custGeom>
            <a:ln w="12700">
              <a:solidFill>
                <a:srgbClr val="DC0081"/>
              </a:solidFill>
            </a:ln>
          </p:spPr>
          <p:txBody>
            <a:bodyPr wrap="square" lIns="0" tIns="0" rIns="0" bIns="0" rtlCol="0"/>
            <a:lstStyle/>
            <a:p/>
          </p:txBody>
        </p:sp>
        <p:sp>
          <p:nvSpPr>
            <p:cNvPr id="170" name="object 170"/>
            <p:cNvSpPr/>
            <p:nvPr/>
          </p:nvSpPr>
          <p:spPr>
            <a:xfrm>
              <a:off x="6165849" y="4833363"/>
              <a:ext cx="41275" cy="24765"/>
            </a:xfrm>
            <a:custGeom>
              <a:rect l="l" t="t" r="r" b="b"/>
              <a:pathLst>
                <a:path w="41275" h="24764">
                  <a:moveTo>
                    <a:pt x="41274" y="12263"/>
                  </a:moveTo>
                  <a:lnTo>
                    <a:pt x="0" y="12263"/>
                  </a:lnTo>
                  <a:lnTo>
                    <a:pt x="1" y="5490"/>
                  </a:lnTo>
                  <a:lnTo>
                    <a:pt x="9240" y="0"/>
                  </a:lnTo>
                  <a:lnTo>
                    <a:pt x="20637" y="0"/>
                  </a:lnTo>
                  <a:lnTo>
                    <a:pt x="32036" y="0"/>
                  </a:lnTo>
                  <a:lnTo>
                    <a:pt x="41275" y="5490"/>
                  </a:lnTo>
                  <a:lnTo>
                    <a:pt x="41274" y="12262"/>
                  </a:lnTo>
                  <a:close/>
                </a:path>
                <a:path w="41275" h="24764">
                  <a:moveTo>
                    <a:pt x="32035" y="24525"/>
                  </a:moveTo>
                  <a:lnTo>
                    <a:pt x="20637" y="24525"/>
                  </a:lnTo>
                  <a:lnTo>
                    <a:pt x="9239" y="24524"/>
                  </a:lnTo>
                  <a:lnTo>
                    <a:pt x="1" y="19035"/>
                  </a:lnTo>
                  <a:lnTo>
                    <a:pt x="0" y="12261"/>
                  </a:lnTo>
                  <a:lnTo>
                    <a:pt x="41274" y="12263"/>
                  </a:lnTo>
                  <a:lnTo>
                    <a:pt x="41274" y="19035"/>
                  </a:lnTo>
                  <a:lnTo>
                    <a:pt x="32035" y="24525"/>
                  </a:lnTo>
                  <a:close/>
                </a:path>
                <a:path w="41275" h="24764">
                  <a:moveTo>
                    <a:pt x="41275" y="12263"/>
                  </a:moveTo>
                  <a:close/>
                </a:path>
              </a:pathLst>
            </a:custGeom>
            <a:solidFill>
              <a:srgbClr val="CC00CC"/>
            </a:solidFill>
          </p:spPr>
          <p:txBody>
            <a:bodyPr wrap="square" lIns="0" tIns="0" rIns="0" bIns="0" rtlCol="0"/>
            <a:lstStyle/>
            <a:p/>
          </p:txBody>
        </p:sp>
        <p:sp>
          <p:nvSpPr>
            <p:cNvPr id="171" name="object 171"/>
            <p:cNvSpPr/>
            <p:nvPr/>
          </p:nvSpPr>
          <p:spPr>
            <a:xfrm>
              <a:off x="6165849" y="4833363"/>
              <a:ext cx="41275" cy="24765"/>
            </a:xfrm>
            <a:custGeom>
              <a:rect l="l" t="t" r="r" b="b"/>
              <a:pathLst>
                <a:path w="41275" h="24764">
                  <a:moveTo>
                    <a:pt x="0" y="12263"/>
                  </a:moveTo>
                  <a:lnTo>
                    <a:pt x="0" y="5490"/>
                  </a:lnTo>
                  <a:lnTo>
                    <a:pt x="9240" y="0"/>
                  </a:lnTo>
                  <a:lnTo>
                    <a:pt x="20637" y="0"/>
                  </a:lnTo>
                  <a:lnTo>
                    <a:pt x="32035" y="0"/>
                  </a:lnTo>
                  <a:lnTo>
                    <a:pt x="41275" y="5490"/>
                  </a:lnTo>
                  <a:lnTo>
                    <a:pt x="41275" y="12262"/>
                  </a:lnTo>
                  <a:lnTo>
                    <a:pt x="41274" y="19035"/>
                  </a:lnTo>
                  <a:lnTo>
                    <a:pt x="32035" y="24525"/>
                  </a:lnTo>
                  <a:lnTo>
                    <a:pt x="20637" y="24525"/>
                  </a:lnTo>
                  <a:lnTo>
                    <a:pt x="9239" y="24524"/>
                  </a:lnTo>
                  <a:lnTo>
                    <a:pt x="0" y="19034"/>
                  </a:lnTo>
                  <a:lnTo>
                    <a:pt x="0" y="12262"/>
                  </a:lnTo>
                  <a:close/>
                </a:path>
              </a:pathLst>
            </a:custGeom>
            <a:ln w="12700">
              <a:solidFill>
                <a:srgbClr val="DC0081"/>
              </a:solidFill>
            </a:ln>
          </p:spPr>
          <p:txBody>
            <a:bodyPr wrap="square" lIns="0" tIns="0" rIns="0" bIns="0" rtlCol="0"/>
            <a:lstStyle/>
            <a:p/>
          </p:txBody>
        </p:sp>
        <p:sp>
          <p:nvSpPr>
            <p:cNvPr id="172" name="object 172"/>
            <p:cNvSpPr/>
            <p:nvPr/>
          </p:nvSpPr>
          <p:spPr>
            <a:xfrm>
              <a:off x="6380161" y="4879834"/>
              <a:ext cx="40005" cy="23495"/>
            </a:xfrm>
            <a:custGeom>
              <a:rect l="l" t="t" r="r" b="b"/>
              <a:pathLst>
                <a:path w="40004" h="23495">
                  <a:moveTo>
                    <a:pt x="39687" y="11618"/>
                  </a:moveTo>
                  <a:lnTo>
                    <a:pt x="0" y="11618"/>
                  </a:lnTo>
                  <a:lnTo>
                    <a:pt x="1" y="5201"/>
                  </a:lnTo>
                  <a:lnTo>
                    <a:pt x="8884" y="0"/>
                  </a:lnTo>
                  <a:lnTo>
                    <a:pt x="19844" y="0"/>
                  </a:lnTo>
                  <a:lnTo>
                    <a:pt x="30803" y="0"/>
                  </a:lnTo>
                  <a:lnTo>
                    <a:pt x="39687" y="5201"/>
                  </a:lnTo>
                  <a:lnTo>
                    <a:pt x="39687" y="11617"/>
                  </a:lnTo>
                  <a:close/>
                </a:path>
                <a:path w="40004" h="23495">
                  <a:moveTo>
                    <a:pt x="30802" y="23235"/>
                  </a:moveTo>
                  <a:lnTo>
                    <a:pt x="8884" y="23235"/>
                  </a:lnTo>
                  <a:lnTo>
                    <a:pt x="0" y="18033"/>
                  </a:lnTo>
                  <a:lnTo>
                    <a:pt x="0" y="11617"/>
                  </a:lnTo>
                  <a:lnTo>
                    <a:pt x="39687" y="11618"/>
                  </a:lnTo>
                  <a:lnTo>
                    <a:pt x="39687" y="18033"/>
                  </a:lnTo>
                  <a:lnTo>
                    <a:pt x="30802" y="23235"/>
                  </a:lnTo>
                  <a:close/>
                </a:path>
                <a:path w="40004" h="23495">
                  <a:moveTo>
                    <a:pt x="39687" y="11617"/>
                  </a:moveTo>
                  <a:close/>
                </a:path>
              </a:pathLst>
            </a:custGeom>
            <a:solidFill>
              <a:srgbClr val="CC00CC"/>
            </a:solidFill>
          </p:spPr>
          <p:txBody>
            <a:bodyPr wrap="square" lIns="0" tIns="0" rIns="0" bIns="0" rtlCol="0"/>
            <a:lstStyle/>
            <a:p/>
          </p:txBody>
        </p:sp>
        <p:sp>
          <p:nvSpPr>
            <p:cNvPr id="173" name="object 173"/>
            <p:cNvSpPr/>
            <p:nvPr/>
          </p:nvSpPr>
          <p:spPr>
            <a:xfrm>
              <a:off x="6380161" y="4879834"/>
              <a:ext cx="40005" cy="23495"/>
            </a:xfrm>
            <a:custGeom>
              <a:rect l="l" t="t" r="r" b="b"/>
              <a:pathLst>
                <a:path w="40004" h="23495">
                  <a:moveTo>
                    <a:pt x="0" y="11618"/>
                  </a:moveTo>
                  <a:lnTo>
                    <a:pt x="0" y="5202"/>
                  </a:lnTo>
                  <a:lnTo>
                    <a:pt x="8884" y="0"/>
                  </a:lnTo>
                  <a:lnTo>
                    <a:pt x="19844" y="0"/>
                  </a:lnTo>
                  <a:lnTo>
                    <a:pt x="30803" y="0"/>
                  </a:lnTo>
                  <a:lnTo>
                    <a:pt x="39687" y="5201"/>
                  </a:lnTo>
                  <a:lnTo>
                    <a:pt x="39687" y="11617"/>
                  </a:lnTo>
                  <a:lnTo>
                    <a:pt x="39687" y="18033"/>
                  </a:lnTo>
                  <a:lnTo>
                    <a:pt x="30802" y="23235"/>
                  </a:lnTo>
                  <a:lnTo>
                    <a:pt x="19843" y="23235"/>
                  </a:lnTo>
                  <a:lnTo>
                    <a:pt x="8884" y="23235"/>
                  </a:lnTo>
                  <a:lnTo>
                    <a:pt x="0" y="18033"/>
                  </a:lnTo>
                  <a:lnTo>
                    <a:pt x="0" y="11617"/>
                  </a:lnTo>
                  <a:close/>
                </a:path>
              </a:pathLst>
            </a:custGeom>
            <a:ln w="12700">
              <a:solidFill>
                <a:srgbClr val="DC0081"/>
              </a:solidFill>
            </a:ln>
          </p:spPr>
          <p:txBody>
            <a:bodyPr wrap="square" lIns="0" tIns="0" rIns="0" bIns="0" rtlCol="0"/>
            <a:lstStyle/>
            <a:p/>
          </p:txBody>
        </p:sp>
        <p:sp>
          <p:nvSpPr>
            <p:cNvPr id="174" name="object 174"/>
            <p:cNvSpPr/>
            <p:nvPr/>
          </p:nvSpPr>
          <p:spPr>
            <a:xfrm>
              <a:off x="6646860" y="4799802"/>
              <a:ext cx="40005" cy="23495"/>
            </a:xfrm>
            <a:custGeom>
              <a:rect l="l" t="t" r="r" b="b"/>
              <a:pathLst>
                <a:path w="40004" h="23495">
                  <a:moveTo>
                    <a:pt x="39686" y="11618"/>
                  </a:moveTo>
                  <a:lnTo>
                    <a:pt x="0" y="11618"/>
                  </a:lnTo>
                  <a:lnTo>
                    <a:pt x="1" y="5201"/>
                  </a:lnTo>
                  <a:lnTo>
                    <a:pt x="8885" y="0"/>
                  </a:lnTo>
                  <a:lnTo>
                    <a:pt x="19844" y="0"/>
                  </a:lnTo>
                  <a:lnTo>
                    <a:pt x="30804" y="0"/>
                  </a:lnTo>
                  <a:lnTo>
                    <a:pt x="39687" y="5201"/>
                  </a:lnTo>
                  <a:lnTo>
                    <a:pt x="39686" y="11617"/>
                  </a:lnTo>
                  <a:close/>
                </a:path>
                <a:path w="40004" h="23495">
                  <a:moveTo>
                    <a:pt x="30802" y="23235"/>
                  </a:moveTo>
                  <a:lnTo>
                    <a:pt x="8883" y="23235"/>
                  </a:lnTo>
                  <a:lnTo>
                    <a:pt x="0" y="18033"/>
                  </a:lnTo>
                  <a:lnTo>
                    <a:pt x="0" y="11617"/>
                  </a:lnTo>
                  <a:lnTo>
                    <a:pt x="39686" y="11618"/>
                  </a:lnTo>
                  <a:lnTo>
                    <a:pt x="39686" y="18033"/>
                  </a:lnTo>
                  <a:lnTo>
                    <a:pt x="30802" y="23235"/>
                  </a:lnTo>
                  <a:close/>
                </a:path>
                <a:path w="40004" h="23495">
                  <a:moveTo>
                    <a:pt x="39687" y="11617"/>
                  </a:moveTo>
                  <a:close/>
                </a:path>
              </a:pathLst>
            </a:custGeom>
            <a:solidFill>
              <a:srgbClr val="CC00CC"/>
            </a:solidFill>
          </p:spPr>
          <p:txBody>
            <a:bodyPr wrap="square" lIns="0" tIns="0" rIns="0" bIns="0" rtlCol="0"/>
            <a:lstStyle/>
            <a:p/>
          </p:txBody>
        </p:sp>
        <p:sp>
          <p:nvSpPr>
            <p:cNvPr id="175" name="object 175"/>
            <p:cNvSpPr/>
            <p:nvPr/>
          </p:nvSpPr>
          <p:spPr>
            <a:xfrm>
              <a:off x="6646860" y="4799802"/>
              <a:ext cx="40005" cy="23495"/>
            </a:xfrm>
            <a:custGeom>
              <a:rect l="l" t="t" r="r" b="b"/>
              <a:pathLst>
                <a:path w="40004" h="23495">
                  <a:moveTo>
                    <a:pt x="0" y="11618"/>
                  </a:moveTo>
                  <a:lnTo>
                    <a:pt x="0" y="5202"/>
                  </a:lnTo>
                  <a:lnTo>
                    <a:pt x="8885" y="0"/>
                  </a:lnTo>
                  <a:lnTo>
                    <a:pt x="19844" y="0"/>
                  </a:lnTo>
                  <a:lnTo>
                    <a:pt x="30803" y="0"/>
                  </a:lnTo>
                  <a:lnTo>
                    <a:pt x="39687" y="5201"/>
                  </a:lnTo>
                  <a:lnTo>
                    <a:pt x="39687" y="11617"/>
                  </a:lnTo>
                  <a:lnTo>
                    <a:pt x="39686" y="18033"/>
                  </a:lnTo>
                  <a:lnTo>
                    <a:pt x="30802" y="23235"/>
                  </a:lnTo>
                  <a:lnTo>
                    <a:pt x="19843" y="23235"/>
                  </a:lnTo>
                  <a:lnTo>
                    <a:pt x="8883" y="23235"/>
                  </a:lnTo>
                  <a:lnTo>
                    <a:pt x="0" y="18033"/>
                  </a:lnTo>
                  <a:lnTo>
                    <a:pt x="0" y="11617"/>
                  </a:lnTo>
                  <a:close/>
                </a:path>
              </a:pathLst>
            </a:custGeom>
            <a:ln w="12700">
              <a:solidFill>
                <a:srgbClr val="DC0081"/>
              </a:solidFill>
            </a:ln>
          </p:spPr>
          <p:txBody>
            <a:bodyPr wrap="square" lIns="0" tIns="0" rIns="0" bIns="0" rtlCol="0"/>
            <a:lstStyle/>
            <a:p/>
          </p:txBody>
        </p:sp>
        <p:sp>
          <p:nvSpPr>
            <p:cNvPr id="176" name="object 176"/>
            <p:cNvSpPr/>
            <p:nvPr/>
          </p:nvSpPr>
          <p:spPr>
            <a:xfrm>
              <a:off x="6380161" y="4754622"/>
              <a:ext cx="40005" cy="23495"/>
            </a:xfrm>
            <a:custGeom>
              <a:rect l="l" t="t" r="r" b="b"/>
              <a:pathLst>
                <a:path w="40004" h="23495">
                  <a:moveTo>
                    <a:pt x="39687" y="11618"/>
                  </a:moveTo>
                  <a:lnTo>
                    <a:pt x="0" y="11618"/>
                  </a:lnTo>
                  <a:lnTo>
                    <a:pt x="1" y="5201"/>
                  </a:lnTo>
                  <a:lnTo>
                    <a:pt x="8884" y="0"/>
                  </a:lnTo>
                  <a:lnTo>
                    <a:pt x="19844" y="0"/>
                  </a:lnTo>
                  <a:lnTo>
                    <a:pt x="30803" y="0"/>
                  </a:lnTo>
                  <a:lnTo>
                    <a:pt x="39687" y="5201"/>
                  </a:lnTo>
                  <a:lnTo>
                    <a:pt x="39687" y="11617"/>
                  </a:lnTo>
                  <a:close/>
                </a:path>
                <a:path w="40004" h="23495">
                  <a:moveTo>
                    <a:pt x="30802" y="23235"/>
                  </a:moveTo>
                  <a:lnTo>
                    <a:pt x="8884" y="23235"/>
                  </a:lnTo>
                  <a:lnTo>
                    <a:pt x="0" y="18033"/>
                  </a:lnTo>
                  <a:lnTo>
                    <a:pt x="0" y="11617"/>
                  </a:lnTo>
                  <a:lnTo>
                    <a:pt x="39687" y="11618"/>
                  </a:lnTo>
                  <a:lnTo>
                    <a:pt x="39687" y="18033"/>
                  </a:lnTo>
                  <a:lnTo>
                    <a:pt x="30802" y="23235"/>
                  </a:lnTo>
                  <a:close/>
                </a:path>
                <a:path w="40004" h="23495">
                  <a:moveTo>
                    <a:pt x="39687" y="11617"/>
                  </a:moveTo>
                  <a:close/>
                </a:path>
              </a:pathLst>
            </a:custGeom>
            <a:solidFill>
              <a:srgbClr val="CC00CC"/>
            </a:solidFill>
          </p:spPr>
          <p:txBody>
            <a:bodyPr wrap="square" lIns="0" tIns="0" rIns="0" bIns="0" rtlCol="0"/>
            <a:lstStyle/>
            <a:p/>
          </p:txBody>
        </p:sp>
        <p:sp>
          <p:nvSpPr>
            <p:cNvPr id="177" name="object 177"/>
            <p:cNvSpPr/>
            <p:nvPr/>
          </p:nvSpPr>
          <p:spPr>
            <a:xfrm>
              <a:off x="6380161" y="4754622"/>
              <a:ext cx="40005" cy="23495"/>
            </a:xfrm>
            <a:custGeom>
              <a:rect l="l" t="t" r="r" b="b"/>
              <a:pathLst>
                <a:path w="40004" h="23495">
                  <a:moveTo>
                    <a:pt x="0" y="11618"/>
                  </a:moveTo>
                  <a:lnTo>
                    <a:pt x="0" y="5202"/>
                  </a:lnTo>
                  <a:lnTo>
                    <a:pt x="8884" y="0"/>
                  </a:lnTo>
                  <a:lnTo>
                    <a:pt x="19844" y="0"/>
                  </a:lnTo>
                  <a:lnTo>
                    <a:pt x="30803" y="0"/>
                  </a:lnTo>
                  <a:lnTo>
                    <a:pt x="39687" y="5201"/>
                  </a:lnTo>
                  <a:lnTo>
                    <a:pt x="39687" y="11617"/>
                  </a:lnTo>
                  <a:lnTo>
                    <a:pt x="39687" y="18033"/>
                  </a:lnTo>
                  <a:lnTo>
                    <a:pt x="30802" y="23235"/>
                  </a:lnTo>
                  <a:lnTo>
                    <a:pt x="19843" y="23235"/>
                  </a:lnTo>
                  <a:lnTo>
                    <a:pt x="8884" y="23235"/>
                  </a:lnTo>
                  <a:lnTo>
                    <a:pt x="0" y="18033"/>
                  </a:lnTo>
                  <a:lnTo>
                    <a:pt x="0" y="11617"/>
                  </a:lnTo>
                  <a:close/>
                </a:path>
              </a:pathLst>
            </a:custGeom>
            <a:ln w="12700">
              <a:solidFill>
                <a:srgbClr val="DC0081"/>
              </a:solidFill>
            </a:ln>
          </p:spPr>
          <p:txBody>
            <a:bodyPr wrap="square" lIns="0" tIns="0" rIns="0" bIns="0" rtlCol="0"/>
            <a:lstStyle/>
            <a:p/>
          </p:txBody>
        </p:sp>
        <p:sp>
          <p:nvSpPr>
            <p:cNvPr id="178" name="object 178"/>
            <p:cNvSpPr/>
            <p:nvPr/>
          </p:nvSpPr>
          <p:spPr>
            <a:xfrm>
              <a:off x="6646860" y="4459017"/>
              <a:ext cx="40005" cy="34925"/>
            </a:xfrm>
            <a:custGeom>
              <a:rect l="l" t="t" r="r" b="b"/>
              <a:pathLst>
                <a:path w="40004" h="34925">
                  <a:moveTo>
                    <a:pt x="39687" y="17427"/>
                  </a:moveTo>
                  <a:lnTo>
                    <a:pt x="0" y="17427"/>
                  </a:lnTo>
                  <a:lnTo>
                    <a:pt x="1560" y="10643"/>
                  </a:lnTo>
                  <a:lnTo>
                    <a:pt x="5813" y="5104"/>
                  </a:lnTo>
                  <a:lnTo>
                    <a:pt x="12122" y="1369"/>
                  </a:lnTo>
                  <a:lnTo>
                    <a:pt x="19844" y="0"/>
                  </a:lnTo>
                  <a:lnTo>
                    <a:pt x="27568" y="1369"/>
                  </a:lnTo>
                  <a:lnTo>
                    <a:pt x="33875" y="5104"/>
                  </a:lnTo>
                  <a:lnTo>
                    <a:pt x="38128" y="10643"/>
                  </a:lnTo>
                  <a:lnTo>
                    <a:pt x="39687" y="17427"/>
                  </a:lnTo>
                  <a:close/>
                </a:path>
                <a:path w="40004" h="34925">
                  <a:moveTo>
                    <a:pt x="19843" y="34853"/>
                  </a:moveTo>
                  <a:lnTo>
                    <a:pt x="12119" y="33483"/>
                  </a:lnTo>
                  <a:lnTo>
                    <a:pt x="5811" y="29749"/>
                  </a:lnTo>
                  <a:lnTo>
                    <a:pt x="1559" y="24209"/>
                  </a:lnTo>
                  <a:lnTo>
                    <a:pt x="0" y="17426"/>
                  </a:lnTo>
                  <a:lnTo>
                    <a:pt x="39687" y="17427"/>
                  </a:lnTo>
                  <a:lnTo>
                    <a:pt x="38127" y="24209"/>
                  </a:lnTo>
                  <a:lnTo>
                    <a:pt x="33874" y="29749"/>
                  </a:lnTo>
                  <a:lnTo>
                    <a:pt x="27567" y="33483"/>
                  </a:lnTo>
                  <a:lnTo>
                    <a:pt x="19843" y="34853"/>
                  </a:lnTo>
                  <a:close/>
                </a:path>
              </a:pathLst>
            </a:custGeom>
            <a:solidFill>
              <a:srgbClr val="CC00CC"/>
            </a:solidFill>
          </p:spPr>
          <p:txBody>
            <a:bodyPr wrap="square" lIns="0" tIns="0" rIns="0" bIns="0" rtlCol="0"/>
            <a:lstStyle/>
            <a:p/>
          </p:txBody>
        </p:sp>
        <p:sp>
          <p:nvSpPr>
            <p:cNvPr id="179" name="object 179"/>
            <p:cNvSpPr/>
            <p:nvPr/>
          </p:nvSpPr>
          <p:spPr>
            <a:xfrm>
              <a:off x="6646860" y="4459017"/>
              <a:ext cx="40005" cy="34925"/>
            </a:xfrm>
            <a:custGeom>
              <a:rect l="l" t="t" r="r" b="b"/>
              <a:pathLst>
                <a:path w="40004" h="34925">
                  <a:moveTo>
                    <a:pt x="0" y="17427"/>
                  </a:moveTo>
                  <a:lnTo>
                    <a:pt x="1560" y="10643"/>
                  </a:lnTo>
                  <a:lnTo>
                    <a:pt x="5813" y="5104"/>
                  </a:lnTo>
                  <a:lnTo>
                    <a:pt x="12120" y="1369"/>
                  </a:lnTo>
                  <a:lnTo>
                    <a:pt x="19844" y="0"/>
                  </a:lnTo>
                  <a:lnTo>
                    <a:pt x="27567" y="1369"/>
                  </a:lnTo>
                  <a:lnTo>
                    <a:pt x="33875" y="5104"/>
                  </a:lnTo>
                  <a:lnTo>
                    <a:pt x="38128" y="10643"/>
                  </a:lnTo>
                  <a:lnTo>
                    <a:pt x="39687" y="17426"/>
                  </a:lnTo>
                  <a:lnTo>
                    <a:pt x="38127" y="24209"/>
                  </a:lnTo>
                  <a:lnTo>
                    <a:pt x="33874" y="29749"/>
                  </a:lnTo>
                  <a:lnTo>
                    <a:pt x="27567" y="33483"/>
                  </a:lnTo>
                  <a:lnTo>
                    <a:pt x="19843" y="34853"/>
                  </a:lnTo>
                  <a:lnTo>
                    <a:pt x="12119" y="33483"/>
                  </a:lnTo>
                  <a:lnTo>
                    <a:pt x="5811" y="29749"/>
                  </a:lnTo>
                  <a:lnTo>
                    <a:pt x="1559" y="24209"/>
                  </a:lnTo>
                  <a:lnTo>
                    <a:pt x="0" y="17426"/>
                  </a:lnTo>
                  <a:close/>
                </a:path>
              </a:pathLst>
            </a:custGeom>
            <a:ln w="12700">
              <a:solidFill>
                <a:srgbClr val="DC0081"/>
              </a:solidFill>
            </a:ln>
          </p:spPr>
          <p:txBody>
            <a:bodyPr wrap="square" lIns="0" tIns="0" rIns="0" bIns="0" rtlCol="0"/>
            <a:lstStyle/>
            <a:p/>
          </p:txBody>
        </p:sp>
        <p:sp>
          <p:nvSpPr>
            <p:cNvPr id="180" name="object 180"/>
            <p:cNvSpPr/>
            <p:nvPr/>
          </p:nvSpPr>
          <p:spPr>
            <a:xfrm>
              <a:off x="6219823" y="4674589"/>
              <a:ext cx="40005" cy="23495"/>
            </a:xfrm>
            <a:custGeom>
              <a:rect l="l" t="t" r="r" b="b"/>
              <a:pathLst>
                <a:path w="40004" h="23495">
                  <a:moveTo>
                    <a:pt x="39687" y="11618"/>
                  </a:moveTo>
                  <a:lnTo>
                    <a:pt x="0" y="11618"/>
                  </a:lnTo>
                  <a:lnTo>
                    <a:pt x="1" y="5201"/>
                  </a:lnTo>
                  <a:lnTo>
                    <a:pt x="8884" y="0"/>
                  </a:lnTo>
                  <a:lnTo>
                    <a:pt x="19844" y="0"/>
                  </a:lnTo>
                  <a:lnTo>
                    <a:pt x="30803" y="0"/>
                  </a:lnTo>
                  <a:lnTo>
                    <a:pt x="39687" y="5201"/>
                  </a:lnTo>
                  <a:lnTo>
                    <a:pt x="39687" y="11617"/>
                  </a:lnTo>
                  <a:close/>
                </a:path>
                <a:path w="40004" h="23495">
                  <a:moveTo>
                    <a:pt x="30802" y="23235"/>
                  </a:moveTo>
                  <a:lnTo>
                    <a:pt x="8884" y="23235"/>
                  </a:lnTo>
                  <a:lnTo>
                    <a:pt x="0" y="18033"/>
                  </a:lnTo>
                  <a:lnTo>
                    <a:pt x="0" y="11617"/>
                  </a:lnTo>
                  <a:lnTo>
                    <a:pt x="39687" y="11618"/>
                  </a:lnTo>
                  <a:lnTo>
                    <a:pt x="39687" y="18033"/>
                  </a:lnTo>
                  <a:lnTo>
                    <a:pt x="30802" y="23235"/>
                  </a:lnTo>
                  <a:close/>
                </a:path>
                <a:path w="40004" h="23495">
                  <a:moveTo>
                    <a:pt x="39687" y="11617"/>
                  </a:moveTo>
                  <a:close/>
                </a:path>
              </a:pathLst>
            </a:custGeom>
            <a:solidFill>
              <a:srgbClr val="CC00CC"/>
            </a:solidFill>
          </p:spPr>
          <p:txBody>
            <a:bodyPr wrap="square" lIns="0" tIns="0" rIns="0" bIns="0" rtlCol="0"/>
            <a:lstStyle/>
            <a:p/>
          </p:txBody>
        </p:sp>
        <p:sp>
          <p:nvSpPr>
            <p:cNvPr id="181" name="object 181"/>
            <p:cNvSpPr/>
            <p:nvPr/>
          </p:nvSpPr>
          <p:spPr>
            <a:xfrm>
              <a:off x="6219823" y="4674589"/>
              <a:ext cx="40005" cy="23495"/>
            </a:xfrm>
            <a:custGeom>
              <a:rect l="l" t="t" r="r" b="b"/>
              <a:pathLst>
                <a:path w="40004" h="23495">
                  <a:moveTo>
                    <a:pt x="0" y="11618"/>
                  </a:moveTo>
                  <a:lnTo>
                    <a:pt x="0" y="5202"/>
                  </a:lnTo>
                  <a:lnTo>
                    <a:pt x="8884" y="0"/>
                  </a:lnTo>
                  <a:lnTo>
                    <a:pt x="19844" y="0"/>
                  </a:lnTo>
                  <a:lnTo>
                    <a:pt x="30803" y="0"/>
                  </a:lnTo>
                  <a:lnTo>
                    <a:pt x="39687" y="5201"/>
                  </a:lnTo>
                  <a:lnTo>
                    <a:pt x="39687" y="11617"/>
                  </a:lnTo>
                  <a:lnTo>
                    <a:pt x="39687" y="18033"/>
                  </a:lnTo>
                  <a:lnTo>
                    <a:pt x="30802" y="23235"/>
                  </a:lnTo>
                  <a:lnTo>
                    <a:pt x="19843" y="23235"/>
                  </a:lnTo>
                  <a:lnTo>
                    <a:pt x="8884" y="23235"/>
                  </a:lnTo>
                  <a:lnTo>
                    <a:pt x="0" y="18033"/>
                  </a:lnTo>
                  <a:lnTo>
                    <a:pt x="0" y="11617"/>
                  </a:lnTo>
                  <a:close/>
                </a:path>
              </a:pathLst>
            </a:custGeom>
            <a:ln w="12700">
              <a:solidFill>
                <a:srgbClr val="DC0081"/>
              </a:solidFill>
            </a:ln>
          </p:spPr>
          <p:txBody>
            <a:bodyPr wrap="square" lIns="0" tIns="0" rIns="0" bIns="0" rtlCol="0"/>
            <a:lstStyle/>
            <a:p/>
          </p:txBody>
        </p:sp>
        <p:sp>
          <p:nvSpPr>
            <p:cNvPr id="182" name="object 182"/>
            <p:cNvSpPr/>
            <p:nvPr/>
          </p:nvSpPr>
          <p:spPr>
            <a:xfrm>
              <a:off x="6699248" y="4629409"/>
              <a:ext cx="27305" cy="23495"/>
            </a:xfrm>
            <a:custGeom>
              <a:rect l="l" t="t" r="r" b="b"/>
              <a:pathLst>
                <a:path w="27303" h="23495">
                  <a:moveTo>
                    <a:pt x="26987" y="11618"/>
                  </a:moveTo>
                  <a:lnTo>
                    <a:pt x="0" y="11618"/>
                  </a:lnTo>
                  <a:lnTo>
                    <a:pt x="1" y="5201"/>
                  </a:lnTo>
                  <a:lnTo>
                    <a:pt x="6042" y="0"/>
                  </a:lnTo>
                  <a:lnTo>
                    <a:pt x="13494" y="0"/>
                  </a:lnTo>
                  <a:lnTo>
                    <a:pt x="20947" y="0"/>
                  </a:lnTo>
                  <a:lnTo>
                    <a:pt x="26987" y="5201"/>
                  </a:lnTo>
                  <a:lnTo>
                    <a:pt x="26987" y="11618"/>
                  </a:lnTo>
                  <a:close/>
                </a:path>
                <a:path w="27303" h="23495">
                  <a:moveTo>
                    <a:pt x="20946" y="23235"/>
                  </a:moveTo>
                  <a:lnTo>
                    <a:pt x="6041" y="23235"/>
                  </a:lnTo>
                  <a:lnTo>
                    <a:pt x="0" y="18033"/>
                  </a:lnTo>
                  <a:lnTo>
                    <a:pt x="0" y="11617"/>
                  </a:lnTo>
                  <a:lnTo>
                    <a:pt x="26987" y="11618"/>
                  </a:lnTo>
                  <a:lnTo>
                    <a:pt x="26987" y="18033"/>
                  </a:lnTo>
                  <a:lnTo>
                    <a:pt x="20946" y="23235"/>
                  </a:lnTo>
                  <a:close/>
                </a:path>
              </a:pathLst>
            </a:custGeom>
            <a:solidFill>
              <a:srgbClr val="CC00CC"/>
            </a:solidFill>
          </p:spPr>
          <p:txBody>
            <a:bodyPr wrap="square" lIns="0" tIns="0" rIns="0" bIns="0" rtlCol="0"/>
            <a:lstStyle/>
            <a:p/>
          </p:txBody>
        </p:sp>
        <p:sp>
          <p:nvSpPr>
            <p:cNvPr id="183" name="object 183"/>
            <p:cNvSpPr/>
            <p:nvPr/>
          </p:nvSpPr>
          <p:spPr>
            <a:xfrm>
              <a:off x="6699248" y="4629409"/>
              <a:ext cx="27305" cy="23495"/>
            </a:xfrm>
            <a:custGeom>
              <a:rect l="l" t="t" r="r" b="b"/>
              <a:pathLst>
                <a:path w="27303" h="23495">
                  <a:moveTo>
                    <a:pt x="0" y="11618"/>
                  </a:moveTo>
                  <a:lnTo>
                    <a:pt x="0" y="5202"/>
                  </a:lnTo>
                  <a:lnTo>
                    <a:pt x="6042" y="0"/>
                  </a:lnTo>
                  <a:lnTo>
                    <a:pt x="13494" y="0"/>
                  </a:lnTo>
                  <a:lnTo>
                    <a:pt x="20946" y="0"/>
                  </a:lnTo>
                  <a:lnTo>
                    <a:pt x="26987" y="5201"/>
                  </a:lnTo>
                  <a:lnTo>
                    <a:pt x="26988" y="11617"/>
                  </a:lnTo>
                  <a:lnTo>
                    <a:pt x="26987" y="18033"/>
                  </a:lnTo>
                  <a:lnTo>
                    <a:pt x="20946" y="23235"/>
                  </a:lnTo>
                  <a:lnTo>
                    <a:pt x="13494" y="23235"/>
                  </a:lnTo>
                  <a:lnTo>
                    <a:pt x="6041" y="23235"/>
                  </a:lnTo>
                  <a:lnTo>
                    <a:pt x="0" y="18033"/>
                  </a:lnTo>
                  <a:lnTo>
                    <a:pt x="0" y="11617"/>
                  </a:lnTo>
                  <a:close/>
                </a:path>
              </a:pathLst>
            </a:custGeom>
            <a:ln w="12700">
              <a:solidFill>
                <a:srgbClr val="DC0081"/>
              </a:solidFill>
            </a:ln>
          </p:spPr>
          <p:txBody>
            <a:bodyPr wrap="square" lIns="0" tIns="0" rIns="0" bIns="0" rtlCol="0"/>
            <a:lstStyle/>
            <a:p/>
          </p:txBody>
        </p:sp>
        <p:sp>
          <p:nvSpPr>
            <p:cNvPr id="184" name="object 184"/>
            <p:cNvSpPr/>
            <p:nvPr/>
          </p:nvSpPr>
          <p:spPr>
            <a:xfrm>
              <a:off x="6432548" y="4424164"/>
              <a:ext cx="41275" cy="24765"/>
            </a:xfrm>
            <a:custGeom>
              <a:rect l="l" t="t" r="r" b="b"/>
              <a:pathLst>
                <a:path w="41275" h="24764">
                  <a:moveTo>
                    <a:pt x="41274" y="12263"/>
                  </a:moveTo>
                  <a:lnTo>
                    <a:pt x="0" y="12263"/>
                  </a:lnTo>
                  <a:lnTo>
                    <a:pt x="1" y="5490"/>
                  </a:lnTo>
                  <a:lnTo>
                    <a:pt x="9240" y="0"/>
                  </a:lnTo>
                  <a:lnTo>
                    <a:pt x="20637" y="0"/>
                  </a:lnTo>
                  <a:lnTo>
                    <a:pt x="32036" y="0"/>
                  </a:lnTo>
                  <a:lnTo>
                    <a:pt x="41275" y="5490"/>
                  </a:lnTo>
                  <a:lnTo>
                    <a:pt x="41274" y="12262"/>
                  </a:lnTo>
                  <a:close/>
                </a:path>
                <a:path w="41275" h="24764">
                  <a:moveTo>
                    <a:pt x="32035" y="24525"/>
                  </a:moveTo>
                  <a:lnTo>
                    <a:pt x="20637" y="24525"/>
                  </a:lnTo>
                  <a:lnTo>
                    <a:pt x="9239" y="24524"/>
                  </a:lnTo>
                  <a:lnTo>
                    <a:pt x="1" y="19035"/>
                  </a:lnTo>
                  <a:lnTo>
                    <a:pt x="0" y="12261"/>
                  </a:lnTo>
                  <a:lnTo>
                    <a:pt x="41274" y="12263"/>
                  </a:lnTo>
                  <a:lnTo>
                    <a:pt x="41274" y="19035"/>
                  </a:lnTo>
                  <a:lnTo>
                    <a:pt x="32035" y="24525"/>
                  </a:lnTo>
                  <a:close/>
                </a:path>
                <a:path w="41275" h="24764">
                  <a:moveTo>
                    <a:pt x="41275" y="12263"/>
                  </a:moveTo>
                  <a:close/>
                </a:path>
              </a:pathLst>
            </a:custGeom>
            <a:solidFill>
              <a:srgbClr val="CC00CC"/>
            </a:solidFill>
          </p:spPr>
          <p:txBody>
            <a:bodyPr wrap="square" lIns="0" tIns="0" rIns="0" bIns="0" rtlCol="0"/>
            <a:lstStyle/>
            <a:p/>
          </p:txBody>
        </p:sp>
        <p:sp>
          <p:nvSpPr>
            <p:cNvPr id="185" name="object 185"/>
            <p:cNvSpPr/>
            <p:nvPr/>
          </p:nvSpPr>
          <p:spPr>
            <a:xfrm>
              <a:off x="6432548" y="4424164"/>
              <a:ext cx="41275" cy="24765"/>
            </a:xfrm>
            <a:custGeom>
              <a:rect l="l" t="t" r="r" b="b"/>
              <a:pathLst>
                <a:path w="41275" h="24764">
                  <a:moveTo>
                    <a:pt x="0" y="12263"/>
                  </a:moveTo>
                  <a:lnTo>
                    <a:pt x="0" y="5490"/>
                  </a:lnTo>
                  <a:lnTo>
                    <a:pt x="9240" y="0"/>
                  </a:lnTo>
                  <a:lnTo>
                    <a:pt x="20637" y="0"/>
                  </a:lnTo>
                  <a:lnTo>
                    <a:pt x="32035" y="0"/>
                  </a:lnTo>
                  <a:lnTo>
                    <a:pt x="41275" y="5490"/>
                  </a:lnTo>
                  <a:lnTo>
                    <a:pt x="41275" y="12262"/>
                  </a:lnTo>
                  <a:lnTo>
                    <a:pt x="41274" y="19035"/>
                  </a:lnTo>
                  <a:lnTo>
                    <a:pt x="32035" y="24525"/>
                  </a:lnTo>
                  <a:lnTo>
                    <a:pt x="20637" y="24525"/>
                  </a:lnTo>
                  <a:lnTo>
                    <a:pt x="9239" y="24524"/>
                  </a:lnTo>
                  <a:lnTo>
                    <a:pt x="0" y="19034"/>
                  </a:lnTo>
                  <a:lnTo>
                    <a:pt x="0" y="12262"/>
                  </a:lnTo>
                  <a:close/>
                </a:path>
              </a:pathLst>
            </a:custGeom>
            <a:ln w="12700">
              <a:solidFill>
                <a:srgbClr val="DC0081"/>
              </a:solidFill>
            </a:ln>
          </p:spPr>
          <p:txBody>
            <a:bodyPr wrap="square" lIns="0" tIns="0" rIns="0" bIns="0" rtlCol="0"/>
            <a:lstStyle/>
            <a:p/>
          </p:txBody>
        </p:sp>
        <p:sp>
          <p:nvSpPr>
            <p:cNvPr id="186" name="object 186"/>
            <p:cNvSpPr/>
            <p:nvPr/>
          </p:nvSpPr>
          <p:spPr>
            <a:xfrm>
              <a:off x="6432548" y="4584230"/>
              <a:ext cx="41275" cy="34925"/>
            </a:xfrm>
            <a:custGeom>
              <a:rect l="l" t="t" r="r" b="b"/>
              <a:pathLst>
                <a:path w="41275" h="34925">
                  <a:moveTo>
                    <a:pt x="41274" y="17427"/>
                  </a:moveTo>
                  <a:lnTo>
                    <a:pt x="0" y="17427"/>
                  </a:lnTo>
                  <a:lnTo>
                    <a:pt x="1622" y="10643"/>
                  </a:lnTo>
                  <a:lnTo>
                    <a:pt x="6045" y="5104"/>
                  </a:lnTo>
                  <a:lnTo>
                    <a:pt x="12607" y="1369"/>
                  </a:lnTo>
                  <a:lnTo>
                    <a:pt x="20637" y="0"/>
                  </a:lnTo>
                  <a:lnTo>
                    <a:pt x="28671" y="1369"/>
                  </a:lnTo>
                  <a:lnTo>
                    <a:pt x="35230" y="5104"/>
                  </a:lnTo>
                  <a:lnTo>
                    <a:pt x="39653" y="10643"/>
                  </a:lnTo>
                  <a:lnTo>
                    <a:pt x="41274" y="17427"/>
                  </a:lnTo>
                  <a:close/>
                </a:path>
                <a:path w="41275" h="34925">
                  <a:moveTo>
                    <a:pt x="20637" y="34853"/>
                  </a:moveTo>
                  <a:lnTo>
                    <a:pt x="12604" y="33483"/>
                  </a:lnTo>
                  <a:lnTo>
                    <a:pt x="6044" y="29749"/>
                  </a:lnTo>
                  <a:lnTo>
                    <a:pt x="1621" y="24209"/>
                  </a:lnTo>
                  <a:lnTo>
                    <a:pt x="0" y="17426"/>
                  </a:lnTo>
                  <a:lnTo>
                    <a:pt x="41274" y="17427"/>
                  </a:lnTo>
                  <a:lnTo>
                    <a:pt x="39652" y="24209"/>
                  </a:lnTo>
                  <a:lnTo>
                    <a:pt x="35230" y="29749"/>
                  </a:lnTo>
                  <a:lnTo>
                    <a:pt x="28670" y="33483"/>
                  </a:lnTo>
                  <a:lnTo>
                    <a:pt x="20637" y="34853"/>
                  </a:lnTo>
                  <a:close/>
                </a:path>
              </a:pathLst>
            </a:custGeom>
            <a:solidFill>
              <a:srgbClr val="CC00CC"/>
            </a:solidFill>
          </p:spPr>
          <p:txBody>
            <a:bodyPr wrap="square" lIns="0" tIns="0" rIns="0" bIns="0" rtlCol="0"/>
            <a:lstStyle/>
            <a:p/>
          </p:txBody>
        </p:sp>
        <p:sp>
          <p:nvSpPr>
            <p:cNvPr id="187" name="object 187"/>
            <p:cNvSpPr/>
            <p:nvPr/>
          </p:nvSpPr>
          <p:spPr>
            <a:xfrm>
              <a:off x="6432548" y="4584230"/>
              <a:ext cx="41275" cy="34925"/>
            </a:xfrm>
            <a:custGeom>
              <a:rect l="l" t="t" r="r" b="b"/>
              <a:pathLst>
                <a:path w="41275" h="34925">
                  <a:moveTo>
                    <a:pt x="0" y="17427"/>
                  </a:moveTo>
                  <a:lnTo>
                    <a:pt x="1622" y="10643"/>
                  </a:lnTo>
                  <a:lnTo>
                    <a:pt x="6044" y="5104"/>
                  </a:lnTo>
                  <a:lnTo>
                    <a:pt x="12604" y="1369"/>
                  </a:lnTo>
                  <a:lnTo>
                    <a:pt x="20637" y="0"/>
                  </a:lnTo>
                  <a:lnTo>
                    <a:pt x="28670" y="1369"/>
                  </a:lnTo>
                  <a:lnTo>
                    <a:pt x="35230" y="5104"/>
                  </a:lnTo>
                  <a:lnTo>
                    <a:pt x="39653" y="10643"/>
                  </a:lnTo>
                  <a:lnTo>
                    <a:pt x="41275" y="17426"/>
                  </a:lnTo>
                  <a:lnTo>
                    <a:pt x="39652" y="24209"/>
                  </a:lnTo>
                  <a:lnTo>
                    <a:pt x="35230" y="29749"/>
                  </a:lnTo>
                  <a:lnTo>
                    <a:pt x="28670" y="33483"/>
                  </a:lnTo>
                  <a:lnTo>
                    <a:pt x="20637" y="34853"/>
                  </a:lnTo>
                  <a:lnTo>
                    <a:pt x="12604" y="33483"/>
                  </a:lnTo>
                  <a:lnTo>
                    <a:pt x="6044" y="29749"/>
                  </a:lnTo>
                  <a:lnTo>
                    <a:pt x="1621" y="24209"/>
                  </a:lnTo>
                  <a:lnTo>
                    <a:pt x="0" y="17426"/>
                  </a:lnTo>
                  <a:close/>
                </a:path>
              </a:pathLst>
            </a:custGeom>
            <a:ln w="12700">
              <a:solidFill>
                <a:srgbClr val="DC0081"/>
              </a:solidFill>
            </a:ln>
          </p:spPr>
          <p:txBody>
            <a:bodyPr wrap="square" lIns="0" tIns="0" rIns="0" bIns="0" rtlCol="0"/>
            <a:lstStyle/>
            <a:p/>
          </p:txBody>
        </p:sp>
        <p:sp>
          <p:nvSpPr>
            <p:cNvPr id="188" name="object 188"/>
            <p:cNvSpPr/>
            <p:nvPr/>
          </p:nvSpPr>
          <p:spPr>
            <a:xfrm>
              <a:off x="6272211" y="4549376"/>
              <a:ext cx="41275" cy="24765"/>
            </a:xfrm>
            <a:custGeom>
              <a:rect l="l" t="t" r="r" b="b"/>
              <a:pathLst>
                <a:path w="41275" h="24764">
                  <a:moveTo>
                    <a:pt x="41274" y="12263"/>
                  </a:moveTo>
                  <a:lnTo>
                    <a:pt x="0" y="12263"/>
                  </a:lnTo>
                  <a:lnTo>
                    <a:pt x="1" y="5490"/>
                  </a:lnTo>
                  <a:lnTo>
                    <a:pt x="9240" y="0"/>
                  </a:lnTo>
                  <a:lnTo>
                    <a:pt x="20637" y="0"/>
                  </a:lnTo>
                  <a:lnTo>
                    <a:pt x="32036" y="0"/>
                  </a:lnTo>
                  <a:lnTo>
                    <a:pt x="41275" y="5490"/>
                  </a:lnTo>
                  <a:lnTo>
                    <a:pt x="41274" y="12262"/>
                  </a:lnTo>
                  <a:close/>
                </a:path>
                <a:path w="41275" h="24764">
                  <a:moveTo>
                    <a:pt x="32035" y="24525"/>
                  </a:moveTo>
                  <a:lnTo>
                    <a:pt x="20637" y="24525"/>
                  </a:lnTo>
                  <a:lnTo>
                    <a:pt x="9239" y="24524"/>
                  </a:lnTo>
                  <a:lnTo>
                    <a:pt x="1" y="19035"/>
                  </a:lnTo>
                  <a:lnTo>
                    <a:pt x="0" y="12261"/>
                  </a:lnTo>
                  <a:lnTo>
                    <a:pt x="41274" y="12263"/>
                  </a:lnTo>
                  <a:lnTo>
                    <a:pt x="41274" y="19035"/>
                  </a:lnTo>
                  <a:lnTo>
                    <a:pt x="32035" y="24525"/>
                  </a:lnTo>
                  <a:close/>
                </a:path>
                <a:path w="41275" h="24764">
                  <a:moveTo>
                    <a:pt x="41275" y="12263"/>
                  </a:moveTo>
                  <a:close/>
                </a:path>
              </a:pathLst>
            </a:custGeom>
            <a:solidFill>
              <a:srgbClr val="CC00CC"/>
            </a:solidFill>
          </p:spPr>
          <p:txBody>
            <a:bodyPr wrap="square" lIns="0" tIns="0" rIns="0" bIns="0" rtlCol="0"/>
            <a:lstStyle/>
            <a:p/>
          </p:txBody>
        </p:sp>
        <p:sp>
          <p:nvSpPr>
            <p:cNvPr id="189" name="object 189"/>
            <p:cNvSpPr/>
            <p:nvPr/>
          </p:nvSpPr>
          <p:spPr>
            <a:xfrm>
              <a:off x="6272211" y="4549376"/>
              <a:ext cx="41275" cy="24765"/>
            </a:xfrm>
            <a:custGeom>
              <a:rect l="l" t="t" r="r" b="b"/>
              <a:pathLst>
                <a:path w="41275" h="24764">
                  <a:moveTo>
                    <a:pt x="0" y="12263"/>
                  </a:moveTo>
                  <a:lnTo>
                    <a:pt x="0" y="5490"/>
                  </a:lnTo>
                  <a:lnTo>
                    <a:pt x="9240" y="0"/>
                  </a:lnTo>
                  <a:lnTo>
                    <a:pt x="20637" y="0"/>
                  </a:lnTo>
                  <a:lnTo>
                    <a:pt x="32035" y="0"/>
                  </a:lnTo>
                  <a:lnTo>
                    <a:pt x="41275" y="5490"/>
                  </a:lnTo>
                  <a:lnTo>
                    <a:pt x="41275" y="12262"/>
                  </a:lnTo>
                  <a:lnTo>
                    <a:pt x="41274" y="19035"/>
                  </a:lnTo>
                  <a:lnTo>
                    <a:pt x="32035" y="24525"/>
                  </a:lnTo>
                  <a:lnTo>
                    <a:pt x="20637" y="24525"/>
                  </a:lnTo>
                  <a:lnTo>
                    <a:pt x="9239" y="24524"/>
                  </a:lnTo>
                  <a:lnTo>
                    <a:pt x="0" y="19034"/>
                  </a:lnTo>
                  <a:lnTo>
                    <a:pt x="0" y="12262"/>
                  </a:lnTo>
                  <a:close/>
                </a:path>
              </a:pathLst>
            </a:custGeom>
            <a:ln w="12700">
              <a:solidFill>
                <a:srgbClr val="DC0081"/>
              </a:solidFill>
            </a:ln>
          </p:spPr>
          <p:txBody>
            <a:bodyPr wrap="square" lIns="0" tIns="0" rIns="0" bIns="0" rtlCol="0"/>
            <a:lstStyle/>
            <a:p/>
          </p:txBody>
        </p:sp>
        <p:sp>
          <p:nvSpPr>
            <p:cNvPr id="190" name="object 190"/>
            <p:cNvSpPr/>
            <p:nvPr/>
          </p:nvSpPr>
          <p:spPr>
            <a:xfrm>
              <a:off x="6538910" y="4708151"/>
              <a:ext cx="41275" cy="36195"/>
            </a:xfrm>
            <a:custGeom>
              <a:rect l="l" t="t" r="r" b="b"/>
              <a:pathLst>
                <a:path w="41275" h="36195">
                  <a:moveTo>
                    <a:pt x="41274" y="18072"/>
                  </a:moveTo>
                  <a:lnTo>
                    <a:pt x="0" y="18072"/>
                  </a:lnTo>
                  <a:lnTo>
                    <a:pt x="1622" y="11037"/>
                  </a:lnTo>
                  <a:lnTo>
                    <a:pt x="6046" y="5293"/>
                  </a:lnTo>
                  <a:lnTo>
                    <a:pt x="12607" y="1420"/>
                  </a:lnTo>
                  <a:lnTo>
                    <a:pt x="20638" y="0"/>
                  </a:lnTo>
                  <a:lnTo>
                    <a:pt x="28671" y="1420"/>
                  </a:lnTo>
                  <a:lnTo>
                    <a:pt x="35231" y="5293"/>
                  </a:lnTo>
                  <a:lnTo>
                    <a:pt x="39653" y="11037"/>
                  </a:lnTo>
                  <a:lnTo>
                    <a:pt x="41274" y="18072"/>
                  </a:lnTo>
                  <a:close/>
                </a:path>
                <a:path w="41275" h="36195">
                  <a:moveTo>
                    <a:pt x="20637" y="36143"/>
                  </a:moveTo>
                  <a:lnTo>
                    <a:pt x="12604" y="34723"/>
                  </a:lnTo>
                  <a:lnTo>
                    <a:pt x="6044" y="30850"/>
                  </a:lnTo>
                  <a:lnTo>
                    <a:pt x="1621" y="25106"/>
                  </a:lnTo>
                  <a:lnTo>
                    <a:pt x="0" y="18071"/>
                  </a:lnTo>
                  <a:lnTo>
                    <a:pt x="41274" y="18072"/>
                  </a:lnTo>
                  <a:lnTo>
                    <a:pt x="39652" y="25106"/>
                  </a:lnTo>
                  <a:lnTo>
                    <a:pt x="35229" y="30850"/>
                  </a:lnTo>
                  <a:lnTo>
                    <a:pt x="28670" y="34723"/>
                  </a:lnTo>
                  <a:lnTo>
                    <a:pt x="20637" y="36143"/>
                  </a:lnTo>
                  <a:close/>
                </a:path>
              </a:pathLst>
            </a:custGeom>
            <a:solidFill>
              <a:srgbClr val="CC00CC"/>
            </a:solidFill>
          </p:spPr>
          <p:txBody>
            <a:bodyPr wrap="square" lIns="0" tIns="0" rIns="0" bIns="0" rtlCol="0"/>
            <a:lstStyle/>
            <a:p/>
          </p:txBody>
        </p:sp>
        <p:sp>
          <p:nvSpPr>
            <p:cNvPr id="191" name="object 191"/>
            <p:cNvSpPr/>
            <p:nvPr/>
          </p:nvSpPr>
          <p:spPr>
            <a:xfrm>
              <a:off x="6538910" y="4708151"/>
              <a:ext cx="41275" cy="36195"/>
            </a:xfrm>
            <a:custGeom>
              <a:rect l="l" t="t" r="r" b="b"/>
              <a:pathLst>
                <a:path w="41275" h="36195">
                  <a:moveTo>
                    <a:pt x="0" y="18072"/>
                  </a:moveTo>
                  <a:lnTo>
                    <a:pt x="1622" y="11037"/>
                  </a:lnTo>
                  <a:lnTo>
                    <a:pt x="6045" y="5293"/>
                  </a:lnTo>
                  <a:lnTo>
                    <a:pt x="12605" y="1420"/>
                  </a:lnTo>
                  <a:lnTo>
                    <a:pt x="20638" y="0"/>
                  </a:lnTo>
                  <a:lnTo>
                    <a:pt x="28670" y="1420"/>
                  </a:lnTo>
                  <a:lnTo>
                    <a:pt x="35230" y="5293"/>
                  </a:lnTo>
                  <a:lnTo>
                    <a:pt x="39653" y="11037"/>
                  </a:lnTo>
                  <a:lnTo>
                    <a:pt x="41275" y="18071"/>
                  </a:lnTo>
                  <a:lnTo>
                    <a:pt x="39652" y="25106"/>
                  </a:lnTo>
                  <a:lnTo>
                    <a:pt x="35230" y="30850"/>
                  </a:lnTo>
                  <a:lnTo>
                    <a:pt x="28670" y="34723"/>
                  </a:lnTo>
                  <a:lnTo>
                    <a:pt x="20637" y="36143"/>
                  </a:lnTo>
                  <a:lnTo>
                    <a:pt x="12604" y="34723"/>
                  </a:lnTo>
                  <a:lnTo>
                    <a:pt x="6044" y="30850"/>
                  </a:lnTo>
                  <a:lnTo>
                    <a:pt x="1621" y="25106"/>
                  </a:lnTo>
                  <a:lnTo>
                    <a:pt x="0" y="18072"/>
                  </a:lnTo>
                  <a:close/>
                </a:path>
              </a:pathLst>
            </a:custGeom>
            <a:ln w="12700">
              <a:solidFill>
                <a:srgbClr val="DC0081"/>
              </a:solidFill>
            </a:ln>
          </p:spPr>
          <p:txBody>
            <a:bodyPr wrap="square" lIns="0" tIns="0" rIns="0" bIns="0" rtlCol="0"/>
            <a:lstStyle/>
            <a:p/>
          </p:txBody>
        </p:sp>
        <p:sp>
          <p:nvSpPr>
            <p:cNvPr id="192" name="object 192"/>
            <p:cNvSpPr/>
            <p:nvPr/>
          </p:nvSpPr>
          <p:spPr>
            <a:xfrm>
              <a:off x="6808785" y="4424164"/>
              <a:ext cx="27305" cy="24765"/>
            </a:xfrm>
            <a:custGeom>
              <a:rect l="l" t="t" r="r" b="b"/>
              <a:pathLst>
                <a:path w="27303" h="24764">
                  <a:moveTo>
                    <a:pt x="26987" y="12263"/>
                  </a:moveTo>
                  <a:lnTo>
                    <a:pt x="0" y="12263"/>
                  </a:lnTo>
                  <a:lnTo>
                    <a:pt x="1" y="5490"/>
                  </a:lnTo>
                  <a:lnTo>
                    <a:pt x="6042" y="0"/>
                  </a:lnTo>
                  <a:lnTo>
                    <a:pt x="13494" y="0"/>
                  </a:lnTo>
                  <a:lnTo>
                    <a:pt x="20947" y="0"/>
                  </a:lnTo>
                  <a:lnTo>
                    <a:pt x="26987" y="5490"/>
                  </a:lnTo>
                  <a:lnTo>
                    <a:pt x="26987" y="12263"/>
                  </a:lnTo>
                  <a:close/>
                </a:path>
                <a:path w="27303" h="24764">
                  <a:moveTo>
                    <a:pt x="20946" y="24525"/>
                  </a:moveTo>
                  <a:lnTo>
                    <a:pt x="13494" y="24525"/>
                  </a:lnTo>
                  <a:lnTo>
                    <a:pt x="6041" y="24524"/>
                  </a:lnTo>
                  <a:lnTo>
                    <a:pt x="1" y="19035"/>
                  </a:lnTo>
                  <a:lnTo>
                    <a:pt x="0" y="12261"/>
                  </a:lnTo>
                  <a:lnTo>
                    <a:pt x="26987" y="12263"/>
                  </a:lnTo>
                  <a:lnTo>
                    <a:pt x="26987" y="19035"/>
                  </a:lnTo>
                  <a:lnTo>
                    <a:pt x="20946" y="24525"/>
                  </a:lnTo>
                  <a:close/>
                </a:path>
              </a:pathLst>
            </a:custGeom>
            <a:solidFill>
              <a:srgbClr val="CC00CC"/>
            </a:solidFill>
          </p:spPr>
          <p:txBody>
            <a:bodyPr wrap="square" lIns="0" tIns="0" rIns="0" bIns="0" rtlCol="0"/>
            <a:lstStyle/>
            <a:p/>
          </p:txBody>
        </p:sp>
        <p:sp>
          <p:nvSpPr>
            <p:cNvPr id="193" name="object 193"/>
            <p:cNvSpPr/>
            <p:nvPr/>
          </p:nvSpPr>
          <p:spPr>
            <a:xfrm>
              <a:off x="6808785" y="4424164"/>
              <a:ext cx="27305" cy="24765"/>
            </a:xfrm>
            <a:custGeom>
              <a:rect l="l" t="t" r="r" b="b"/>
              <a:pathLst>
                <a:path w="27303" h="24764">
                  <a:moveTo>
                    <a:pt x="0" y="12263"/>
                  </a:moveTo>
                  <a:lnTo>
                    <a:pt x="0" y="5490"/>
                  </a:lnTo>
                  <a:lnTo>
                    <a:pt x="6042" y="0"/>
                  </a:lnTo>
                  <a:lnTo>
                    <a:pt x="13494" y="0"/>
                  </a:lnTo>
                  <a:lnTo>
                    <a:pt x="20946" y="0"/>
                  </a:lnTo>
                  <a:lnTo>
                    <a:pt x="26987" y="5490"/>
                  </a:lnTo>
                  <a:lnTo>
                    <a:pt x="26988" y="12262"/>
                  </a:lnTo>
                  <a:lnTo>
                    <a:pt x="26987" y="19035"/>
                  </a:lnTo>
                  <a:lnTo>
                    <a:pt x="20946" y="24525"/>
                  </a:lnTo>
                  <a:lnTo>
                    <a:pt x="13494" y="24525"/>
                  </a:lnTo>
                  <a:lnTo>
                    <a:pt x="6041" y="24524"/>
                  </a:lnTo>
                  <a:lnTo>
                    <a:pt x="0" y="19034"/>
                  </a:lnTo>
                  <a:lnTo>
                    <a:pt x="0" y="12262"/>
                  </a:lnTo>
                  <a:close/>
                </a:path>
              </a:pathLst>
            </a:custGeom>
            <a:ln w="12700">
              <a:solidFill>
                <a:srgbClr val="DC0081"/>
              </a:solidFill>
            </a:ln>
          </p:spPr>
          <p:txBody>
            <a:bodyPr wrap="square" lIns="0" tIns="0" rIns="0" bIns="0" rtlCol="0"/>
            <a:lstStyle/>
            <a:p/>
          </p:txBody>
        </p:sp>
        <p:sp>
          <p:nvSpPr>
            <p:cNvPr id="194" name="object 194"/>
            <p:cNvSpPr/>
            <p:nvPr/>
          </p:nvSpPr>
          <p:spPr>
            <a:xfrm>
              <a:off x="6861173" y="4754622"/>
              <a:ext cx="28575" cy="23495"/>
            </a:xfrm>
            <a:custGeom>
              <a:rect l="l" t="t" r="r" b="b"/>
              <a:pathLst>
                <a:path w="28575" h="23495">
                  <a:moveTo>
                    <a:pt x="28574" y="11618"/>
                  </a:moveTo>
                  <a:lnTo>
                    <a:pt x="0" y="11618"/>
                  </a:lnTo>
                  <a:lnTo>
                    <a:pt x="1" y="5201"/>
                  </a:lnTo>
                  <a:lnTo>
                    <a:pt x="6398" y="0"/>
                  </a:lnTo>
                  <a:lnTo>
                    <a:pt x="14288" y="0"/>
                  </a:lnTo>
                  <a:lnTo>
                    <a:pt x="22178" y="0"/>
                  </a:lnTo>
                  <a:lnTo>
                    <a:pt x="28575" y="5201"/>
                  </a:lnTo>
                  <a:lnTo>
                    <a:pt x="28574" y="11617"/>
                  </a:lnTo>
                  <a:close/>
                </a:path>
                <a:path w="28575" h="23495">
                  <a:moveTo>
                    <a:pt x="22177" y="23235"/>
                  </a:moveTo>
                  <a:lnTo>
                    <a:pt x="6396" y="23235"/>
                  </a:lnTo>
                  <a:lnTo>
                    <a:pt x="0" y="18033"/>
                  </a:lnTo>
                  <a:lnTo>
                    <a:pt x="0" y="11617"/>
                  </a:lnTo>
                  <a:lnTo>
                    <a:pt x="28574" y="11618"/>
                  </a:lnTo>
                  <a:lnTo>
                    <a:pt x="28574" y="18033"/>
                  </a:lnTo>
                  <a:lnTo>
                    <a:pt x="22177" y="23235"/>
                  </a:lnTo>
                  <a:close/>
                </a:path>
                <a:path w="28575" h="23495">
                  <a:moveTo>
                    <a:pt x="28575" y="11617"/>
                  </a:moveTo>
                  <a:close/>
                </a:path>
              </a:pathLst>
            </a:custGeom>
            <a:solidFill>
              <a:srgbClr val="CC00CC"/>
            </a:solidFill>
          </p:spPr>
          <p:txBody>
            <a:bodyPr wrap="square" lIns="0" tIns="0" rIns="0" bIns="0" rtlCol="0"/>
            <a:lstStyle/>
            <a:p/>
          </p:txBody>
        </p:sp>
        <p:sp>
          <p:nvSpPr>
            <p:cNvPr id="195" name="object 195"/>
            <p:cNvSpPr/>
            <p:nvPr/>
          </p:nvSpPr>
          <p:spPr>
            <a:xfrm>
              <a:off x="6861173" y="4754622"/>
              <a:ext cx="28575" cy="23495"/>
            </a:xfrm>
            <a:custGeom>
              <a:rect l="l" t="t" r="r" b="b"/>
              <a:pathLst>
                <a:path w="28575" h="23495">
                  <a:moveTo>
                    <a:pt x="0" y="11618"/>
                  </a:moveTo>
                  <a:lnTo>
                    <a:pt x="0" y="5202"/>
                  </a:lnTo>
                  <a:lnTo>
                    <a:pt x="6398" y="0"/>
                  </a:lnTo>
                  <a:lnTo>
                    <a:pt x="14288" y="0"/>
                  </a:lnTo>
                  <a:lnTo>
                    <a:pt x="22178" y="0"/>
                  </a:lnTo>
                  <a:lnTo>
                    <a:pt x="28575" y="5201"/>
                  </a:lnTo>
                  <a:lnTo>
                    <a:pt x="28575" y="11617"/>
                  </a:lnTo>
                  <a:lnTo>
                    <a:pt x="28574" y="18033"/>
                  </a:lnTo>
                  <a:lnTo>
                    <a:pt x="22177" y="23235"/>
                  </a:lnTo>
                  <a:lnTo>
                    <a:pt x="14287" y="23235"/>
                  </a:lnTo>
                  <a:lnTo>
                    <a:pt x="6396" y="23235"/>
                  </a:lnTo>
                  <a:lnTo>
                    <a:pt x="0" y="18033"/>
                  </a:lnTo>
                  <a:lnTo>
                    <a:pt x="0" y="11617"/>
                  </a:lnTo>
                  <a:close/>
                </a:path>
              </a:pathLst>
            </a:custGeom>
            <a:ln w="12700">
              <a:solidFill>
                <a:srgbClr val="DC0081"/>
              </a:solidFill>
            </a:ln>
          </p:spPr>
          <p:txBody>
            <a:bodyPr wrap="square" lIns="0" tIns="0" rIns="0" bIns="0" rtlCol="0"/>
            <a:lstStyle/>
            <a:p/>
          </p:txBody>
        </p:sp>
        <p:sp>
          <p:nvSpPr>
            <p:cNvPr id="196" name="object 196"/>
            <p:cNvSpPr/>
            <p:nvPr/>
          </p:nvSpPr>
          <p:spPr>
            <a:xfrm>
              <a:off x="6165849" y="4424164"/>
              <a:ext cx="41275" cy="24765"/>
            </a:xfrm>
            <a:custGeom>
              <a:rect l="l" t="t" r="r" b="b"/>
              <a:pathLst>
                <a:path w="41275" h="24764">
                  <a:moveTo>
                    <a:pt x="41274" y="12263"/>
                  </a:moveTo>
                  <a:lnTo>
                    <a:pt x="0" y="12263"/>
                  </a:lnTo>
                  <a:lnTo>
                    <a:pt x="1" y="5490"/>
                  </a:lnTo>
                  <a:lnTo>
                    <a:pt x="9240" y="0"/>
                  </a:lnTo>
                  <a:lnTo>
                    <a:pt x="20637" y="0"/>
                  </a:lnTo>
                  <a:lnTo>
                    <a:pt x="32036" y="0"/>
                  </a:lnTo>
                  <a:lnTo>
                    <a:pt x="41275" y="5490"/>
                  </a:lnTo>
                  <a:lnTo>
                    <a:pt x="41274" y="12262"/>
                  </a:lnTo>
                  <a:close/>
                </a:path>
                <a:path w="41275" h="24764">
                  <a:moveTo>
                    <a:pt x="32035" y="24525"/>
                  </a:moveTo>
                  <a:lnTo>
                    <a:pt x="20637" y="24525"/>
                  </a:lnTo>
                  <a:lnTo>
                    <a:pt x="9239" y="24524"/>
                  </a:lnTo>
                  <a:lnTo>
                    <a:pt x="1" y="19035"/>
                  </a:lnTo>
                  <a:lnTo>
                    <a:pt x="0" y="12261"/>
                  </a:lnTo>
                  <a:lnTo>
                    <a:pt x="41274" y="12263"/>
                  </a:lnTo>
                  <a:lnTo>
                    <a:pt x="41274" y="19035"/>
                  </a:lnTo>
                  <a:lnTo>
                    <a:pt x="32035" y="24525"/>
                  </a:lnTo>
                  <a:close/>
                </a:path>
                <a:path w="41275" h="24764">
                  <a:moveTo>
                    <a:pt x="41275" y="12263"/>
                  </a:moveTo>
                  <a:close/>
                </a:path>
              </a:pathLst>
            </a:custGeom>
            <a:solidFill>
              <a:srgbClr val="CC00CC"/>
            </a:solidFill>
          </p:spPr>
          <p:txBody>
            <a:bodyPr wrap="square" lIns="0" tIns="0" rIns="0" bIns="0" rtlCol="0"/>
            <a:lstStyle/>
            <a:p/>
          </p:txBody>
        </p:sp>
        <p:sp>
          <p:nvSpPr>
            <p:cNvPr id="197" name="object 197"/>
            <p:cNvSpPr/>
            <p:nvPr/>
          </p:nvSpPr>
          <p:spPr>
            <a:xfrm>
              <a:off x="6165849" y="4424164"/>
              <a:ext cx="41275" cy="24765"/>
            </a:xfrm>
            <a:custGeom>
              <a:rect l="l" t="t" r="r" b="b"/>
              <a:pathLst>
                <a:path w="41275" h="24764">
                  <a:moveTo>
                    <a:pt x="0" y="12263"/>
                  </a:moveTo>
                  <a:lnTo>
                    <a:pt x="0" y="5490"/>
                  </a:lnTo>
                  <a:lnTo>
                    <a:pt x="9240" y="0"/>
                  </a:lnTo>
                  <a:lnTo>
                    <a:pt x="20637" y="0"/>
                  </a:lnTo>
                  <a:lnTo>
                    <a:pt x="32035" y="0"/>
                  </a:lnTo>
                  <a:lnTo>
                    <a:pt x="41275" y="5490"/>
                  </a:lnTo>
                  <a:lnTo>
                    <a:pt x="41275" y="12262"/>
                  </a:lnTo>
                  <a:lnTo>
                    <a:pt x="41274" y="19035"/>
                  </a:lnTo>
                  <a:lnTo>
                    <a:pt x="32035" y="24525"/>
                  </a:lnTo>
                  <a:lnTo>
                    <a:pt x="20637" y="24525"/>
                  </a:lnTo>
                  <a:lnTo>
                    <a:pt x="9239" y="24524"/>
                  </a:lnTo>
                  <a:lnTo>
                    <a:pt x="0" y="19034"/>
                  </a:lnTo>
                  <a:lnTo>
                    <a:pt x="0" y="12262"/>
                  </a:lnTo>
                  <a:close/>
                </a:path>
              </a:pathLst>
            </a:custGeom>
            <a:ln w="12700">
              <a:solidFill>
                <a:srgbClr val="DC0081"/>
              </a:solidFill>
            </a:ln>
          </p:spPr>
          <p:txBody>
            <a:bodyPr wrap="square" lIns="0" tIns="0" rIns="0" bIns="0" rtlCol="0"/>
            <a:lstStyle/>
            <a:p/>
          </p:txBody>
        </p:sp>
        <p:sp>
          <p:nvSpPr>
            <p:cNvPr id="198" name="object 198"/>
            <p:cNvSpPr/>
            <p:nvPr/>
          </p:nvSpPr>
          <p:spPr>
            <a:xfrm>
              <a:off x="5338762" y="4662972"/>
              <a:ext cx="2181225" cy="12065"/>
            </a:xfrm>
            <a:custGeom>
              <a:rect l="l" t="t" r="r" b="b"/>
              <a:pathLst>
                <a:path w="2181225" h="12064">
                  <a:moveTo>
                    <a:pt x="0" y="11617"/>
                  </a:moveTo>
                  <a:lnTo>
                    <a:pt x="2181225" y="0"/>
                  </a:lnTo>
                </a:path>
              </a:pathLst>
            </a:custGeom>
            <a:ln w="12700">
              <a:solidFill>
                <a:srgbClr val="2C3766"/>
              </a:solidFill>
            </a:ln>
          </p:spPr>
          <p:txBody>
            <a:bodyPr wrap="square" lIns="0" tIns="0" rIns="0" bIns="0" rtlCol="0"/>
            <a:lstStyle/>
            <a:p/>
          </p:txBody>
        </p:sp>
        <p:sp>
          <p:nvSpPr>
            <p:cNvPr id="199" name="object 199"/>
            <p:cNvSpPr/>
            <p:nvPr/>
          </p:nvSpPr>
          <p:spPr>
            <a:xfrm>
              <a:off x="5392737" y="4314442"/>
              <a:ext cx="2057400" cy="681990"/>
            </a:xfrm>
            <a:custGeom>
              <a:rect l="l" t="t" r="r" b="b"/>
              <a:pathLst>
                <a:path w="2057400" h="681989">
                  <a:moveTo>
                    <a:pt x="0" y="0"/>
                  </a:moveTo>
                  <a:lnTo>
                    <a:pt x="2057400" y="0"/>
                  </a:lnTo>
                </a:path>
                <a:path w="2057400" h="681989">
                  <a:moveTo>
                    <a:pt x="0" y="681568"/>
                  </a:moveTo>
                  <a:lnTo>
                    <a:pt x="2057400" y="681568"/>
                  </a:lnTo>
                </a:path>
              </a:pathLst>
            </a:custGeom>
            <a:ln w="12700">
              <a:solidFill>
                <a:srgbClr val="2C3766"/>
              </a:solidFill>
            </a:ln>
          </p:spPr>
          <p:txBody>
            <a:bodyPr wrap="square" lIns="0" tIns="0" rIns="0" bIns="0" rtlCol="0"/>
            <a:lstStyle/>
            <a:p/>
          </p:txBody>
        </p:sp>
      </p:grpSp>
      <p:sp>
        <p:nvSpPr>
          <p:cNvPr id="200" name="object 200"/>
          <p:cNvSpPr txBox="1"/>
          <p:nvPr/>
        </p:nvSpPr>
        <p:spPr>
          <a:xfrm>
            <a:off x="4786312" y="3312743"/>
            <a:ext cx="3291204" cy="303530"/>
          </a:xfrm>
          <a:prstGeom prst="rect">
            <a:avLst/>
          </a:prstGeom>
          <a:solidFill>
            <a:srgbClr val="FFFF99"/>
          </a:solidFill>
          <a:ln w="12700">
            <a:solidFill>
              <a:srgbClr val="2C3766"/>
            </a:solidFill>
          </a:ln>
        </p:spPr>
        <p:txBody>
          <a:bodyPr vert="horz" wrap="square" lIns="0" tIns="28575" rIns="0" bIns="0" rtlCol="0">
            <a:spAutoFit/>
          </a:bodyPr>
          <a:lstStyle/>
          <a:p>
            <a:pPr marL="667385">
              <a:lnSpc>
                <a:spcPct val="100000"/>
              </a:lnSpc>
              <a:spcBef>
                <a:spcPts val="225"/>
              </a:spcBef>
            </a:pPr>
            <a:r>
              <a:rPr sz="1400" b="1" spc="10">
                <a:latin typeface="Microsoft JhengHei"/>
                <a:cs typeface="Microsoft JhengHei"/>
              </a:rPr>
              <a:t>仪器 </a:t>
            </a:r>
            <a:r>
              <a:rPr sz="1400" b="1">
                <a:latin typeface="Arial"/>
                <a:cs typeface="Arial"/>
              </a:rPr>
              <a:t>2</a:t>
            </a:r>
            <a:r>
              <a:rPr sz="1400" b="1" spc="-5">
                <a:latin typeface="Arial"/>
                <a:cs typeface="Arial"/>
              </a:rPr>
              <a:t> : </a:t>
            </a:r>
            <a:r>
              <a:rPr sz="1400" b="1">
                <a:latin typeface="Microsoft JhengHei"/>
                <a:cs typeface="Microsoft JhengHei"/>
              </a:rPr>
              <a:t>线形性没有问题</a:t>
            </a:r>
            <a:r>
              <a:rPr sz="1400" b="1" spc="-50">
                <a:latin typeface="Arial"/>
                <a:cs typeface="Arial"/>
              </a:rPr>
              <a:t>.</a:t>
            </a:r>
            <a:endParaRPr sz="1400">
              <a:latin typeface="Arial"/>
              <a:cs typeface="Arial"/>
            </a:endParaRPr>
          </a:p>
        </p:txBody>
      </p:sp>
      <p:sp>
        <p:nvSpPr>
          <p:cNvPr id="201" name="object 201"/>
          <p:cNvSpPr/>
          <p:nvPr/>
        </p:nvSpPr>
        <p:spPr>
          <a:xfrm>
            <a:off x="4891086" y="4442237"/>
            <a:ext cx="313055" cy="355600"/>
          </a:xfrm>
          <a:custGeom>
            <a:rect l="l" t="t" r="r" b="b"/>
            <a:pathLst>
              <a:path w="313054" h="355600">
                <a:moveTo>
                  <a:pt x="312737" y="354983"/>
                </a:moveTo>
                <a:lnTo>
                  <a:pt x="0" y="354983"/>
                </a:lnTo>
                <a:lnTo>
                  <a:pt x="0" y="0"/>
                </a:lnTo>
                <a:lnTo>
                  <a:pt x="312737" y="0"/>
                </a:lnTo>
                <a:lnTo>
                  <a:pt x="312737" y="354983"/>
                </a:lnTo>
                <a:close/>
              </a:path>
            </a:pathLst>
          </a:custGeom>
          <a:solidFill>
            <a:srgbClr val="FFFF99"/>
          </a:solidFill>
        </p:spPr>
        <p:txBody>
          <a:bodyPr wrap="square" lIns="0" tIns="0" rIns="0" bIns="0" rtlCol="0"/>
          <a:lstStyle/>
          <a:p/>
        </p:txBody>
      </p:sp>
      <p:sp>
        <p:nvSpPr>
          <p:cNvPr id="202" name="object 202"/>
          <p:cNvSpPr txBox="1"/>
          <p:nvPr/>
        </p:nvSpPr>
        <p:spPr>
          <a:xfrm>
            <a:off x="4891086" y="4442237"/>
            <a:ext cx="313055" cy="355600"/>
          </a:xfrm>
          <a:prstGeom prst="rect">
            <a:avLst/>
          </a:prstGeom>
          <a:ln w="12700">
            <a:solidFill>
              <a:srgbClr val="2C3766"/>
            </a:solidFill>
          </a:ln>
        </p:spPr>
        <p:txBody>
          <a:bodyPr vert="horz" wrap="square" lIns="0" tIns="59690" rIns="0" bIns="0" rtlCol="0">
            <a:spAutoFit/>
          </a:bodyPr>
          <a:lstStyle/>
          <a:p>
            <a:pPr algn="ctr">
              <a:lnSpc>
                <a:spcPct val="100000"/>
              </a:lnSpc>
              <a:spcBef>
                <a:spcPts val="470"/>
              </a:spcBef>
            </a:pPr>
            <a:r>
              <a:rPr sz="1400" b="1">
                <a:solidFill>
                  <a:srgbClr val="2C3766"/>
                </a:solidFill>
                <a:latin typeface="Arial"/>
                <a:cs typeface="Arial"/>
              </a:rPr>
              <a:t>0</a:t>
            </a:r>
            <a:endParaRPr sz="1400">
              <a:latin typeface="Arial"/>
              <a:cs typeface="Arial"/>
            </a:endParaRPr>
          </a:p>
        </p:txBody>
      </p:sp>
      <p:sp>
        <p:nvSpPr>
          <p:cNvPr id="203" name="object 203"/>
          <p:cNvSpPr txBox="1"/>
          <p:nvPr/>
        </p:nvSpPr>
        <p:spPr>
          <a:xfrm>
            <a:off x="5356223" y="5647890"/>
            <a:ext cx="2286000" cy="302260"/>
          </a:xfrm>
          <a:prstGeom prst="rect">
            <a:avLst/>
          </a:prstGeom>
          <a:solidFill>
            <a:srgbClr val="FFFF99"/>
          </a:solidFill>
          <a:ln w="12700">
            <a:solidFill>
              <a:srgbClr val="2C3766"/>
            </a:solidFill>
          </a:ln>
        </p:spPr>
        <p:txBody>
          <a:bodyPr vert="horz" wrap="square" lIns="0" tIns="38100" rIns="0" bIns="0" rtlCol="0">
            <a:spAutoFit/>
          </a:bodyPr>
          <a:lstStyle/>
          <a:p>
            <a:pPr algn="ctr">
              <a:lnSpc>
                <a:spcPct val="100000"/>
              </a:lnSpc>
              <a:spcBef>
                <a:spcPts val="300"/>
              </a:spcBef>
            </a:pPr>
            <a:r>
              <a:rPr sz="1400" b="1" spc="-15">
                <a:latin typeface="Microsoft JhengHei"/>
                <a:cs typeface="Microsoft JhengHei"/>
              </a:rPr>
              <a:t>测量单位</a:t>
            </a:r>
            <a:endParaRPr sz="1400">
              <a:latin typeface="Microsoft JhengHei"/>
              <a:cs typeface="Microsoft JhengHei"/>
            </a:endParaRPr>
          </a:p>
        </p:txBody>
      </p:sp>
      <p:sp>
        <p:nvSpPr>
          <p:cNvPr id="204" name="object 204"/>
          <p:cNvSpPr txBox="1"/>
          <p:nvPr/>
        </p:nvSpPr>
        <p:spPr>
          <a:xfrm>
            <a:off x="595312" y="1575787"/>
            <a:ext cx="7115809" cy="1332865"/>
          </a:xfrm>
          <a:prstGeom prst="rect">
            <a:avLst/>
          </a:prstGeom>
        </p:spPr>
        <p:txBody>
          <a:bodyPr vert="horz" wrap="square" lIns="0" tIns="130810" rIns="0" bIns="0" rtlCol="0">
            <a:spAutoFit/>
          </a:bodyPr>
          <a:lstStyle/>
          <a:p>
            <a:pPr marL="245110" indent="-233045">
              <a:lnSpc>
                <a:spcPct val="100000"/>
              </a:lnSpc>
              <a:spcBef>
                <a:spcPts val="1030"/>
              </a:spcBef>
              <a:buSzPct val="97500"/>
              <a:buFont typeface="Wingdings"/>
              <a:buChar char=""/>
              <a:tabLst>
                <a:tab pos="245745"/>
              </a:tabLst>
            </a:pPr>
            <a:r>
              <a:rPr sz="2000" spc="-5">
                <a:solidFill>
                  <a:srgbClr val="2C3766"/>
                </a:solidFill>
                <a:latin typeface="宋体"/>
                <a:cs typeface="宋体"/>
              </a:rPr>
              <a:t>线性是指量具在其工作范围内偏倚的变化规律。</a:t>
            </a:r>
            <a:endParaRPr sz="2000">
              <a:latin typeface="宋体"/>
              <a:cs typeface="宋体"/>
            </a:endParaRPr>
          </a:p>
          <a:p>
            <a:pPr marL="12700" marR="5080" indent="233045">
              <a:lnSpc>
                <a:spcPts val="3460"/>
              </a:lnSpc>
              <a:spcBef>
                <a:spcPts val="80"/>
              </a:spcBef>
              <a:buSzPct val="97500"/>
              <a:buFont typeface="Wingdings"/>
              <a:buChar char=""/>
              <a:tabLst>
                <a:tab pos="245745"/>
              </a:tabLst>
            </a:pPr>
            <a:r>
              <a:rPr sz="2000" spc="-5">
                <a:solidFill>
                  <a:srgbClr val="2C3766"/>
                </a:solidFill>
                <a:latin typeface="宋体"/>
                <a:cs typeface="宋体"/>
              </a:rPr>
              <a:t>在全部测量范围内，测量值和基准值的差异保持稳定，说明其</a:t>
            </a:r>
            <a:r>
              <a:rPr sz="2000" spc="-15">
                <a:solidFill>
                  <a:srgbClr val="2C3766"/>
                </a:solidFill>
                <a:latin typeface="宋体"/>
                <a:cs typeface="宋体"/>
              </a:rPr>
              <a:t>线性好。</a:t>
            </a:r>
            <a:endParaRPr sz="2000">
              <a:latin typeface="宋体"/>
              <a:cs typeface="宋体"/>
            </a:endParaRPr>
          </a:p>
        </p:txBody>
      </p:sp>
      <p:sp>
        <p:nvSpPr>
          <p:cNvPr id="205" name="object 205"/>
          <p:cNvSpPr txBox="1">
            <a:spLocks noGrp="1"/>
          </p:cNvSpPr>
          <p:nvPr>
            <p:ph type="title"/>
          </p:nvPr>
        </p:nvSpPr>
        <p:spPr>
          <a:xfrm>
            <a:off x="459740" y="1095533"/>
            <a:ext cx="1092200" cy="452120"/>
          </a:xfrm>
          <a:prstGeom prst="rect">
            <a:avLst/>
          </a:prstGeom>
        </p:spPr>
        <p:txBody>
          <a:bodyPr vert="horz" wrap="square" lIns="0" tIns="12700" rIns="0" bIns="0" rtlCol="0">
            <a:spAutoFit/>
          </a:bodyPr>
          <a:lstStyle/>
          <a:p>
            <a:pPr marL="12700">
              <a:lnSpc>
                <a:spcPct val="100000"/>
              </a:lnSpc>
              <a:spcBef>
                <a:spcPts val="100"/>
              </a:spcBef>
            </a:pPr>
            <a:r>
              <a:rPr sz="2800"/>
              <a:t>5.</a:t>
            </a:r>
            <a:r>
              <a:rPr sz="2800" spc="-25"/>
              <a:t>线性</a:t>
            </a:r>
            <a:endParaRPr sz="28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14399" y="1195387"/>
            <a:ext cx="211138" cy="228599"/>
          </a:xfrm>
          <a:prstGeom prst="rect">
            <a:avLst/>
          </a:prstGeom>
        </p:spPr>
      </p:pic>
      <p:grpSp>
        <p:nvGrpSpPr>
          <p:cNvPr id="3" name="object 3"/>
          <p:cNvGrpSpPr/>
          <p:nvPr/>
        </p:nvGrpSpPr>
        <p:grpSpPr>
          <a:xfrm>
            <a:off x="1195387" y="990600"/>
            <a:ext cx="5486400" cy="518795"/>
            <a:chOff x="1195387" y="990600"/>
            <a:chExt cx="5486400" cy="518795"/>
          </a:xfrm>
        </p:grpSpPr>
        <p:pic>
          <p:nvPicPr>
            <p:cNvPr id="4" name="object 4"/>
            <p:cNvPicPr/>
            <p:nvPr/>
          </p:nvPicPr>
          <p:blipFill>
            <a:blip r:embed="rId3"/>
            <a:stretch>
              <a:fillRect/>
            </a:stretch>
          </p:blipFill>
          <p:spPr>
            <a:xfrm>
              <a:off x="4079875" y="1143000"/>
              <a:ext cx="2601911" cy="152400"/>
            </a:xfrm>
            <a:prstGeom prst="rect">
              <a:avLst/>
            </a:prstGeom>
          </p:spPr>
        </p:pic>
        <p:sp>
          <p:nvSpPr>
            <p:cNvPr id="5" name="object 5"/>
            <p:cNvSpPr/>
            <p:nvPr/>
          </p:nvSpPr>
          <p:spPr>
            <a:xfrm>
              <a:off x="1195387" y="990600"/>
              <a:ext cx="3380104" cy="518795"/>
            </a:xfrm>
            <a:custGeom>
              <a:rect l="l" t="t" r="r" b="b"/>
              <a:pathLst>
                <a:path w="3380104" h="518794">
                  <a:moveTo>
                    <a:pt x="3379989" y="518677"/>
                  </a:moveTo>
                  <a:lnTo>
                    <a:pt x="0" y="518677"/>
                  </a:lnTo>
                  <a:lnTo>
                    <a:pt x="0" y="0"/>
                  </a:lnTo>
                  <a:lnTo>
                    <a:pt x="3379989" y="0"/>
                  </a:lnTo>
                  <a:lnTo>
                    <a:pt x="3379989" y="518677"/>
                  </a:lnTo>
                  <a:close/>
                </a:path>
              </a:pathLst>
            </a:custGeom>
            <a:solidFill>
              <a:srgbClr val="66FFFF"/>
            </a:solidFill>
          </p:spPr>
          <p:txBody>
            <a:bodyPr wrap="square" lIns="0" tIns="0" rIns="0" bIns="0" rtlCol="0"/>
            <a:lstStyle/>
            <a:p/>
          </p:txBody>
        </p:sp>
      </p:grpSp>
      <p:sp>
        <p:nvSpPr>
          <p:cNvPr id="6" name="object 6"/>
          <p:cNvSpPr txBox="1">
            <a:spLocks noGrp="1"/>
          </p:cNvSpPr>
          <p:nvPr>
            <p:ph type="title"/>
          </p:nvPr>
        </p:nvSpPr>
        <p:spPr>
          <a:xfrm>
            <a:off x="1274127" y="1034732"/>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测量数据五种类型</a:t>
            </a:r>
            <a:endParaRPr sz="2800">
              <a:latin typeface="Microsoft JhengHei"/>
              <a:cs typeface="Microsoft JhengHei"/>
            </a:endParaRPr>
          </a:p>
        </p:txBody>
      </p:sp>
      <p:sp>
        <p:nvSpPr>
          <p:cNvPr id="7" name="object 7"/>
          <p:cNvSpPr txBox="1"/>
          <p:nvPr/>
        </p:nvSpPr>
        <p:spPr>
          <a:xfrm>
            <a:off x="6716044" y="990600"/>
            <a:ext cx="1338580" cy="518795"/>
          </a:xfrm>
          <a:prstGeom prst="rect">
            <a:avLst/>
          </a:prstGeom>
          <a:ln w="57150">
            <a:solidFill>
              <a:srgbClr val="FF6600"/>
            </a:solidFill>
          </a:ln>
        </p:spPr>
        <p:txBody>
          <a:bodyPr vert="horz" wrap="square" lIns="0" tIns="56515" rIns="0" bIns="0" rtlCol="0">
            <a:spAutoFit/>
          </a:bodyPr>
          <a:lstStyle/>
          <a:p>
            <a:pPr marL="313055">
              <a:lnSpc>
                <a:spcPct val="100000"/>
              </a:lnSpc>
              <a:spcBef>
                <a:spcPts val="445"/>
              </a:spcBef>
            </a:pPr>
            <a:r>
              <a:rPr sz="2800" spc="-25">
                <a:solidFill>
                  <a:srgbClr val="2C3766"/>
                </a:solidFill>
                <a:latin typeface="黑体"/>
                <a:cs typeface="黑体"/>
              </a:rPr>
              <a:t>线性</a:t>
            </a:r>
            <a:endParaRPr sz="2800">
              <a:latin typeface="黑体"/>
              <a:cs typeface="黑体"/>
            </a:endParaRPr>
          </a:p>
        </p:txBody>
      </p:sp>
      <p:sp>
        <p:nvSpPr>
          <p:cNvPr id="8" name="object 8"/>
          <p:cNvSpPr txBox="1"/>
          <p:nvPr/>
        </p:nvSpPr>
        <p:spPr>
          <a:xfrm>
            <a:off x="840740" y="1716563"/>
            <a:ext cx="5054600" cy="299720"/>
          </a:xfrm>
          <a:prstGeom prst="rect">
            <a:avLst/>
          </a:prstGeom>
        </p:spPr>
        <p:txBody>
          <a:bodyPr vert="horz" wrap="square" lIns="0" tIns="12700" rIns="0" bIns="0" rtlCol="0">
            <a:spAutoFit/>
          </a:bodyPr>
          <a:lstStyle/>
          <a:p>
            <a:pPr marL="12700">
              <a:lnSpc>
                <a:spcPct val="100000"/>
              </a:lnSpc>
              <a:spcBef>
                <a:spcPts val="100"/>
              </a:spcBef>
            </a:pPr>
            <a:r>
              <a:rPr sz="1800" spc="-5">
                <a:solidFill>
                  <a:srgbClr val="2C3766"/>
                </a:solidFill>
                <a:latin typeface="黑体"/>
                <a:cs typeface="黑体"/>
              </a:rPr>
              <a:t>线性是在量具预期的工作范围内，偏倚值的差值。</a:t>
            </a:r>
            <a:endParaRPr sz="1800">
              <a:latin typeface="黑体"/>
              <a:cs typeface="黑体"/>
            </a:endParaRPr>
          </a:p>
        </p:txBody>
      </p:sp>
      <p:grpSp>
        <p:nvGrpSpPr>
          <p:cNvPr id="9" name="object 9"/>
          <p:cNvGrpSpPr/>
          <p:nvPr/>
        </p:nvGrpSpPr>
        <p:grpSpPr>
          <a:xfrm>
            <a:off x="539749" y="3119437"/>
            <a:ext cx="5162550" cy="2313305"/>
            <a:chOff x="539749" y="3119437"/>
            <a:chExt cx="5162550" cy="2313305"/>
          </a:xfrm>
        </p:grpSpPr>
        <p:sp>
          <p:nvSpPr>
            <p:cNvPr id="10" name="object 10"/>
            <p:cNvSpPr/>
            <p:nvPr/>
          </p:nvSpPr>
          <p:spPr>
            <a:xfrm>
              <a:off x="544512" y="5410200"/>
              <a:ext cx="5153025" cy="0"/>
            </a:xfrm>
            <a:custGeom>
              <a:rect l="l" t="t" r="r" b="b"/>
              <a:pathLst>
                <a:path w="5153025">
                  <a:moveTo>
                    <a:pt x="0" y="0"/>
                  </a:moveTo>
                  <a:lnTo>
                    <a:pt x="5153025" y="0"/>
                  </a:lnTo>
                </a:path>
              </a:pathLst>
            </a:custGeom>
            <a:ln w="9525">
              <a:solidFill>
                <a:srgbClr val="2C3766"/>
              </a:solidFill>
            </a:ln>
          </p:spPr>
          <p:txBody>
            <a:bodyPr wrap="square" lIns="0" tIns="0" rIns="0" bIns="0" rtlCol="0"/>
            <a:lstStyle/>
            <a:p/>
          </p:txBody>
        </p:sp>
        <p:sp>
          <p:nvSpPr>
            <p:cNvPr id="11" name="object 11"/>
            <p:cNvSpPr/>
            <p:nvPr/>
          </p:nvSpPr>
          <p:spPr>
            <a:xfrm>
              <a:off x="620712" y="4285956"/>
              <a:ext cx="1911350" cy="1132840"/>
            </a:xfrm>
            <a:custGeom>
              <a:rect l="l" t="t" r="r" b="b"/>
              <a:pathLst>
                <a:path w="1911350" h="1132839">
                  <a:moveTo>
                    <a:pt x="0" y="1125415"/>
                  </a:moveTo>
                  <a:lnTo>
                    <a:pt x="38532" y="1119619"/>
                  </a:lnTo>
                  <a:lnTo>
                    <a:pt x="77303" y="1112810"/>
                  </a:lnTo>
                  <a:lnTo>
                    <a:pt x="116552" y="1103976"/>
                  </a:lnTo>
                  <a:lnTo>
                    <a:pt x="156518" y="1092103"/>
                  </a:lnTo>
                  <a:lnTo>
                    <a:pt x="197439" y="1076178"/>
                  </a:lnTo>
                  <a:lnTo>
                    <a:pt x="239555" y="1055189"/>
                  </a:lnTo>
                  <a:lnTo>
                    <a:pt x="283105" y="1028123"/>
                  </a:lnTo>
                  <a:lnTo>
                    <a:pt x="328327" y="993966"/>
                  </a:lnTo>
                  <a:lnTo>
                    <a:pt x="375460" y="951707"/>
                  </a:lnTo>
                  <a:lnTo>
                    <a:pt x="424744" y="900332"/>
                  </a:lnTo>
                  <a:lnTo>
                    <a:pt x="467667" y="842856"/>
                  </a:lnTo>
                  <a:lnTo>
                    <a:pt x="489762" y="807023"/>
                  </a:lnTo>
                  <a:lnTo>
                    <a:pt x="512249" y="767210"/>
                  </a:lnTo>
                  <a:lnTo>
                    <a:pt x="535105" y="723977"/>
                  </a:lnTo>
                  <a:lnTo>
                    <a:pt x="558306" y="677886"/>
                  </a:lnTo>
                  <a:lnTo>
                    <a:pt x="581830" y="629500"/>
                  </a:lnTo>
                  <a:lnTo>
                    <a:pt x="605654" y="579380"/>
                  </a:lnTo>
                  <a:lnTo>
                    <a:pt x="629754" y="528087"/>
                  </a:lnTo>
                  <a:lnTo>
                    <a:pt x="654107" y="476184"/>
                  </a:lnTo>
                  <a:lnTo>
                    <a:pt x="678691" y="424232"/>
                  </a:lnTo>
                  <a:lnTo>
                    <a:pt x="703482" y="372793"/>
                  </a:lnTo>
                  <a:lnTo>
                    <a:pt x="728458" y="322429"/>
                  </a:lnTo>
                  <a:lnTo>
                    <a:pt x="753595" y="273701"/>
                  </a:lnTo>
                  <a:lnTo>
                    <a:pt x="778870" y="227171"/>
                  </a:lnTo>
                  <a:lnTo>
                    <a:pt x="804261" y="183400"/>
                  </a:lnTo>
                  <a:lnTo>
                    <a:pt x="829744" y="142952"/>
                  </a:lnTo>
                  <a:lnTo>
                    <a:pt x="855295" y="106386"/>
                  </a:lnTo>
                  <a:lnTo>
                    <a:pt x="880893" y="74266"/>
                  </a:lnTo>
                  <a:lnTo>
                    <a:pt x="932135" y="25607"/>
                  </a:lnTo>
                  <a:lnTo>
                    <a:pt x="983285" y="1469"/>
                  </a:lnTo>
                  <a:lnTo>
                    <a:pt x="1008767" y="0"/>
                  </a:lnTo>
                  <a:lnTo>
                    <a:pt x="1057051" y="17672"/>
                  </a:lnTo>
                  <a:lnTo>
                    <a:pt x="1107583" y="59472"/>
                  </a:lnTo>
                  <a:lnTo>
                    <a:pt x="1133510" y="88219"/>
                  </a:lnTo>
                  <a:lnTo>
                    <a:pt x="1159782" y="121557"/>
                  </a:lnTo>
                  <a:lnTo>
                    <a:pt x="1186325" y="159005"/>
                  </a:lnTo>
                  <a:lnTo>
                    <a:pt x="1213068" y="200085"/>
                  </a:lnTo>
                  <a:lnTo>
                    <a:pt x="1239938" y="244314"/>
                  </a:lnTo>
                  <a:lnTo>
                    <a:pt x="1266862" y="291214"/>
                  </a:lnTo>
                  <a:lnTo>
                    <a:pt x="1293768" y="340304"/>
                  </a:lnTo>
                  <a:lnTo>
                    <a:pt x="1320583" y="391103"/>
                  </a:lnTo>
                  <a:lnTo>
                    <a:pt x="1347236" y="443132"/>
                  </a:lnTo>
                  <a:lnTo>
                    <a:pt x="1373652" y="495910"/>
                  </a:lnTo>
                  <a:lnTo>
                    <a:pt x="1399761" y="548956"/>
                  </a:lnTo>
                  <a:lnTo>
                    <a:pt x="1425489" y="601792"/>
                  </a:lnTo>
                  <a:lnTo>
                    <a:pt x="1450764" y="653936"/>
                  </a:lnTo>
                  <a:lnTo>
                    <a:pt x="1475513" y="704908"/>
                  </a:lnTo>
                  <a:lnTo>
                    <a:pt x="1499664" y="754228"/>
                  </a:lnTo>
                  <a:lnTo>
                    <a:pt x="1523144" y="801416"/>
                  </a:lnTo>
                  <a:lnTo>
                    <a:pt x="1545882" y="845992"/>
                  </a:lnTo>
                  <a:lnTo>
                    <a:pt x="1567803" y="887474"/>
                  </a:lnTo>
                  <a:lnTo>
                    <a:pt x="1588837" y="925384"/>
                  </a:lnTo>
                  <a:lnTo>
                    <a:pt x="1608910" y="959241"/>
                  </a:lnTo>
                  <a:lnTo>
                    <a:pt x="1645884" y="1012873"/>
                  </a:lnTo>
                  <a:lnTo>
                    <a:pt x="1698666" y="1070793"/>
                  </a:lnTo>
                  <a:lnTo>
                    <a:pt x="1744604" y="1106951"/>
                  </a:lnTo>
                  <a:lnTo>
                    <a:pt x="1784320" y="1125964"/>
                  </a:lnTo>
                  <a:lnTo>
                    <a:pt x="1818437" y="1132449"/>
                  </a:lnTo>
                  <a:lnTo>
                    <a:pt x="1847576" y="1131020"/>
                  </a:lnTo>
                  <a:lnTo>
                    <a:pt x="1872359" y="1126294"/>
                  </a:lnTo>
                  <a:lnTo>
                    <a:pt x="1893410" y="1122887"/>
                  </a:lnTo>
                  <a:lnTo>
                    <a:pt x="1911350" y="1125415"/>
                  </a:lnTo>
                </a:path>
              </a:pathLst>
            </a:custGeom>
            <a:ln w="28575">
              <a:solidFill>
                <a:srgbClr val="2C3766"/>
              </a:solidFill>
            </a:ln>
          </p:spPr>
          <p:txBody>
            <a:bodyPr wrap="square" lIns="0" tIns="0" rIns="0" bIns="0" rtlCol="0"/>
            <a:lstStyle/>
            <a:p/>
          </p:txBody>
        </p:sp>
        <p:sp>
          <p:nvSpPr>
            <p:cNvPr id="12" name="object 12"/>
            <p:cNvSpPr/>
            <p:nvPr/>
          </p:nvSpPr>
          <p:spPr>
            <a:xfrm>
              <a:off x="1617662" y="3124200"/>
              <a:ext cx="1905" cy="2286000"/>
            </a:xfrm>
            <a:custGeom>
              <a:rect l="l" t="t" r="r" b="b"/>
              <a:pathLst>
                <a:path w="1905" h="2286000">
                  <a:moveTo>
                    <a:pt x="0" y="0"/>
                  </a:moveTo>
                  <a:lnTo>
                    <a:pt x="1587" y="2286000"/>
                  </a:lnTo>
                </a:path>
              </a:pathLst>
            </a:custGeom>
            <a:ln w="9525">
              <a:solidFill>
                <a:srgbClr val="2C3766"/>
              </a:solidFill>
              <a:prstDash val="sysDash"/>
            </a:ln>
          </p:spPr>
          <p:txBody>
            <a:bodyPr wrap="square" lIns="0" tIns="0" rIns="0" bIns="0" rtlCol="0"/>
            <a:lstStyle/>
            <a:p/>
          </p:txBody>
        </p:sp>
        <p:sp>
          <p:nvSpPr>
            <p:cNvPr id="13" name="object 13"/>
            <p:cNvSpPr/>
            <p:nvPr/>
          </p:nvSpPr>
          <p:spPr>
            <a:xfrm flipH="1">
              <a:off x="1055687" y="3124200"/>
              <a:ext cx="0" cy="685800"/>
            </a:xfrm>
            <a:custGeom>
              <a:rect l="l" t="t" r="r" b="b"/>
              <a:pathLst>
                <a:path h="685800">
                  <a:moveTo>
                    <a:pt x="0" y="0"/>
                  </a:moveTo>
                  <a:lnTo>
                    <a:pt x="0" y="685800"/>
                  </a:lnTo>
                </a:path>
              </a:pathLst>
            </a:custGeom>
            <a:ln w="9525">
              <a:solidFill>
                <a:srgbClr val="2C3766"/>
              </a:solidFill>
            </a:ln>
          </p:spPr>
          <p:txBody>
            <a:bodyPr wrap="square" lIns="0" tIns="0" rIns="0" bIns="0" rtlCol="0"/>
            <a:lstStyle/>
            <a:p/>
          </p:txBody>
        </p:sp>
        <p:sp>
          <p:nvSpPr>
            <p:cNvPr id="14" name="object 14"/>
            <p:cNvSpPr/>
            <p:nvPr/>
          </p:nvSpPr>
          <p:spPr>
            <a:xfrm>
              <a:off x="1055688" y="3543299"/>
              <a:ext cx="592455" cy="76200"/>
            </a:xfrm>
            <a:custGeom>
              <a:rect l="l" t="t" r="r" b="b"/>
              <a:pathLst>
                <a:path w="592455" h="76200">
                  <a:moveTo>
                    <a:pt x="76200" y="76200"/>
                  </a:moveTo>
                  <a:lnTo>
                    <a:pt x="0" y="38100"/>
                  </a:lnTo>
                  <a:lnTo>
                    <a:pt x="76200" y="0"/>
                  </a:lnTo>
                  <a:lnTo>
                    <a:pt x="76200" y="31750"/>
                  </a:lnTo>
                  <a:lnTo>
                    <a:pt x="34290" y="31750"/>
                  </a:lnTo>
                  <a:lnTo>
                    <a:pt x="34290" y="44450"/>
                  </a:lnTo>
                  <a:lnTo>
                    <a:pt x="76200" y="44450"/>
                  </a:lnTo>
                  <a:lnTo>
                    <a:pt x="76200" y="76200"/>
                  </a:lnTo>
                  <a:close/>
                </a:path>
                <a:path w="592455" h="76200">
                  <a:moveTo>
                    <a:pt x="515937" y="76200"/>
                  </a:moveTo>
                  <a:lnTo>
                    <a:pt x="515937" y="0"/>
                  </a:lnTo>
                  <a:lnTo>
                    <a:pt x="579437" y="31750"/>
                  </a:lnTo>
                  <a:lnTo>
                    <a:pt x="557848" y="31750"/>
                  </a:lnTo>
                  <a:lnTo>
                    <a:pt x="557848" y="44450"/>
                  </a:lnTo>
                  <a:lnTo>
                    <a:pt x="579438" y="44450"/>
                  </a:lnTo>
                  <a:lnTo>
                    <a:pt x="515937" y="76200"/>
                  </a:lnTo>
                  <a:close/>
                </a:path>
                <a:path w="592455" h="76200">
                  <a:moveTo>
                    <a:pt x="76200" y="44450"/>
                  </a:moveTo>
                  <a:lnTo>
                    <a:pt x="34290" y="44450"/>
                  </a:lnTo>
                  <a:lnTo>
                    <a:pt x="34290" y="31750"/>
                  </a:lnTo>
                  <a:lnTo>
                    <a:pt x="76200" y="31750"/>
                  </a:lnTo>
                  <a:lnTo>
                    <a:pt x="76200" y="44450"/>
                  </a:lnTo>
                  <a:close/>
                </a:path>
                <a:path w="592455" h="76200">
                  <a:moveTo>
                    <a:pt x="515937" y="44450"/>
                  </a:moveTo>
                  <a:lnTo>
                    <a:pt x="76200" y="44450"/>
                  </a:lnTo>
                  <a:lnTo>
                    <a:pt x="76200" y="31750"/>
                  </a:lnTo>
                  <a:lnTo>
                    <a:pt x="515937" y="31750"/>
                  </a:lnTo>
                  <a:lnTo>
                    <a:pt x="515937" y="44450"/>
                  </a:lnTo>
                  <a:close/>
                </a:path>
                <a:path w="592455" h="76200">
                  <a:moveTo>
                    <a:pt x="579438" y="44450"/>
                  </a:moveTo>
                  <a:lnTo>
                    <a:pt x="557848" y="44450"/>
                  </a:lnTo>
                  <a:lnTo>
                    <a:pt x="557848" y="31750"/>
                  </a:lnTo>
                  <a:lnTo>
                    <a:pt x="579437" y="31750"/>
                  </a:lnTo>
                  <a:lnTo>
                    <a:pt x="592138" y="38100"/>
                  </a:lnTo>
                  <a:lnTo>
                    <a:pt x="579438" y="44450"/>
                  </a:lnTo>
                  <a:close/>
                </a:path>
              </a:pathLst>
            </a:custGeom>
            <a:solidFill>
              <a:srgbClr val="2C3766"/>
            </a:solidFill>
          </p:spPr>
          <p:txBody>
            <a:bodyPr wrap="square" lIns="0" tIns="0" rIns="0" bIns="0" rtlCol="0"/>
            <a:lstStyle/>
            <a:p/>
          </p:txBody>
        </p:sp>
      </p:grpSp>
      <p:sp>
        <p:nvSpPr>
          <p:cNvPr id="15" name="object 15"/>
          <p:cNvSpPr txBox="1"/>
          <p:nvPr/>
        </p:nvSpPr>
        <p:spPr>
          <a:xfrm>
            <a:off x="1062989" y="3163570"/>
            <a:ext cx="635000" cy="269240"/>
          </a:xfrm>
          <a:prstGeom prst="rect">
            <a:avLst/>
          </a:prstGeom>
        </p:spPr>
        <p:txBody>
          <a:bodyPr vert="horz" wrap="square" lIns="0" tIns="12700" rIns="0" bIns="0" rtlCol="0">
            <a:spAutoFit/>
          </a:bodyPr>
          <a:lstStyle/>
          <a:p>
            <a:pPr marL="12700">
              <a:lnSpc>
                <a:spcPct val="100000"/>
              </a:lnSpc>
              <a:spcBef>
                <a:spcPts val="100"/>
              </a:spcBef>
            </a:pPr>
            <a:r>
              <a:rPr sz="1600" spc="-20">
                <a:solidFill>
                  <a:srgbClr val="2C3766"/>
                </a:solidFill>
                <a:latin typeface="黑体"/>
                <a:cs typeface="黑体"/>
              </a:rPr>
              <a:t>小偏倚</a:t>
            </a:r>
            <a:endParaRPr sz="1600">
              <a:latin typeface="黑体"/>
              <a:cs typeface="黑体"/>
            </a:endParaRPr>
          </a:p>
        </p:txBody>
      </p:sp>
      <p:sp>
        <p:nvSpPr>
          <p:cNvPr id="16" name="object 16"/>
          <p:cNvSpPr txBox="1"/>
          <p:nvPr/>
        </p:nvSpPr>
        <p:spPr>
          <a:xfrm>
            <a:off x="775652" y="2631757"/>
            <a:ext cx="787400" cy="330200"/>
          </a:xfrm>
          <a:prstGeom prst="rect">
            <a:avLst/>
          </a:prstGeom>
        </p:spPr>
        <p:txBody>
          <a:bodyPr vert="horz" wrap="square" lIns="0" tIns="12700" rIns="0" bIns="0" rtlCol="0">
            <a:spAutoFit/>
          </a:bodyPr>
          <a:lstStyle/>
          <a:p>
            <a:pPr marL="12700">
              <a:lnSpc>
                <a:spcPct val="100000"/>
              </a:lnSpc>
              <a:spcBef>
                <a:spcPts val="100"/>
              </a:spcBef>
            </a:pPr>
            <a:r>
              <a:rPr sz="2000" spc="-20">
                <a:solidFill>
                  <a:srgbClr val="2C3766"/>
                </a:solidFill>
                <a:latin typeface="宋体"/>
                <a:cs typeface="宋体"/>
              </a:rPr>
              <a:t>基准值</a:t>
            </a:r>
            <a:endParaRPr sz="2000">
              <a:latin typeface="宋体"/>
              <a:cs typeface="宋体"/>
            </a:endParaRPr>
          </a:p>
        </p:txBody>
      </p:sp>
      <p:grpSp>
        <p:nvGrpSpPr>
          <p:cNvPr id="17" name="object 17"/>
          <p:cNvGrpSpPr/>
          <p:nvPr/>
        </p:nvGrpSpPr>
        <p:grpSpPr>
          <a:xfrm>
            <a:off x="3300412" y="2981325"/>
            <a:ext cx="2200275" cy="2456180"/>
            <a:chOff x="3300412" y="2981325"/>
            <a:chExt cx="2200275" cy="2456180"/>
          </a:xfrm>
        </p:grpSpPr>
        <p:sp>
          <p:nvSpPr>
            <p:cNvPr id="18" name="object 18"/>
            <p:cNvSpPr/>
            <p:nvPr/>
          </p:nvSpPr>
          <p:spPr>
            <a:xfrm>
              <a:off x="3376612" y="4360984"/>
              <a:ext cx="2110105" cy="1061720"/>
            </a:xfrm>
            <a:custGeom>
              <a:rect l="l" t="t" r="r" b="b"/>
              <a:pathLst>
                <a:path w="2110104" h="1061720">
                  <a:moveTo>
                    <a:pt x="0" y="1055077"/>
                  </a:moveTo>
                  <a:lnTo>
                    <a:pt x="38659" y="1050162"/>
                  </a:lnTo>
                  <a:lnTo>
                    <a:pt x="77516" y="1044534"/>
                  </a:lnTo>
                  <a:lnTo>
                    <a:pt x="116770" y="1037479"/>
                  </a:lnTo>
                  <a:lnTo>
                    <a:pt x="156618" y="1028284"/>
                  </a:lnTo>
                  <a:lnTo>
                    <a:pt x="197258" y="1016235"/>
                  </a:lnTo>
                  <a:lnTo>
                    <a:pt x="238889" y="1000618"/>
                  </a:lnTo>
                  <a:lnTo>
                    <a:pt x="281709" y="980722"/>
                  </a:lnTo>
                  <a:lnTo>
                    <a:pt x="325917" y="955831"/>
                  </a:lnTo>
                  <a:lnTo>
                    <a:pt x="371709" y="925233"/>
                  </a:lnTo>
                  <a:lnTo>
                    <a:pt x="419284" y="888214"/>
                  </a:lnTo>
                  <a:lnTo>
                    <a:pt x="468841" y="844061"/>
                  </a:lnTo>
                  <a:lnTo>
                    <a:pt x="516220" y="790178"/>
                  </a:lnTo>
                  <a:lnTo>
                    <a:pt x="540610" y="756585"/>
                  </a:lnTo>
                  <a:lnTo>
                    <a:pt x="565431" y="719259"/>
                  </a:lnTo>
                  <a:lnTo>
                    <a:pt x="590660" y="678728"/>
                  </a:lnTo>
                  <a:lnTo>
                    <a:pt x="616270" y="635519"/>
                  </a:lnTo>
                  <a:lnTo>
                    <a:pt x="642236" y="590157"/>
                  </a:lnTo>
                  <a:lnTo>
                    <a:pt x="668533" y="543169"/>
                  </a:lnTo>
                  <a:lnTo>
                    <a:pt x="695135" y="495082"/>
                  </a:lnTo>
                  <a:lnTo>
                    <a:pt x="722017" y="446423"/>
                  </a:lnTo>
                  <a:lnTo>
                    <a:pt x="749153" y="397718"/>
                  </a:lnTo>
                  <a:lnTo>
                    <a:pt x="776519" y="349494"/>
                  </a:lnTo>
                  <a:lnTo>
                    <a:pt x="804087" y="302277"/>
                  </a:lnTo>
                  <a:lnTo>
                    <a:pt x="831834" y="256594"/>
                  </a:lnTo>
                  <a:lnTo>
                    <a:pt x="859733" y="212973"/>
                  </a:lnTo>
                  <a:lnTo>
                    <a:pt x="887760" y="171938"/>
                  </a:lnTo>
                  <a:lnTo>
                    <a:pt x="915888" y="134017"/>
                  </a:lnTo>
                  <a:lnTo>
                    <a:pt x="944093" y="99737"/>
                  </a:lnTo>
                  <a:lnTo>
                    <a:pt x="972348" y="69624"/>
                  </a:lnTo>
                  <a:lnTo>
                    <a:pt x="1028910" y="24007"/>
                  </a:lnTo>
                  <a:lnTo>
                    <a:pt x="1085370" y="1377"/>
                  </a:lnTo>
                  <a:lnTo>
                    <a:pt x="1113499" y="0"/>
                  </a:lnTo>
                  <a:lnTo>
                    <a:pt x="1168983" y="17725"/>
                  </a:lnTo>
                  <a:lnTo>
                    <a:pt x="1227123" y="59759"/>
                  </a:lnTo>
                  <a:lnTo>
                    <a:pt x="1256964" y="88626"/>
                  </a:lnTo>
                  <a:lnTo>
                    <a:pt x="1287199" y="122051"/>
                  </a:lnTo>
                  <a:lnTo>
                    <a:pt x="1317737" y="159527"/>
                  </a:lnTo>
                  <a:lnTo>
                    <a:pt x="1348490" y="200549"/>
                  </a:lnTo>
                  <a:lnTo>
                    <a:pt x="1379366" y="244609"/>
                  </a:lnTo>
                  <a:lnTo>
                    <a:pt x="1410275" y="291201"/>
                  </a:lnTo>
                  <a:lnTo>
                    <a:pt x="1441129" y="339819"/>
                  </a:lnTo>
                  <a:lnTo>
                    <a:pt x="1471836" y="389956"/>
                  </a:lnTo>
                  <a:lnTo>
                    <a:pt x="1502307" y="441106"/>
                  </a:lnTo>
                  <a:lnTo>
                    <a:pt x="1532452" y="492763"/>
                  </a:lnTo>
                  <a:lnTo>
                    <a:pt x="1562180" y="544419"/>
                  </a:lnTo>
                  <a:lnTo>
                    <a:pt x="1591402" y="595569"/>
                  </a:lnTo>
                  <a:lnTo>
                    <a:pt x="1620028" y="645707"/>
                  </a:lnTo>
                  <a:lnTo>
                    <a:pt x="1647967" y="694325"/>
                  </a:lnTo>
                  <a:lnTo>
                    <a:pt x="1675130" y="740917"/>
                  </a:lnTo>
                  <a:lnTo>
                    <a:pt x="1701426" y="784977"/>
                  </a:lnTo>
                  <a:lnTo>
                    <a:pt x="1726766" y="825998"/>
                  </a:lnTo>
                  <a:lnTo>
                    <a:pt x="1751060" y="863474"/>
                  </a:lnTo>
                  <a:lnTo>
                    <a:pt x="1774217" y="896899"/>
                  </a:lnTo>
                  <a:lnTo>
                    <a:pt x="1816761" y="949569"/>
                  </a:lnTo>
                  <a:lnTo>
                    <a:pt x="1875023" y="1003868"/>
                  </a:lnTo>
                  <a:lnTo>
                    <a:pt x="1925730" y="1037767"/>
                  </a:lnTo>
                  <a:lnTo>
                    <a:pt x="1969570" y="1055592"/>
                  </a:lnTo>
                  <a:lnTo>
                    <a:pt x="2007228" y="1061671"/>
                  </a:lnTo>
                  <a:lnTo>
                    <a:pt x="2039392" y="1060331"/>
                  </a:lnTo>
                  <a:lnTo>
                    <a:pt x="2066749" y="1055901"/>
                  </a:lnTo>
                  <a:lnTo>
                    <a:pt x="2089985" y="1052707"/>
                  </a:lnTo>
                  <a:lnTo>
                    <a:pt x="2109787" y="1055077"/>
                  </a:lnTo>
                </a:path>
              </a:pathLst>
            </a:custGeom>
            <a:ln w="28575">
              <a:solidFill>
                <a:srgbClr val="2C3766"/>
              </a:solidFill>
            </a:ln>
          </p:spPr>
          <p:txBody>
            <a:bodyPr wrap="square" lIns="0" tIns="0" rIns="0" bIns="0" rtlCol="0"/>
            <a:lstStyle/>
            <a:p/>
          </p:txBody>
        </p:sp>
        <p:sp>
          <p:nvSpPr>
            <p:cNvPr id="19" name="object 19"/>
            <p:cNvSpPr/>
            <p:nvPr/>
          </p:nvSpPr>
          <p:spPr>
            <a:xfrm>
              <a:off x="4502150" y="2986088"/>
              <a:ext cx="1905" cy="2438400"/>
            </a:xfrm>
            <a:custGeom>
              <a:rect l="l" t="t" r="r" b="b"/>
              <a:pathLst>
                <a:path w="1904" h="2438400">
                  <a:moveTo>
                    <a:pt x="0" y="0"/>
                  </a:moveTo>
                  <a:lnTo>
                    <a:pt x="1587" y="2438400"/>
                  </a:lnTo>
                </a:path>
              </a:pathLst>
            </a:custGeom>
            <a:ln w="9525">
              <a:solidFill>
                <a:srgbClr val="2C3766"/>
              </a:solidFill>
              <a:prstDash val="sysDash"/>
            </a:ln>
          </p:spPr>
          <p:txBody>
            <a:bodyPr wrap="square" lIns="0" tIns="0" rIns="0" bIns="0" rtlCol="0"/>
            <a:lstStyle/>
            <a:p/>
          </p:txBody>
        </p:sp>
        <p:sp>
          <p:nvSpPr>
            <p:cNvPr id="20" name="object 20"/>
            <p:cNvSpPr/>
            <p:nvPr/>
          </p:nvSpPr>
          <p:spPr>
            <a:xfrm flipH="1">
              <a:off x="3305175" y="3048000"/>
              <a:ext cx="0" cy="685800"/>
            </a:xfrm>
            <a:custGeom>
              <a:rect l="l" t="t" r="r" b="b"/>
              <a:pathLst>
                <a:path h="685800">
                  <a:moveTo>
                    <a:pt x="0" y="0"/>
                  </a:moveTo>
                  <a:lnTo>
                    <a:pt x="0" y="685800"/>
                  </a:lnTo>
                </a:path>
              </a:pathLst>
            </a:custGeom>
            <a:ln w="9525">
              <a:solidFill>
                <a:srgbClr val="2C3766"/>
              </a:solidFill>
            </a:ln>
          </p:spPr>
          <p:txBody>
            <a:bodyPr wrap="square" lIns="0" tIns="0" rIns="0" bIns="0" rtlCol="0"/>
            <a:lstStyle/>
            <a:p/>
          </p:txBody>
        </p:sp>
      </p:grpSp>
      <p:sp>
        <p:nvSpPr>
          <p:cNvPr id="21" name="object 21"/>
          <p:cNvSpPr txBox="1"/>
          <p:nvPr/>
        </p:nvSpPr>
        <p:spPr>
          <a:xfrm>
            <a:off x="2821939" y="2555557"/>
            <a:ext cx="787400" cy="330200"/>
          </a:xfrm>
          <a:prstGeom prst="rect">
            <a:avLst/>
          </a:prstGeom>
        </p:spPr>
        <p:txBody>
          <a:bodyPr vert="horz" wrap="square" lIns="0" tIns="12700" rIns="0" bIns="0" rtlCol="0">
            <a:spAutoFit/>
          </a:bodyPr>
          <a:lstStyle/>
          <a:p>
            <a:pPr marL="12700">
              <a:lnSpc>
                <a:spcPct val="100000"/>
              </a:lnSpc>
              <a:spcBef>
                <a:spcPts val="100"/>
              </a:spcBef>
            </a:pPr>
            <a:r>
              <a:rPr sz="2000" spc="-20">
                <a:solidFill>
                  <a:srgbClr val="2C3766"/>
                </a:solidFill>
                <a:latin typeface="宋体"/>
                <a:cs typeface="宋体"/>
              </a:rPr>
              <a:t>基准值</a:t>
            </a:r>
            <a:endParaRPr sz="2000">
              <a:latin typeface="宋体"/>
              <a:cs typeface="宋体"/>
            </a:endParaRPr>
          </a:p>
        </p:txBody>
      </p:sp>
      <p:sp>
        <p:nvSpPr>
          <p:cNvPr id="22" name="object 22"/>
          <p:cNvSpPr txBox="1"/>
          <p:nvPr/>
        </p:nvSpPr>
        <p:spPr>
          <a:xfrm>
            <a:off x="3595052" y="3087370"/>
            <a:ext cx="635000" cy="269240"/>
          </a:xfrm>
          <a:prstGeom prst="rect">
            <a:avLst/>
          </a:prstGeom>
        </p:spPr>
        <p:txBody>
          <a:bodyPr vert="horz" wrap="square" lIns="0" tIns="12700" rIns="0" bIns="0" rtlCol="0">
            <a:spAutoFit/>
          </a:bodyPr>
          <a:lstStyle/>
          <a:p>
            <a:pPr marL="12700">
              <a:lnSpc>
                <a:spcPct val="100000"/>
              </a:lnSpc>
              <a:spcBef>
                <a:spcPts val="100"/>
              </a:spcBef>
            </a:pPr>
            <a:r>
              <a:rPr sz="1600" spc="-20">
                <a:solidFill>
                  <a:srgbClr val="2C3766"/>
                </a:solidFill>
                <a:latin typeface="黑体"/>
                <a:cs typeface="黑体"/>
              </a:rPr>
              <a:t>大偏倚</a:t>
            </a:r>
            <a:endParaRPr sz="1600">
              <a:latin typeface="黑体"/>
              <a:cs typeface="黑体"/>
            </a:endParaRPr>
          </a:p>
        </p:txBody>
      </p:sp>
      <p:grpSp>
        <p:nvGrpSpPr>
          <p:cNvPr id="23" name="object 23"/>
          <p:cNvGrpSpPr/>
          <p:nvPr/>
        </p:nvGrpSpPr>
        <p:grpSpPr>
          <a:xfrm>
            <a:off x="3305175" y="3390899"/>
            <a:ext cx="4404995" cy="2047875"/>
            <a:chOff x="3305175" y="3390899"/>
            <a:chExt cx="4404995" cy="2047875"/>
          </a:xfrm>
        </p:grpSpPr>
        <p:sp>
          <p:nvSpPr>
            <p:cNvPr id="24" name="object 24"/>
            <p:cNvSpPr/>
            <p:nvPr/>
          </p:nvSpPr>
          <p:spPr>
            <a:xfrm>
              <a:off x="3305175" y="3390899"/>
              <a:ext cx="1196975" cy="76200"/>
            </a:xfrm>
            <a:custGeom>
              <a:rect l="l" t="t" r="r" b="b"/>
              <a:pathLst>
                <a:path w="1196975" h="76200">
                  <a:moveTo>
                    <a:pt x="76200" y="76200"/>
                  </a:moveTo>
                  <a:lnTo>
                    <a:pt x="0" y="38100"/>
                  </a:lnTo>
                  <a:lnTo>
                    <a:pt x="76200" y="0"/>
                  </a:lnTo>
                  <a:lnTo>
                    <a:pt x="76200" y="31750"/>
                  </a:lnTo>
                  <a:lnTo>
                    <a:pt x="34289" y="31750"/>
                  </a:lnTo>
                  <a:lnTo>
                    <a:pt x="34289" y="44450"/>
                  </a:lnTo>
                  <a:lnTo>
                    <a:pt x="76200" y="44450"/>
                  </a:lnTo>
                  <a:lnTo>
                    <a:pt x="76200" y="76200"/>
                  </a:lnTo>
                  <a:close/>
                </a:path>
                <a:path w="1196975" h="76200">
                  <a:moveTo>
                    <a:pt x="1120774" y="76200"/>
                  </a:moveTo>
                  <a:lnTo>
                    <a:pt x="1120774" y="0"/>
                  </a:lnTo>
                  <a:lnTo>
                    <a:pt x="1184274" y="31750"/>
                  </a:lnTo>
                  <a:lnTo>
                    <a:pt x="1162683" y="31750"/>
                  </a:lnTo>
                  <a:lnTo>
                    <a:pt x="1162683" y="44450"/>
                  </a:lnTo>
                  <a:lnTo>
                    <a:pt x="1184274" y="44450"/>
                  </a:lnTo>
                  <a:lnTo>
                    <a:pt x="1120774" y="76200"/>
                  </a:lnTo>
                  <a:close/>
                </a:path>
                <a:path w="1196975" h="76200">
                  <a:moveTo>
                    <a:pt x="76200" y="44450"/>
                  </a:moveTo>
                  <a:lnTo>
                    <a:pt x="34289" y="44450"/>
                  </a:lnTo>
                  <a:lnTo>
                    <a:pt x="34289" y="31750"/>
                  </a:lnTo>
                  <a:lnTo>
                    <a:pt x="76200" y="31750"/>
                  </a:lnTo>
                  <a:lnTo>
                    <a:pt x="76200" y="44450"/>
                  </a:lnTo>
                  <a:close/>
                </a:path>
                <a:path w="1196975" h="76200">
                  <a:moveTo>
                    <a:pt x="1120774" y="44450"/>
                  </a:moveTo>
                  <a:lnTo>
                    <a:pt x="76200" y="44450"/>
                  </a:lnTo>
                  <a:lnTo>
                    <a:pt x="76200" y="31750"/>
                  </a:lnTo>
                  <a:lnTo>
                    <a:pt x="1120774" y="31750"/>
                  </a:lnTo>
                  <a:lnTo>
                    <a:pt x="1120774" y="44450"/>
                  </a:lnTo>
                  <a:close/>
                </a:path>
                <a:path w="1196975" h="76200">
                  <a:moveTo>
                    <a:pt x="1184274" y="44450"/>
                  </a:moveTo>
                  <a:lnTo>
                    <a:pt x="1162683" y="44450"/>
                  </a:lnTo>
                  <a:lnTo>
                    <a:pt x="1162683" y="31750"/>
                  </a:lnTo>
                  <a:lnTo>
                    <a:pt x="1184274" y="31750"/>
                  </a:lnTo>
                  <a:lnTo>
                    <a:pt x="1196975" y="38100"/>
                  </a:lnTo>
                  <a:lnTo>
                    <a:pt x="1184274" y="44450"/>
                  </a:lnTo>
                  <a:close/>
                </a:path>
              </a:pathLst>
            </a:custGeom>
            <a:solidFill>
              <a:srgbClr val="2C3766"/>
            </a:solidFill>
          </p:spPr>
          <p:txBody>
            <a:bodyPr wrap="square" lIns="0" tIns="0" rIns="0" bIns="0" rtlCol="0"/>
            <a:lstStyle/>
            <a:p/>
          </p:txBody>
        </p:sp>
        <p:sp>
          <p:nvSpPr>
            <p:cNvPr id="25" name="object 25"/>
            <p:cNvSpPr/>
            <p:nvPr/>
          </p:nvSpPr>
          <p:spPr>
            <a:xfrm flipH="1">
              <a:off x="5767623" y="4038600"/>
              <a:ext cx="0" cy="1386205"/>
            </a:xfrm>
            <a:custGeom>
              <a:rect l="l" t="t" r="r" b="b"/>
              <a:pathLst>
                <a:path h="1386204">
                  <a:moveTo>
                    <a:pt x="0" y="0"/>
                  </a:moveTo>
                  <a:lnTo>
                    <a:pt x="0" y="1385887"/>
                  </a:lnTo>
                </a:path>
              </a:pathLst>
            </a:custGeom>
            <a:ln w="28575">
              <a:solidFill>
                <a:srgbClr val="FF6600"/>
              </a:solidFill>
            </a:ln>
          </p:spPr>
          <p:txBody>
            <a:bodyPr wrap="square" lIns="0" tIns="0" rIns="0" bIns="0" rtlCol="0"/>
            <a:lstStyle/>
            <a:p/>
          </p:txBody>
        </p:sp>
        <p:sp>
          <p:nvSpPr>
            <p:cNvPr id="26" name="object 26"/>
            <p:cNvSpPr/>
            <p:nvPr/>
          </p:nvSpPr>
          <p:spPr>
            <a:xfrm>
              <a:off x="5785214" y="5392737"/>
              <a:ext cx="1910080" cy="0"/>
            </a:xfrm>
            <a:custGeom>
              <a:rect l="l" t="t" r="r" b="b"/>
              <a:pathLst>
                <a:path w="1910079">
                  <a:moveTo>
                    <a:pt x="0" y="0"/>
                  </a:moveTo>
                  <a:lnTo>
                    <a:pt x="1910053" y="0"/>
                  </a:lnTo>
                </a:path>
              </a:pathLst>
            </a:custGeom>
            <a:ln w="28575">
              <a:solidFill>
                <a:srgbClr val="FF6600"/>
              </a:solidFill>
            </a:ln>
          </p:spPr>
          <p:txBody>
            <a:bodyPr wrap="square" lIns="0" tIns="0" rIns="0" bIns="0" rtlCol="0"/>
            <a:lstStyle/>
            <a:p/>
          </p:txBody>
        </p:sp>
      </p:grpSp>
      <p:sp>
        <p:nvSpPr>
          <p:cNvPr id="27" name="object 27"/>
          <p:cNvSpPr txBox="1"/>
          <p:nvPr/>
        </p:nvSpPr>
        <p:spPr>
          <a:xfrm>
            <a:off x="993139" y="5432870"/>
            <a:ext cx="1803400" cy="729615"/>
          </a:xfrm>
          <a:prstGeom prst="rect">
            <a:avLst/>
          </a:prstGeom>
        </p:spPr>
        <p:txBody>
          <a:bodyPr vert="horz" wrap="square" lIns="0" tIns="81280" rIns="0" bIns="0" rtlCol="0">
            <a:spAutoFit/>
          </a:bodyPr>
          <a:lstStyle/>
          <a:p>
            <a:pPr marL="223520">
              <a:lnSpc>
                <a:spcPct val="100000"/>
              </a:lnSpc>
              <a:spcBef>
                <a:spcPts val="640"/>
              </a:spcBef>
            </a:pPr>
            <a:r>
              <a:rPr sz="1600" spc="-10">
                <a:solidFill>
                  <a:srgbClr val="2C3766"/>
                </a:solidFill>
                <a:latin typeface="黑体"/>
                <a:cs typeface="黑体"/>
              </a:rPr>
              <a:t>观测的平均值</a:t>
            </a:r>
            <a:endParaRPr sz="1600">
              <a:latin typeface="黑体"/>
              <a:cs typeface="黑体"/>
            </a:endParaRPr>
          </a:p>
          <a:p>
            <a:pPr marL="12700">
              <a:lnSpc>
                <a:spcPct val="100000"/>
              </a:lnSpc>
              <a:spcBef>
                <a:spcPts val="680"/>
              </a:spcBef>
            </a:pPr>
            <a:r>
              <a:rPr sz="2000" spc="-10">
                <a:solidFill>
                  <a:srgbClr val="2C3766"/>
                </a:solidFill>
                <a:latin typeface="宋体"/>
                <a:cs typeface="宋体"/>
              </a:rPr>
              <a:t>范围较低的部分</a:t>
            </a:r>
            <a:endParaRPr sz="2000">
              <a:latin typeface="宋体"/>
              <a:cs typeface="宋体"/>
            </a:endParaRPr>
          </a:p>
        </p:txBody>
      </p:sp>
      <p:sp>
        <p:nvSpPr>
          <p:cNvPr id="28" name="object 28"/>
          <p:cNvSpPr txBox="1"/>
          <p:nvPr/>
        </p:nvSpPr>
        <p:spPr>
          <a:xfrm>
            <a:off x="3806190" y="5475732"/>
            <a:ext cx="1803400" cy="687070"/>
          </a:xfrm>
          <a:prstGeom prst="rect">
            <a:avLst/>
          </a:prstGeom>
        </p:spPr>
        <p:txBody>
          <a:bodyPr vert="horz" wrap="square" lIns="0" tIns="62230" rIns="0" bIns="0" rtlCol="0">
            <a:spAutoFit/>
          </a:bodyPr>
          <a:lstStyle/>
          <a:p>
            <a:pPr marL="223520">
              <a:lnSpc>
                <a:spcPct val="100000"/>
              </a:lnSpc>
              <a:spcBef>
                <a:spcPts val="490"/>
              </a:spcBef>
            </a:pPr>
            <a:r>
              <a:rPr sz="1600" spc="-10">
                <a:solidFill>
                  <a:srgbClr val="2C3766"/>
                </a:solidFill>
                <a:latin typeface="黑体"/>
                <a:cs typeface="黑体"/>
              </a:rPr>
              <a:t>观测的平均值</a:t>
            </a:r>
            <a:endParaRPr sz="1600">
              <a:latin typeface="黑体"/>
              <a:cs typeface="黑体"/>
            </a:endParaRPr>
          </a:p>
          <a:p>
            <a:pPr marL="12700">
              <a:lnSpc>
                <a:spcPct val="100000"/>
              </a:lnSpc>
              <a:spcBef>
                <a:spcPts val="495"/>
              </a:spcBef>
            </a:pPr>
            <a:r>
              <a:rPr sz="2000" spc="-10">
                <a:solidFill>
                  <a:srgbClr val="2C3766"/>
                </a:solidFill>
                <a:latin typeface="宋体"/>
                <a:cs typeface="宋体"/>
              </a:rPr>
              <a:t>范围较高的部分</a:t>
            </a:r>
            <a:endParaRPr sz="2000">
              <a:latin typeface="宋体"/>
              <a:cs typeface="宋体"/>
            </a:endParaRPr>
          </a:p>
        </p:txBody>
      </p:sp>
      <p:sp>
        <p:nvSpPr>
          <p:cNvPr id="29" name="object 29"/>
          <p:cNvSpPr txBox="1"/>
          <p:nvPr/>
        </p:nvSpPr>
        <p:spPr>
          <a:xfrm>
            <a:off x="7623021" y="5279707"/>
            <a:ext cx="635000" cy="269240"/>
          </a:xfrm>
          <a:prstGeom prst="rect">
            <a:avLst/>
          </a:prstGeom>
        </p:spPr>
        <p:txBody>
          <a:bodyPr vert="horz" wrap="square" lIns="0" tIns="12700" rIns="0" bIns="0" rtlCol="0">
            <a:spAutoFit/>
          </a:bodyPr>
          <a:lstStyle/>
          <a:p>
            <a:pPr marL="12700">
              <a:lnSpc>
                <a:spcPct val="100000"/>
              </a:lnSpc>
              <a:spcBef>
                <a:spcPts val="100"/>
              </a:spcBef>
            </a:pPr>
            <a:r>
              <a:rPr sz="1600" spc="-20">
                <a:solidFill>
                  <a:srgbClr val="2C3766"/>
                </a:solidFill>
                <a:latin typeface="黑体"/>
                <a:cs typeface="黑体"/>
              </a:rPr>
              <a:t>基准值</a:t>
            </a:r>
            <a:endParaRPr sz="1600">
              <a:latin typeface="黑体"/>
              <a:cs typeface="黑体"/>
            </a:endParaRPr>
          </a:p>
        </p:txBody>
      </p:sp>
      <p:grpSp>
        <p:nvGrpSpPr>
          <p:cNvPr id="30" name="object 30"/>
          <p:cNvGrpSpPr/>
          <p:nvPr/>
        </p:nvGrpSpPr>
        <p:grpSpPr>
          <a:xfrm>
            <a:off x="5728415" y="3960812"/>
            <a:ext cx="1252855" cy="1478280"/>
            <a:chOff x="5728415" y="3960812"/>
            <a:chExt cx="1252855" cy="1478280"/>
          </a:xfrm>
        </p:grpSpPr>
        <p:sp>
          <p:nvSpPr>
            <p:cNvPr id="31" name="object 31"/>
            <p:cNvSpPr/>
            <p:nvPr/>
          </p:nvSpPr>
          <p:spPr>
            <a:xfrm>
              <a:off x="5742703" y="4227512"/>
              <a:ext cx="1224280" cy="1196975"/>
            </a:xfrm>
            <a:custGeom>
              <a:rect l="l" t="t" r="r" b="b"/>
              <a:pathLst>
                <a:path w="1224279" h="1196975">
                  <a:moveTo>
                    <a:pt x="0" y="1196975"/>
                  </a:moveTo>
                  <a:lnTo>
                    <a:pt x="1224017" y="0"/>
                  </a:lnTo>
                </a:path>
              </a:pathLst>
            </a:custGeom>
            <a:ln w="28574">
              <a:solidFill>
                <a:srgbClr val="FF6600"/>
              </a:solidFill>
              <a:prstDash val="sysDash"/>
            </a:ln>
          </p:spPr>
          <p:txBody>
            <a:bodyPr wrap="square" lIns="0" tIns="0" rIns="0" bIns="0" rtlCol="0"/>
            <a:lstStyle/>
            <a:p/>
          </p:txBody>
        </p:sp>
        <p:sp>
          <p:nvSpPr>
            <p:cNvPr id="32" name="object 32"/>
            <p:cNvSpPr/>
            <p:nvPr/>
          </p:nvSpPr>
          <p:spPr>
            <a:xfrm>
              <a:off x="5939132" y="3975100"/>
              <a:ext cx="742315" cy="1008380"/>
            </a:xfrm>
            <a:custGeom>
              <a:rect l="l" t="t" r="r" b="b"/>
              <a:pathLst>
                <a:path w="742315" h="1008378">
                  <a:moveTo>
                    <a:pt x="0" y="1008062"/>
                  </a:moveTo>
                  <a:lnTo>
                    <a:pt x="741739" y="0"/>
                  </a:lnTo>
                </a:path>
              </a:pathLst>
            </a:custGeom>
            <a:ln w="28575">
              <a:solidFill>
                <a:srgbClr val="FF6600"/>
              </a:solidFill>
            </a:ln>
          </p:spPr>
          <p:txBody>
            <a:bodyPr wrap="square" lIns="0" tIns="0" rIns="0" bIns="0" rtlCol="0"/>
            <a:lstStyle/>
            <a:p/>
          </p:txBody>
        </p:sp>
      </p:grpSp>
      <p:sp>
        <p:nvSpPr>
          <p:cNvPr id="33" name="object 33"/>
          <p:cNvSpPr txBox="1"/>
          <p:nvPr/>
        </p:nvSpPr>
        <p:spPr>
          <a:xfrm rot="17820000">
            <a:off x="5946786" y="4048998"/>
            <a:ext cx="642574" cy="203200"/>
          </a:xfrm>
          <a:prstGeom prst="rect">
            <a:avLst/>
          </a:prstGeom>
        </p:spPr>
        <p:txBody>
          <a:bodyPr vert="horz" wrap="square" lIns="0" tIns="0" rIns="0" bIns="0" rtlCol="0">
            <a:spAutoFit/>
          </a:bodyPr>
          <a:lstStyle/>
          <a:p>
            <a:pPr>
              <a:lnSpc>
                <a:spcPts val="1600"/>
              </a:lnSpc>
            </a:pPr>
            <a:r>
              <a:rPr sz="1600" spc="-20">
                <a:solidFill>
                  <a:srgbClr val="2C3766"/>
                </a:solidFill>
                <a:latin typeface="黑体"/>
                <a:cs typeface="黑体"/>
              </a:rPr>
              <a:t>有偏倚</a:t>
            </a:r>
            <a:endParaRPr sz="1600">
              <a:latin typeface="黑体"/>
              <a:cs typeface="黑体"/>
            </a:endParaRPr>
          </a:p>
        </p:txBody>
      </p:sp>
      <p:grpSp>
        <p:nvGrpSpPr>
          <p:cNvPr id="34" name="object 34"/>
          <p:cNvGrpSpPr/>
          <p:nvPr/>
        </p:nvGrpSpPr>
        <p:grpSpPr>
          <a:xfrm>
            <a:off x="6967091" y="3778250"/>
            <a:ext cx="1028700" cy="482600"/>
            <a:chOff x="6967091" y="3778250"/>
            <a:chExt cx="1028700" cy="482600"/>
          </a:xfrm>
        </p:grpSpPr>
        <p:sp>
          <p:nvSpPr>
            <p:cNvPr id="35" name="object 35"/>
            <p:cNvSpPr/>
            <p:nvPr/>
          </p:nvSpPr>
          <p:spPr>
            <a:xfrm>
              <a:off x="6981379" y="3792537"/>
              <a:ext cx="1000125" cy="454025"/>
            </a:xfrm>
            <a:custGeom>
              <a:rect l="l" t="t" r="r" b="b"/>
              <a:pathLst>
                <a:path w="1000125" h="454025">
                  <a:moveTo>
                    <a:pt x="999734" y="314854"/>
                  </a:moveTo>
                  <a:lnTo>
                    <a:pt x="0" y="314854"/>
                  </a:lnTo>
                  <a:lnTo>
                    <a:pt x="0" y="62971"/>
                  </a:lnTo>
                  <a:lnTo>
                    <a:pt x="4948" y="38460"/>
                  </a:lnTo>
                  <a:lnTo>
                    <a:pt x="18444" y="18443"/>
                  </a:lnTo>
                  <a:lnTo>
                    <a:pt x="38461" y="4948"/>
                  </a:lnTo>
                  <a:lnTo>
                    <a:pt x="62971" y="0"/>
                  </a:lnTo>
                  <a:lnTo>
                    <a:pt x="936764" y="0"/>
                  </a:lnTo>
                  <a:lnTo>
                    <a:pt x="961274" y="4948"/>
                  </a:lnTo>
                  <a:lnTo>
                    <a:pt x="981291" y="18444"/>
                  </a:lnTo>
                  <a:lnTo>
                    <a:pt x="994786" y="38460"/>
                  </a:lnTo>
                  <a:lnTo>
                    <a:pt x="999735" y="62971"/>
                  </a:lnTo>
                  <a:lnTo>
                    <a:pt x="999734" y="314854"/>
                  </a:lnTo>
                  <a:close/>
                </a:path>
                <a:path w="1000125" h="454025">
                  <a:moveTo>
                    <a:pt x="999736" y="314854"/>
                  </a:moveTo>
                  <a:close/>
                </a:path>
                <a:path w="1000125" h="454025">
                  <a:moveTo>
                    <a:pt x="32262" y="454021"/>
                  </a:moveTo>
                  <a:lnTo>
                    <a:pt x="166623" y="377825"/>
                  </a:lnTo>
                  <a:lnTo>
                    <a:pt x="62972" y="377824"/>
                  </a:lnTo>
                  <a:lnTo>
                    <a:pt x="38460" y="372875"/>
                  </a:lnTo>
                  <a:lnTo>
                    <a:pt x="18444" y="359380"/>
                  </a:lnTo>
                  <a:lnTo>
                    <a:pt x="4948" y="339364"/>
                  </a:lnTo>
                  <a:lnTo>
                    <a:pt x="0" y="314852"/>
                  </a:lnTo>
                  <a:lnTo>
                    <a:pt x="999734" y="314854"/>
                  </a:lnTo>
                  <a:lnTo>
                    <a:pt x="981291" y="359380"/>
                  </a:lnTo>
                  <a:lnTo>
                    <a:pt x="936763" y="377824"/>
                  </a:lnTo>
                  <a:lnTo>
                    <a:pt x="416557" y="377825"/>
                  </a:lnTo>
                  <a:lnTo>
                    <a:pt x="32262" y="454021"/>
                  </a:lnTo>
                  <a:close/>
                </a:path>
              </a:pathLst>
            </a:custGeom>
            <a:solidFill>
              <a:srgbClr val="25557A"/>
            </a:solidFill>
          </p:spPr>
          <p:txBody>
            <a:bodyPr wrap="square" lIns="0" tIns="0" rIns="0" bIns="0" rtlCol="0"/>
            <a:lstStyle/>
            <a:p/>
          </p:txBody>
        </p:sp>
        <p:sp>
          <p:nvSpPr>
            <p:cNvPr id="36" name="object 36"/>
            <p:cNvSpPr/>
            <p:nvPr/>
          </p:nvSpPr>
          <p:spPr>
            <a:xfrm>
              <a:off x="6981379" y="3792537"/>
              <a:ext cx="1000125" cy="454025"/>
            </a:xfrm>
            <a:custGeom>
              <a:rect l="l" t="t" r="r" b="b"/>
              <a:pathLst>
                <a:path w="1000125" h="454025">
                  <a:moveTo>
                    <a:pt x="0" y="62972"/>
                  </a:moveTo>
                  <a:lnTo>
                    <a:pt x="4948" y="38460"/>
                  </a:lnTo>
                  <a:lnTo>
                    <a:pt x="18443" y="18444"/>
                  </a:lnTo>
                  <a:lnTo>
                    <a:pt x="38459" y="4948"/>
                  </a:lnTo>
                  <a:lnTo>
                    <a:pt x="62971" y="0"/>
                  </a:lnTo>
                  <a:lnTo>
                    <a:pt x="166623" y="0"/>
                  </a:lnTo>
                  <a:lnTo>
                    <a:pt x="416557" y="0"/>
                  </a:lnTo>
                  <a:lnTo>
                    <a:pt x="936764" y="0"/>
                  </a:lnTo>
                  <a:lnTo>
                    <a:pt x="961274" y="4948"/>
                  </a:lnTo>
                  <a:lnTo>
                    <a:pt x="981290" y="18443"/>
                  </a:lnTo>
                  <a:lnTo>
                    <a:pt x="994786" y="38460"/>
                  </a:lnTo>
                  <a:lnTo>
                    <a:pt x="999735" y="62971"/>
                  </a:lnTo>
                  <a:lnTo>
                    <a:pt x="999736" y="220398"/>
                  </a:lnTo>
                  <a:lnTo>
                    <a:pt x="999736" y="314854"/>
                  </a:lnTo>
                  <a:lnTo>
                    <a:pt x="994786" y="339364"/>
                  </a:lnTo>
                  <a:lnTo>
                    <a:pt x="981291" y="359380"/>
                  </a:lnTo>
                  <a:lnTo>
                    <a:pt x="961275" y="372875"/>
                  </a:lnTo>
                  <a:lnTo>
                    <a:pt x="936763" y="377824"/>
                  </a:lnTo>
                  <a:lnTo>
                    <a:pt x="416557" y="377825"/>
                  </a:lnTo>
                  <a:lnTo>
                    <a:pt x="32262" y="454021"/>
                  </a:lnTo>
                  <a:lnTo>
                    <a:pt x="166623" y="377825"/>
                  </a:lnTo>
                  <a:lnTo>
                    <a:pt x="62972" y="377825"/>
                  </a:lnTo>
                  <a:lnTo>
                    <a:pt x="38460" y="372876"/>
                  </a:lnTo>
                  <a:lnTo>
                    <a:pt x="18444" y="359380"/>
                  </a:lnTo>
                  <a:lnTo>
                    <a:pt x="4948" y="339364"/>
                  </a:lnTo>
                  <a:lnTo>
                    <a:pt x="0" y="314852"/>
                  </a:lnTo>
                  <a:lnTo>
                    <a:pt x="0" y="220398"/>
                  </a:lnTo>
                  <a:lnTo>
                    <a:pt x="0" y="62972"/>
                  </a:lnTo>
                  <a:close/>
                </a:path>
              </a:pathLst>
            </a:custGeom>
            <a:ln w="28575">
              <a:solidFill>
                <a:srgbClr val="FF6600"/>
              </a:solidFill>
            </a:ln>
          </p:spPr>
          <p:txBody>
            <a:bodyPr wrap="square" lIns="0" tIns="0" rIns="0" bIns="0" rtlCol="0"/>
            <a:lstStyle/>
            <a:p/>
          </p:txBody>
        </p:sp>
      </p:grpSp>
      <p:sp>
        <p:nvSpPr>
          <p:cNvPr id="37" name="object 37"/>
          <p:cNvSpPr txBox="1"/>
          <p:nvPr/>
        </p:nvSpPr>
        <p:spPr>
          <a:xfrm>
            <a:off x="5160328" y="3679507"/>
            <a:ext cx="2676525" cy="471805"/>
          </a:xfrm>
          <a:prstGeom prst="rect">
            <a:avLst/>
          </a:prstGeom>
        </p:spPr>
        <p:txBody>
          <a:bodyPr vert="horz" wrap="square" lIns="0" tIns="12700" rIns="0" bIns="0" rtlCol="0">
            <a:spAutoFit/>
          </a:bodyPr>
          <a:lstStyle/>
          <a:p>
            <a:pPr marL="12700">
              <a:lnSpc>
                <a:spcPts val="1635"/>
              </a:lnSpc>
              <a:spcBef>
                <a:spcPts val="100"/>
              </a:spcBef>
            </a:pPr>
            <a:r>
              <a:rPr sz="1600" spc="-10">
                <a:solidFill>
                  <a:srgbClr val="2C3766"/>
                </a:solidFill>
                <a:latin typeface="黑体"/>
                <a:cs typeface="黑体"/>
              </a:rPr>
              <a:t>观测的平均值</a:t>
            </a:r>
            <a:endParaRPr sz="1600">
              <a:latin typeface="黑体"/>
              <a:cs typeface="黑体"/>
            </a:endParaRPr>
          </a:p>
          <a:p>
            <a:pPr marR="5080" algn="r">
              <a:lnSpc>
                <a:spcPts val="1875"/>
              </a:lnSpc>
            </a:pPr>
            <a:r>
              <a:rPr sz="1800" spc="-20">
                <a:solidFill>
                  <a:srgbClr val="2C3766"/>
                </a:solidFill>
                <a:latin typeface="宋体"/>
                <a:cs typeface="宋体"/>
              </a:rPr>
              <a:t>无偏倚</a:t>
            </a:r>
            <a:endParaRPr sz="18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298508" y="3509173"/>
            <a:ext cx="3950335" cy="2536190"/>
            <a:chOff x="4298508" y="3509173"/>
            <a:chExt cx="3950335" cy="2536190"/>
          </a:xfrm>
        </p:grpSpPr>
        <p:sp>
          <p:nvSpPr>
            <p:cNvPr id="3" name="object 3"/>
            <p:cNvSpPr/>
            <p:nvPr/>
          </p:nvSpPr>
          <p:spPr>
            <a:xfrm>
              <a:off x="4800600" y="6021387"/>
              <a:ext cx="3429000" cy="5080"/>
            </a:xfrm>
            <a:custGeom>
              <a:rect l="l" t="t" r="r" b="b"/>
              <a:pathLst>
                <a:path w="3429000" h="5079">
                  <a:moveTo>
                    <a:pt x="0" y="4762"/>
                  </a:moveTo>
                  <a:lnTo>
                    <a:pt x="3429000" y="0"/>
                  </a:lnTo>
                </a:path>
              </a:pathLst>
            </a:custGeom>
            <a:ln w="38100">
              <a:solidFill>
                <a:srgbClr val="2C3766"/>
              </a:solidFill>
            </a:ln>
          </p:spPr>
          <p:txBody>
            <a:bodyPr wrap="square" lIns="0" tIns="0" rIns="0" bIns="0" rtlCol="0"/>
            <a:lstStyle/>
            <a:p/>
          </p:txBody>
        </p:sp>
        <p:sp>
          <p:nvSpPr>
            <p:cNvPr id="4" name="object 4"/>
            <p:cNvSpPr/>
            <p:nvPr/>
          </p:nvSpPr>
          <p:spPr>
            <a:xfrm flipH="1">
              <a:off x="5022276" y="3558264"/>
              <a:ext cx="0" cy="1442085"/>
            </a:xfrm>
            <a:custGeom>
              <a:rect l="l" t="t" r="r" b="b"/>
              <a:pathLst>
                <a:path h="1442085">
                  <a:moveTo>
                    <a:pt x="0" y="0"/>
                  </a:moveTo>
                  <a:lnTo>
                    <a:pt x="0" y="1441987"/>
                  </a:lnTo>
                </a:path>
              </a:pathLst>
            </a:custGeom>
            <a:ln w="38100">
              <a:solidFill>
                <a:srgbClr val="2C3766"/>
              </a:solidFill>
            </a:ln>
          </p:spPr>
          <p:txBody>
            <a:bodyPr wrap="square" lIns="0" tIns="0" rIns="0" bIns="0" rtlCol="0"/>
            <a:lstStyle/>
            <a:p/>
          </p:txBody>
        </p:sp>
        <p:sp>
          <p:nvSpPr>
            <p:cNvPr id="5" name="object 5"/>
            <p:cNvSpPr/>
            <p:nvPr/>
          </p:nvSpPr>
          <p:spPr>
            <a:xfrm>
              <a:off x="4317558" y="3528223"/>
              <a:ext cx="1381125" cy="1438910"/>
            </a:xfrm>
            <a:custGeom>
              <a:rect l="l" t="t" r="r" b="b"/>
              <a:pathLst>
                <a:path w="1381125" h="1438910">
                  <a:moveTo>
                    <a:pt x="1380911" y="1438521"/>
                  </a:moveTo>
                  <a:lnTo>
                    <a:pt x="0" y="1438521"/>
                  </a:lnTo>
                  <a:lnTo>
                    <a:pt x="118671" y="1438521"/>
                  </a:lnTo>
                  <a:lnTo>
                    <a:pt x="135191" y="1430389"/>
                  </a:lnTo>
                  <a:lnTo>
                    <a:pt x="168905" y="1430389"/>
                  </a:lnTo>
                  <a:lnTo>
                    <a:pt x="186099" y="1421353"/>
                  </a:lnTo>
                  <a:lnTo>
                    <a:pt x="202619" y="1412317"/>
                  </a:lnTo>
                  <a:lnTo>
                    <a:pt x="225544" y="1404185"/>
                  </a:lnTo>
                  <a:lnTo>
                    <a:pt x="242401" y="1395149"/>
                  </a:lnTo>
                  <a:lnTo>
                    <a:pt x="276114" y="1359909"/>
                  </a:lnTo>
                  <a:lnTo>
                    <a:pt x="293308" y="1342740"/>
                  </a:lnTo>
                  <a:lnTo>
                    <a:pt x="327022" y="1281296"/>
                  </a:lnTo>
                  <a:lnTo>
                    <a:pt x="343541" y="1246056"/>
                  </a:lnTo>
                  <a:lnTo>
                    <a:pt x="377592" y="1158407"/>
                  </a:lnTo>
                  <a:lnTo>
                    <a:pt x="394786" y="1105095"/>
                  </a:lnTo>
                  <a:lnTo>
                    <a:pt x="411306" y="1043651"/>
                  </a:lnTo>
                  <a:lnTo>
                    <a:pt x="445694" y="903594"/>
                  </a:lnTo>
                  <a:lnTo>
                    <a:pt x="467945" y="824981"/>
                  </a:lnTo>
                  <a:lnTo>
                    <a:pt x="484465" y="745464"/>
                  </a:lnTo>
                  <a:lnTo>
                    <a:pt x="501658" y="658720"/>
                  </a:lnTo>
                  <a:lnTo>
                    <a:pt x="535372" y="482519"/>
                  </a:lnTo>
                  <a:lnTo>
                    <a:pt x="552566" y="394870"/>
                  </a:lnTo>
                  <a:lnTo>
                    <a:pt x="569423" y="316257"/>
                  </a:lnTo>
                  <a:lnTo>
                    <a:pt x="586617" y="237645"/>
                  </a:lnTo>
                  <a:lnTo>
                    <a:pt x="603137" y="176200"/>
                  </a:lnTo>
                  <a:lnTo>
                    <a:pt x="620331" y="114756"/>
                  </a:lnTo>
                  <a:lnTo>
                    <a:pt x="636850" y="61444"/>
                  </a:lnTo>
                  <a:lnTo>
                    <a:pt x="654044" y="35240"/>
                  </a:lnTo>
                  <a:lnTo>
                    <a:pt x="670564" y="9035"/>
                  </a:lnTo>
                  <a:lnTo>
                    <a:pt x="693489" y="0"/>
                  </a:lnTo>
                  <a:lnTo>
                    <a:pt x="710346" y="9035"/>
                  </a:lnTo>
                  <a:lnTo>
                    <a:pt x="744060" y="61444"/>
                  </a:lnTo>
                  <a:lnTo>
                    <a:pt x="761254" y="114756"/>
                  </a:lnTo>
                  <a:lnTo>
                    <a:pt x="777773" y="176200"/>
                  </a:lnTo>
                  <a:lnTo>
                    <a:pt x="794967" y="237645"/>
                  </a:lnTo>
                  <a:lnTo>
                    <a:pt x="811487" y="316257"/>
                  </a:lnTo>
                  <a:lnTo>
                    <a:pt x="828681" y="394870"/>
                  </a:lnTo>
                  <a:lnTo>
                    <a:pt x="879252" y="658720"/>
                  </a:lnTo>
                  <a:lnTo>
                    <a:pt x="896446" y="745464"/>
                  </a:lnTo>
                  <a:lnTo>
                    <a:pt x="912965" y="824981"/>
                  </a:lnTo>
                  <a:lnTo>
                    <a:pt x="935890" y="903594"/>
                  </a:lnTo>
                  <a:lnTo>
                    <a:pt x="952410" y="974074"/>
                  </a:lnTo>
                  <a:lnTo>
                    <a:pt x="969604" y="1043651"/>
                  </a:lnTo>
                  <a:lnTo>
                    <a:pt x="986124" y="1105095"/>
                  </a:lnTo>
                  <a:lnTo>
                    <a:pt x="1003318" y="1158407"/>
                  </a:lnTo>
                  <a:lnTo>
                    <a:pt x="1037368" y="1246056"/>
                  </a:lnTo>
                  <a:lnTo>
                    <a:pt x="1053888" y="1281296"/>
                  </a:lnTo>
                  <a:lnTo>
                    <a:pt x="1071082" y="1315632"/>
                  </a:lnTo>
                  <a:lnTo>
                    <a:pt x="1104796" y="1359909"/>
                  </a:lnTo>
                  <a:lnTo>
                    <a:pt x="1121990" y="1377077"/>
                  </a:lnTo>
                  <a:lnTo>
                    <a:pt x="1138509" y="1395149"/>
                  </a:lnTo>
                  <a:lnTo>
                    <a:pt x="1155703" y="1404185"/>
                  </a:lnTo>
                  <a:lnTo>
                    <a:pt x="1178292" y="1412317"/>
                  </a:lnTo>
                  <a:lnTo>
                    <a:pt x="1212005" y="1430389"/>
                  </a:lnTo>
                  <a:lnTo>
                    <a:pt x="1245719" y="1430389"/>
                  </a:lnTo>
                  <a:lnTo>
                    <a:pt x="1262913" y="1438521"/>
                  </a:lnTo>
                  <a:lnTo>
                    <a:pt x="1380911" y="1438521"/>
                  </a:lnTo>
                  <a:close/>
                </a:path>
              </a:pathLst>
            </a:custGeom>
            <a:solidFill>
              <a:srgbClr val="00AE00"/>
            </a:solidFill>
          </p:spPr>
          <p:txBody>
            <a:bodyPr wrap="square" lIns="0" tIns="0" rIns="0" bIns="0" rtlCol="0"/>
            <a:lstStyle/>
            <a:p/>
          </p:txBody>
        </p:sp>
        <p:sp>
          <p:nvSpPr>
            <p:cNvPr id="6" name="object 6"/>
            <p:cNvSpPr/>
            <p:nvPr/>
          </p:nvSpPr>
          <p:spPr>
            <a:xfrm>
              <a:off x="4317558" y="3528223"/>
              <a:ext cx="1381125" cy="1438910"/>
            </a:xfrm>
            <a:custGeom>
              <a:rect l="l" t="t" r="r" b="b"/>
              <a:pathLst>
                <a:path w="1381125" h="1438910">
                  <a:moveTo>
                    <a:pt x="0" y="1438521"/>
                  </a:moveTo>
                  <a:lnTo>
                    <a:pt x="0" y="1438521"/>
                  </a:lnTo>
                  <a:lnTo>
                    <a:pt x="118671" y="1438521"/>
                  </a:lnTo>
                  <a:lnTo>
                    <a:pt x="135191" y="1430389"/>
                  </a:lnTo>
                  <a:lnTo>
                    <a:pt x="152385" y="1430389"/>
                  </a:lnTo>
                  <a:lnTo>
                    <a:pt x="168905" y="1430389"/>
                  </a:lnTo>
                  <a:lnTo>
                    <a:pt x="186099" y="1421353"/>
                  </a:lnTo>
                  <a:lnTo>
                    <a:pt x="202619" y="1412317"/>
                  </a:lnTo>
                  <a:lnTo>
                    <a:pt x="225544" y="1404185"/>
                  </a:lnTo>
                  <a:lnTo>
                    <a:pt x="242401" y="1395149"/>
                  </a:lnTo>
                  <a:lnTo>
                    <a:pt x="259595" y="1377077"/>
                  </a:lnTo>
                  <a:lnTo>
                    <a:pt x="276114" y="1359909"/>
                  </a:lnTo>
                  <a:lnTo>
                    <a:pt x="293308" y="1342740"/>
                  </a:lnTo>
                  <a:lnTo>
                    <a:pt x="309828" y="1315632"/>
                  </a:lnTo>
                  <a:lnTo>
                    <a:pt x="327022" y="1281296"/>
                  </a:lnTo>
                  <a:lnTo>
                    <a:pt x="343541" y="1246056"/>
                  </a:lnTo>
                  <a:lnTo>
                    <a:pt x="360736" y="1201780"/>
                  </a:lnTo>
                  <a:lnTo>
                    <a:pt x="377592" y="1158407"/>
                  </a:lnTo>
                  <a:lnTo>
                    <a:pt x="394786" y="1105095"/>
                  </a:lnTo>
                  <a:lnTo>
                    <a:pt x="411306" y="1043651"/>
                  </a:lnTo>
                  <a:lnTo>
                    <a:pt x="428500" y="974074"/>
                  </a:lnTo>
                  <a:lnTo>
                    <a:pt x="445694" y="903594"/>
                  </a:lnTo>
                  <a:lnTo>
                    <a:pt x="467945" y="824981"/>
                  </a:lnTo>
                  <a:lnTo>
                    <a:pt x="484465" y="745464"/>
                  </a:lnTo>
                  <a:lnTo>
                    <a:pt x="501658" y="658720"/>
                  </a:lnTo>
                  <a:lnTo>
                    <a:pt x="518516" y="570167"/>
                  </a:lnTo>
                  <a:lnTo>
                    <a:pt x="535372" y="482519"/>
                  </a:lnTo>
                  <a:lnTo>
                    <a:pt x="552566" y="394870"/>
                  </a:lnTo>
                  <a:lnTo>
                    <a:pt x="569423" y="316257"/>
                  </a:lnTo>
                  <a:lnTo>
                    <a:pt x="586617" y="237645"/>
                  </a:lnTo>
                  <a:lnTo>
                    <a:pt x="603137" y="176200"/>
                  </a:lnTo>
                  <a:lnTo>
                    <a:pt x="620331" y="114756"/>
                  </a:lnTo>
                  <a:lnTo>
                    <a:pt x="636850" y="61444"/>
                  </a:lnTo>
                  <a:lnTo>
                    <a:pt x="654044" y="35240"/>
                  </a:lnTo>
                  <a:lnTo>
                    <a:pt x="670564" y="9035"/>
                  </a:lnTo>
                  <a:lnTo>
                    <a:pt x="693489" y="0"/>
                  </a:lnTo>
                  <a:lnTo>
                    <a:pt x="710346" y="9035"/>
                  </a:lnTo>
                  <a:lnTo>
                    <a:pt x="727203" y="35240"/>
                  </a:lnTo>
                  <a:lnTo>
                    <a:pt x="744060" y="61444"/>
                  </a:lnTo>
                  <a:lnTo>
                    <a:pt x="761254" y="114756"/>
                  </a:lnTo>
                  <a:lnTo>
                    <a:pt x="777773" y="176200"/>
                  </a:lnTo>
                  <a:lnTo>
                    <a:pt x="794967" y="237645"/>
                  </a:lnTo>
                  <a:lnTo>
                    <a:pt x="811487" y="316257"/>
                  </a:lnTo>
                  <a:lnTo>
                    <a:pt x="828681" y="394870"/>
                  </a:lnTo>
                  <a:lnTo>
                    <a:pt x="845538" y="482519"/>
                  </a:lnTo>
                  <a:lnTo>
                    <a:pt x="862395" y="570167"/>
                  </a:lnTo>
                  <a:lnTo>
                    <a:pt x="879252" y="658720"/>
                  </a:lnTo>
                  <a:lnTo>
                    <a:pt x="896446" y="745464"/>
                  </a:lnTo>
                  <a:lnTo>
                    <a:pt x="912965" y="824981"/>
                  </a:lnTo>
                  <a:lnTo>
                    <a:pt x="935890" y="903594"/>
                  </a:lnTo>
                  <a:lnTo>
                    <a:pt x="952410" y="974074"/>
                  </a:lnTo>
                  <a:lnTo>
                    <a:pt x="969604" y="1043651"/>
                  </a:lnTo>
                  <a:lnTo>
                    <a:pt x="986124" y="1105095"/>
                  </a:lnTo>
                  <a:lnTo>
                    <a:pt x="1003318" y="1158407"/>
                  </a:lnTo>
                  <a:lnTo>
                    <a:pt x="1020174" y="1201780"/>
                  </a:lnTo>
                  <a:lnTo>
                    <a:pt x="1037368" y="1246056"/>
                  </a:lnTo>
                  <a:lnTo>
                    <a:pt x="1053888" y="1281296"/>
                  </a:lnTo>
                  <a:lnTo>
                    <a:pt x="1071082" y="1315632"/>
                  </a:lnTo>
                  <a:lnTo>
                    <a:pt x="1104796" y="1359909"/>
                  </a:lnTo>
                  <a:lnTo>
                    <a:pt x="1121990" y="1377077"/>
                  </a:lnTo>
                  <a:lnTo>
                    <a:pt x="1138509" y="1395149"/>
                  </a:lnTo>
                  <a:lnTo>
                    <a:pt x="1155703" y="1404185"/>
                  </a:lnTo>
                  <a:lnTo>
                    <a:pt x="1178292" y="1412317"/>
                  </a:lnTo>
                  <a:lnTo>
                    <a:pt x="1195148" y="1421353"/>
                  </a:lnTo>
                  <a:lnTo>
                    <a:pt x="1212005" y="1430389"/>
                  </a:lnTo>
                  <a:lnTo>
                    <a:pt x="1229199" y="1430389"/>
                  </a:lnTo>
                  <a:lnTo>
                    <a:pt x="1245719" y="1430389"/>
                  </a:lnTo>
                  <a:lnTo>
                    <a:pt x="1262913" y="1438521"/>
                  </a:lnTo>
                  <a:lnTo>
                    <a:pt x="1279433" y="1438521"/>
                  </a:lnTo>
                  <a:lnTo>
                    <a:pt x="1296627" y="1438521"/>
                  </a:lnTo>
                  <a:lnTo>
                    <a:pt x="1313483" y="1438521"/>
                  </a:lnTo>
                  <a:lnTo>
                    <a:pt x="1330340" y="1438521"/>
                  </a:lnTo>
                  <a:lnTo>
                    <a:pt x="1347197" y="1438521"/>
                  </a:lnTo>
                  <a:lnTo>
                    <a:pt x="1364391" y="1438521"/>
                  </a:lnTo>
                  <a:lnTo>
                    <a:pt x="1380911" y="1438521"/>
                  </a:lnTo>
                </a:path>
              </a:pathLst>
            </a:custGeom>
            <a:ln w="38100">
              <a:solidFill>
                <a:srgbClr val="143047"/>
              </a:solidFill>
            </a:ln>
          </p:spPr>
          <p:txBody>
            <a:bodyPr wrap="square" lIns="0" tIns="0" rIns="0" bIns="0" rtlCol="0"/>
            <a:lstStyle/>
            <a:p/>
          </p:txBody>
        </p:sp>
      </p:grpSp>
      <p:sp>
        <p:nvSpPr>
          <p:cNvPr id="7" name="object 7"/>
          <p:cNvSpPr txBox="1"/>
          <p:nvPr/>
        </p:nvSpPr>
        <p:spPr>
          <a:xfrm>
            <a:off x="203200" y="3377882"/>
            <a:ext cx="1041400" cy="635000"/>
          </a:xfrm>
          <a:prstGeom prst="rect">
            <a:avLst/>
          </a:prstGeom>
        </p:spPr>
        <p:txBody>
          <a:bodyPr vert="horz" wrap="square" lIns="0" tIns="12700" rIns="0" bIns="0" rtlCol="0">
            <a:spAutoFit/>
          </a:bodyPr>
          <a:lstStyle/>
          <a:p>
            <a:pPr marL="393065" marR="5080" indent="-381000">
              <a:lnSpc>
                <a:spcPct val="100000"/>
              </a:lnSpc>
              <a:spcBef>
                <a:spcPts val="100"/>
              </a:spcBef>
            </a:pPr>
            <a:r>
              <a:rPr sz="2000" b="1" spc="-15">
                <a:solidFill>
                  <a:srgbClr val="2C3766"/>
                </a:solidFill>
                <a:latin typeface="Microsoft JhengHei"/>
                <a:cs typeface="Microsoft JhengHei"/>
              </a:rPr>
              <a:t>稳定性良</a:t>
            </a:r>
            <a:r>
              <a:rPr sz="2000" b="1" spc="-50">
                <a:solidFill>
                  <a:srgbClr val="2C3766"/>
                </a:solidFill>
                <a:latin typeface="Microsoft JhengHei"/>
                <a:cs typeface="Microsoft JhengHei"/>
              </a:rPr>
              <a:t>好</a:t>
            </a:r>
            <a:endParaRPr sz="2000">
              <a:latin typeface="Microsoft JhengHei"/>
              <a:cs typeface="Microsoft JhengHei"/>
            </a:endParaRPr>
          </a:p>
        </p:txBody>
      </p:sp>
      <p:sp>
        <p:nvSpPr>
          <p:cNvPr id="8" name="object 8"/>
          <p:cNvSpPr txBox="1"/>
          <p:nvPr/>
        </p:nvSpPr>
        <p:spPr>
          <a:xfrm>
            <a:off x="4142079" y="3887978"/>
            <a:ext cx="673100" cy="29972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2C3766"/>
                </a:solidFill>
                <a:latin typeface="Microsoft JhengHei"/>
                <a:cs typeface="Microsoft JhengHei"/>
              </a:rPr>
              <a:t>时间 </a:t>
            </a:r>
            <a:r>
              <a:rPr sz="1800" b="1" spc="-50">
                <a:solidFill>
                  <a:srgbClr val="2C3766"/>
                </a:solidFill>
                <a:latin typeface="Arial"/>
                <a:cs typeface="Arial"/>
              </a:rPr>
              <a:t>1</a:t>
            </a:r>
            <a:endParaRPr sz="1800">
              <a:latin typeface="Arial"/>
              <a:cs typeface="Arial"/>
            </a:endParaRPr>
          </a:p>
        </p:txBody>
      </p:sp>
      <p:grpSp>
        <p:nvGrpSpPr>
          <p:cNvPr id="9" name="object 9"/>
          <p:cNvGrpSpPr/>
          <p:nvPr/>
        </p:nvGrpSpPr>
        <p:grpSpPr>
          <a:xfrm>
            <a:off x="1064084" y="3628664"/>
            <a:ext cx="1419225" cy="1510665"/>
            <a:chOff x="1064084" y="3628664"/>
            <a:chExt cx="1419225" cy="1510665"/>
          </a:xfrm>
        </p:grpSpPr>
        <p:sp>
          <p:nvSpPr>
            <p:cNvPr id="10" name="object 10"/>
            <p:cNvSpPr/>
            <p:nvPr/>
          </p:nvSpPr>
          <p:spPr>
            <a:xfrm flipH="1">
              <a:off x="1787853" y="3677755"/>
              <a:ext cx="0" cy="1442085"/>
            </a:xfrm>
            <a:custGeom>
              <a:rect l="l" t="t" r="r" b="b"/>
              <a:pathLst>
                <a:path h="1442085">
                  <a:moveTo>
                    <a:pt x="0" y="0"/>
                  </a:moveTo>
                  <a:lnTo>
                    <a:pt x="0" y="1441987"/>
                  </a:lnTo>
                </a:path>
              </a:pathLst>
            </a:custGeom>
            <a:ln w="38100">
              <a:solidFill>
                <a:srgbClr val="2C3766"/>
              </a:solidFill>
            </a:ln>
          </p:spPr>
          <p:txBody>
            <a:bodyPr wrap="square" lIns="0" tIns="0" rIns="0" bIns="0" rtlCol="0"/>
            <a:lstStyle/>
            <a:p/>
          </p:txBody>
        </p:sp>
        <p:sp>
          <p:nvSpPr>
            <p:cNvPr id="11" name="object 11"/>
            <p:cNvSpPr/>
            <p:nvPr/>
          </p:nvSpPr>
          <p:spPr>
            <a:xfrm>
              <a:off x="1083134" y="3647714"/>
              <a:ext cx="1381125" cy="1438910"/>
            </a:xfrm>
            <a:custGeom>
              <a:rect l="l" t="t" r="r" b="b"/>
              <a:pathLst>
                <a:path w="1381125" h="1438910">
                  <a:moveTo>
                    <a:pt x="1380911" y="1438521"/>
                  </a:moveTo>
                  <a:lnTo>
                    <a:pt x="0" y="1438521"/>
                  </a:lnTo>
                  <a:lnTo>
                    <a:pt x="118672" y="1438521"/>
                  </a:lnTo>
                  <a:lnTo>
                    <a:pt x="135191" y="1430389"/>
                  </a:lnTo>
                  <a:lnTo>
                    <a:pt x="168905" y="1430389"/>
                  </a:lnTo>
                  <a:lnTo>
                    <a:pt x="186099" y="1421353"/>
                  </a:lnTo>
                  <a:lnTo>
                    <a:pt x="202619" y="1412317"/>
                  </a:lnTo>
                  <a:lnTo>
                    <a:pt x="225544" y="1404185"/>
                  </a:lnTo>
                  <a:lnTo>
                    <a:pt x="242401" y="1395149"/>
                  </a:lnTo>
                  <a:lnTo>
                    <a:pt x="276114" y="1359909"/>
                  </a:lnTo>
                  <a:lnTo>
                    <a:pt x="293308" y="1342740"/>
                  </a:lnTo>
                  <a:lnTo>
                    <a:pt x="327022" y="1281296"/>
                  </a:lnTo>
                  <a:lnTo>
                    <a:pt x="343542" y="1246056"/>
                  </a:lnTo>
                  <a:lnTo>
                    <a:pt x="377592" y="1158407"/>
                  </a:lnTo>
                  <a:lnTo>
                    <a:pt x="394786" y="1105095"/>
                  </a:lnTo>
                  <a:lnTo>
                    <a:pt x="411306" y="1043651"/>
                  </a:lnTo>
                  <a:lnTo>
                    <a:pt x="445694" y="903594"/>
                  </a:lnTo>
                  <a:lnTo>
                    <a:pt x="467945" y="824981"/>
                  </a:lnTo>
                  <a:lnTo>
                    <a:pt x="484465" y="745465"/>
                  </a:lnTo>
                  <a:lnTo>
                    <a:pt x="501659" y="658720"/>
                  </a:lnTo>
                  <a:lnTo>
                    <a:pt x="535372" y="482519"/>
                  </a:lnTo>
                  <a:lnTo>
                    <a:pt x="552566" y="394870"/>
                  </a:lnTo>
                  <a:lnTo>
                    <a:pt x="569423" y="316257"/>
                  </a:lnTo>
                  <a:lnTo>
                    <a:pt x="586617" y="237645"/>
                  </a:lnTo>
                  <a:lnTo>
                    <a:pt x="603137" y="176200"/>
                  </a:lnTo>
                  <a:lnTo>
                    <a:pt x="620331" y="114756"/>
                  </a:lnTo>
                  <a:lnTo>
                    <a:pt x="636850" y="61444"/>
                  </a:lnTo>
                  <a:lnTo>
                    <a:pt x="654044" y="35240"/>
                  </a:lnTo>
                  <a:lnTo>
                    <a:pt x="670564" y="9035"/>
                  </a:lnTo>
                  <a:lnTo>
                    <a:pt x="693489" y="0"/>
                  </a:lnTo>
                  <a:lnTo>
                    <a:pt x="710346" y="9035"/>
                  </a:lnTo>
                  <a:lnTo>
                    <a:pt x="744060" y="61444"/>
                  </a:lnTo>
                  <a:lnTo>
                    <a:pt x="761254" y="114756"/>
                  </a:lnTo>
                  <a:lnTo>
                    <a:pt x="777774" y="176200"/>
                  </a:lnTo>
                  <a:lnTo>
                    <a:pt x="794967" y="237645"/>
                  </a:lnTo>
                  <a:lnTo>
                    <a:pt x="811487" y="316257"/>
                  </a:lnTo>
                  <a:lnTo>
                    <a:pt x="828681" y="394870"/>
                  </a:lnTo>
                  <a:lnTo>
                    <a:pt x="879252" y="658720"/>
                  </a:lnTo>
                  <a:lnTo>
                    <a:pt x="896446" y="745465"/>
                  </a:lnTo>
                  <a:lnTo>
                    <a:pt x="912965" y="824981"/>
                  </a:lnTo>
                  <a:lnTo>
                    <a:pt x="935891" y="903594"/>
                  </a:lnTo>
                  <a:lnTo>
                    <a:pt x="952410" y="974074"/>
                  </a:lnTo>
                  <a:lnTo>
                    <a:pt x="969604" y="1043651"/>
                  </a:lnTo>
                  <a:lnTo>
                    <a:pt x="986124" y="1105095"/>
                  </a:lnTo>
                  <a:lnTo>
                    <a:pt x="1003318" y="1158407"/>
                  </a:lnTo>
                  <a:lnTo>
                    <a:pt x="1037369" y="1246056"/>
                  </a:lnTo>
                  <a:lnTo>
                    <a:pt x="1053888" y="1281296"/>
                  </a:lnTo>
                  <a:lnTo>
                    <a:pt x="1071082" y="1315633"/>
                  </a:lnTo>
                  <a:lnTo>
                    <a:pt x="1104796" y="1359909"/>
                  </a:lnTo>
                  <a:lnTo>
                    <a:pt x="1121990" y="1377077"/>
                  </a:lnTo>
                  <a:lnTo>
                    <a:pt x="1138510" y="1395149"/>
                  </a:lnTo>
                  <a:lnTo>
                    <a:pt x="1155704" y="1404185"/>
                  </a:lnTo>
                  <a:lnTo>
                    <a:pt x="1178292" y="1412317"/>
                  </a:lnTo>
                  <a:lnTo>
                    <a:pt x="1212005" y="1430389"/>
                  </a:lnTo>
                  <a:lnTo>
                    <a:pt x="1245719" y="1430389"/>
                  </a:lnTo>
                  <a:lnTo>
                    <a:pt x="1262913" y="1438521"/>
                  </a:lnTo>
                  <a:lnTo>
                    <a:pt x="1380911" y="1438521"/>
                  </a:lnTo>
                  <a:close/>
                </a:path>
              </a:pathLst>
            </a:custGeom>
            <a:solidFill>
              <a:srgbClr val="00AE00"/>
            </a:solidFill>
          </p:spPr>
          <p:txBody>
            <a:bodyPr wrap="square" lIns="0" tIns="0" rIns="0" bIns="0" rtlCol="0"/>
            <a:lstStyle/>
            <a:p/>
          </p:txBody>
        </p:sp>
        <p:sp>
          <p:nvSpPr>
            <p:cNvPr id="12" name="object 12"/>
            <p:cNvSpPr/>
            <p:nvPr/>
          </p:nvSpPr>
          <p:spPr>
            <a:xfrm>
              <a:off x="1083134" y="3647714"/>
              <a:ext cx="1381125" cy="1438910"/>
            </a:xfrm>
            <a:custGeom>
              <a:rect l="l" t="t" r="r" b="b"/>
              <a:pathLst>
                <a:path w="1381125" h="1438910">
                  <a:moveTo>
                    <a:pt x="0" y="1438521"/>
                  </a:moveTo>
                  <a:lnTo>
                    <a:pt x="0" y="1438521"/>
                  </a:lnTo>
                  <a:lnTo>
                    <a:pt x="118672" y="1438521"/>
                  </a:lnTo>
                  <a:lnTo>
                    <a:pt x="135191" y="1430389"/>
                  </a:lnTo>
                  <a:lnTo>
                    <a:pt x="152385" y="1430389"/>
                  </a:lnTo>
                  <a:lnTo>
                    <a:pt x="168905" y="1430389"/>
                  </a:lnTo>
                  <a:lnTo>
                    <a:pt x="186099" y="1421353"/>
                  </a:lnTo>
                  <a:lnTo>
                    <a:pt x="202619" y="1412317"/>
                  </a:lnTo>
                  <a:lnTo>
                    <a:pt x="225544" y="1404185"/>
                  </a:lnTo>
                  <a:lnTo>
                    <a:pt x="242401" y="1395149"/>
                  </a:lnTo>
                  <a:lnTo>
                    <a:pt x="259595" y="1377077"/>
                  </a:lnTo>
                  <a:lnTo>
                    <a:pt x="276114" y="1359909"/>
                  </a:lnTo>
                  <a:lnTo>
                    <a:pt x="293308" y="1342740"/>
                  </a:lnTo>
                  <a:lnTo>
                    <a:pt x="309828" y="1315633"/>
                  </a:lnTo>
                  <a:lnTo>
                    <a:pt x="327022" y="1281296"/>
                  </a:lnTo>
                  <a:lnTo>
                    <a:pt x="343542" y="1246056"/>
                  </a:lnTo>
                  <a:lnTo>
                    <a:pt x="360736" y="1201780"/>
                  </a:lnTo>
                  <a:lnTo>
                    <a:pt x="377592" y="1158407"/>
                  </a:lnTo>
                  <a:lnTo>
                    <a:pt x="394786" y="1105095"/>
                  </a:lnTo>
                  <a:lnTo>
                    <a:pt x="411306" y="1043651"/>
                  </a:lnTo>
                  <a:lnTo>
                    <a:pt x="428500" y="974074"/>
                  </a:lnTo>
                  <a:lnTo>
                    <a:pt x="445694" y="903594"/>
                  </a:lnTo>
                  <a:lnTo>
                    <a:pt x="467945" y="824981"/>
                  </a:lnTo>
                  <a:lnTo>
                    <a:pt x="484465" y="745465"/>
                  </a:lnTo>
                  <a:lnTo>
                    <a:pt x="501659" y="658720"/>
                  </a:lnTo>
                  <a:lnTo>
                    <a:pt x="518516" y="570167"/>
                  </a:lnTo>
                  <a:lnTo>
                    <a:pt x="535372" y="482519"/>
                  </a:lnTo>
                  <a:lnTo>
                    <a:pt x="552566" y="394870"/>
                  </a:lnTo>
                  <a:lnTo>
                    <a:pt x="569423" y="316257"/>
                  </a:lnTo>
                  <a:lnTo>
                    <a:pt x="586617" y="237645"/>
                  </a:lnTo>
                  <a:lnTo>
                    <a:pt x="603137" y="176200"/>
                  </a:lnTo>
                  <a:lnTo>
                    <a:pt x="620331" y="114756"/>
                  </a:lnTo>
                  <a:lnTo>
                    <a:pt x="636850" y="61444"/>
                  </a:lnTo>
                  <a:lnTo>
                    <a:pt x="654044" y="35240"/>
                  </a:lnTo>
                  <a:lnTo>
                    <a:pt x="670564" y="9035"/>
                  </a:lnTo>
                  <a:lnTo>
                    <a:pt x="693489" y="0"/>
                  </a:lnTo>
                  <a:lnTo>
                    <a:pt x="710346" y="9035"/>
                  </a:lnTo>
                  <a:lnTo>
                    <a:pt x="727203" y="35240"/>
                  </a:lnTo>
                  <a:lnTo>
                    <a:pt x="744060" y="61444"/>
                  </a:lnTo>
                  <a:lnTo>
                    <a:pt x="761254" y="114756"/>
                  </a:lnTo>
                  <a:lnTo>
                    <a:pt x="777774" y="176200"/>
                  </a:lnTo>
                  <a:lnTo>
                    <a:pt x="794967" y="237645"/>
                  </a:lnTo>
                  <a:lnTo>
                    <a:pt x="811487" y="316257"/>
                  </a:lnTo>
                  <a:lnTo>
                    <a:pt x="828681" y="394870"/>
                  </a:lnTo>
                  <a:lnTo>
                    <a:pt x="845538" y="482519"/>
                  </a:lnTo>
                  <a:lnTo>
                    <a:pt x="862395" y="570167"/>
                  </a:lnTo>
                  <a:lnTo>
                    <a:pt x="879252" y="658720"/>
                  </a:lnTo>
                  <a:lnTo>
                    <a:pt x="896446" y="745465"/>
                  </a:lnTo>
                  <a:lnTo>
                    <a:pt x="912965" y="824981"/>
                  </a:lnTo>
                  <a:lnTo>
                    <a:pt x="935891" y="903594"/>
                  </a:lnTo>
                  <a:lnTo>
                    <a:pt x="952410" y="974074"/>
                  </a:lnTo>
                  <a:lnTo>
                    <a:pt x="969604" y="1043651"/>
                  </a:lnTo>
                  <a:lnTo>
                    <a:pt x="986124" y="1105095"/>
                  </a:lnTo>
                  <a:lnTo>
                    <a:pt x="1003318" y="1158407"/>
                  </a:lnTo>
                  <a:lnTo>
                    <a:pt x="1020175" y="1201780"/>
                  </a:lnTo>
                  <a:lnTo>
                    <a:pt x="1037369" y="1246056"/>
                  </a:lnTo>
                  <a:lnTo>
                    <a:pt x="1053888" y="1281296"/>
                  </a:lnTo>
                  <a:lnTo>
                    <a:pt x="1071082" y="1315633"/>
                  </a:lnTo>
                  <a:lnTo>
                    <a:pt x="1104796" y="1359909"/>
                  </a:lnTo>
                  <a:lnTo>
                    <a:pt x="1121990" y="1377077"/>
                  </a:lnTo>
                  <a:lnTo>
                    <a:pt x="1138510" y="1395149"/>
                  </a:lnTo>
                  <a:lnTo>
                    <a:pt x="1155704" y="1404185"/>
                  </a:lnTo>
                  <a:lnTo>
                    <a:pt x="1178292" y="1412317"/>
                  </a:lnTo>
                  <a:lnTo>
                    <a:pt x="1195149" y="1421353"/>
                  </a:lnTo>
                  <a:lnTo>
                    <a:pt x="1212005" y="1430389"/>
                  </a:lnTo>
                  <a:lnTo>
                    <a:pt x="1229199" y="1430389"/>
                  </a:lnTo>
                  <a:lnTo>
                    <a:pt x="1245719" y="1430389"/>
                  </a:lnTo>
                  <a:lnTo>
                    <a:pt x="1262913" y="1438521"/>
                  </a:lnTo>
                  <a:lnTo>
                    <a:pt x="1279433" y="1438521"/>
                  </a:lnTo>
                  <a:lnTo>
                    <a:pt x="1296627" y="1438521"/>
                  </a:lnTo>
                  <a:lnTo>
                    <a:pt x="1313483" y="1438521"/>
                  </a:lnTo>
                  <a:lnTo>
                    <a:pt x="1330340" y="1438521"/>
                  </a:lnTo>
                  <a:lnTo>
                    <a:pt x="1347197" y="1438521"/>
                  </a:lnTo>
                  <a:lnTo>
                    <a:pt x="1364391" y="1438521"/>
                  </a:lnTo>
                  <a:lnTo>
                    <a:pt x="1380911" y="1438521"/>
                  </a:lnTo>
                </a:path>
              </a:pathLst>
            </a:custGeom>
            <a:ln w="38100">
              <a:solidFill>
                <a:srgbClr val="143047"/>
              </a:solidFill>
            </a:ln>
          </p:spPr>
          <p:txBody>
            <a:bodyPr wrap="square" lIns="0" tIns="0" rIns="0" bIns="0" rtlCol="0"/>
            <a:lstStyle/>
            <a:p/>
          </p:txBody>
        </p:sp>
      </p:grpSp>
      <p:sp>
        <p:nvSpPr>
          <p:cNvPr id="13" name="object 13"/>
          <p:cNvSpPr txBox="1"/>
          <p:nvPr/>
        </p:nvSpPr>
        <p:spPr>
          <a:xfrm>
            <a:off x="2206173" y="3790097"/>
            <a:ext cx="673100" cy="29972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2C3766"/>
                </a:solidFill>
                <a:latin typeface="Microsoft JhengHei"/>
                <a:cs typeface="Microsoft JhengHei"/>
              </a:rPr>
              <a:t>时间 </a:t>
            </a:r>
            <a:r>
              <a:rPr sz="1800" b="1" spc="-50">
                <a:solidFill>
                  <a:srgbClr val="2C3766"/>
                </a:solidFill>
                <a:latin typeface="Arial"/>
                <a:cs typeface="Arial"/>
              </a:rPr>
              <a:t>1</a:t>
            </a:r>
            <a:endParaRPr sz="1800">
              <a:latin typeface="Arial"/>
              <a:cs typeface="Arial"/>
            </a:endParaRPr>
          </a:p>
        </p:txBody>
      </p:sp>
      <p:grpSp>
        <p:nvGrpSpPr>
          <p:cNvPr id="14" name="object 14"/>
          <p:cNvGrpSpPr/>
          <p:nvPr/>
        </p:nvGrpSpPr>
        <p:grpSpPr>
          <a:xfrm>
            <a:off x="1328823" y="4004934"/>
            <a:ext cx="1419225" cy="1510665"/>
            <a:chOff x="1328823" y="4004934"/>
            <a:chExt cx="1419225" cy="1510665"/>
          </a:xfrm>
        </p:grpSpPr>
        <p:sp>
          <p:nvSpPr>
            <p:cNvPr id="15" name="object 15"/>
            <p:cNvSpPr/>
            <p:nvPr/>
          </p:nvSpPr>
          <p:spPr>
            <a:xfrm flipH="1">
              <a:off x="2052592" y="4054025"/>
              <a:ext cx="0" cy="1442085"/>
            </a:xfrm>
            <a:custGeom>
              <a:rect l="l" t="t" r="r" b="b"/>
              <a:pathLst>
                <a:path h="1442085">
                  <a:moveTo>
                    <a:pt x="0" y="0"/>
                  </a:moveTo>
                  <a:lnTo>
                    <a:pt x="0" y="1441987"/>
                  </a:lnTo>
                </a:path>
              </a:pathLst>
            </a:custGeom>
            <a:ln w="38100">
              <a:solidFill>
                <a:srgbClr val="2C3766"/>
              </a:solidFill>
            </a:ln>
          </p:spPr>
          <p:txBody>
            <a:bodyPr wrap="square" lIns="0" tIns="0" rIns="0" bIns="0" rtlCol="0"/>
            <a:lstStyle/>
            <a:p/>
          </p:txBody>
        </p:sp>
        <p:sp>
          <p:nvSpPr>
            <p:cNvPr id="16" name="object 16"/>
            <p:cNvSpPr/>
            <p:nvPr/>
          </p:nvSpPr>
          <p:spPr>
            <a:xfrm>
              <a:off x="1347873" y="4023984"/>
              <a:ext cx="1381125" cy="1438910"/>
            </a:xfrm>
            <a:custGeom>
              <a:rect l="l" t="t" r="r" b="b"/>
              <a:pathLst>
                <a:path w="1381125" h="1438910">
                  <a:moveTo>
                    <a:pt x="1380911" y="1438521"/>
                  </a:moveTo>
                  <a:lnTo>
                    <a:pt x="0" y="1438521"/>
                  </a:lnTo>
                  <a:lnTo>
                    <a:pt x="118672" y="1438521"/>
                  </a:lnTo>
                  <a:lnTo>
                    <a:pt x="135191" y="1430389"/>
                  </a:lnTo>
                  <a:lnTo>
                    <a:pt x="168905" y="1430389"/>
                  </a:lnTo>
                  <a:lnTo>
                    <a:pt x="186099" y="1421353"/>
                  </a:lnTo>
                  <a:lnTo>
                    <a:pt x="202619" y="1412317"/>
                  </a:lnTo>
                  <a:lnTo>
                    <a:pt x="225544" y="1404185"/>
                  </a:lnTo>
                  <a:lnTo>
                    <a:pt x="242401" y="1395149"/>
                  </a:lnTo>
                  <a:lnTo>
                    <a:pt x="276114" y="1359909"/>
                  </a:lnTo>
                  <a:lnTo>
                    <a:pt x="293308" y="1342740"/>
                  </a:lnTo>
                  <a:lnTo>
                    <a:pt x="327022" y="1281296"/>
                  </a:lnTo>
                  <a:lnTo>
                    <a:pt x="343542" y="1246056"/>
                  </a:lnTo>
                  <a:lnTo>
                    <a:pt x="377592" y="1158407"/>
                  </a:lnTo>
                  <a:lnTo>
                    <a:pt x="394787" y="1105095"/>
                  </a:lnTo>
                  <a:lnTo>
                    <a:pt x="411306" y="1043651"/>
                  </a:lnTo>
                  <a:lnTo>
                    <a:pt x="445694" y="903594"/>
                  </a:lnTo>
                  <a:lnTo>
                    <a:pt x="467945" y="824981"/>
                  </a:lnTo>
                  <a:lnTo>
                    <a:pt x="484465" y="745464"/>
                  </a:lnTo>
                  <a:lnTo>
                    <a:pt x="501659" y="658720"/>
                  </a:lnTo>
                  <a:lnTo>
                    <a:pt x="535372" y="482519"/>
                  </a:lnTo>
                  <a:lnTo>
                    <a:pt x="552566" y="394870"/>
                  </a:lnTo>
                  <a:lnTo>
                    <a:pt x="569423" y="316257"/>
                  </a:lnTo>
                  <a:lnTo>
                    <a:pt x="586617" y="237645"/>
                  </a:lnTo>
                  <a:lnTo>
                    <a:pt x="603137" y="176200"/>
                  </a:lnTo>
                  <a:lnTo>
                    <a:pt x="620331" y="114756"/>
                  </a:lnTo>
                  <a:lnTo>
                    <a:pt x="636850" y="61444"/>
                  </a:lnTo>
                  <a:lnTo>
                    <a:pt x="654045" y="35240"/>
                  </a:lnTo>
                  <a:lnTo>
                    <a:pt x="670564" y="9035"/>
                  </a:lnTo>
                  <a:lnTo>
                    <a:pt x="693489" y="0"/>
                  </a:lnTo>
                  <a:lnTo>
                    <a:pt x="710346" y="9035"/>
                  </a:lnTo>
                  <a:lnTo>
                    <a:pt x="744060" y="61444"/>
                  </a:lnTo>
                  <a:lnTo>
                    <a:pt x="761254" y="114756"/>
                  </a:lnTo>
                  <a:lnTo>
                    <a:pt x="777774" y="176200"/>
                  </a:lnTo>
                  <a:lnTo>
                    <a:pt x="794968" y="237645"/>
                  </a:lnTo>
                  <a:lnTo>
                    <a:pt x="811487" y="316257"/>
                  </a:lnTo>
                  <a:lnTo>
                    <a:pt x="828681" y="394870"/>
                  </a:lnTo>
                  <a:lnTo>
                    <a:pt x="879252" y="658720"/>
                  </a:lnTo>
                  <a:lnTo>
                    <a:pt x="896446" y="745464"/>
                  </a:lnTo>
                  <a:lnTo>
                    <a:pt x="912965" y="824981"/>
                  </a:lnTo>
                  <a:lnTo>
                    <a:pt x="935891" y="903594"/>
                  </a:lnTo>
                  <a:lnTo>
                    <a:pt x="952410" y="974074"/>
                  </a:lnTo>
                  <a:lnTo>
                    <a:pt x="969604" y="1043651"/>
                  </a:lnTo>
                  <a:lnTo>
                    <a:pt x="986124" y="1105095"/>
                  </a:lnTo>
                  <a:lnTo>
                    <a:pt x="1003318" y="1158407"/>
                  </a:lnTo>
                  <a:lnTo>
                    <a:pt x="1037369" y="1246056"/>
                  </a:lnTo>
                  <a:lnTo>
                    <a:pt x="1053888" y="1281296"/>
                  </a:lnTo>
                  <a:lnTo>
                    <a:pt x="1071082" y="1315632"/>
                  </a:lnTo>
                  <a:lnTo>
                    <a:pt x="1104796" y="1359909"/>
                  </a:lnTo>
                  <a:lnTo>
                    <a:pt x="1121990" y="1377077"/>
                  </a:lnTo>
                  <a:lnTo>
                    <a:pt x="1138510" y="1395149"/>
                  </a:lnTo>
                  <a:lnTo>
                    <a:pt x="1155704" y="1404185"/>
                  </a:lnTo>
                  <a:lnTo>
                    <a:pt x="1178292" y="1412317"/>
                  </a:lnTo>
                  <a:lnTo>
                    <a:pt x="1212005" y="1430389"/>
                  </a:lnTo>
                  <a:lnTo>
                    <a:pt x="1245719" y="1430389"/>
                  </a:lnTo>
                  <a:lnTo>
                    <a:pt x="1262913" y="1438521"/>
                  </a:lnTo>
                  <a:lnTo>
                    <a:pt x="1380911" y="1438521"/>
                  </a:lnTo>
                  <a:close/>
                </a:path>
              </a:pathLst>
            </a:custGeom>
            <a:solidFill>
              <a:srgbClr val="25557A"/>
            </a:solidFill>
          </p:spPr>
          <p:txBody>
            <a:bodyPr wrap="square" lIns="0" tIns="0" rIns="0" bIns="0" rtlCol="0"/>
            <a:lstStyle/>
            <a:p/>
          </p:txBody>
        </p:sp>
        <p:sp>
          <p:nvSpPr>
            <p:cNvPr id="17" name="object 17"/>
            <p:cNvSpPr/>
            <p:nvPr/>
          </p:nvSpPr>
          <p:spPr>
            <a:xfrm>
              <a:off x="1347873" y="4023984"/>
              <a:ext cx="1381125" cy="1438910"/>
            </a:xfrm>
            <a:custGeom>
              <a:rect l="l" t="t" r="r" b="b"/>
              <a:pathLst>
                <a:path w="1381125" h="1438910">
                  <a:moveTo>
                    <a:pt x="0" y="1438521"/>
                  </a:moveTo>
                  <a:lnTo>
                    <a:pt x="0" y="1438521"/>
                  </a:lnTo>
                  <a:lnTo>
                    <a:pt x="118672" y="1438521"/>
                  </a:lnTo>
                  <a:lnTo>
                    <a:pt x="135191" y="1430389"/>
                  </a:lnTo>
                  <a:lnTo>
                    <a:pt x="152385" y="1430389"/>
                  </a:lnTo>
                  <a:lnTo>
                    <a:pt x="168905" y="1430389"/>
                  </a:lnTo>
                  <a:lnTo>
                    <a:pt x="186099" y="1421353"/>
                  </a:lnTo>
                  <a:lnTo>
                    <a:pt x="202619" y="1412317"/>
                  </a:lnTo>
                  <a:lnTo>
                    <a:pt x="225544" y="1404185"/>
                  </a:lnTo>
                  <a:lnTo>
                    <a:pt x="242401" y="1395149"/>
                  </a:lnTo>
                  <a:lnTo>
                    <a:pt x="259595" y="1377077"/>
                  </a:lnTo>
                  <a:lnTo>
                    <a:pt x="276114" y="1359909"/>
                  </a:lnTo>
                  <a:lnTo>
                    <a:pt x="293308" y="1342740"/>
                  </a:lnTo>
                  <a:lnTo>
                    <a:pt x="309828" y="1315632"/>
                  </a:lnTo>
                  <a:lnTo>
                    <a:pt x="327022" y="1281296"/>
                  </a:lnTo>
                  <a:lnTo>
                    <a:pt x="343542" y="1246056"/>
                  </a:lnTo>
                  <a:lnTo>
                    <a:pt x="360736" y="1201780"/>
                  </a:lnTo>
                  <a:lnTo>
                    <a:pt x="377592" y="1158407"/>
                  </a:lnTo>
                  <a:lnTo>
                    <a:pt x="394787" y="1105095"/>
                  </a:lnTo>
                  <a:lnTo>
                    <a:pt x="411306" y="1043651"/>
                  </a:lnTo>
                  <a:lnTo>
                    <a:pt x="428500" y="974074"/>
                  </a:lnTo>
                  <a:lnTo>
                    <a:pt x="445694" y="903594"/>
                  </a:lnTo>
                  <a:lnTo>
                    <a:pt x="467945" y="824981"/>
                  </a:lnTo>
                  <a:lnTo>
                    <a:pt x="484465" y="745464"/>
                  </a:lnTo>
                  <a:lnTo>
                    <a:pt x="501659" y="658720"/>
                  </a:lnTo>
                  <a:lnTo>
                    <a:pt x="518516" y="570167"/>
                  </a:lnTo>
                  <a:lnTo>
                    <a:pt x="535372" y="482519"/>
                  </a:lnTo>
                  <a:lnTo>
                    <a:pt x="552566" y="394870"/>
                  </a:lnTo>
                  <a:lnTo>
                    <a:pt x="569423" y="316257"/>
                  </a:lnTo>
                  <a:lnTo>
                    <a:pt x="586617" y="237645"/>
                  </a:lnTo>
                  <a:lnTo>
                    <a:pt x="603137" y="176200"/>
                  </a:lnTo>
                  <a:lnTo>
                    <a:pt x="620331" y="114756"/>
                  </a:lnTo>
                  <a:lnTo>
                    <a:pt x="636850" y="61444"/>
                  </a:lnTo>
                  <a:lnTo>
                    <a:pt x="654045" y="35240"/>
                  </a:lnTo>
                  <a:lnTo>
                    <a:pt x="670564" y="9035"/>
                  </a:lnTo>
                  <a:lnTo>
                    <a:pt x="693489" y="0"/>
                  </a:lnTo>
                  <a:lnTo>
                    <a:pt x="710346" y="9035"/>
                  </a:lnTo>
                  <a:lnTo>
                    <a:pt x="727203" y="35240"/>
                  </a:lnTo>
                  <a:lnTo>
                    <a:pt x="744060" y="61444"/>
                  </a:lnTo>
                  <a:lnTo>
                    <a:pt x="761254" y="114756"/>
                  </a:lnTo>
                  <a:lnTo>
                    <a:pt x="777774" y="176200"/>
                  </a:lnTo>
                  <a:lnTo>
                    <a:pt x="794968" y="237645"/>
                  </a:lnTo>
                  <a:lnTo>
                    <a:pt x="811487" y="316257"/>
                  </a:lnTo>
                  <a:lnTo>
                    <a:pt x="828681" y="394870"/>
                  </a:lnTo>
                  <a:lnTo>
                    <a:pt x="845538" y="482519"/>
                  </a:lnTo>
                  <a:lnTo>
                    <a:pt x="862395" y="570167"/>
                  </a:lnTo>
                  <a:lnTo>
                    <a:pt x="879252" y="658720"/>
                  </a:lnTo>
                  <a:lnTo>
                    <a:pt x="896446" y="745464"/>
                  </a:lnTo>
                  <a:lnTo>
                    <a:pt x="912965" y="824981"/>
                  </a:lnTo>
                  <a:lnTo>
                    <a:pt x="935891" y="903594"/>
                  </a:lnTo>
                  <a:lnTo>
                    <a:pt x="952410" y="974074"/>
                  </a:lnTo>
                  <a:lnTo>
                    <a:pt x="969604" y="1043651"/>
                  </a:lnTo>
                  <a:lnTo>
                    <a:pt x="986124" y="1105095"/>
                  </a:lnTo>
                  <a:lnTo>
                    <a:pt x="1003318" y="1158407"/>
                  </a:lnTo>
                  <a:lnTo>
                    <a:pt x="1020175" y="1201780"/>
                  </a:lnTo>
                  <a:lnTo>
                    <a:pt x="1037369" y="1246056"/>
                  </a:lnTo>
                  <a:lnTo>
                    <a:pt x="1053888" y="1281296"/>
                  </a:lnTo>
                  <a:lnTo>
                    <a:pt x="1071082" y="1315632"/>
                  </a:lnTo>
                  <a:lnTo>
                    <a:pt x="1104796" y="1359909"/>
                  </a:lnTo>
                  <a:lnTo>
                    <a:pt x="1121990" y="1377077"/>
                  </a:lnTo>
                  <a:lnTo>
                    <a:pt x="1138510" y="1395149"/>
                  </a:lnTo>
                  <a:lnTo>
                    <a:pt x="1155704" y="1404185"/>
                  </a:lnTo>
                  <a:lnTo>
                    <a:pt x="1178292" y="1412317"/>
                  </a:lnTo>
                  <a:lnTo>
                    <a:pt x="1195149" y="1421353"/>
                  </a:lnTo>
                  <a:lnTo>
                    <a:pt x="1212005" y="1430389"/>
                  </a:lnTo>
                  <a:lnTo>
                    <a:pt x="1229199" y="1430389"/>
                  </a:lnTo>
                  <a:lnTo>
                    <a:pt x="1245719" y="1430389"/>
                  </a:lnTo>
                  <a:lnTo>
                    <a:pt x="1262913" y="1438521"/>
                  </a:lnTo>
                  <a:lnTo>
                    <a:pt x="1279433" y="1438521"/>
                  </a:lnTo>
                  <a:lnTo>
                    <a:pt x="1296627" y="1438521"/>
                  </a:lnTo>
                  <a:lnTo>
                    <a:pt x="1313484" y="1438521"/>
                  </a:lnTo>
                  <a:lnTo>
                    <a:pt x="1330340" y="1438521"/>
                  </a:lnTo>
                  <a:lnTo>
                    <a:pt x="1347197" y="1438521"/>
                  </a:lnTo>
                  <a:lnTo>
                    <a:pt x="1364391" y="1438521"/>
                  </a:lnTo>
                  <a:lnTo>
                    <a:pt x="1380911" y="1438521"/>
                  </a:lnTo>
                </a:path>
              </a:pathLst>
            </a:custGeom>
            <a:ln w="38100">
              <a:solidFill>
                <a:srgbClr val="143047"/>
              </a:solidFill>
            </a:ln>
          </p:spPr>
          <p:txBody>
            <a:bodyPr wrap="square" lIns="0" tIns="0" rIns="0" bIns="0" rtlCol="0"/>
            <a:lstStyle/>
            <a:p/>
          </p:txBody>
        </p:sp>
      </p:grpSp>
      <p:sp>
        <p:nvSpPr>
          <p:cNvPr id="18" name="object 18"/>
          <p:cNvSpPr txBox="1"/>
          <p:nvPr/>
        </p:nvSpPr>
        <p:spPr>
          <a:xfrm>
            <a:off x="2398972" y="4546450"/>
            <a:ext cx="673100" cy="29972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2C3766"/>
                </a:solidFill>
                <a:latin typeface="Microsoft JhengHei"/>
                <a:cs typeface="Microsoft JhengHei"/>
              </a:rPr>
              <a:t>时间 </a:t>
            </a:r>
            <a:r>
              <a:rPr sz="1800" b="1" spc="-50">
                <a:solidFill>
                  <a:srgbClr val="2C3766"/>
                </a:solidFill>
                <a:latin typeface="Arial"/>
                <a:cs typeface="Arial"/>
              </a:rPr>
              <a:t>2</a:t>
            </a:r>
            <a:endParaRPr sz="1800">
              <a:latin typeface="Arial"/>
              <a:cs typeface="Arial"/>
            </a:endParaRPr>
          </a:p>
        </p:txBody>
      </p:sp>
      <p:grpSp>
        <p:nvGrpSpPr>
          <p:cNvPr id="19" name="object 19"/>
          <p:cNvGrpSpPr/>
          <p:nvPr/>
        </p:nvGrpSpPr>
        <p:grpSpPr>
          <a:xfrm>
            <a:off x="381000" y="3783747"/>
            <a:ext cx="3246120" cy="2319020"/>
            <a:chOff x="381000" y="3783747"/>
            <a:chExt cx="3246120" cy="2319020"/>
          </a:xfrm>
        </p:grpSpPr>
        <p:sp>
          <p:nvSpPr>
            <p:cNvPr id="20" name="object 20"/>
            <p:cNvSpPr/>
            <p:nvPr/>
          </p:nvSpPr>
          <p:spPr>
            <a:xfrm>
              <a:off x="1898934" y="3802797"/>
              <a:ext cx="10160" cy="2280920"/>
            </a:xfrm>
            <a:custGeom>
              <a:rect l="l" t="t" r="r" b="b"/>
              <a:pathLst>
                <a:path w="10160" h="2280920">
                  <a:moveTo>
                    <a:pt x="10071" y="2280501"/>
                  </a:moveTo>
                  <a:lnTo>
                    <a:pt x="0" y="0"/>
                  </a:lnTo>
                </a:path>
              </a:pathLst>
            </a:custGeom>
            <a:ln w="38099">
              <a:solidFill>
                <a:srgbClr val="E4C244"/>
              </a:solidFill>
            </a:ln>
          </p:spPr>
          <p:txBody>
            <a:bodyPr wrap="square" lIns="0" tIns="0" rIns="0" bIns="0" rtlCol="0"/>
            <a:lstStyle/>
            <a:p/>
          </p:txBody>
        </p:sp>
        <p:sp>
          <p:nvSpPr>
            <p:cNvPr id="21" name="object 21"/>
            <p:cNvSpPr/>
            <p:nvPr/>
          </p:nvSpPr>
          <p:spPr>
            <a:xfrm>
              <a:off x="381000" y="6037537"/>
              <a:ext cx="3246120" cy="0"/>
            </a:xfrm>
            <a:custGeom>
              <a:rect l="l" t="t" r="r" b="b"/>
              <a:pathLst>
                <a:path w="3246120">
                  <a:moveTo>
                    <a:pt x="0" y="0"/>
                  </a:moveTo>
                  <a:lnTo>
                    <a:pt x="3245933" y="0"/>
                  </a:lnTo>
                </a:path>
              </a:pathLst>
            </a:custGeom>
            <a:ln w="38100">
              <a:solidFill>
                <a:srgbClr val="2C3766"/>
              </a:solidFill>
            </a:ln>
          </p:spPr>
          <p:txBody>
            <a:bodyPr wrap="square" lIns="0" tIns="0" rIns="0" bIns="0" rtlCol="0"/>
            <a:lstStyle/>
            <a:p/>
          </p:txBody>
        </p:sp>
        <p:sp>
          <p:nvSpPr>
            <p:cNvPr id="22" name="object 22"/>
            <p:cNvSpPr/>
            <p:nvPr/>
          </p:nvSpPr>
          <p:spPr>
            <a:xfrm flipH="1">
              <a:off x="1638218" y="4603177"/>
              <a:ext cx="0" cy="1442085"/>
            </a:xfrm>
            <a:custGeom>
              <a:rect l="l" t="t" r="r" b="b"/>
              <a:pathLst>
                <a:path h="1442085">
                  <a:moveTo>
                    <a:pt x="0" y="0"/>
                  </a:moveTo>
                  <a:lnTo>
                    <a:pt x="0" y="1441987"/>
                  </a:lnTo>
                </a:path>
              </a:pathLst>
            </a:custGeom>
            <a:ln w="38100">
              <a:solidFill>
                <a:srgbClr val="2C3766"/>
              </a:solidFill>
            </a:ln>
          </p:spPr>
          <p:txBody>
            <a:bodyPr wrap="square" lIns="0" tIns="0" rIns="0" bIns="0" rtlCol="0"/>
            <a:lstStyle/>
            <a:p/>
          </p:txBody>
        </p:sp>
        <p:sp>
          <p:nvSpPr>
            <p:cNvPr id="23" name="object 23"/>
            <p:cNvSpPr/>
            <p:nvPr/>
          </p:nvSpPr>
          <p:spPr>
            <a:xfrm>
              <a:off x="933499" y="4573134"/>
              <a:ext cx="1381125" cy="1438910"/>
            </a:xfrm>
            <a:custGeom>
              <a:rect l="l" t="t" r="r" b="b"/>
              <a:pathLst>
                <a:path w="1381125" h="1438910">
                  <a:moveTo>
                    <a:pt x="1380911" y="1438521"/>
                  </a:moveTo>
                  <a:lnTo>
                    <a:pt x="0" y="1438521"/>
                  </a:lnTo>
                  <a:lnTo>
                    <a:pt x="118672" y="1438521"/>
                  </a:lnTo>
                  <a:lnTo>
                    <a:pt x="135191" y="1430389"/>
                  </a:lnTo>
                  <a:lnTo>
                    <a:pt x="168905" y="1430389"/>
                  </a:lnTo>
                  <a:lnTo>
                    <a:pt x="186099" y="1421353"/>
                  </a:lnTo>
                  <a:lnTo>
                    <a:pt x="202619" y="1412317"/>
                  </a:lnTo>
                  <a:lnTo>
                    <a:pt x="225544" y="1404185"/>
                  </a:lnTo>
                  <a:lnTo>
                    <a:pt x="242401" y="1395149"/>
                  </a:lnTo>
                  <a:lnTo>
                    <a:pt x="276114" y="1359909"/>
                  </a:lnTo>
                  <a:lnTo>
                    <a:pt x="293308" y="1342740"/>
                  </a:lnTo>
                  <a:lnTo>
                    <a:pt x="327022" y="1281296"/>
                  </a:lnTo>
                  <a:lnTo>
                    <a:pt x="343542" y="1246056"/>
                  </a:lnTo>
                  <a:lnTo>
                    <a:pt x="377592" y="1158407"/>
                  </a:lnTo>
                  <a:lnTo>
                    <a:pt x="394786" y="1105095"/>
                  </a:lnTo>
                  <a:lnTo>
                    <a:pt x="411306" y="1043651"/>
                  </a:lnTo>
                  <a:lnTo>
                    <a:pt x="445694" y="903594"/>
                  </a:lnTo>
                  <a:lnTo>
                    <a:pt x="467945" y="824981"/>
                  </a:lnTo>
                  <a:lnTo>
                    <a:pt x="484465" y="745465"/>
                  </a:lnTo>
                  <a:lnTo>
                    <a:pt x="501659" y="658720"/>
                  </a:lnTo>
                  <a:lnTo>
                    <a:pt x="535372" y="482519"/>
                  </a:lnTo>
                  <a:lnTo>
                    <a:pt x="552566" y="394870"/>
                  </a:lnTo>
                  <a:lnTo>
                    <a:pt x="569423" y="316258"/>
                  </a:lnTo>
                  <a:lnTo>
                    <a:pt x="586617" y="237645"/>
                  </a:lnTo>
                  <a:lnTo>
                    <a:pt x="603137" y="176200"/>
                  </a:lnTo>
                  <a:lnTo>
                    <a:pt x="620331" y="114756"/>
                  </a:lnTo>
                  <a:lnTo>
                    <a:pt x="636850" y="61444"/>
                  </a:lnTo>
                  <a:lnTo>
                    <a:pt x="654044" y="35240"/>
                  </a:lnTo>
                  <a:lnTo>
                    <a:pt x="670564" y="9036"/>
                  </a:lnTo>
                  <a:lnTo>
                    <a:pt x="693489" y="0"/>
                  </a:lnTo>
                  <a:lnTo>
                    <a:pt x="710346" y="9036"/>
                  </a:lnTo>
                  <a:lnTo>
                    <a:pt x="744060" y="61444"/>
                  </a:lnTo>
                  <a:lnTo>
                    <a:pt x="761254" y="114756"/>
                  </a:lnTo>
                  <a:lnTo>
                    <a:pt x="777774" y="176200"/>
                  </a:lnTo>
                  <a:lnTo>
                    <a:pt x="794968" y="237645"/>
                  </a:lnTo>
                  <a:lnTo>
                    <a:pt x="811487" y="316258"/>
                  </a:lnTo>
                  <a:lnTo>
                    <a:pt x="828681" y="394870"/>
                  </a:lnTo>
                  <a:lnTo>
                    <a:pt x="879252" y="658720"/>
                  </a:lnTo>
                  <a:lnTo>
                    <a:pt x="896446" y="745465"/>
                  </a:lnTo>
                  <a:lnTo>
                    <a:pt x="912965" y="824981"/>
                  </a:lnTo>
                  <a:lnTo>
                    <a:pt x="935891" y="903594"/>
                  </a:lnTo>
                  <a:lnTo>
                    <a:pt x="952410" y="974074"/>
                  </a:lnTo>
                  <a:lnTo>
                    <a:pt x="969604" y="1043651"/>
                  </a:lnTo>
                  <a:lnTo>
                    <a:pt x="986124" y="1105095"/>
                  </a:lnTo>
                  <a:lnTo>
                    <a:pt x="1003318" y="1158407"/>
                  </a:lnTo>
                  <a:lnTo>
                    <a:pt x="1037369" y="1246056"/>
                  </a:lnTo>
                  <a:lnTo>
                    <a:pt x="1053888" y="1281296"/>
                  </a:lnTo>
                  <a:lnTo>
                    <a:pt x="1071082" y="1315633"/>
                  </a:lnTo>
                  <a:lnTo>
                    <a:pt x="1104796" y="1359909"/>
                  </a:lnTo>
                  <a:lnTo>
                    <a:pt x="1121990" y="1377077"/>
                  </a:lnTo>
                  <a:lnTo>
                    <a:pt x="1138510" y="1395149"/>
                  </a:lnTo>
                  <a:lnTo>
                    <a:pt x="1155704" y="1404185"/>
                  </a:lnTo>
                  <a:lnTo>
                    <a:pt x="1178292" y="1412317"/>
                  </a:lnTo>
                  <a:lnTo>
                    <a:pt x="1212005" y="1430389"/>
                  </a:lnTo>
                  <a:lnTo>
                    <a:pt x="1245719" y="1430389"/>
                  </a:lnTo>
                  <a:lnTo>
                    <a:pt x="1262913" y="1438521"/>
                  </a:lnTo>
                  <a:lnTo>
                    <a:pt x="1380911" y="1438521"/>
                  </a:lnTo>
                  <a:close/>
                </a:path>
              </a:pathLst>
            </a:custGeom>
            <a:solidFill>
              <a:srgbClr val="FFFFCC"/>
            </a:solidFill>
          </p:spPr>
          <p:txBody>
            <a:bodyPr wrap="square" lIns="0" tIns="0" rIns="0" bIns="0" rtlCol="0"/>
            <a:lstStyle/>
            <a:p/>
          </p:txBody>
        </p:sp>
        <p:sp>
          <p:nvSpPr>
            <p:cNvPr id="24" name="object 24"/>
            <p:cNvSpPr/>
            <p:nvPr/>
          </p:nvSpPr>
          <p:spPr>
            <a:xfrm>
              <a:off x="933499" y="4573134"/>
              <a:ext cx="1381125" cy="1438910"/>
            </a:xfrm>
            <a:custGeom>
              <a:rect l="l" t="t" r="r" b="b"/>
              <a:pathLst>
                <a:path w="1381125" h="1438910">
                  <a:moveTo>
                    <a:pt x="0" y="1438521"/>
                  </a:moveTo>
                  <a:lnTo>
                    <a:pt x="0" y="1438521"/>
                  </a:lnTo>
                  <a:lnTo>
                    <a:pt x="118672" y="1438521"/>
                  </a:lnTo>
                  <a:lnTo>
                    <a:pt x="135191" y="1430389"/>
                  </a:lnTo>
                  <a:lnTo>
                    <a:pt x="152385" y="1430389"/>
                  </a:lnTo>
                  <a:lnTo>
                    <a:pt x="168905" y="1430389"/>
                  </a:lnTo>
                  <a:lnTo>
                    <a:pt x="186099" y="1421353"/>
                  </a:lnTo>
                  <a:lnTo>
                    <a:pt x="202619" y="1412317"/>
                  </a:lnTo>
                  <a:lnTo>
                    <a:pt x="225544" y="1404185"/>
                  </a:lnTo>
                  <a:lnTo>
                    <a:pt x="242401" y="1395149"/>
                  </a:lnTo>
                  <a:lnTo>
                    <a:pt x="259595" y="1377077"/>
                  </a:lnTo>
                  <a:lnTo>
                    <a:pt x="276114" y="1359909"/>
                  </a:lnTo>
                  <a:lnTo>
                    <a:pt x="293308" y="1342740"/>
                  </a:lnTo>
                  <a:lnTo>
                    <a:pt x="309828" y="1315633"/>
                  </a:lnTo>
                  <a:lnTo>
                    <a:pt x="327022" y="1281296"/>
                  </a:lnTo>
                  <a:lnTo>
                    <a:pt x="343542" y="1246056"/>
                  </a:lnTo>
                  <a:lnTo>
                    <a:pt x="360736" y="1201780"/>
                  </a:lnTo>
                  <a:lnTo>
                    <a:pt x="377592" y="1158407"/>
                  </a:lnTo>
                  <a:lnTo>
                    <a:pt x="394786" y="1105095"/>
                  </a:lnTo>
                  <a:lnTo>
                    <a:pt x="411306" y="1043651"/>
                  </a:lnTo>
                  <a:lnTo>
                    <a:pt x="428500" y="974074"/>
                  </a:lnTo>
                  <a:lnTo>
                    <a:pt x="445694" y="903594"/>
                  </a:lnTo>
                  <a:lnTo>
                    <a:pt x="467945" y="824981"/>
                  </a:lnTo>
                  <a:lnTo>
                    <a:pt x="484465" y="745465"/>
                  </a:lnTo>
                  <a:lnTo>
                    <a:pt x="501659" y="658720"/>
                  </a:lnTo>
                  <a:lnTo>
                    <a:pt x="518516" y="570167"/>
                  </a:lnTo>
                  <a:lnTo>
                    <a:pt x="535372" y="482519"/>
                  </a:lnTo>
                  <a:lnTo>
                    <a:pt x="552566" y="394870"/>
                  </a:lnTo>
                  <a:lnTo>
                    <a:pt x="569423" y="316258"/>
                  </a:lnTo>
                  <a:lnTo>
                    <a:pt x="586617" y="237645"/>
                  </a:lnTo>
                  <a:lnTo>
                    <a:pt x="603137" y="176200"/>
                  </a:lnTo>
                  <a:lnTo>
                    <a:pt x="620331" y="114756"/>
                  </a:lnTo>
                  <a:lnTo>
                    <a:pt x="636850" y="61444"/>
                  </a:lnTo>
                  <a:lnTo>
                    <a:pt x="654044" y="35240"/>
                  </a:lnTo>
                  <a:lnTo>
                    <a:pt x="670564" y="9036"/>
                  </a:lnTo>
                  <a:lnTo>
                    <a:pt x="693489" y="0"/>
                  </a:lnTo>
                  <a:lnTo>
                    <a:pt x="710346" y="9036"/>
                  </a:lnTo>
                  <a:lnTo>
                    <a:pt x="727203" y="35240"/>
                  </a:lnTo>
                  <a:lnTo>
                    <a:pt x="744060" y="61444"/>
                  </a:lnTo>
                  <a:lnTo>
                    <a:pt x="761254" y="114756"/>
                  </a:lnTo>
                  <a:lnTo>
                    <a:pt x="777774" y="176200"/>
                  </a:lnTo>
                  <a:lnTo>
                    <a:pt x="794968" y="237645"/>
                  </a:lnTo>
                  <a:lnTo>
                    <a:pt x="811487" y="316258"/>
                  </a:lnTo>
                  <a:lnTo>
                    <a:pt x="828681" y="394870"/>
                  </a:lnTo>
                  <a:lnTo>
                    <a:pt x="845538" y="482519"/>
                  </a:lnTo>
                  <a:lnTo>
                    <a:pt x="862395" y="570167"/>
                  </a:lnTo>
                  <a:lnTo>
                    <a:pt x="879252" y="658720"/>
                  </a:lnTo>
                  <a:lnTo>
                    <a:pt x="896446" y="745465"/>
                  </a:lnTo>
                  <a:lnTo>
                    <a:pt x="912965" y="824981"/>
                  </a:lnTo>
                  <a:lnTo>
                    <a:pt x="935891" y="903594"/>
                  </a:lnTo>
                  <a:lnTo>
                    <a:pt x="952410" y="974074"/>
                  </a:lnTo>
                  <a:lnTo>
                    <a:pt x="969604" y="1043651"/>
                  </a:lnTo>
                  <a:lnTo>
                    <a:pt x="986124" y="1105095"/>
                  </a:lnTo>
                  <a:lnTo>
                    <a:pt x="1003318" y="1158407"/>
                  </a:lnTo>
                  <a:lnTo>
                    <a:pt x="1020175" y="1201780"/>
                  </a:lnTo>
                  <a:lnTo>
                    <a:pt x="1037369" y="1246056"/>
                  </a:lnTo>
                  <a:lnTo>
                    <a:pt x="1053888" y="1281296"/>
                  </a:lnTo>
                  <a:lnTo>
                    <a:pt x="1071082" y="1315633"/>
                  </a:lnTo>
                  <a:lnTo>
                    <a:pt x="1104796" y="1359909"/>
                  </a:lnTo>
                  <a:lnTo>
                    <a:pt x="1121990" y="1377077"/>
                  </a:lnTo>
                  <a:lnTo>
                    <a:pt x="1138510" y="1395149"/>
                  </a:lnTo>
                  <a:lnTo>
                    <a:pt x="1155704" y="1404185"/>
                  </a:lnTo>
                  <a:lnTo>
                    <a:pt x="1178292" y="1412317"/>
                  </a:lnTo>
                  <a:lnTo>
                    <a:pt x="1195149" y="1421353"/>
                  </a:lnTo>
                  <a:lnTo>
                    <a:pt x="1212005" y="1430389"/>
                  </a:lnTo>
                  <a:lnTo>
                    <a:pt x="1229199" y="1430389"/>
                  </a:lnTo>
                  <a:lnTo>
                    <a:pt x="1245719" y="1430389"/>
                  </a:lnTo>
                  <a:lnTo>
                    <a:pt x="1262913" y="1438521"/>
                  </a:lnTo>
                  <a:lnTo>
                    <a:pt x="1279433" y="1438521"/>
                  </a:lnTo>
                  <a:lnTo>
                    <a:pt x="1296627" y="1438521"/>
                  </a:lnTo>
                  <a:lnTo>
                    <a:pt x="1313484" y="1438521"/>
                  </a:lnTo>
                  <a:lnTo>
                    <a:pt x="1330340" y="1438521"/>
                  </a:lnTo>
                  <a:lnTo>
                    <a:pt x="1347197" y="1438521"/>
                  </a:lnTo>
                  <a:lnTo>
                    <a:pt x="1364391" y="1438521"/>
                  </a:lnTo>
                  <a:lnTo>
                    <a:pt x="1380911" y="1438521"/>
                  </a:lnTo>
                </a:path>
              </a:pathLst>
            </a:custGeom>
            <a:ln w="38100">
              <a:solidFill>
                <a:srgbClr val="143047"/>
              </a:solidFill>
            </a:ln>
          </p:spPr>
          <p:txBody>
            <a:bodyPr wrap="square" lIns="0" tIns="0" rIns="0" bIns="0" rtlCol="0"/>
            <a:lstStyle/>
            <a:p/>
          </p:txBody>
        </p:sp>
      </p:grpSp>
      <p:sp>
        <p:nvSpPr>
          <p:cNvPr id="25" name="object 25"/>
          <p:cNvSpPr txBox="1"/>
          <p:nvPr/>
        </p:nvSpPr>
        <p:spPr>
          <a:xfrm>
            <a:off x="1297515" y="3352800"/>
            <a:ext cx="1252220" cy="376555"/>
          </a:xfrm>
          <a:prstGeom prst="rect">
            <a:avLst/>
          </a:prstGeom>
          <a:solidFill>
            <a:srgbClr val="FFFFFF"/>
          </a:solidFill>
          <a:ln w="12700">
            <a:solidFill>
              <a:srgbClr val="2C3766"/>
            </a:solidFill>
          </a:ln>
        </p:spPr>
        <p:txBody>
          <a:bodyPr vert="horz" wrap="square" lIns="0" tIns="51435" rIns="0" bIns="0" rtlCol="0">
            <a:spAutoFit/>
          </a:bodyPr>
          <a:lstStyle/>
          <a:p>
            <a:pPr marL="282575">
              <a:lnSpc>
                <a:spcPct val="100000"/>
              </a:lnSpc>
              <a:spcBef>
                <a:spcPts val="405"/>
              </a:spcBef>
            </a:pPr>
            <a:r>
              <a:rPr sz="1800" b="1" spc="-20">
                <a:solidFill>
                  <a:srgbClr val="2C3766"/>
                </a:solidFill>
                <a:latin typeface="Microsoft JhengHei"/>
                <a:cs typeface="Microsoft JhengHei"/>
              </a:rPr>
              <a:t>真实值</a:t>
            </a:r>
            <a:endParaRPr sz="1800">
              <a:latin typeface="Microsoft JhengHei"/>
              <a:cs typeface="Microsoft JhengHei"/>
            </a:endParaRPr>
          </a:p>
        </p:txBody>
      </p:sp>
      <p:sp>
        <p:nvSpPr>
          <p:cNvPr id="26" name="object 26"/>
          <p:cNvSpPr txBox="1"/>
          <p:nvPr/>
        </p:nvSpPr>
        <p:spPr>
          <a:xfrm>
            <a:off x="5303135" y="3373138"/>
            <a:ext cx="1252220" cy="376555"/>
          </a:xfrm>
          <a:prstGeom prst="rect">
            <a:avLst/>
          </a:prstGeom>
          <a:solidFill>
            <a:srgbClr val="FFFFFF"/>
          </a:solidFill>
          <a:ln w="12700">
            <a:solidFill>
              <a:srgbClr val="2C3766"/>
            </a:solidFill>
          </a:ln>
        </p:spPr>
        <p:txBody>
          <a:bodyPr vert="horz" wrap="square" lIns="0" tIns="51435" rIns="0" bIns="0" rtlCol="0">
            <a:spAutoFit/>
          </a:bodyPr>
          <a:lstStyle/>
          <a:p>
            <a:pPr marL="282575">
              <a:lnSpc>
                <a:spcPct val="100000"/>
              </a:lnSpc>
              <a:spcBef>
                <a:spcPts val="405"/>
              </a:spcBef>
            </a:pPr>
            <a:r>
              <a:rPr sz="1800" b="1" spc="-20">
                <a:solidFill>
                  <a:srgbClr val="2C3766"/>
                </a:solidFill>
                <a:latin typeface="Microsoft JhengHei"/>
                <a:cs typeface="Microsoft JhengHei"/>
              </a:rPr>
              <a:t>真实值</a:t>
            </a:r>
            <a:endParaRPr sz="1800">
              <a:latin typeface="Microsoft JhengHei"/>
              <a:cs typeface="Microsoft JhengHei"/>
            </a:endParaRPr>
          </a:p>
        </p:txBody>
      </p:sp>
      <p:sp>
        <p:nvSpPr>
          <p:cNvPr id="27" name="object 27"/>
          <p:cNvSpPr/>
          <p:nvPr/>
        </p:nvSpPr>
        <p:spPr>
          <a:xfrm>
            <a:off x="4110370" y="6037537"/>
            <a:ext cx="3246120" cy="0"/>
          </a:xfrm>
          <a:custGeom>
            <a:rect l="l" t="t" r="r" b="b"/>
            <a:pathLst>
              <a:path w="3246120">
                <a:moveTo>
                  <a:pt x="0" y="0"/>
                </a:moveTo>
                <a:lnTo>
                  <a:pt x="3245933" y="0"/>
                </a:lnTo>
              </a:path>
            </a:pathLst>
          </a:custGeom>
          <a:ln w="38100">
            <a:solidFill>
              <a:srgbClr val="2C3766"/>
            </a:solidFill>
          </a:ln>
        </p:spPr>
        <p:txBody>
          <a:bodyPr wrap="square" lIns="0" tIns="0" rIns="0" bIns="0" rtlCol="0"/>
          <a:lstStyle/>
          <a:p/>
        </p:txBody>
      </p:sp>
      <p:sp>
        <p:nvSpPr>
          <p:cNvPr id="28" name="object 28"/>
          <p:cNvSpPr txBox="1"/>
          <p:nvPr/>
        </p:nvSpPr>
        <p:spPr>
          <a:xfrm>
            <a:off x="7141706" y="3473573"/>
            <a:ext cx="711200" cy="299720"/>
          </a:xfrm>
          <a:prstGeom prst="rect">
            <a:avLst/>
          </a:prstGeom>
        </p:spPr>
        <p:txBody>
          <a:bodyPr vert="horz" wrap="square" lIns="0" tIns="12700" rIns="0" bIns="0" rtlCol="0">
            <a:spAutoFit/>
          </a:bodyPr>
          <a:lstStyle/>
          <a:p>
            <a:pPr marL="12700">
              <a:lnSpc>
                <a:spcPct val="100000"/>
              </a:lnSpc>
              <a:spcBef>
                <a:spcPts val="100"/>
              </a:spcBef>
            </a:pPr>
            <a:r>
              <a:rPr sz="1800" b="1" spc="-20">
                <a:solidFill>
                  <a:srgbClr val="CC00CC"/>
                </a:solidFill>
                <a:latin typeface="Microsoft JhengHei"/>
                <a:cs typeface="Microsoft JhengHei"/>
              </a:rPr>
              <a:t>稳定性</a:t>
            </a:r>
            <a:endParaRPr sz="1800">
              <a:latin typeface="Microsoft JhengHei"/>
              <a:cs typeface="Microsoft JhengHei"/>
            </a:endParaRPr>
          </a:p>
        </p:txBody>
      </p:sp>
      <p:sp>
        <p:nvSpPr>
          <p:cNvPr id="29" name="object 29"/>
          <p:cNvSpPr txBox="1"/>
          <p:nvPr/>
        </p:nvSpPr>
        <p:spPr>
          <a:xfrm>
            <a:off x="7152814" y="3694549"/>
            <a:ext cx="934719" cy="897255"/>
          </a:xfrm>
          <a:prstGeom prst="rect">
            <a:avLst/>
          </a:prstGeom>
        </p:spPr>
        <p:txBody>
          <a:bodyPr vert="horz" wrap="square" lIns="0" tIns="79375" rIns="0" bIns="0" rtlCol="0">
            <a:spAutoFit/>
          </a:bodyPr>
          <a:lstStyle/>
          <a:p>
            <a:pPr marL="115570">
              <a:lnSpc>
                <a:spcPct val="100000"/>
              </a:lnSpc>
              <a:spcBef>
                <a:spcPts val="625"/>
              </a:spcBef>
            </a:pPr>
            <a:r>
              <a:rPr sz="1800" b="1" spc="-25">
                <a:solidFill>
                  <a:srgbClr val="CC00CC"/>
                </a:solidFill>
                <a:latin typeface="Microsoft JhengHei"/>
                <a:cs typeface="Microsoft JhengHei"/>
              </a:rPr>
              <a:t>不好</a:t>
            </a:r>
            <a:endParaRPr sz="1800">
              <a:latin typeface="Microsoft JhengHei"/>
              <a:cs typeface="Microsoft JhengHei"/>
            </a:endParaRPr>
          </a:p>
          <a:p>
            <a:pPr marL="12700">
              <a:lnSpc>
                <a:spcPct val="100000"/>
              </a:lnSpc>
              <a:spcBef>
                <a:spcPts val="820"/>
              </a:spcBef>
            </a:pPr>
            <a:r>
              <a:rPr sz="2800" b="1">
                <a:solidFill>
                  <a:srgbClr val="2C3766"/>
                </a:solidFill>
                <a:latin typeface="Microsoft JhengHei"/>
                <a:cs typeface="Microsoft JhengHei"/>
              </a:rPr>
              <a:t>时间</a:t>
            </a:r>
            <a:r>
              <a:rPr sz="2800" b="1" spc="-50">
                <a:solidFill>
                  <a:srgbClr val="2C3766"/>
                </a:solidFill>
                <a:latin typeface="Arial"/>
                <a:cs typeface="Arial"/>
              </a:rPr>
              <a:t>2</a:t>
            </a:r>
            <a:endParaRPr sz="2800">
              <a:latin typeface="Arial"/>
              <a:cs typeface="Arial"/>
            </a:endParaRPr>
          </a:p>
        </p:txBody>
      </p:sp>
      <p:sp>
        <p:nvSpPr>
          <p:cNvPr id="30" name="object 30"/>
          <p:cNvSpPr txBox="1"/>
          <p:nvPr/>
        </p:nvSpPr>
        <p:spPr>
          <a:xfrm>
            <a:off x="2252831" y="5582465"/>
            <a:ext cx="736600" cy="299720"/>
          </a:xfrm>
          <a:prstGeom prst="rect">
            <a:avLst/>
          </a:prstGeom>
        </p:spPr>
        <p:txBody>
          <a:bodyPr vert="horz" wrap="square" lIns="0" tIns="12700" rIns="0" bIns="0" rtlCol="0">
            <a:spAutoFit/>
          </a:bodyPr>
          <a:lstStyle/>
          <a:p>
            <a:pPr marL="12700">
              <a:lnSpc>
                <a:spcPct val="100000"/>
              </a:lnSpc>
              <a:spcBef>
                <a:spcPts val="100"/>
              </a:spcBef>
            </a:pPr>
            <a:r>
              <a:rPr sz="1800" b="1" spc="20">
                <a:solidFill>
                  <a:srgbClr val="2C3766"/>
                </a:solidFill>
                <a:latin typeface="Microsoft JhengHei"/>
                <a:cs typeface="Microsoft JhengHei"/>
              </a:rPr>
              <a:t>时间  </a:t>
            </a:r>
            <a:r>
              <a:rPr sz="1800" b="1" spc="-50">
                <a:solidFill>
                  <a:srgbClr val="2C3766"/>
                </a:solidFill>
                <a:latin typeface="Arial"/>
                <a:cs typeface="Arial"/>
              </a:rPr>
              <a:t>3</a:t>
            </a:r>
            <a:endParaRPr sz="1800">
              <a:latin typeface="Arial"/>
              <a:cs typeface="Arial"/>
            </a:endParaRPr>
          </a:p>
        </p:txBody>
      </p:sp>
      <p:grpSp>
        <p:nvGrpSpPr>
          <p:cNvPr id="31" name="object 31"/>
          <p:cNvGrpSpPr/>
          <p:nvPr/>
        </p:nvGrpSpPr>
        <p:grpSpPr>
          <a:xfrm>
            <a:off x="4022258" y="4546458"/>
            <a:ext cx="1419225" cy="1510665"/>
            <a:chOff x="4022258" y="4546458"/>
            <a:chExt cx="1419225" cy="1510665"/>
          </a:xfrm>
        </p:grpSpPr>
        <p:sp>
          <p:nvSpPr>
            <p:cNvPr id="32" name="object 32"/>
            <p:cNvSpPr/>
            <p:nvPr/>
          </p:nvSpPr>
          <p:spPr>
            <a:xfrm flipH="1">
              <a:off x="4746320" y="4596016"/>
              <a:ext cx="0" cy="1442085"/>
            </a:xfrm>
            <a:custGeom>
              <a:rect l="l" t="t" r="r" b="b"/>
              <a:pathLst>
                <a:path h="1442085">
                  <a:moveTo>
                    <a:pt x="0" y="0"/>
                  </a:moveTo>
                  <a:lnTo>
                    <a:pt x="0" y="1441521"/>
                  </a:lnTo>
                </a:path>
              </a:pathLst>
            </a:custGeom>
            <a:ln w="38100">
              <a:solidFill>
                <a:srgbClr val="2C3766"/>
              </a:solidFill>
            </a:ln>
          </p:spPr>
          <p:txBody>
            <a:bodyPr wrap="square" lIns="0" tIns="0" rIns="0" bIns="0" rtlCol="0"/>
            <a:lstStyle/>
            <a:p/>
          </p:txBody>
        </p:sp>
        <p:sp>
          <p:nvSpPr>
            <p:cNvPr id="33" name="object 33"/>
            <p:cNvSpPr/>
            <p:nvPr/>
          </p:nvSpPr>
          <p:spPr>
            <a:xfrm>
              <a:off x="4041308" y="4565508"/>
              <a:ext cx="1381125" cy="1439545"/>
            </a:xfrm>
            <a:custGeom>
              <a:rect l="l" t="t" r="r" b="b"/>
              <a:pathLst>
                <a:path w="1381125" h="1439545">
                  <a:moveTo>
                    <a:pt x="1380911" y="1438978"/>
                  </a:moveTo>
                  <a:lnTo>
                    <a:pt x="0" y="1438978"/>
                  </a:lnTo>
                  <a:lnTo>
                    <a:pt x="118671" y="1438978"/>
                  </a:lnTo>
                  <a:lnTo>
                    <a:pt x="135191" y="1430843"/>
                  </a:lnTo>
                  <a:lnTo>
                    <a:pt x="168905" y="1430843"/>
                  </a:lnTo>
                  <a:lnTo>
                    <a:pt x="186099" y="1421804"/>
                  </a:lnTo>
                  <a:lnTo>
                    <a:pt x="202619" y="1412766"/>
                  </a:lnTo>
                  <a:lnTo>
                    <a:pt x="225544" y="1404630"/>
                  </a:lnTo>
                  <a:lnTo>
                    <a:pt x="242401" y="1395592"/>
                  </a:lnTo>
                  <a:lnTo>
                    <a:pt x="276114" y="1360340"/>
                  </a:lnTo>
                  <a:lnTo>
                    <a:pt x="293308" y="1343167"/>
                  </a:lnTo>
                  <a:lnTo>
                    <a:pt x="327022" y="1281703"/>
                  </a:lnTo>
                  <a:lnTo>
                    <a:pt x="343542" y="1246451"/>
                  </a:lnTo>
                  <a:lnTo>
                    <a:pt x="377592" y="1158775"/>
                  </a:lnTo>
                  <a:lnTo>
                    <a:pt x="394786" y="1105446"/>
                  </a:lnTo>
                  <a:lnTo>
                    <a:pt x="411306" y="1043982"/>
                  </a:lnTo>
                  <a:lnTo>
                    <a:pt x="445694" y="903880"/>
                  </a:lnTo>
                  <a:lnTo>
                    <a:pt x="467945" y="825243"/>
                  </a:lnTo>
                  <a:lnTo>
                    <a:pt x="484465" y="745701"/>
                  </a:lnTo>
                  <a:lnTo>
                    <a:pt x="501658" y="658929"/>
                  </a:lnTo>
                  <a:lnTo>
                    <a:pt x="535372" y="482672"/>
                  </a:lnTo>
                  <a:lnTo>
                    <a:pt x="552566" y="394996"/>
                  </a:lnTo>
                  <a:lnTo>
                    <a:pt x="569423" y="316358"/>
                  </a:lnTo>
                  <a:lnTo>
                    <a:pt x="586617" y="237720"/>
                  </a:lnTo>
                  <a:lnTo>
                    <a:pt x="603137" y="176256"/>
                  </a:lnTo>
                  <a:lnTo>
                    <a:pt x="620331" y="114792"/>
                  </a:lnTo>
                  <a:lnTo>
                    <a:pt x="636850" y="61463"/>
                  </a:lnTo>
                  <a:lnTo>
                    <a:pt x="654044" y="35251"/>
                  </a:lnTo>
                  <a:lnTo>
                    <a:pt x="670564" y="9038"/>
                  </a:lnTo>
                  <a:lnTo>
                    <a:pt x="693489" y="0"/>
                  </a:lnTo>
                  <a:lnTo>
                    <a:pt x="710346" y="9038"/>
                  </a:lnTo>
                  <a:lnTo>
                    <a:pt x="744060" y="61463"/>
                  </a:lnTo>
                  <a:lnTo>
                    <a:pt x="761254" y="114792"/>
                  </a:lnTo>
                  <a:lnTo>
                    <a:pt x="777773" y="176256"/>
                  </a:lnTo>
                  <a:lnTo>
                    <a:pt x="794967" y="237720"/>
                  </a:lnTo>
                  <a:lnTo>
                    <a:pt x="811487" y="316358"/>
                  </a:lnTo>
                  <a:lnTo>
                    <a:pt x="828681" y="394996"/>
                  </a:lnTo>
                  <a:lnTo>
                    <a:pt x="879252" y="658929"/>
                  </a:lnTo>
                  <a:lnTo>
                    <a:pt x="896446" y="745701"/>
                  </a:lnTo>
                  <a:lnTo>
                    <a:pt x="912965" y="825243"/>
                  </a:lnTo>
                  <a:lnTo>
                    <a:pt x="935890" y="903880"/>
                  </a:lnTo>
                  <a:lnTo>
                    <a:pt x="952410" y="974383"/>
                  </a:lnTo>
                  <a:lnTo>
                    <a:pt x="969604" y="1043982"/>
                  </a:lnTo>
                  <a:lnTo>
                    <a:pt x="986124" y="1105446"/>
                  </a:lnTo>
                  <a:lnTo>
                    <a:pt x="1003318" y="1158775"/>
                  </a:lnTo>
                  <a:lnTo>
                    <a:pt x="1037369" y="1246451"/>
                  </a:lnTo>
                  <a:lnTo>
                    <a:pt x="1053888" y="1281703"/>
                  </a:lnTo>
                  <a:lnTo>
                    <a:pt x="1071082" y="1316050"/>
                  </a:lnTo>
                  <a:lnTo>
                    <a:pt x="1104796" y="1360340"/>
                  </a:lnTo>
                  <a:lnTo>
                    <a:pt x="1121990" y="1377514"/>
                  </a:lnTo>
                  <a:lnTo>
                    <a:pt x="1138509" y="1395592"/>
                  </a:lnTo>
                  <a:lnTo>
                    <a:pt x="1155703" y="1404630"/>
                  </a:lnTo>
                  <a:lnTo>
                    <a:pt x="1178292" y="1412766"/>
                  </a:lnTo>
                  <a:lnTo>
                    <a:pt x="1212005" y="1430843"/>
                  </a:lnTo>
                  <a:lnTo>
                    <a:pt x="1245719" y="1430843"/>
                  </a:lnTo>
                  <a:lnTo>
                    <a:pt x="1262913" y="1438978"/>
                  </a:lnTo>
                  <a:lnTo>
                    <a:pt x="1380911" y="1438978"/>
                  </a:lnTo>
                  <a:close/>
                </a:path>
              </a:pathLst>
            </a:custGeom>
            <a:solidFill>
              <a:srgbClr val="FFFFCC"/>
            </a:solidFill>
          </p:spPr>
          <p:txBody>
            <a:bodyPr wrap="square" lIns="0" tIns="0" rIns="0" bIns="0" rtlCol="0"/>
            <a:lstStyle/>
            <a:p/>
          </p:txBody>
        </p:sp>
        <p:sp>
          <p:nvSpPr>
            <p:cNvPr id="34" name="object 34"/>
            <p:cNvSpPr/>
            <p:nvPr/>
          </p:nvSpPr>
          <p:spPr>
            <a:xfrm>
              <a:off x="4041308" y="4565508"/>
              <a:ext cx="1381125" cy="1439545"/>
            </a:xfrm>
            <a:custGeom>
              <a:rect l="l" t="t" r="r" b="b"/>
              <a:pathLst>
                <a:path w="1381125" h="1439545">
                  <a:moveTo>
                    <a:pt x="0" y="1438978"/>
                  </a:moveTo>
                  <a:lnTo>
                    <a:pt x="0" y="1438978"/>
                  </a:lnTo>
                  <a:lnTo>
                    <a:pt x="118671" y="1438978"/>
                  </a:lnTo>
                  <a:lnTo>
                    <a:pt x="135191" y="1430843"/>
                  </a:lnTo>
                  <a:lnTo>
                    <a:pt x="152385" y="1430843"/>
                  </a:lnTo>
                  <a:lnTo>
                    <a:pt x="168905" y="1430843"/>
                  </a:lnTo>
                  <a:lnTo>
                    <a:pt x="186099" y="1421804"/>
                  </a:lnTo>
                  <a:lnTo>
                    <a:pt x="202619" y="1412766"/>
                  </a:lnTo>
                  <a:lnTo>
                    <a:pt x="225544" y="1404630"/>
                  </a:lnTo>
                  <a:lnTo>
                    <a:pt x="242401" y="1395592"/>
                  </a:lnTo>
                  <a:lnTo>
                    <a:pt x="259595" y="1377514"/>
                  </a:lnTo>
                  <a:lnTo>
                    <a:pt x="276114" y="1360340"/>
                  </a:lnTo>
                  <a:lnTo>
                    <a:pt x="293308" y="1343167"/>
                  </a:lnTo>
                  <a:lnTo>
                    <a:pt x="309828" y="1316050"/>
                  </a:lnTo>
                  <a:lnTo>
                    <a:pt x="327022" y="1281703"/>
                  </a:lnTo>
                  <a:lnTo>
                    <a:pt x="343542" y="1246451"/>
                  </a:lnTo>
                  <a:lnTo>
                    <a:pt x="360736" y="1202161"/>
                  </a:lnTo>
                  <a:lnTo>
                    <a:pt x="377592" y="1158775"/>
                  </a:lnTo>
                  <a:lnTo>
                    <a:pt x="394786" y="1105446"/>
                  </a:lnTo>
                  <a:lnTo>
                    <a:pt x="411306" y="1043982"/>
                  </a:lnTo>
                  <a:lnTo>
                    <a:pt x="428500" y="974383"/>
                  </a:lnTo>
                  <a:lnTo>
                    <a:pt x="445694" y="903880"/>
                  </a:lnTo>
                  <a:lnTo>
                    <a:pt x="467945" y="825243"/>
                  </a:lnTo>
                  <a:lnTo>
                    <a:pt x="484465" y="745701"/>
                  </a:lnTo>
                  <a:lnTo>
                    <a:pt x="501658" y="658929"/>
                  </a:lnTo>
                  <a:lnTo>
                    <a:pt x="518516" y="570348"/>
                  </a:lnTo>
                  <a:lnTo>
                    <a:pt x="535372" y="482672"/>
                  </a:lnTo>
                  <a:lnTo>
                    <a:pt x="552566" y="394996"/>
                  </a:lnTo>
                  <a:lnTo>
                    <a:pt x="569423" y="316358"/>
                  </a:lnTo>
                  <a:lnTo>
                    <a:pt x="586617" y="237720"/>
                  </a:lnTo>
                  <a:lnTo>
                    <a:pt x="603137" y="176256"/>
                  </a:lnTo>
                  <a:lnTo>
                    <a:pt x="620331" y="114792"/>
                  </a:lnTo>
                  <a:lnTo>
                    <a:pt x="636850" y="61463"/>
                  </a:lnTo>
                  <a:lnTo>
                    <a:pt x="654044" y="35251"/>
                  </a:lnTo>
                  <a:lnTo>
                    <a:pt x="670564" y="9038"/>
                  </a:lnTo>
                  <a:lnTo>
                    <a:pt x="693489" y="0"/>
                  </a:lnTo>
                  <a:lnTo>
                    <a:pt x="710346" y="9038"/>
                  </a:lnTo>
                  <a:lnTo>
                    <a:pt x="727203" y="35251"/>
                  </a:lnTo>
                  <a:lnTo>
                    <a:pt x="744060" y="61463"/>
                  </a:lnTo>
                  <a:lnTo>
                    <a:pt x="761254" y="114792"/>
                  </a:lnTo>
                  <a:lnTo>
                    <a:pt x="777773" y="176256"/>
                  </a:lnTo>
                  <a:lnTo>
                    <a:pt x="794967" y="237720"/>
                  </a:lnTo>
                  <a:lnTo>
                    <a:pt x="811487" y="316358"/>
                  </a:lnTo>
                  <a:lnTo>
                    <a:pt x="828681" y="394996"/>
                  </a:lnTo>
                  <a:lnTo>
                    <a:pt x="845538" y="482672"/>
                  </a:lnTo>
                  <a:lnTo>
                    <a:pt x="862395" y="570348"/>
                  </a:lnTo>
                  <a:lnTo>
                    <a:pt x="879252" y="658929"/>
                  </a:lnTo>
                  <a:lnTo>
                    <a:pt x="896446" y="745701"/>
                  </a:lnTo>
                  <a:lnTo>
                    <a:pt x="912965" y="825243"/>
                  </a:lnTo>
                  <a:lnTo>
                    <a:pt x="935890" y="903880"/>
                  </a:lnTo>
                  <a:lnTo>
                    <a:pt x="952410" y="974383"/>
                  </a:lnTo>
                  <a:lnTo>
                    <a:pt x="969604" y="1043982"/>
                  </a:lnTo>
                  <a:lnTo>
                    <a:pt x="986124" y="1105446"/>
                  </a:lnTo>
                  <a:lnTo>
                    <a:pt x="1003318" y="1158775"/>
                  </a:lnTo>
                  <a:lnTo>
                    <a:pt x="1020174" y="1202161"/>
                  </a:lnTo>
                  <a:lnTo>
                    <a:pt x="1037369" y="1246451"/>
                  </a:lnTo>
                  <a:lnTo>
                    <a:pt x="1053888" y="1281703"/>
                  </a:lnTo>
                  <a:lnTo>
                    <a:pt x="1071082" y="1316050"/>
                  </a:lnTo>
                  <a:lnTo>
                    <a:pt x="1104796" y="1360340"/>
                  </a:lnTo>
                  <a:lnTo>
                    <a:pt x="1121990" y="1377514"/>
                  </a:lnTo>
                  <a:lnTo>
                    <a:pt x="1138509" y="1395592"/>
                  </a:lnTo>
                  <a:lnTo>
                    <a:pt x="1155703" y="1404630"/>
                  </a:lnTo>
                  <a:lnTo>
                    <a:pt x="1178292" y="1412766"/>
                  </a:lnTo>
                  <a:lnTo>
                    <a:pt x="1195149" y="1421804"/>
                  </a:lnTo>
                  <a:lnTo>
                    <a:pt x="1212005" y="1430843"/>
                  </a:lnTo>
                  <a:lnTo>
                    <a:pt x="1229199" y="1430843"/>
                  </a:lnTo>
                  <a:lnTo>
                    <a:pt x="1245719" y="1430843"/>
                  </a:lnTo>
                  <a:lnTo>
                    <a:pt x="1262913" y="1438978"/>
                  </a:lnTo>
                  <a:lnTo>
                    <a:pt x="1279433" y="1438978"/>
                  </a:lnTo>
                  <a:lnTo>
                    <a:pt x="1296627" y="1438978"/>
                  </a:lnTo>
                  <a:lnTo>
                    <a:pt x="1313483" y="1438978"/>
                  </a:lnTo>
                  <a:lnTo>
                    <a:pt x="1330340" y="1438978"/>
                  </a:lnTo>
                  <a:lnTo>
                    <a:pt x="1347197" y="1438978"/>
                  </a:lnTo>
                  <a:lnTo>
                    <a:pt x="1364391" y="1438978"/>
                  </a:lnTo>
                  <a:lnTo>
                    <a:pt x="1380911" y="1438978"/>
                  </a:lnTo>
                </a:path>
              </a:pathLst>
            </a:custGeom>
            <a:ln w="38100">
              <a:solidFill>
                <a:srgbClr val="143047"/>
              </a:solidFill>
            </a:ln>
          </p:spPr>
          <p:txBody>
            <a:bodyPr wrap="square" lIns="0" tIns="0" rIns="0" bIns="0" rtlCol="0"/>
            <a:lstStyle/>
            <a:p/>
          </p:txBody>
        </p:sp>
      </p:grpSp>
      <p:sp>
        <p:nvSpPr>
          <p:cNvPr id="35" name="object 35"/>
          <p:cNvSpPr txBox="1"/>
          <p:nvPr/>
        </p:nvSpPr>
        <p:spPr>
          <a:xfrm>
            <a:off x="5072263" y="5401957"/>
            <a:ext cx="673100" cy="299720"/>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2C3766"/>
                </a:solidFill>
                <a:latin typeface="Microsoft JhengHei"/>
                <a:cs typeface="Microsoft JhengHei"/>
              </a:rPr>
              <a:t>时间 </a:t>
            </a:r>
            <a:r>
              <a:rPr sz="1800" b="1" spc="-50">
                <a:solidFill>
                  <a:srgbClr val="2C3766"/>
                </a:solidFill>
                <a:latin typeface="Arial"/>
                <a:cs typeface="Arial"/>
              </a:rPr>
              <a:t>3</a:t>
            </a:r>
            <a:endParaRPr sz="1800">
              <a:latin typeface="Arial"/>
              <a:cs typeface="Arial"/>
            </a:endParaRPr>
          </a:p>
        </p:txBody>
      </p:sp>
      <p:grpSp>
        <p:nvGrpSpPr>
          <p:cNvPr id="36" name="object 36"/>
          <p:cNvGrpSpPr/>
          <p:nvPr/>
        </p:nvGrpSpPr>
        <p:grpSpPr>
          <a:xfrm>
            <a:off x="5941617" y="3754510"/>
            <a:ext cx="1433830" cy="2319020"/>
            <a:chOff x="5941617" y="3754510"/>
            <a:chExt cx="1433830" cy="2319020"/>
          </a:xfrm>
        </p:grpSpPr>
        <p:sp>
          <p:nvSpPr>
            <p:cNvPr id="37" name="object 37"/>
            <p:cNvSpPr/>
            <p:nvPr/>
          </p:nvSpPr>
          <p:spPr>
            <a:xfrm flipH="1">
              <a:off x="6679774" y="3931992"/>
              <a:ext cx="0" cy="1442085"/>
            </a:xfrm>
            <a:custGeom>
              <a:rect l="l" t="t" r="r" b="b"/>
              <a:pathLst>
                <a:path h="1442085">
                  <a:moveTo>
                    <a:pt x="0" y="0"/>
                  </a:moveTo>
                  <a:lnTo>
                    <a:pt x="0" y="1441987"/>
                  </a:lnTo>
                </a:path>
              </a:pathLst>
            </a:custGeom>
            <a:ln w="38100">
              <a:solidFill>
                <a:srgbClr val="2C3766"/>
              </a:solidFill>
            </a:ln>
          </p:spPr>
          <p:txBody>
            <a:bodyPr wrap="square" lIns="0" tIns="0" rIns="0" bIns="0" rtlCol="0"/>
            <a:lstStyle/>
            <a:p/>
          </p:txBody>
        </p:sp>
        <p:sp>
          <p:nvSpPr>
            <p:cNvPr id="38" name="object 38"/>
            <p:cNvSpPr/>
            <p:nvPr/>
          </p:nvSpPr>
          <p:spPr>
            <a:xfrm>
              <a:off x="5975055" y="3901950"/>
              <a:ext cx="1381125" cy="1438910"/>
            </a:xfrm>
            <a:custGeom>
              <a:rect l="l" t="t" r="r" b="b"/>
              <a:pathLst>
                <a:path w="1381125" h="1438910">
                  <a:moveTo>
                    <a:pt x="1380911" y="1438521"/>
                  </a:moveTo>
                  <a:lnTo>
                    <a:pt x="0" y="1438521"/>
                  </a:lnTo>
                  <a:lnTo>
                    <a:pt x="118672" y="1438521"/>
                  </a:lnTo>
                  <a:lnTo>
                    <a:pt x="135191" y="1430389"/>
                  </a:lnTo>
                  <a:lnTo>
                    <a:pt x="168905" y="1430389"/>
                  </a:lnTo>
                  <a:lnTo>
                    <a:pt x="186099" y="1421353"/>
                  </a:lnTo>
                  <a:lnTo>
                    <a:pt x="202619" y="1412317"/>
                  </a:lnTo>
                  <a:lnTo>
                    <a:pt x="225544" y="1404185"/>
                  </a:lnTo>
                  <a:lnTo>
                    <a:pt x="242401" y="1395149"/>
                  </a:lnTo>
                  <a:lnTo>
                    <a:pt x="276114" y="1359909"/>
                  </a:lnTo>
                  <a:lnTo>
                    <a:pt x="293308" y="1342740"/>
                  </a:lnTo>
                  <a:lnTo>
                    <a:pt x="327022" y="1281296"/>
                  </a:lnTo>
                  <a:lnTo>
                    <a:pt x="343542" y="1246056"/>
                  </a:lnTo>
                  <a:lnTo>
                    <a:pt x="377593" y="1158407"/>
                  </a:lnTo>
                  <a:lnTo>
                    <a:pt x="394787" y="1105095"/>
                  </a:lnTo>
                  <a:lnTo>
                    <a:pt x="411306" y="1043651"/>
                  </a:lnTo>
                  <a:lnTo>
                    <a:pt x="445694" y="903594"/>
                  </a:lnTo>
                  <a:lnTo>
                    <a:pt x="467945" y="824981"/>
                  </a:lnTo>
                  <a:lnTo>
                    <a:pt x="484465" y="745464"/>
                  </a:lnTo>
                  <a:lnTo>
                    <a:pt x="501659" y="658720"/>
                  </a:lnTo>
                  <a:lnTo>
                    <a:pt x="535373" y="482519"/>
                  </a:lnTo>
                  <a:lnTo>
                    <a:pt x="552566" y="394870"/>
                  </a:lnTo>
                  <a:lnTo>
                    <a:pt x="569423" y="316257"/>
                  </a:lnTo>
                  <a:lnTo>
                    <a:pt x="586618" y="237645"/>
                  </a:lnTo>
                  <a:lnTo>
                    <a:pt x="603137" y="176200"/>
                  </a:lnTo>
                  <a:lnTo>
                    <a:pt x="620331" y="114756"/>
                  </a:lnTo>
                  <a:lnTo>
                    <a:pt x="636851" y="61444"/>
                  </a:lnTo>
                  <a:lnTo>
                    <a:pt x="654044" y="35240"/>
                  </a:lnTo>
                  <a:lnTo>
                    <a:pt x="670564" y="9035"/>
                  </a:lnTo>
                  <a:lnTo>
                    <a:pt x="693489" y="0"/>
                  </a:lnTo>
                  <a:lnTo>
                    <a:pt x="710346" y="9035"/>
                  </a:lnTo>
                  <a:lnTo>
                    <a:pt x="744060" y="61444"/>
                  </a:lnTo>
                  <a:lnTo>
                    <a:pt x="761254" y="114756"/>
                  </a:lnTo>
                  <a:lnTo>
                    <a:pt x="777773" y="176200"/>
                  </a:lnTo>
                  <a:lnTo>
                    <a:pt x="794968" y="237645"/>
                  </a:lnTo>
                  <a:lnTo>
                    <a:pt x="811488" y="316257"/>
                  </a:lnTo>
                  <a:lnTo>
                    <a:pt x="828681" y="394870"/>
                  </a:lnTo>
                  <a:lnTo>
                    <a:pt x="879252" y="658720"/>
                  </a:lnTo>
                  <a:lnTo>
                    <a:pt x="896446" y="745464"/>
                  </a:lnTo>
                  <a:lnTo>
                    <a:pt x="912965" y="824981"/>
                  </a:lnTo>
                  <a:lnTo>
                    <a:pt x="935891" y="903594"/>
                  </a:lnTo>
                  <a:lnTo>
                    <a:pt x="952411" y="974074"/>
                  </a:lnTo>
                  <a:lnTo>
                    <a:pt x="969604" y="1043651"/>
                  </a:lnTo>
                  <a:lnTo>
                    <a:pt x="986124" y="1105095"/>
                  </a:lnTo>
                  <a:lnTo>
                    <a:pt x="1003318" y="1158407"/>
                  </a:lnTo>
                  <a:lnTo>
                    <a:pt x="1037369" y="1246056"/>
                  </a:lnTo>
                  <a:lnTo>
                    <a:pt x="1053888" y="1281296"/>
                  </a:lnTo>
                  <a:lnTo>
                    <a:pt x="1071083" y="1315632"/>
                  </a:lnTo>
                  <a:lnTo>
                    <a:pt x="1104796" y="1359909"/>
                  </a:lnTo>
                  <a:lnTo>
                    <a:pt x="1121990" y="1377077"/>
                  </a:lnTo>
                  <a:lnTo>
                    <a:pt x="1138509" y="1395149"/>
                  </a:lnTo>
                  <a:lnTo>
                    <a:pt x="1155704" y="1404185"/>
                  </a:lnTo>
                  <a:lnTo>
                    <a:pt x="1178292" y="1412317"/>
                  </a:lnTo>
                  <a:lnTo>
                    <a:pt x="1212006" y="1430389"/>
                  </a:lnTo>
                  <a:lnTo>
                    <a:pt x="1245719" y="1430389"/>
                  </a:lnTo>
                  <a:lnTo>
                    <a:pt x="1262913" y="1438521"/>
                  </a:lnTo>
                  <a:lnTo>
                    <a:pt x="1380911" y="1438521"/>
                  </a:lnTo>
                  <a:close/>
                </a:path>
              </a:pathLst>
            </a:custGeom>
            <a:solidFill>
              <a:srgbClr val="25557A"/>
            </a:solidFill>
          </p:spPr>
          <p:txBody>
            <a:bodyPr wrap="square" lIns="0" tIns="0" rIns="0" bIns="0" rtlCol="0"/>
            <a:lstStyle/>
            <a:p/>
          </p:txBody>
        </p:sp>
        <p:sp>
          <p:nvSpPr>
            <p:cNvPr id="39" name="object 39"/>
            <p:cNvSpPr/>
            <p:nvPr/>
          </p:nvSpPr>
          <p:spPr>
            <a:xfrm>
              <a:off x="5975055" y="3901950"/>
              <a:ext cx="1381125" cy="1438910"/>
            </a:xfrm>
            <a:custGeom>
              <a:rect l="l" t="t" r="r" b="b"/>
              <a:pathLst>
                <a:path w="1381125" h="1438910">
                  <a:moveTo>
                    <a:pt x="0" y="1438521"/>
                  </a:moveTo>
                  <a:lnTo>
                    <a:pt x="0" y="1438521"/>
                  </a:lnTo>
                  <a:lnTo>
                    <a:pt x="118672" y="1438521"/>
                  </a:lnTo>
                  <a:lnTo>
                    <a:pt x="135191" y="1430389"/>
                  </a:lnTo>
                  <a:lnTo>
                    <a:pt x="152386" y="1430389"/>
                  </a:lnTo>
                  <a:lnTo>
                    <a:pt x="168905" y="1430389"/>
                  </a:lnTo>
                  <a:lnTo>
                    <a:pt x="186099" y="1421353"/>
                  </a:lnTo>
                  <a:lnTo>
                    <a:pt x="202619" y="1412317"/>
                  </a:lnTo>
                  <a:lnTo>
                    <a:pt x="225544" y="1404185"/>
                  </a:lnTo>
                  <a:lnTo>
                    <a:pt x="242401" y="1395149"/>
                  </a:lnTo>
                  <a:lnTo>
                    <a:pt x="259595" y="1377077"/>
                  </a:lnTo>
                  <a:lnTo>
                    <a:pt x="276114" y="1359909"/>
                  </a:lnTo>
                  <a:lnTo>
                    <a:pt x="293308" y="1342740"/>
                  </a:lnTo>
                  <a:lnTo>
                    <a:pt x="309828" y="1315632"/>
                  </a:lnTo>
                  <a:lnTo>
                    <a:pt x="327022" y="1281296"/>
                  </a:lnTo>
                  <a:lnTo>
                    <a:pt x="343542" y="1246056"/>
                  </a:lnTo>
                  <a:lnTo>
                    <a:pt x="360736" y="1201780"/>
                  </a:lnTo>
                  <a:lnTo>
                    <a:pt x="377593" y="1158407"/>
                  </a:lnTo>
                  <a:lnTo>
                    <a:pt x="394787" y="1105095"/>
                  </a:lnTo>
                  <a:lnTo>
                    <a:pt x="411306" y="1043651"/>
                  </a:lnTo>
                  <a:lnTo>
                    <a:pt x="428500" y="974074"/>
                  </a:lnTo>
                  <a:lnTo>
                    <a:pt x="445694" y="903594"/>
                  </a:lnTo>
                  <a:lnTo>
                    <a:pt x="467945" y="824981"/>
                  </a:lnTo>
                  <a:lnTo>
                    <a:pt x="484465" y="745464"/>
                  </a:lnTo>
                  <a:lnTo>
                    <a:pt x="501659" y="658720"/>
                  </a:lnTo>
                  <a:lnTo>
                    <a:pt x="518516" y="570167"/>
                  </a:lnTo>
                  <a:lnTo>
                    <a:pt x="535373" y="482519"/>
                  </a:lnTo>
                  <a:lnTo>
                    <a:pt x="552566" y="394870"/>
                  </a:lnTo>
                  <a:lnTo>
                    <a:pt x="569423" y="316257"/>
                  </a:lnTo>
                  <a:lnTo>
                    <a:pt x="586618" y="237645"/>
                  </a:lnTo>
                  <a:lnTo>
                    <a:pt x="603137" y="176200"/>
                  </a:lnTo>
                  <a:lnTo>
                    <a:pt x="620331" y="114756"/>
                  </a:lnTo>
                  <a:lnTo>
                    <a:pt x="636851" y="61444"/>
                  </a:lnTo>
                  <a:lnTo>
                    <a:pt x="654044" y="35240"/>
                  </a:lnTo>
                  <a:lnTo>
                    <a:pt x="670564" y="9035"/>
                  </a:lnTo>
                  <a:lnTo>
                    <a:pt x="693489" y="0"/>
                  </a:lnTo>
                  <a:lnTo>
                    <a:pt x="710346" y="9035"/>
                  </a:lnTo>
                  <a:lnTo>
                    <a:pt x="727204" y="35240"/>
                  </a:lnTo>
                  <a:lnTo>
                    <a:pt x="744060" y="61444"/>
                  </a:lnTo>
                  <a:lnTo>
                    <a:pt x="761254" y="114756"/>
                  </a:lnTo>
                  <a:lnTo>
                    <a:pt x="777773" y="176200"/>
                  </a:lnTo>
                  <a:lnTo>
                    <a:pt x="794968" y="237645"/>
                  </a:lnTo>
                  <a:lnTo>
                    <a:pt x="811488" y="316257"/>
                  </a:lnTo>
                  <a:lnTo>
                    <a:pt x="828681" y="394870"/>
                  </a:lnTo>
                  <a:lnTo>
                    <a:pt x="845538" y="482519"/>
                  </a:lnTo>
                  <a:lnTo>
                    <a:pt x="862395" y="570167"/>
                  </a:lnTo>
                  <a:lnTo>
                    <a:pt x="879252" y="658720"/>
                  </a:lnTo>
                  <a:lnTo>
                    <a:pt x="896446" y="745464"/>
                  </a:lnTo>
                  <a:lnTo>
                    <a:pt x="912965" y="824981"/>
                  </a:lnTo>
                  <a:lnTo>
                    <a:pt x="935891" y="903594"/>
                  </a:lnTo>
                  <a:lnTo>
                    <a:pt x="952411" y="974074"/>
                  </a:lnTo>
                  <a:lnTo>
                    <a:pt x="969604" y="1043651"/>
                  </a:lnTo>
                  <a:lnTo>
                    <a:pt x="986124" y="1105095"/>
                  </a:lnTo>
                  <a:lnTo>
                    <a:pt x="1003318" y="1158407"/>
                  </a:lnTo>
                  <a:lnTo>
                    <a:pt x="1020175" y="1201780"/>
                  </a:lnTo>
                  <a:lnTo>
                    <a:pt x="1037369" y="1246056"/>
                  </a:lnTo>
                  <a:lnTo>
                    <a:pt x="1053888" y="1281296"/>
                  </a:lnTo>
                  <a:lnTo>
                    <a:pt x="1071083" y="1315632"/>
                  </a:lnTo>
                  <a:lnTo>
                    <a:pt x="1104796" y="1359909"/>
                  </a:lnTo>
                  <a:lnTo>
                    <a:pt x="1121990" y="1377077"/>
                  </a:lnTo>
                  <a:lnTo>
                    <a:pt x="1138509" y="1395149"/>
                  </a:lnTo>
                  <a:lnTo>
                    <a:pt x="1155704" y="1404185"/>
                  </a:lnTo>
                  <a:lnTo>
                    <a:pt x="1178292" y="1412317"/>
                  </a:lnTo>
                  <a:lnTo>
                    <a:pt x="1195149" y="1421353"/>
                  </a:lnTo>
                  <a:lnTo>
                    <a:pt x="1212006" y="1430389"/>
                  </a:lnTo>
                  <a:lnTo>
                    <a:pt x="1229199" y="1430389"/>
                  </a:lnTo>
                  <a:lnTo>
                    <a:pt x="1245719" y="1430389"/>
                  </a:lnTo>
                  <a:lnTo>
                    <a:pt x="1262913" y="1438521"/>
                  </a:lnTo>
                  <a:lnTo>
                    <a:pt x="1279433" y="1438521"/>
                  </a:lnTo>
                  <a:lnTo>
                    <a:pt x="1296627" y="1438521"/>
                  </a:lnTo>
                  <a:lnTo>
                    <a:pt x="1313484" y="1438521"/>
                  </a:lnTo>
                  <a:lnTo>
                    <a:pt x="1330340" y="1438521"/>
                  </a:lnTo>
                  <a:lnTo>
                    <a:pt x="1347198" y="1438521"/>
                  </a:lnTo>
                  <a:lnTo>
                    <a:pt x="1364391" y="1438521"/>
                  </a:lnTo>
                  <a:lnTo>
                    <a:pt x="1380911" y="1438521"/>
                  </a:lnTo>
                </a:path>
              </a:pathLst>
            </a:custGeom>
            <a:ln w="38100">
              <a:solidFill>
                <a:srgbClr val="143047"/>
              </a:solidFill>
            </a:ln>
          </p:spPr>
          <p:txBody>
            <a:bodyPr wrap="square" lIns="0" tIns="0" rIns="0" bIns="0" rtlCol="0"/>
            <a:lstStyle/>
            <a:p/>
          </p:txBody>
        </p:sp>
        <p:sp>
          <p:nvSpPr>
            <p:cNvPr id="40" name="object 40"/>
            <p:cNvSpPr/>
            <p:nvPr/>
          </p:nvSpPr>
          <p:spPr>
            <a:xfrm>
              <a:off x="5960667" y="3773560"/>
              <a:ext cx="10160" cy="2280920"/>
            </a:xfrm>
            <a:custGeom>
              <a:rect l="l" t="t" r="r" b="b"/>
              <a:pathLst>
                <a:path w="10160" h="2280920">
                  <a:moveTo>
                    <a:pt x="10071" y="2280501"/>
                  </a:moveTo>
                  <a:lnTo>
                    <a:pt x="0" y="0"/>
                  </a:lnTo>
                </a:path>
              </a:pathLst>
            </a:custGeom>
            <a:ln w="38099">
              <a:solidFill>
                <a:srgbClr val="E4C244"/>
              </a:solidFill>
            </a:ln>
          </p:spPr>
          <p:txBody>
            <a:bodyPr wrap="square" lIns="0" tIns="0" rIns="0" bIns="0" rtlCol="0"/>
            <a:lstStyle/>
            <a:p/>
          </p:txBody>
        </p:sp>
      </p:grpSp>
      <p:sp>
        <p:nvSpPr>
          <p:cNvPr id="41" name="object 41"/>
          <p:cNvSpPr txBox="1"/>
          <p:nvPr/>
        </p:nvSpPr>
        <p:spPr>
          <a:xfrm>
            <a:off x="330200" y="1629762"/>
            <a:ext cx="7877809" cy="895350"/>
          </a:xfrm>
          <a:prstGeom prst="rect">
            <a:avLst/>
          </a:prstGeom>
        </p:spPr>
        <p:txBody>
          <a:bodyPr vert="horz" wrap="square" lIns="0" tIns="130810" rIns="0" bIns="0" rtlCol="0">
            <a:spAutoFit/>
          </a:bodyPr>
          <a:lstStyle/>
          <a:p>
            <a:pPr marL="245110" indent="-233045">
              <a:lnSpc>
                <a:spcPct val="100000"/>
              </a:lnSpc>
              <a:spcBef>
                <a:spcPts val="1030"/>
              </a:spcBef>
              <a:buSzPct val="97500"/>
              <a:buFont typeface="Wingdings"/>
              <a:buChar char=""/>
              <a:tabLst>
                <a:tab pos="245745"/>
              </a:tabLst>
            </a:pPr>
            <a:r>
              <a:rPr sz="2000" spc="-5">
                <a:solidFill>
                  <a:srgbClr val="2C3766"/>
                </a:solidFill>
                <a:latin typeface="宋体"/>
                <a:cs typeface="宋体"/>
              </a:rPr>
              <a:t>是指随时间变化的偏倚值。</a:t>
            </a:r>
            <a:endParaRPr sz="2000">
              <a:latin typeface="宋体"/>
              <a:cs typeface="宋体"/>
            </a:endParaRPr>
          </a:p>
          <a:p>
            <a:pPr marL="245110" indent="-233045">
              <a:lnSpc>
                <a:spcPct val="100000"/>
              </a:lnSpc>
              <a:spcBef>
                <a:spcPts val="994"/>
              </a:spcBef>
              <a:buSzPct val="97500"/>
              <a:buFont typeface="Wingdings"/>
              <a:buChar char=""/>
              <a:tabLst>
                <a:tab pos="245745"/>
              </a:tabLst>
            </a:pPr>
            <a:r>
              <a:rPr sz="2000" spc="-5">
                <a:solidFill>
                  <a:srgbClr val="2C3766"/>
                </a:solidFill>
                <a:latin typeface="宋体"/>
                <a:cs typeface="宋体"/>
              </a:rPr>
              <a:t>根据时间的推移测量结果互不相同时，说明该测量系统缺乏稳定性。</a:t>
            </a:r>
            <a:endParaRPr sz="2000">
              <a:latin typeface="宋体"/>
              <a:cs typeface="宋体"/>
            </a:endParaRPr>
          </a:p>
        </p:txBody>
      </p:sp>
      <p:sp>
        <p:nvSpPr>
          <p:cNvPr id="42" name="object 42"/>
          <p:cNvSpPr txBox="1">
            <a:spLocks noGrp="1"/>
          </p:cNvSpPr>
          <p:nvPr>
            <p:ph type="title"/>
          </p:nvPr>
        </p:nvSpPr>
        <p:spPr>
          <a:xfrm>
            <a:off x="459740" y="1095533"/>
            <a:ext cx="1447800" cy="452120"/>
          </a:xfrm>
          <a:prstGeom prst="rect">
            <a:avLst/>
          </a:prstGeom>
        </p:spPr>
        <p:txBody>
          <a:bodyPr vert="horz" wrap="square" lIns="0" tIns="12700" rIns="0" bIns="0" rtlCol="0">
            <a:spAutoFit/>
          </a:bodyPr>
          <a:lstStyle/>
          <a:p>
            <a:pPr marL="12700">
              <a:lnSpc>
                <a:spcPct val="100000"/>
              </a:lnSpc>
              <a:spcBef>
                <a:spcPts val="100"/>
              </a:spcBef>
            </a:pPr>
            <a:r>
              <a:rPr sz="2800"/>
              <a:t>6.</a:t>
            </a:r>
            <a:r>
              <a:rPr sz="2800" spc="-20"/>
              <a:t>稳定性</a:t>
            </a:r>
            <a:endParaRPr sz="28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14399" y="1195387"/>
            <a:ext cx="211138" cy="228599"/>
          </a:xfrm>
          <a:prstGeom prst="rect">
            <a:avLst/>
          </a:prstGeom>
        </p:spPr>
      </p:pic>
      <p:grpSp>
        <p:nvGrpSpPr>
          <p:cNvPr id="3" name="object 3"/>
          <p:cNvGrpSpPr/>
          <p:nvPr/>
        </p:nvGrpSpPr>
        <p:grpSpPr>
          <a:xfrm>
            <a:off x="1195387" y="990600"/>
            <a:ext cx="5486400" cy="518795"/>
            <a:chOff x="1195387" y="990600"/>
            <a:chExt cx="5486400" cy="518795"/>
          </a:xfrm>
        </p:grpSpPr>
        <p:pic>
          <p:nvPicPr>
            <p:cNvPr id="4" name="object 4"/>
            <p:cNvPicPr/>
            <p:nvPr/>
          </p:nvPicPr>
          <p:blipFill>
            <a:blip r:embed="rId3"/>
            <a:stretch>
              <a:fillRect/>
            </a:stretch>
          </p:blipFill>
          <p:spPr>
            <a:xfrm>
              <a:off x="4079875" y="1143000"/>
              <a:ext cx="2601911" cy="152400"/>
            </a:xfrm>
            <a:prstGeom prst="rect">
              <a:avLst/>
            </a:prstGeom>
          </p:spPr>
        </p:pic>
        <p:sp>
          <p:nvSpPr>
            <p:cNvPr id="5" name="object 5"/>
            <p:cNvSpPr/>
            <p:nvPr/>
          </p:nvSpPr>
          <p:spPr>
            <a:xfrm>
              <a:off x="1195387" y="990600"/>
              <a:ext cx="3533140" cy="518795"/>
            </a:xfrm>
            <a:custGeom>
              <a:rect l="l" t="t" r="r" b="b"/>
              <a:pathLst>
                <a:path w="3533140" h="518794">
                  <a:moveTo>
                    <a:pt x="3532540" y="518677"/>
                  </a:moveTo>
                  <a:lnTo>
                    <a:pt x="0" y="518677"/>
                  </a:lnTo>
                  <a:lnTo>
                    <a:pt x="0" y="0"/>
                  </a:lnTo>
                  <a:lnTo>
                    <a:pt x="3532540" y="0"/>
                  </a:lnTo>
                  <a:lnTo>
                    <a:pt x="3532540" y="518677"/>
                  </a:lnTo>
                  <a:close/>
                </a:path>
              </a:pathLst>
            </a:custGeom>
            <a:solidFill>
              <a:srgbClr val="66FFFF"/>
            </a:solidFill>
          </p:spPr>
          <p:txBody>
            <a:bodyPr wrap="square" lIns="0" tIns="0" rIns="0" bIns="0" rtlCol="0"/>
            <a:lstStyle/>
            <a:p/>
          </p:txBody>
        </p:sp>
      </p:grpSp>
      <p:sp>
        <p:nvSpPr>
          <p:cNvPr id="6" name="object 6"/>
          <p:cNvSpPr txBox="1">
            <a:spLocks noGrp="1"/>
          </p:cNvSpPr>
          <p:nvPr>
            <p:ph type="title"/>
          </p:nvPr>
        </p:nvSpPr>
        <p:spPr>
          <a:xfrm>
            <a:off x="1274127" y="1034732"/>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测量数据五种类型</a:t>
            </a:r>
            <a:endParaRPr sz="2800">
              <a:latin typeface="Microsoft JhengHei"/>
              <a:cs typeface="Microsoft JhengHei"/>
            </a:endParaRPr>
          </a:p>
        </p:txBody>
      </p:sp>
      <p:sp>
        <p:nvSpPr>
          <p:cNvPr id="7" name="object 7"/>
          <p:cNvSpPr txBox="1"/>
          <p:nvPr/>
        </p:nvSpPr>
        <p:spPr>
          <a:xfrm>
            <a:off x="6716044" y="990600"/>
            <a:ext cx="1338580" cy="518795"/>
          </a:xfrm>
          <a:prstGeom prst="rect">
            <a:avLst/>
          </a:prstGeom>
          <a:ln w="57150">
            <a:solidFill>
              <a:srgbClr val="FF6600"/>
            </a:solidFill>
          </a:ln>
        </p:spPr>
        <p:txBody>
          <a:bodyPr vert="horz" wrap="square" lIns="0" tIns="56515" rIns="0" bIns="0" rtlCol="0">
            <a:spAutoFit/>
          </a:bodyPr>
          <a:lstStyle/>
          <a:p>
            <a:pPr marL="135255">
              <a:lnSpc>
                <a:spcPct val="100000"/>
              </a:lnSpc>
              <a:spcBef>
                <a:spcPts val="445"/>
              </a:spcBef>
            </a:pPr>
            <a:r>
              <a:rPr sz="2800" spc="-20">
                <a:solidFill>
                  <a:srgbClr val="2C3766"/>
                </a:solidFill>
                <a:latin typeface="黑体"/>
                <a:cs typeface="黑体"/>
              </a:rPr>
              <a:t>稳定性</a:t>
            </a:r>
            <a:endParaRPr sz="2800">
              <a:latin typeface="黑体"/>
              <a:cs typeface="黑体"/>
            </a:endParaRPr>
          </a:p>
        </p:txBody>
      </p:sp>
      <p:sp>
        <p:nvSpPr>
          <p:cNvPr id="8" name="object 8"/>
          <p:cNvSpPr txBox="1"/>
          <p:nvPr/>
        </p:nvSpPr>
        <p:spPr>
          <a:xfrm>
            <a:off x="535939" y="3096102"/>
            <a:ext cx="3683000" cy="848360"/>
          </a:xfrm>
          <a:prstGeom prst="rect">
            <a:avLst/>
          </a:prstGeom>
        </p:spPr>
        <p:txBody>
          <a:bodyPr vert="horz" wrap="square" lIns="0" tIns="12700" rIns="0" bIns="0" rtlCol="0">
            <a:spAutoFit/>
          </a:bodyPr>
          <a:lstStyle/>
          <a:p>
            <a:pPr marL="12700" marR="5080" algn="just">
              <a:lnSpc>
                <a:spcPct val="100000"/>
              </a:lnSpc>
              <a:spcBef>
                <a:spcPts val="100"/>
              </a:spcBef>
            </a:pPr>
            <a:r>
              <a:rPr sz="1800" spc="-5">
                <a:solidFill>
                  <a:srgbClr val="2C3766"/>
                </a:solidFill>
                <a:latin typeface="黑体"/>
                <a:cs typeface="黑体"/>
              </a:rPr>
              <a:t>测量系统在某持续时间内测量同一样本或产品的单一特性时获得的测量值</a:t>
            </a:r>
            <a:r>
              <a:rPr sz="1800" spc="-15">
                <a:solidFill>
                  <a:srgbClr val="2C3766"/>
                </a:solidFill>
                <a:latin typeface="黑体"/>
                <a:cs typeface="黑体"/>
              </a:rPr>
              <a:t>总变差。</a:t>
            </a:r>
            <a:endParaRPr sz="1800">
              <a:latin typeface="黑体"/>
              <a:cs typeface="黑体"/>
            </a:endParaRPr>
          </a:p>
        </p:txBody>
      </p:sp>
      <p:grpSp>
        <p:nvGrpSpPr>
          <p:cNvPr id="9" name="object 9"/>
          <p:cNvGrpSpPr/>
          <p:nvPr/>
        </p:nvGrpSpPr>
        <p:grpSpPr>
          <a:xfrm>
            <a:off x="3854450" y="2500312"/>
            <a:ext cx="3837304" cy="3228975"/>
            <a:chOff x="3854450" y="2500312"/>
            <a:chExt cx="3837304" cy="3228975"/>
          </a:xfrm>
        </p:grpSpPr>
        <p:sp>
          <p:nvSpPr>
            <p:cNvPr id="10" name="object 10"/>
            <p:cNvSpPr/>
            <p:nvPr/>
          </p:nvSpPr>
          <p:spPr>
            <a:xfrm>
              <a:off x="4852987" y="3055280"/>
              <a:ext cx="2819400" cy="1136015"/>
            </a:xfrm>
            <a:custGeom>
              <a:rect l="l" t="t" r="r" b="b"/>
              <a:pathLst>
                <a:path w="2819400" h="1136014">
                  <a:moveTo>
                    <a:pt x="0" y="1135719"/>
                  </a:moveTo>
                  <a:lnTo>
                    <a:pt x="41712" y="1104053"/>
                  </a:lnTo>
                  <a:lnTo>
                    <a:pt x="83402" y="1072403"/>
                  </a:lnTo>
                  <a:lnTo>
                    <a:pt x="125049" y="1040786"/>
                  </a:lnTo>
                  <a:lnTo>
                    <a:pt x="166632" y="1009218"/>
                  </a:lnTo>
                  <a:lnTo>
                    <a:pt x="208128" y="977715"/>
                  </a:lnTo>
                  <a:lnTo>
                    <a:pt x="249517" y="946294"/>
                  </a:lnTo>
                  <a:lnTo>
                    <a:pt x="290775" y="914972"/>
                  </a:lnTo>
                  <a:lnTo>
                    <a:pt x="331883" y="883764"/>
                  </a:lnTo>
                  <a:lnTo>
                    <a:pt x="372819" y="852688"/>
                  </a:lnTo>
                  <a:lnTo>
                    <a:pt x="413560" y="821758"/>
                  </a:lnTo>
                  <a:lnTo>
                    <a:pt x="454085" y="790993"/>
                  </a:lnTo>
                  <a:lnTo>
                    <a:pt x="494373" y="760408"/>
                  </a:lnTo>
                  <a:lnTo>
                    <a:pt x="534402" y="730019"/>
                  </a:lnTo>
                  <a:lnTo>
                    <a:pt x="574150" y="699843"/>
                  </a:lnTo>
                  <a:lnTo>
                    <a:pt x="613597" y="669897"/>
                  </a:lnTo>
                  <a:lnTo>
                    <a:pt x="652720" y="640196"/>
                  </a:lnTo>
                  <a:lnTo>
                    <a:pt x="691497" y="610757"/>
                  </a:lnTo>
                  <a:lnTo>
                    <a:pt x="729908" y="581597"/>
                  </a:lnTo>
                  <a:lnTo>
                    <a:pt x="767930" y="552732"/>
                  </a:lnTo>
                  <a:lnTo>
                    <a:pt x="805543" y="524178"/>
                  </a:lnTo>
                  <a:lnTo>
                    <a:pt x="844601" y="493093"/>
                  </a:lnTo>
                  <a:lnTo>
                    <a:pt x="883072" y="459907"/>
                  </a:lnTo>
                  <a:lnTo>
                    <a:pt x="921006" y="425059"/>
                  </a:lnTo>
                  <a:lnTo>
                    <a:pt x="958454" y="388988"/>
                  </a:lnTo>
                  <a:lnTo>
                    <a:pt x="995465" y="352133"/>
                  </a:lnTo>
                  <a:lnTo>
                    <a:pt x="1032090" y="314935"/>
                  </a:lnTo>
                  <a:lnTo>
                    <a:pt x="1068380" y="277832"/>
                  </a:lnTo>
                  <a:lnTo>
                    <a:pt x="1104385" y="241264"/>
                  </a:lnTo>
                  <a:lnTo>
                    <a:pt x="1140155" y="205670"/>
                  </a:lnTo>
                  <a:lnTo>
                    <a:pt x="1175740" y="171491"/>
                  </a:lnTo>
                  <a:lnTo>
                    <a:pt x="1211191" y="139164"/>
                  </a:lnTo>
                  <a:lnTo>
                    <a:pt x="1246558" y="109130"/>
                  </a:lnTo>
                  <a:lnTo>
                    <a:pt x="1281892" y="81828"/>
                  </a:lnTo>
                  <a:lnTo>
                    <a:pt x="1317243" y="57698"/>
                  </a:lnTo>
                  <a:lnTo>
                    <a:pt x="1352660" y="37179"/>
                  </a:lnTo>
                  <a:lnTo>
                    <a:pt x="1388195" y="20710"/>
                  </a:lnTo>
                  <a:lnTo>
                    <a:pt x="1459819" y="1681"/>
                  </a:lnTo>
                  <a:lnTo>
                    <a:pt x="1496008" y="0"/>
                  </a:lnTo>
                  <a:lnTo>
                    <a:pt x="1568974" y="13762"/>
                  </a:lnTo>
                  <a:lnTo>
                    <a:pt x="1605633" y="28524"/>
                  </a:lnTo>
                  <a:lnTo>
                    <a:pt x="1642376" y="47903"/>
                  </a:lnTo>
                  <a:lnTo>
                    <a:pt x="1679177" y="71422"/>
                  </a:lnTo>
                  <a:lnTo>
                    <a:pt x="1716012" y="98603"/>
                  </a:lnTo>
                  <a:lnTo>
                    <a:pt x="1752856" y="128968"/>
                  </a:lnTo>
                  <a:lnTo>
                    <a:pt x="1789683" y="162040"/>
                  </a:lnTo>
                  <a:lnTo>
                    <a:pt x="1826468" y="197340"/>
                  </a:lnTo>
                  <a:lnTo>
                    <a:pt x="1863186" y="234392"/>
                  </a:lnTo>
                  <a:lnTo>
                    <a:pt x="1899811" y="272718"/>
                  </a:lnTo>
                  <a:lnTo>
                    <a:pt x="1936319" y="311839"/>
                  </a:lnTo>
                  <a:lnTo>
                    <a:pt x="1972685" y="351280"/>
                  </a:lnTo>
                  <a:lnTo>
                    <a:pt x="2008882" y="390560"/>
                  </a:lnTo>
                  <a:lnTo>
                    <a:pt x="2044887" y="429205"/>
                  </a:lnTo>
                  <a:lnTo>
                    <a:pt x="2080674" y="466734"/>
                  </a:lnTo>
                  <a:lnTo>
                    <a:pt x="2116217" y="502671"/>
                  </a:lnTo>
                  <a:lnTo>
                    <a:pt x="2151492" y="536539"/>
                  </a:lnTo>
                  <a:lnTo>
                    <a:pt x="2186473" y="567859"/>
                  </a:lnTo>
                  <a:lnTo>
                    <a:pt x="2226140" y="602116"/>
                  </a:lnTo>
                  <a:lnTo>
                    <a:pt x="2267084" y="637867"/>
                  </a:lnTo>
                  <a:lnTo>
                    <a:pt x="2308988" y="674792"/>
                  </a:lnTo>
                  <a:lnTo>
                    <a:pt x="2351536" y="712569"/>
                  </a:lnTo>
                  <a:lnTo>
                    <a:pt x="2394412" y="750881"/>
                  </a:lnTo>
                  <a:lnTo>
                    <a:pt x="2437299" y="789406"/>
                  </a:lnTo>
                  <a:lnTo>
                    <a:pt x="2479882" y="827824"/>
                  </a:lnTo>
                  <a:lnTo>
                    <a:pt x="2521845" y="865815"/>
                  </a:lnTo>
                  <a:lnTo>
                    <a:pt x="2562870" y="903059"/>
                  </a:lnTo>
                  <a:lnTo>
                    <a:pt x="2602643" y="939237"/>
                  </a:lnTo>
                  <a:lnTo>
                    <a:pt x="2640846" y="974027"/>
                  </a:lnTo>
                  <a:lnTo>
                    <a:pt x="2677163" y="1007111"/>
                  </a:lnTo>
                  <a:lnTo>
                    <a:pt x="2711279" y="1038167"/>
                  </a:lnTo>
                  <a:lnTo>
                    <a:pt x="2742877" y="1066876"/>
                  </a:lnTo>
                  <a:lnTo>
                    <a:pt x="2771640" y="1092918"/>
                  </a:lnTo>
                  <a:lnTo>
                    <a:pt x="2797253" y="1115972"/>
                  </a:lnTo>
                  <a:lnTo>
                    <a:pt x="2819400" y="1135719"/>
                  </a:lnTo>
                </a:path>
              </a:pathLst>
            </a:custGeom>
            <a:ln w="38100">
              <a:solidFill>
                <a:srgbClr val="FF6600"/>
              </a:solidFill>
            </a:ln>
          </p:spPr>
          <p:txBody>
            <a:bodyPr wrap="square" lIns="0" tIns="0" rIns="0" bIns="0" rtlCol="0"/>
            <a:lstStyle/>
            <a:p/>
          </p:txBody>
        </p:sp>
        <p:sp>
          <p:nvSpPr>
            <p:cNvPr id="11" name="object 11"/>
            <p:cNvSpPr/>
            <p:nvPr/>
          </p:nvSpPr>
          <p:spPr>
            <a:xfrm>
              <a:off x="3868737" y="4503080"/>
              <a:ext cx="2819400" cy="1136015"/>
            </a:xfrm>
            <a:custGeom>
              <a:rect l="l" t="t" r="r" b="b"/>
              <a:pathLst>
                <a:path w="2819400" h="1136014">
                  <a:moveTo>
                    <a:pt x="0" y="1135719"/>
                  </a:moveTo>
                  <a:lnTo>
                    <a:pt x="41712" y="1104053"/>
                  </a:lnTo>
                  <a:lnTo>
                    <a:pt x="83402" y="1072403"/>
                  </a:lnTo>
                  <a:lnTo>
                    <a:pt x="125049" y="1040786"/>
                  </a:lnTo>
                  <a:lnTo>
                    <a:pt x="166632" y="1009218"/>
                  </a:lnTo>
                  <a:lnTo>
                    <a:pt x="208128" y="977715"/>
                  </a:lnTo>
                  <a:lnTo>
                    <a:pt x="249517" y="946294"/>
                  </a:lnTo>
                  <a:lnTo>
                    <a:pt x="290775" y="914972"/>
                  </a:lnTo>
                  <a:lnTo>
                    <a:pt x="331883" y="883764"/>
                  </a:lnTo>
                  <a:lnTo>
                    <a:pt x="372819" y="852688"/>
                  </a:lnTo>
                  <a:lnTo>
                    <a:pt x="413560" y="821758"/>
                  </a:lnTo>
                  <a:lnTo>
                    <a:pt x="454085" y="790993"/>
                  </a:lnTo>
                  <a:lnTo>
                    <a:pt x="494373" y="760408"/>
                  </a:lnTo>
                  <a:lnTo>
                    <a:pt x="534402" y="730019"/>
                  </a:lnTo>
                  <a:lnTo>
                    <a:pt x="574150" y="699843"/>
                  </a:lnTo>
                  <a:lnTo>
                    <a:pt x="613597" y="669897"/>
                  </a:lnTo>
                  <a:lnTo>
                    <a:pt x="652720" y="640196"/>
                  </a:lnTo>
                  <a:lnTo>
                    <a:pt x="691497" y="610757"/>
                  </a:lnTo>
                  <a:lnTo>
                    <a:pt x="729908" y="581597"/>
                  </a:lnTo>
                  <a:lnTo>
                    <a:pt x="767930" y="552732"/>
                  </a:lnTo>
                  <a:lnTo>
                    <a:pt x="805543" y="524178"/>
                  </a:lnTo>
                  <a:lnTo>
                    <a:pt x="844601" y="493093"/>
                  </a:lnTo>
                  <a:lnTo>
                    <a:pt x="883072" y="459907"/>
                  </a:lnTo>
                  <a:lnTo>
                    <a:pt x="921006" y="425059"/>
                  </a:lnTo>
                  <a:lnTo>
                    <a:pt x="958454" y="388988"/>
                  </a:lnTo>
                  <a:lnTo>
                    <a:pt x="995465" y="352133"/>
                  </a:lnTo>
                  <a:lnTo>
                    <a:pt x="1032090" y="314935"/>
                  </a:lnTo>
                  <a:lnTo>
                    <a:pt x="1068380" y="277832"/>
                  </a:lnTo>
                  <a:lnTo>
                    <a:pt x="1104385" y="241264"/>
                  </a:lnTo>
                  <a:lnTo>
                    <a:pt x="1140155" y="205670"/>
                  </a:lnTo>
                  <a:lnTo>
                    <a:pt x="1175740" y="171491"/>
                  </a:lnTo>
                  <a:lnTo>
                    <a:pt x="1211191" y="139164"/>
                  </a:lnTo>
                  <a:lnTo>
                    <a:pt x="1246558" y="109130"/>
                  </a:lnTo>
                  <a:lnTo>
                    <a:pt x="1281892" y="81828"/>
                  </a:lnTo>
                  <a:lnTo>
                    <a:pt x="1317243" y="57698"/>
                  </a:lnTo>
                  <a:lnTo>
                    <a:pt x="1352660" y="37179"/>
                  </a:lnTo>
                  <a:lnTo>
                    <a:pt x="1388195" y="20710"/>
                  </a:lnTo>
                  <a:lnTo>
                    <a:pt x="1459819" y="1681"/>
                  </a:lnTo>
                  <a:lnTo>
                    <a:pt x="1496008" y="0"/>
                  </a:lnTo>
                  <a:lnTo>
                    <a:pt x="1568974" y="13762"/>
                  </a:lnTo>
                  <a:lnTo>
                    <a:pt x="1605633" y="28524"/>
                  </a:lnTo>
                  <a:lnTo>
                    <a:pt x="1642376" y="47903"/>
                  </a:lnTo>
                  <a:lnTo>
                    <a:pt x="1679177" y="71422"/>
                  </a:lnTo>
                  <a:lnTo>
                    <a:pt x="1716012" y="98603"/>
                  </a:lnTo>
                  <a:lnTo>
                    <a:pt x="1752856" y="128968"/>
                  </a:lnTo>
                  <a:lnTo>
                    <a:pt x="1789683" y="162040"/>
                  </a:lnTo>
                  <a:lnTo>
                    <a:pt x="1826468" y="197340"/>
                  </a:lnTo>
                  <a:lnTo>
                    <a:pt x="1863185" y="234392"/>
                  </a:lnTo>
                  <a:lnTo>
                    <a:pt x="1899811" y="272718"/>
                  </a:lnTo>
                  <a:lnTo>
                    <a:pt x="1936319" y="311839"/>
                  </a:lnTo>
                  <a:lnTo>
                    <a:pt x="1972684" y="351280"/>
                  </a:lnTo>
                  <a:lnTo>
                    <a:pt x="2008882" y="390560"/>
                  </a:lnTo>
                  <a:lnTo>
                    <a:pt x="2044887" y="429205"/>
                  </a:lnTo>
                  <a:lnTo>
                    <a:pt x="2080674" y="466734"/>
                  </a:lnTo>
                  <a:lnTo>
                    <a:pt x="2116217" y="502671"/>
                  </a:lnTo>
                  <a:lnTo>
                    <a:pt x="2151492" y="536539"/>
                  </a:lnTo>
                  <a:lnTo>
                    <a:pt x="2186473" y="567859"/>
                  </a:lnTo>
                  <a:lnTo>
                    <a:pt x="2226140" y="602116"/>
                  </a:lnTo>
                  <a:lnTo>
                    <a:pt x="2267084" y="637867"/>
                  </a:lnTo>
                  <a:lnTo>
                    <a:pt x="2308987" y="674792"/>
                  </a:lnTo>
                  <a:lnTo>
                    <a:pt x="2351535" y="712569"/>
                  </a:lnTo>
                  <a:lnTo>
                    <a:pt x="2394411" y="750881"/>
                  </a:lnTo>
                  <a:lnTo>
                    <a:pt x="2437299" y="789406"/>
                  </a:lnTo>
                  <a:lnTo>
                    <a:pt x="2479882" y="827824"/>
                  </a:lnTo>
                  <a:lnTo>
                    <a:pt x="2521845" y="865815"/>
                  </a:lnTo>
                  <a:lnTo>
                    <a:pt x="2562870" y="903059"/>
                  </a:lnTo>
                  <a:lnTo>
                    <a:pt x="2602643" y="939237"/>
                  </a:lnTo>
                  <a:lnTo>
                    <a:pt x="2640846" y="974027"/>
                  </a:lnTo>
                  <a:lnTo>
                    <a:pt x="2677163" y="1007111"/>
                  </a:lnTo>
                  <a:lnTo>
                    <a:pt x="2711279" y="1038167"/>
                  </a:lnTo>
                  <a:lnTo>
                    <a:pt x="2742877" y="1066876"/>
                  </a:lnTo>
                  <a:lnTo>
                    <a:pt x="2771640" y="1092918"/>
                  </a:lnTo>
                  <a:lnTo>
                    <a:pt x="2797253" y="1115972"/>
                  </a:lnTo>
                  <a:lnTo>
                    <a:pt x="2819400" y="1135719"/>
                  </a:lnTo>
                </a:path>
              </a:pathLst>
            </a:custGeom>
            <a:ln w="28575">
              <a:solidFill>
                <a:srgbClr val="0000FF"/>
              </a:solidFill>
            </a:ln>
          </p:spPr>
          <p:txBody>
            <a:bodyPr wrap="square" lIns="0" tIns="0" rIns="0" bIns="0" rtlCol="0"/>
            <a:lstStyle/>
            <a:p/>
          </p:txBody>
        </p:sp>
        <p:sp>
          <p:nvSpPr>
            <p:cNvPr id="12" name="object 12"/>
            <p:cNvSpPr/>
            <p:nvPr/>
          </p:nvSpPr>
          <p:spPr>
            <a:xfrm>
              <a:off x="5345112" y="2514600"/>
              <a:ext cx="1905" cy="3200400"/>
            </a:xfrm>
            <a:custGeom>
              <a:rect l="l" t="t" r="r" b="b"/>
              <a:pathLst>
                <a:path w="1904" h="3200400">
                  <a:moveTo>
                    <a:pt x="0" y="0"/>
                  </a:moveTo>
                  <a:lnTo>
                    <a:pt x="1587" y="3200400"/>
                  </a:lnTo>
                </a:path>
              </a:pathLst>
            </a:custGeom>
            <a:ln w="28575">
              <a:solidFill>
                <a:srgbClr val="0000FF"/>
              </a:solidFill>
              <a:prstDash val="sysDash"/>
            </a:ln>
          </p:spPr>
          <p:txBody>
            <a:bodyPr wrap="square" lIns="0" tIns="0" rIns="0" bIns="0" rtlCol="0"/>
            <a:lstStyle/>
            <a:p/>
          </p:txBody>
        </p:sp>
        <p:sp>
          <p:nvSpPr>
            <p:cNvPr id="13" name="object 13"/>
            <p:cNvSpPr/>
            <p:nvPr/>
          </p:nvSpPr>
          <p:spPr>
            <a:xfrm flipH="1">
              <a:off x="6330950" y="2590800"/>
              <a:ext cx="0" cy="1905000"/>
            </a:xfrm>
            <a:custGeom>
              <a:rect l="l" t="t" r="r" b="b"/>
              <a:pathLst>
                <a:path h="1905000">
                  <a:moveTo>
                    <a:pt x="0" y="0"/>
                  </a:moveTo>
                  <a:lnTo>
                    <a:pt x="0" y="1905000"/>
                  </a:lnTo>
                </a:path>
              </a:pathLst>
            </a:custGeom>
            <a:ln w="28575">
              <a:solidFill>
                <a:srgbClr val="FF6600"/>
              </a:solidFill>
              <a:prstDash val="sysDash"/>
            </a:ln>
          </p:spPr>
          <p:txBody>
            <a:bodyPr wrap="square" lIns="0" tIns="0" rIns="0" bIns="0" rtlCol="0"/>
            <a:lstStyle/>
            <a:p/>
          </p:txBody>
        </p:sp>
        <p:sp>
          <p:nvSpPr>
            <p:cNvPr id="14" name="object 14"/>
            <p:cNvSpPr/>
            <p:nvPr/>
          </p:nvSpPr>
          <p:spPr>
            <a:xfrm>
              <a:off x="5345112" y="2781299"/>
              <a:ext cx="986155" cy="76200"/>
            </a:xfrm>
            <a:custGeom>
              <a:rect l="l" t="t" r="r" b="b"/>
              <a:pathLst>
                <a:path w="986153" h="76200">
                  <a:moveTo>
                    <a:pt x="76200" y="76200"/>
                  </a:moveTo>
                  <a:lnTo>
                    <a:pt x="0" y="38100"/>
                  </a:lnTo>
                  <a:lnTo>
                    <a:pt x="76200" y="0"/>
                  </a:lnTo>
                  <a:lnTo>
                    <a:pt x="76200" y="31750"/>
                  </a:lnTo>
                  <a:lnTo>
                    <a:pt x="34290" y="31750"/>
                  </a:lnTo>
                  <a:lnTo>
                    <a:pt x="34290" y="44450"/>
                  </a:lnTo>
                  <a:lnTo>
                    <a:pt x="76200" y="44450"/>
                  </a:lnTo>
                  <a:lnTo>
                    <a:pt x="76200" y="76200"/>
                  </a:lnTo>
                  <a:close/>
                </a:path>
                <a:path w="986153" h="76200">
                  <a:moveTo>
                    <a:pt x="909637" y="76200"/>
                  </a:moveTo>
                  <a:lnTo>
                    <a:pt x="909637" y="0"/>
                  </a:lnTo>
                  <a:lnTo>
                    <a:pt x="973137" y="31750"/>
                  </a:lnTo>
                  <a:lnTo>
                    <a:pt x="951546" y="31750"/>
                  </a:lnTo>
                  <a:lnTo>
                    <a:pt x="951546" y="44450"/>
                  </a:lnTo>
                  <a:lnTo>
                    <a:pt x="973137" y="44450"/>
                  </a:lnTo>
                  <a:lnTo>
                    <a:pt x="909637" y="76200"/>
                  </a:lnTo>
                  <a:close/>
                </a:path>
                <a:path w="986153" h="76200">
                  <a:moveTo>
                    <a:pt x="76200" y="44450"/>
                  </a:moveTo>
                  <a:lnTo>
                    <a:pt x="34290" y="44450"/>
                  </a:lnTo>
                  <a:lnTo>
                    <a:pt x="34290" y="31750"/>
                  </a:lnTo>
                  <a:lnTo>
                    <a:pt x="76200" y="31750"/>
                  </a:lnTo>
                  <a:lnTo>
                    <a:pt x="76200" y="44450"/>
                  </a:lnTo>
                  <a:close/>
                </a:path>
                <a:path w="986153" h="76200">
                  <a:moveTo>
                    <a:pt x="909637" y="44450"/>
                  </a:moveTo>
                  <a:lnTo>
                    <a:pt x="76200" y="44450"/>
                  </a:lnTo>
                  <a:lnTo>
                    <a:pt x="76200" y="31750"/>
                  </a:lnTo>
                  <a:lnTo>
                    <a:pt x="909637" y="31750"/>
                  </a:lnTo>
                  <a:lnTo>
                    <a:pt x="909637" y="44450"/>
                  </a:lnTo>
                  <a:close/>
                </a:path>
                <a:path w="986153" h="76200">
                  <a:moveTo>
                    <a:pt x="973137" y="44450"/>
                  </a:moveTo>
                  <a:lnTo>
                    <a:pt x="951546" y="44450"/>
                  </a:lnTo>
                  <a:lnTo>
                    <a:pt x="951546" y="31750"/>
                  </a:lnTo>
                  <a:lnTo>
                    <a:pt x="973137" y="31750"/>
                  </a:lnTo>
                  <a:lnTo>
                    <a:pt x="985837" y="38100"/>
                  </a:lnTo>
                  <a:lnTo>
                    <a:pt x="973137" y="44450"/>
                  </a:lnTo>
                  <a:close/>
                </a:path>
              </a:pathLst>
            </a:custGeom>
            <a:solidFill>
              <a:srgbClr val="2C3766"/>
            </a:solidFill>
          </p:spPr>
          <p:txBody>
            <a:bodyPr wrap="square" lIns="0" tIns="0" rIns="0" bIns="0" rtlCol="0"/>
            <a:lstStyle/>
            <a:p/>
          </p:txBody>
        </p:sp>
      </p:grpSp>
      <p:sp>
        <p:nvSpPr>
          <p:cNvPr id="15" name="object 15"/>
          <p:cNvSpPr txBox="1"/>
          <p:nvPr/>
        </p:nvSpPr>
        <p:spPr>
          <a:xfrm>
            <a:off x="6760529" y="5358284"/>
            <a:ext cx="660400"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2C3766"/>
                </a:solidFill>
                <a:latin typeface="宋体"/>
                <a:cs typeface="宋体"/>
              </a:rPr>
              <a:t>时间</a:t>
            </a:r>
            <a:r>
              <a:rPr sz="2000" spc="-50">
                <a:solidFill>
                  <a:srgbClr val="2C3766"/>
                </a:solidFill>
                <a:latin typeface="Times New Roman"/>
                <a:cs typeface="Times New Roman"/>
              </a:rPr>
              <a:t>1</a:t>
            </a:r>
            <a:endParaRPr sz="2000">
              <a:latin typeface="Times New Roman"/>
              <a:cs typeface="Times New Roman"/>
            </a:endParaRPr>
          </a:p>
        </p:txBody>
      </p:sp>
      <p:sp>
        <p:nvSpPr>
          <p:cNvPr id="16" name="object 16"/>
          <p:cNvSpPr txBox="1"/>
          <p:nvPr/>
        </p:nvSpPr>
        <p:spPr>
          <a:xfrm>
            <a:off x="7746364" y="3986684"/>
            <a:ext cx="660400"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2C3766"/>
                </a:solidFill>
                <a:latin typeface="宋体"/>
                <a:cs typeface="宋体"/>
              </a:rPr>
              <a:t>时间</a:t>
            </a:r>
            <a:r>
              <a:rPr sz="2000" spc="-50">
                <a:solidFill>
                  <a:srgbClr val="2C3766"/>
                </a:solidFill>
                <a:latin typeface="Times New Roman"/>
                <a:cs typeface="Times New Roman"/>
              </a:rPr>
              <a:t>2</a:t>
            </a:r>
            <a:endParaRPr sz="2000">
              <a:latin typeface="Times New Roman"/>
              <a:cs typeface="Times New Roman"/>
            </a:endParaRPr>
          </a:p>
        </p:txBody>
      </p:sp>
      <p:sp>
        <p:nvSpPr>
          <p:cNvPr id="17" name="object 17"/>
          <p:cNvSpPr txBox="1"/>
          <p:nvPr/>
        </p:nvSpPr>
        <p:spPr>
          <a:xfrm>
            <a:off x="6549389" y="2634932"/>
            <a:ext cx="736600" cy="878840"/>
          </a:xfrm>
          <a:prstGeom prst="rect">
            <a:avLst/>
          </a:prstGeom>
        </p:spPr>
        <p:txBody>
          <a:bodyPr vert="horz" wrap="square" lIns="0" tIns="12700" rIns="0" bIns="0" rtlCol="0">
            <a:spAutoFit/>
          </a:bodyPr>
          <a:lstStyle/>
          <a:p>
            <a:pPr marL="12700" marR="5080">
              <a:lnSpc>
                <a:spcPct val="100000"/>
              </a:lnSpc>
              <a:spcBef>
                <a:spcPts val="100"/>
              </a:spcBef>
            </a:pPr>
            <a:r>
              <a:rPr sz="2800" spc="-25">
                <a:solidFill>
                  <a:srgbClr val="2C3766"/>
                </a:solidFill>
                <a:latin typeface="宋体"/>
                <a:cs typeface="宋体"/>
              </a:rPr>
              <a:t>稳定</a:t>
            </a:r>
            <a:r>
              <a:rPr sz="2800" spc="-50">
                <a:solidFill>
                  <a:srgbClr val="2C3766"/>
                </a:solidFill>
                <a:latin typeface="宋体"/>
                <a:cs typeface="宋体"/>
              </a:rPr>
              <a:t>性</a:t>
            </a:r>
            <a:endParaRPr sz="28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7387" y="1639887"/>
            <a:ext cx="6972300" cy="756920"/>
          </a:xfrm>
          <a:prstGeom prst="rect">
            <a:avLst/>
          </a:prstGeom>
        </p:spPr>
        <p:txBody>
          <a:bodyPr vert="horz" wrap="square" lIns="0" tIns="12700" rIns="0" bIns="0" rtlCol="0">
            <a:spAutoFit/>
          </a:bodyPr>
          <a:lstStyle/>
          <a:p>
            <a:pPr marL="12700" marR="5080" indent="342900">
              <a:lnSpc>
                <a:spcPct val="120000"/>
              </a:lnSpc>
              <a:spcBef>
                <a:spcPts val="100"/>
              </a:spcBef>
              <a:buClr>
                <a:srgbClr val="000000"/>
              </a:buClr>
              <a:buSzPct val="102500"/>
              <a:buFont typeface="Wingdings"/>
              <a:buChar char=""/>
              <a:tabLst>
                <a:tab pos="355600"/>
              </a:tabLst>
            </a:pPr>
            <a:r>
              <a:rPr sz="2000" spc="-5">
                <a:solidFill>
                  <a:srgbClr val="2C3766"/>
                </a:solidFill>
                <a:latin typeface="宋体"/>
                <a:cs typeface="宋体"/>
              </a:rPr>
              <a:t>由一个人使用同一量具，对同一被测特性进行多次重复测量所得结果之间的偏差，即为测量系统的重复性。</a:t>
            </a:r>
            <a:endParaRPr sz="2000">
              <a:latin typeface="宋体"/>
              <a:cs typeface="宋体"/>
            </a:endParaRPr>
          </a:p>
        </p:txBody>
      </p:sp>
      <p:sp>
        <p:nvSpPr>
          <p:cNvPr id="3" name="object 3"/>
          <p:cNvSpPr txBox="1"/>
          <p:nvPr/>
        </p:nvSpPr>
        <p:spPr>
          <a:xfrm>
            <a:off x="3017837" y="3048000"/>
            <a:ext cx="1381125" cy="346710"/>
          </a:xfrm>
          <a:prstGeom prst="rect">
            <a:avLst/>
          </a:prstGeom>
          <a:solidFill>
            <a:srgbClr val="FFFFFF"/>
          </a:solidFill>
          <a:ln w="12700">
            <a:solidFill>
              <a:srgbClr val="2C3766"/>
            </a:solidFill>
          </a:ln>
        </p:spPr>
        <p:txBody>
          <a:bodyPr vert="horz" wrap="square" lIns="0" tIns="50800" rIns="0" bIns="0" rtlCol="0">
            <a:spAutoFit/>
          </a:bodyPr>
          <a:lstStyle/>
          <a:p>
            <a:pPr marL="385445">
              <a:lnSpc>
                <a:spcPct val="100000"/>
              </a:lnSpc>
              <a:spcBef>
                <a:spcPts val="400"/>
              </a:spcBef>
            </a:pPr>
            <a:r>
              <a:rPr sz="1600" b="1" spc="-20">
                <a:solidFill>
                  <a:srgbClr val="2C3766"/>
                </a:solidFill>
                <a:latin typeface="Microsoft JhengHei"/>
                <a:cs typeface="Microsoft JhengHei"/>
              </a:rPr>
              <a:t>真实值</a:t>
            </a:r>
            <a:endParaRPr sz="1600">
              <a:latin typeface="Microsoft JhengHei"/>
              <a:cs typeface="Microsoft JhengHei"/>
            </a:endParaRPr>
          </a:p>
        </p:txBody>
      </p:sp>
      <p:grpSp>
        <p:nvGrpSpPr>
          <p:cNvPr id="4" name="object 4"/>
          <p:cNvGrpSpPr/>
          <p:nvPr/>
        </p:nvGrpSpPr>
        <p:grpSpPr>
          <a:xfrm>
            <a:off x="2139950" y="3994480"/>
            <a:ext cx="5498465" cy="1781810"/>
            <a:chOff x="2139950" y="3994480"/>
            <a:chExt cx="5498465" cy="1781810"/>
          </a:xfrm>
        </p:grpSpPr>
        <p:sp>
          <p:nvSpPr>
            <p:cNvPr id="5" name="object 5"/>
            <p:cNvSpPr/>
            <p:nvPr/>
          </p:nvSpPr>
          <p:spPr>
            <a:xfrm flipH="1">
              <a:off x="2755900" y="4043407"/>
              <a:ext cx="0" cy="1694814"/>
            </a:xfrm>
            <a:custGeom>
              <a:rect l="l" t="t" r="r" b="b"/>
              <a:pathLst>
                <a:path h="1694814">
                  <a:moveTo>
                    <a:pt x="0" y="0"/>
                  </a:moveTo>
                  <a:lnTo>
                    <a:pt x="0" y="1694771"/>
                  </a:lnTo>
                </a:path>
              </a:pathLst>
            </a:custGeom>
            <a:ln w="38100">
              <a:solidFill>
                <a:srgbClr val="2C3766"/>
              </a:solidFill>
            </a:ln>
          </p:spPr>
          <p:txBody>
            <a:bodyPr wrap="square" lIns="0" tIns="0" rIns="0" bIns="0" rtlCol="0"/>
            <a:lstStyle/>
            <a:p/>
          </p:txBody>
        </p:sp>
        <p:sp>
          <p:nvSpPr>
            <p:cNvPr id="6" name="object 6"/>
            <p:cNvSpPr/>
            <p:nvPr/>
          </p:nvSpPr>
          <p:spPr>
            <a:xfrm>
              <a:off x="2159000" y="4013530"/>
              <a:ext cx="1193800" cy="1691005"/>
            </a:xfrm>
            <a:custGeom>
              <a:rect l="l" t="t" r="r" b="b"/>
              <a:pathLst>
                <a:path w="1193800" h="1691004">
                  <a:moveTo>
                    <a:pt x="0" y="1690697"/>
                  </a:moveTo>
                  <a:lnTo>
                    <a:pt x="0" y="1690697"/>
                  </a:lnTo>
                  <a:lnTo>
                    <a:pt x="102567" y="1690697"/>
                  </a:lnTo>
                  <a:lnTo>
                    <a:pt x="116844" y="1681140"/>
                  </a:lnTo>
                  <a:lnTo>
                    <a:pt x="131705" y="1681140"/>
                  </a:lnTo>
                  <a:lnTo>
                    <a:pt x="145983" y="1681140"/>
                  </a:lnTo>
                  <a:lnTo>
                    <a:pt x="160844" y="1670519"/>
                  </a:lnTo>
                  <a:lnTo>
                    <a:pt x="175121" y="1659899"/>
                  </a:lnTo>
                  <a:lnTo>
                    <a:pt x="194935" y="1650341"/>
                  </a:lnTo>
                  <a:lnTo>
                    <a:pt x="209505" y="1639722"/>
                  </a:lnTo>
                  <a:lnTo>
                    <a:pt x="224365" y="1618482"/>
                  </a:lnTo>
                  <a:lnTo>
                    <a:pt x="238643" y="1598303"/>
                  </a:lnTo>
                  <a:lnTo>
                    <a:pt x="253504" y="1578126"/>
                  </a:lnTo>
                  <a:lnTo>
                    <a:pt x="267781" y="1546266"/>
                  </a:lnTo>
                  <a:lnTo>
                    <a:pt x="282642" y="1505910"/>
                  </a:lnTo>
                  <a:lnTo>
                    <a:pt x="296920" y="1464492"/>
                  </a:lnTo>
                  <a:lnTo>
                    <a:pt x="311780" y="1412454"/>
                  </a:lnTo>
                  <a:lnTo>
                    <a:pt x="326350" y="1361478"/>
                  </a:lnTo>
                  <a:lnTo>
                    <a:pt x="341210" y="1298821"/>
                  </a:lnTo>
                  <a:lnTo>
                    <a:pt x="355488" y="1226605"/>
                  </a:lnTo>
                  <a:lnTo>
                    <a:pt x="370349" y="1144831"/>
                  </a:lnTo>
                  <a:lnTo>
                    <a:pt x="385209" y="1061996"/>
                  </a:lnTo>
                  <a:lnTo>
                    <a:pt x="404441" y="969602"/>
                  </a:lnTo>
                  <a:lnTo>
                    <a:pt x="418718" y="876146"/>
                  </a:lnTo>
                  <a:lnTo>
                    <a:pt x="433579" y="774194"/>
                  </a:lnTo>
                  <a:lnTo>
                    <a:pt x="448148" y="670119"/>
                  </a:lnTo>
                  <a:lnTo>
                    <a:pt x="462717" y="567106"/>
                  </a:lnTo>
                  <a:lnTo>
                    <a:pt x="477578" y="464092"/>
                  </a:lnTo>
                  <a:lnTo>
                    <a:pt x="492147" y="371698"/>
                  </a:lnTo>
                  <a:lnTo>
                    <a:pt x="507008" y="279305"/>
                  </a:lnTo>
                  <a:lnTo>
                    <a:pt x="521286" y="207089"/>
                  </a:lnTo>
                  <a:lnTo>
                    <a:pt x="536146" y="134873"/>
                  </a:lnTo>
                  <a:lnTo>
                    <a:pt x="550424" y="72215"/>
                  </a:lnTo>
                  <a:lnTo>
                    <a:pt x="565284" y="41418"/>
                  </a:lnTo>
                  <a:lnTo>
                    <a:pt x="579562" y="10619"/>
                  </a:lnTo>
                  <a:lnTo>
                    <a:pt x="599376" y="0"/>
                  </a:lnTo>
                  <a:lnTo>
                    <a:pt x="613946" y="10619"/>
                  </a:lnTo>
                  <a:lnTo>
                    <a:pt x="628515" y="41418"/>
                  </a:lnTo>
                  <a:lnTo>
                    <a:pt x="643084" y="72215"/>
                  </a:lnTo>
                  <a:lnTo>
                    <a:pt x="657944" y="134873"/>
                  </a:lnTo>
                  <a:lnTo>
                    <a:pt x="672222" y="207089"/>
                  </a:lnTo>
                  <a:lnTo>
                    <a:pt x="687083" y="279305"/>
                  </a:lnTo>
                  <a:lnTo>
                    <a:pt x="701361" y="371698"/>
                  </a:lnTo>
                  <a:lnTo>
                    <a:pt x="716221" y="464092"/>
                  </a:lnTo>
                  <a:lnTo>
                    <a:pt x="730791" y="567106"/>
                  </a:lnTo>
                  <a:lnTo>
                    <a:pt x="745360" y="670119"/>
                  </a:lnTo>
                  <a:lnTo>
                    <a:pt x="759929" y="774194"/>
                  </a:lnTo>
                  <a:lnTo>
                    <a:pt x="774789" y="876146"/>
                  </a:lnTo>
                  <a:lnTo>
                    <a:pt x="789067" y="969602"/>
                  </a:lnTo>
                  <a:lnTo>
                    <a:pt x="808881" y="1061996"/>
                  </a:lnTo>
                  <a:lnTo>
                    <a:pt x="823159" y="1144831"/>
                  </a:lnTo>
                  <a:lnTo>
                    <a:pt x="838020" y="1226605"/>
                  </a:lnTo>
                  <a:lnTo>
                    <a:pt x="852298" y="1298821"/>
                  </a:lnTo>
                  <a:lnTo>
                    <a:pt x="867158" y="1361478"/>
                  </a:lnTo>
                  <a:lnTo>
                    <a:pt x="881727" y="1412454"/>
                  </a:lnTo>
                  <a:lnTo>
                    <a:pt x="896588" y="1464492"/>
                  </a:lnTo>
                  <a:lnTo>
                    <a:pt x="910866" y="1505910"/>
                  </a:lnTo>
                  <a:lnTo>
                    <a:pt x="925726" y="1546266"/>
                  </a:lnTo>
                  <a:lnTo>
                    <a:pt x="954865" y="1598303"/>
                  </a:lnTo>
                  <a:lnTo>
                    <a:pt x="969725" y="1618482"/>
                  </a:lnTo>
                  <a:lnTo>
                    <a:pt x="984003" y="1639722"/>
                  </a:lnTo>
                  <a:lnTo>
                    <a:pt x="998864" y="1650341"/>
                  </a:lnTo>
                  <a:lnTo>
                    <a:pt x="1018386" y="1659899"/>
                  </a:lnTo>
                  <a:lnTo>
                    <a:pt x="1032956" y="1670519"/>
                  </a:lnTo>
                  <a:lnTo>
                    <a:pt x="1047525" y="1681140"/>
                  </a:lnTo>
                  <a:lnTo>
                    <a:pt x="1062385" y="1681140"/>
                  </a:lnTo>
                  <a:lnTo>
                    <a:pt x="1076663" y="1681140"/>
                  </a:lnTo>
                  <a:lnTo>
                    <a:pt x="1091524" y="1690697"/>
                  </a:lnTo>
                  <a:lnTo>
                    <a:pt x="1105802" y="1690697"/>
                  </a:lnTo>
                  <a:lnTo>
                    <a:pt x="1120662" y="1690697"/>
                  </a:lnTo>
                  <a:lnTo>
                    <a:pt x="1135232" y="1690697"/>
                  </a:lnTo>
                  <a:lnTo>
                    <a:pt x="1149800" y="1690697"/>
                  </a:lnTo>
                  <a:lnTo>
                    <a:pt x="1164370" y="1690697"/>
                  </a:lnTo>
                  <a:lnTo>
                    <a:pt x="1179230" y="1690697"/>
                  </a:lnTo>
                  <a:lnTo>
                    <a:pt x="1193508" y="1690697"/>
                  </a:lnTo>
                </a:path>
              </a:pathLst>
            </a:custGeom>
            <a:ln w="38099">
              <a:solidFill>
                <a:srgbClr val="143047"/>
              </a:solidFill>
            </a:ln>
          </p:spPr>
          <p:txBody>
            <a:bodyPr wrap="square" lIns="0" tIns="0" rIns="0" bIns="0" rtlCol="0"/>
            <a:lstStyle/>
            <a:p/>
          </p:txBody>
        </p:sp>
        <p:sp>
          <p:nvSpPr>
            <p:cNvPr id="7" name="object 7"/>
            <p:cNvSpPr/>
            <p:nvPr/>
          </p:nvSpPr>
          <p:spPr>
            <a:xfrm flipH="1">
              <a:off x="5865811" y="4062419"/>
              <a:ext cx="0" cy="1694814"/>
            </a:xfrm>
            <a:custGeom>
              <a:rect l="l" t="t" r="r" b="b"/>
              <a:pathLst>
                <a:path h="1694814">
                  <a:moveTo>
                    <a:pt x="0" y="0"/>
                  </a:moveTo>
                  <a:lnTo>
                    <a:pt x="0" y="1694771"/>
                  </a:lnTo>
                </a:path>
              </a:pathLst>
            </a:custGeom>
            <a:ln w="38100">
              <a:solidFill>
                <a:srgbClr val="2C3766"/>
              </a:solidFill>
            </a:ln>
          </p:spPr>
          <p:txBody>
            <a:bodyPr wrap="square" lIns="0" tIns="0" rIns="0" bIns="0" rtlCol="0"/>
            <a:lstStyle/>
            <a:p/>
          </p:txBody>
        </p:sp>
        <p:sp>
          <p:nvSpPr>
            <p:cNvPr id="8" name="object 8"/>
            <p:cNvSpPr/>
            <p:nvPr/>
          </p:nvSpPr>
          <p:spPr>
            <a:xfrm>
              <a:off x="4114799" y="4048839"/>
              <a:ext cx="3504565" cy="1691005"/>
            </a:xfrm>
            <a:custGeom>
              <a:rect l="l" t="t" r="r" b="b"/>
              <a:pathLst>
                <a:path w="3504565" h="1691004">
                  <a:moveTo>
                    <a:pt x="0" y="1690697"/>
                  </a:moveTo>
                  <a:lnTo>
                    <a:pt x="0" y="1690697"/>
                  </a:lnTo>
                  <a:lnTo>
                    <a:pt x="301154" y="1690697"/>
                  </a:lnTo>
                  <a:lnTo>
                    <a:pt x="343076" y="1681139"/>
                  </a:lnTo>
                  <a:lnTo>
                    <a:pt x="386709" y="1681139"/>
                  </a:lnTo>
                  <a:lnTo>
                    <a:pt x="428631" y="1681139"/>
                  </a:lnTo>
                  <a:lnTo>
                    <a:pt x="472264" y="1670519"/>
                  </a:lnTo>
                  <a:lnTo>
                    <a:pt x="514187" y="1659899"/>
                  </a:lnTo>
                  <a:lnTo>
                    <a:pt x="572364" y="1650341"/>
                  </a:lnTo>
                  <a:lnTo>
                    <a:pt x="615142" y="1639722"/>
                  </a:lnTo>
                  <a:lnTo>
                    <a:pt x="658775" y="1618481"/>
                  </a:lnTo>
                  <a:lnTo>
                    <a:pt x="700697" y="1598303"/>
                  </a:lnTo>
                  <a:lnTo>
                    <a:pt x="744330" y="1578126"/>
                  </a:lnTo>
                  <a:lnTo>
                    <a:pt x="786253" y="1546266"/>
                  </a:lnTo>
                  <a:lnTo>
                    <a:pt x="829886" y="1505910"/>
                  </a:lnTo>
                  <a:lnTo>
                    <a:pt x="871808" y="1464492"/>
                  </a:lnTo>
                  <a:lnTo>
                    <a:pt x="915441" y="1412454"/>
                  </a:lnTo>
                  <a:lnTo>
                    <a:pt x="958219" y="1361478"/>
                  </a:lnTo>
                  <a:lnTo>
                    <a:pt x="1001852" y="1298821"/>
                  </a:lnTo>
                  <a:lnTo>
                    <a:pt x="1043774" y="1226605"/>
                  </a:lnTo>
                  <a:lnTo>
                    <a:pt x="1087407" y="1144831"/>
                  </a:lnTo>
                  <a:lnTo>
                    <a:pt x="1131040" y="1061996"/>
                  </a:lnTo>
                  <a:lnTo>
                    <a:pt x="1187507" y="969602"/>
                  </a:lnTo>
                  <a:lnTo>
                    <a:pt x="1229429" y="876146"/>
                  </a:lnTo>
                  <a:lnTo>
                    <a:pt x="1273062" y="774194"/>
                  </a:lnTo>
                  <a:lnTo>
                    <a:pt x="1315840" y="670119"/>
                  </a:lnTo>
                  <a:lnTo>
                    <a:pt x="1358617" y="567105"/>
                  </a:lnTo>
                  <a:lnTo>
                    <a:pt x="1402251" y="464092"/>
                  </a:lnTo>
                  <a:lnTo>
                    <a:pt x="1445028" y="371698"/>
                  </a:lnTo>
                  <a:lnTo>
                    <a:pt x="1488661" y="279305"/>
                  </a:lnTo>
                  <a:lnTo>
                    <a:pt x="1530584" y="207089"/>
                  </a:lnTo>
                  <a:lnTo>
                    <a:pt x="1574217" y="134873"/>
                  </a:lnTo>
                  <a:lnTo>
                    <a:pt x="1616139" y="72215"/>
                  </a:lnTo>
                  <a:lnTo>
                    <a:pt x="1659772" y="41417"/>
                  </a:lnTo>
                  <a:lnTo>
                    <a:pt x="1701694" y="10619"/>
                  </a:lnTo>
                  <a:lnTo>
                    <a:pt x="1759872" y="0"/>
                  </a:lnTo>
                  <a:lnTo>
                    <a:pt x="1802649" y="10619"/>
                  </a:lnTo>
                  <a:lnTo>
                    <a:pt x="1845427" y="41417"/>
                  </a:lnTo>
                  <a:lnTo>
                    <a:pt x="1888205" y="72215"/>
                  </a:lnTo>
                  <a:lnTo>
                    <a:pt x="1931838" y="134873"/>
                  </a:lnTo>
                  <a:lnTo>
                    <a:pt x="1973760" y="207089"/>
                  </a:lnTo>
                  <a:lnTo>
                    <a:pt x="2017393" y="279305"/>
                  </a:lnTo>
                  <a:lnTo>
                    <a:pt x="2059315" y="371698"/>
                  </a:lnTo>
                  <a:lnTo>
                    <a:pt x="2102948" y="464092"/>
                  </a:lnTo>
                  <a:lnTo>
                    <a:pt x="2145726" y="567105"/>
                  </a:lnTo>
                  <a:lnTo>
                    <a:pt x="2188504" y="670119"/>
                  </a:lnTo>
                  <a:lnTo>
                    <a:pt x="2231281" y="774194"/>
                  </a:lnTo>
                  <a:lnTo>
                    <a:pt x="2274915" y="876146"/>
                  </a:lnTo>
                  <a:lnTo>
                    <a:pt x="2316837" y="969602"/>
                  </a:lnTo>
                  <a:lnTo>
                    <a:pt x="2375014" y="1061996"/>
                  </a:lnTo>
                  <a:lnTo>
                    <a:pt x="2416936" y="1144831"/>
                  </a:lnTo>
                  <a:lnTo>
                    <a:pt x="2460570" y="1226605"/>
                  </a:lnTo>
                  <a:lnTo>
                    <a:pt x="2502491" y="1298821"/>
                  </a:lnTo>
                  <a:lnTo>
                    <a:pt x="2546125" y="1361478"/>
                  </a:lnTo>
                  <a:lnTo>
                    <a:pt x="2588902" y="1412454"/>
                  </a:lnTo>
                  <a:lnTo>
                    <a:pt x="2632535" y="1464492"/>
                  </a:lnTo>
                  <a:lnTo>
                    <a:pt x="2674458" y="1505910"/>
                  </a:lnTo>
                  <a:lnTo>
                    <a:pt x="2718091" y="1546266"/>
                  </a:lnTo>
                  <a:lnTo>
                    <a:pt x="2761724" y="1578126"/>
                  </a:lnTo>
                  <a:lnTo>
                    <a:pt x="2803647" y="1598303"/>
                  </a:lnTo>
                  <a:lnTo>
                    <a:pt x="2847280" y="1618481"/>
                  </a:lnTo>
                  <a:lnTo>
                    <a:pt x="2889202" y="1639722"/>
                  </a:lnTo>
                  <a:lnTo>
                    <a:pt x="2932835" y="1650341"/>
                  </a:lnTo>
                  <a:lnTo>
                    <a:pt x="2990157" y="1659899"/>
                  </a:lnTo>
                  <a:lnTo>
                    <a:pt x="3032934" y="1670519"/>
                  </a:lnTo>
                  <a:lnTo>
                    <a:pt x="3075712" y="1681139"/>
                  </a:lnTo>
                  <a:lnTo>
                    <a:pt x="3119345" y="1681139"/>
                  </a:lnTo>
                  <a:lnTo>
                    <a:pt x="3161267" y="1681139"/>
                  </a:lnTo>
                  <a:lnTo>
                    <a:pt x="3204900" y="1690697"/>
                  </a:lnTo>
                  <a:lnTo>
                    <a:pt x="3246823" y="1690697"/>
                  </a:lnTo>
                  <a:lnTo>
                    <a:pt x="3290456" y="1690697"/>
                  </a:lnTo>
                  <a:lnTo>
                    <a:pt x="3333234" y="1690697"/>
                  </a:lnTo>
                  <a:lnTo>
                    <a:pt x="3376011" y="1690697"/>
                  </a:lnTo>
                  <a:lnTo>
                    <a:pt x="3418789" y="1690697"/>
                  </a:lnTo>
                  <a:lnTo>
                    <a:pt x="3462422" y="1690697"/>
                  </a:lnTo>
                  <a:lnTo>
                    <a:pt x="3504344" y="1690697"/>
                  </a:lnTo>
                </a:path>
              </a:pathLst>
            </a:custGeom>
            <a:ln w="38100">
              <a:solidFill>
                <a:srgbClr val="143047"/>
              </a:solidFill>
            </a:ln>
          </p:spPr>
          <p:txBody>
            <a:bodyPr wrap="square" lIns="0" tIns="0" rIns="0" bIns="0" rtlCol="0"/>
            <a:lstStyle/>
            <a:p/>
          </p:txBody>
        </p:sp>
      </p:grpSp>
      <p:sp>
        <p:nvSpPr>
          <p:cNvPr id="9" name="object 9"/>
          <p:cNvSpPr txBox="1"/>
          <p:nvPr/>
        </p:nvSpPr>
        <p:spPr>
          <a:xfrm>
            <a:off x="2540000" y="5915825"/>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solidFill>
                  <a:srgbClr val="2C3766"/>
                </a:solidFill>
                <a:latin typeface="Malgun Gothic"/>
                <a:cs typeface="Malgun Gothic"/>
              </a:rPr>
              <a:t>平均</a:t>
            </a:r>
            <a:endParaRPr sz="1600">
              <a:latin typeface="Malgun Gothic"/>
              <a:cs typeface="Malgun Gothic"/>
            </a:endParaRPr>
          </a:p>
        </p:txBody>
      </p:sp>
      <p:sp>
        <p:nvSpPr>
          <p:cNvPr id="10" name="object 10"/>
          <p:cNvSpPr txBox="1"/>
          <p:nvPr/>
        </p:nvSpPr>
        <p:spPr>
          <a:xfrm>
            <a:off x="622299" y="4023025"/>
            <a:ext cx="1041400" cy="269240"/>
          </a:xfrm>
          <a:prstGeom prst="rect">
            <a:avLst/>
          </a:prstGeom>
        </p:spPr>
        <p:txBody>
          <a:bodyPr vert="horz" wrap="square" lIns="0" tIns="12700" rIns="0" bIns="0" rtlCol="0">
            <a:spAutoFit/>
          </a:bodyPr>
          <a:lstStyle/>
          <a:p>
            <a:pPr marL="12700">
              <a:lnSpc>
                <a:spcPct val="100000"/>
              </a:lnSpc>
              <a:spcBef>
                <a:spcPts val="100"/>
              </a:spcBef>
            </a:pPr>
            <a:r>
              <a:rPr sz="1600" b="1" spc="-10">
                <a:solidFill>
                  <a:srgbClr val="2C3766"/>
                </a:solidFill>
                <a:latin typeface="Microsoft JhengHei"/>
                <a:cs typeface="Microsoft JhengHei"/>
              </a:rPr>
              <a:t>好的重复性</a:t>
            </a:r>
            <a:endParaRPr sz="1600">
              <a:latin typeface="Microsoft JhengHei"/>
              <a:cs typeface="Microsoft JhengHei"/>
            </a:endParaRPr>
          </a:p>
        </p:txBody>
      </p:sp>
      <p:sp>
        <p:nvSpPr>
          <p:cNvPr id="11" name="object 11"/>
          <p:cNvSpPr txBox="1"/>
          <p:nvPr/>
        </p:nvSpPr>
        <p:spPr>
          <a:xfrm>
            <a:off x="5651500" y="5914468"/>
            <a:ext cx="431800" cy="269240"/>
          </a:xfrm>
          <a:prstGeom prst="rect">
            <a:avLst/>
          </a:prstGeom>
        </p:spPr>
        <p:txBody>
          <a:bodyPr vert="horz" wrap="square" lIns="0" tIns="12700" rIns="0" bIns="0" rtlCol="0">
            <a:spAutoFit/>
          </a:bodyPr>
          <a:lstStyle/>
          <a:p>
            <a:pPr marL="12700">
              <a:lnSpc>
                <a:spcPct val="100000"/>
              </a:lnSpc>
              <a:spcBef>
                <a:spcPts val="100"/>
              </a:spcBef>
            </a:pPr>
            <a:r>
              <a:rPr sz="1600" b="1" spc="-25">
                <a:solidFill>
                  <a:srgbClr val="2C3766"/>
                </a:solidFill>
                <a:latin typeface="Malgun Gothic"/>
                <a:cs typeface="Malgun Gothic"/>
              </a:rPr>
              <a:t>平均</a:t>
            </a:r>
            <a:endParaRPr sz="1600">
              <a:latin typeface="Malgun Gothic"/>
              <a:cs typeface="Malgun Gothic"/>
            </a:endParaRPr>
          </a:p>
        </p:txBody>
      </p:sp>
      <p:sp>
        <p:nvSpPr>
          <p:cNvPr id="12" name="object 12"/>
          <p:cNvSpPr txBox="1"/>
          <p:nvPr/>
        </p:nvSpPr>
        <p:spPr>
          <a:xfrm>
            <a:off x="6489700" y="3762290"/>
            <a:ext cx="1041400" cy="269240"/>
          </a:xfrm>
          <a:prstGeom prst="rect">
            <a:avLst/>
          </a:prstGeom>
        </p:spPr>
        <p:txBody>
          <a:bodyPr vert="horz" wrap="square" lIns="0" tIns="12700" rIns="0" bIns="0" rtlCol="0">
            <a:spAutoFit/>
          </a:bodyPr>
          <a:lstStyle/>
          <a:p>
            <a:pPr marL="12700">
              <a:lnSpc>
                <a:spcPct val="100000"/>
              </a:lnSpc>
              <a:spcBef>
                <a:spcPts val="100"/>
              </a:spcBef>
            </a:pPr>
            <a:r>
              <a:rPr sz="1600" b="1" spc="-10">
                <a:solidFill>
                  <a:srgbClr val="2C3766"/>
                </a:solidFill>
                <a:latin typeface="Microsoft JhengHei"/>
                <a:cs typeface="Microsoft JhengHei"/>
              </a:rPr>
              <a:t>差的重复性</a:t>
            </a:r>
            <a:endParaRPr sz="1600">
              <a:latin typeface="Microsoft JhengHei"/>
              <a:cs typeface="Microsoft JhengHei"/>
            </a:endParaRPr>
          </a:p>
        </p:txBody>
      </p:sp>
      <p:grpSp>
        <p:nvGrpSpPr>
          <p:cNvPr id="13" name="object 13"/>
          <p:cNvGrpSpPr/>
          <p:nvPr/>
        </p:nvGrpSpPr>
        <p:grpSpPr>
          <a:xfrm>
            <a:off x="1066800" y="3592554"/>
            <a:ext cx="6858000" cy="2170430"/>
            <a:chOff x="1066800" y="3592554"/>
            <a:chExt cx="6858000" cy="2170430"/>
          </a:xfrm>
        </p:grpSpPr>
        <p:sp>
          <p:nvSpPr>
            <p:cNvPr id="14" name="object 14"/>
            <p:cNvSpPr/>
            <p:nvPr/>
          </p:nvSpPr>
          <p:spPr>
            <a:xfrm>
              <a:off x="1066800" y="5743610"/>
              <a:ext cx="6858000" cy="0"/>
            </a:xfrm>
            <a:custGeom>
              <a:rect l="l" t="t" r="r" b="b"/>
              <a:pathLst>
                <a:path w="6858000">
                  <a:moveTo>
                    <a:pt x="0" y="0"/>
                  </a:moveTo>
                  <a:lnTo>
                    <a:pt x="6858000" y="0"/>
                  </a:lnTo>
                </a:path>
              </a:pathLst>
            </a:custGeom>
            <a:ln w="38100">
              <a:solidFill>
                <a:srgbClr val="2C3766"/>
              </a:solidFill>
            </a:ln>
          </p:spPr>
          <p:txBody>
            <a:bodyPr wrap="square" lIns="0" tIns="0" rIns="0" bIns="0" rtlCol="0"/>
            <a:lstStyle/>
            <a:p/>
          </p:txBody>
        </p:sp>
        <p:sp>
          <p:nvSpPr>
            <p:cNvPr id="15" name="object 15"/>
            <p:cNvSpPr/>
            <p:nvPr/>
          </p:nvSpPr>
          <p:spPr>
            <a:xfrm flipH="1">
              <a:off x="3733800" y="3592554"/>
              <a:ext cx="0" cy="2151380"/>
            </a:xfrm>
            <a:custGeom>
              <a:rect l="l" t="t" r="r" b="b"/>
              <a:pathLst>
                <a:path h="2151379">
                  <a:moveTo>
                    <a:pt x="0" y="2151056"/>
                  </a:moveTo>
                  <a:lnTo>
                    <a:pt x="0" y="0"/>
                  </a:lnTo>
                </a:path>
              </a:pathLst>
            </a:custGeom>
            <a:ln w="38100">
              <a:solidFill>
                <a:srgbClr val="E4C244"/>
              </a:solidFill>
            </a:ln>
          </p:spPr>
          <p:txBody>
            <a:bodyPr wrap="square" lIns="0" tIns="0" rIns="0" bIns="0" rtlCol="0"/>
            <a:lstStyle/>
            <a:p/>
          </p:txBody>
        </p:sp>
      </p:grpSp>
      <p:sp>
        <p:nvSpPr>
          <p:cNvPr id="16" name="object 16"/>
          <p:cNvSpPr txBox="1">
            <a:spLocks noGrp="1"/>
          </p:cNvSpPr>
          <p:nvPr>
            <p:ph type="title"/>
          </p:nvPr>
        </p:nvSpPr>
        <p:spPr>
          <a:xfrm>
            <a:off x="459740" y="1095533"/>
            <a:ext cx="1447800" cy="452120"/>
          </a:xfrm>
          <a:prstGeom prst="rect">
            <a:avLst/>
          </a:prstGeom>
        </p:spPr>
        <p:txBody>
          <a:bodyPr vert="horz" wrap="square" lIns="0" tIns="12700" rIns="0" bIns="0" rtlCol="0">
            <a:spAutoFit/>
          </a:bodyPr>
          <a:lstStyle/>
          <a:p>
            <a:pPr marL="12700">
              <a:lnSpc>
                <a:spcPct val="100000"/>
              </a:lnSpc>
              <a:spcBef>
                <a:spcPts val="100"/>
              </a:spcBef>
            </a:pPr>
            <a:r>
              <a:rPr sz="2800"/>
              <a:t>7.</a:t>
            </a:r>
            <a:r>
              <a:rPr sz="2800" spc="-20"/>
              <a:t>重复性</a:t>
            </a:r>
            <a:endParaRPr sz="28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14399" y="1195387"/>
            <a:ext cx="211138" cy="228599"/>
          </a:xfrm>
          <a:prstGeom prst="rect">
            <a:avLst/>
          </a:prstGeom>
        </p:spPr>
      </p:pic>
      <p:grpSp>
        <p:nvGrpSpPr>
          <p:cNvPr id="3" name="object 3"/>
          <p:cNvGrpSpPr/>
          <p:nvPr/>
        </p:nvGrpSpPr>
        <p:grpSpPr>
          <a:xfrm>
            <a:off x="1195387" y="990600"/>
            <a:ext cx="5486400" cy="518795"/>
            <a:chOff x="1195387" y="990600"/>
            <a:chExt cx="5486400" cy="518795"/>
          </a:xfrm>
        </p:grpSpPr>
        <p:pic>
          <p:nvPicPr>
            <p:cNvPr id="4" name="object 4"/>
            <p:cNvPicPr/>
            <p:nvPr/>
          </p:nvPicPr>
          <p:blipFill>
            <a:blip r:embed="rId3"/>
            <a:stretch>
              <a:fillRect/>
            </a:stretch>
          </p:blipFill>
          <p:spPr>
            <a:xfrm>
              <a:off x="4079875" y="1143000"/>
              <a:ext cx="2601911" cy="152400"/>
            </a:xfrm>
            <a:prstGeom prst="rect">
              <a:avLst/>
            </a:prstGeom>
          </p:spPr>
        </p:pic>
        <p:sp>
          <p:nvSpPr>
            <p:cNvPr id="5" name="object 5"/>
            <p:cNvSpPr/>
            <p:nvPr/>
          </p:nvSpPr>
          <p:spPr>
            <a:xfrm>
              <a:off x="1195387" y="990600"/>
              <a:ext cx="3456304" cy="518795"/>
            </a:xfrm>
            <a:custGeom>
              <a:rect l="l" t="t" r="r" b="b"/>
              <a:pathLst>
                <a:path w="3456304" h="518794">
                  <a:moveTo>
                    <a:pt x="3456265" y="518677"/>
                  </a:moveTo>
                  <a:lnTo>
                    <a:pt x="0" y="518677"/>
                  </a:lnTo>
                  <a:lnTo>
                    <a:pt x="0" y="0"/>
                  </a:lnTo>
                  <a:lnTo>
                    <a:pt x="3456265" y="0"/>
                  </a:lnTo>
                  <a:lnTo>
                    <a:pt x="3456265" y="518677"/>
                  </a:lnTo>
                  <a:close/>
                </a:path>
              </a:pathLst>
            </a:custGeom>
            <a:solidFill>
              <a:srgbClr val="66FFFF"/>
            </a:solidFill>
          </p:spPr>
          <p:txBody>
            <a:bodyPr wrap="square" lIns="0" tIns="0" rIns="0" bIns="0" rtlCol="0"/>
            <a:lstStyle/>
            <a:p/>
          </p:txBody>
        </p:sp>
      </p:grpSp>
      <p:sp>
        <p:nvSpPr>
          <p:cNvPr id="6" name="object 6"/>
          <p:cNvSpPr txBox="1">
            <a:spLocks noGrp="1"/>
          </p:cNvSpPr>
          <p:nvPr>
            <p:ph type="title"/>
          </p:nvPr>
        </p:nvSpPr>
        <p:spPr>
          <a:xfrm>
            <a:off x="1274127" y="1034732"/>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测量数据五种类型</a:t>
            </a:r>
            <a:endParaRPr sz="2800">
              <a:latin typeface="Microsoft JhengHei"/>
              <a:cs typeface="Microsoft JhengHei"/>
            </a:endParaRPr>
          </a:p>
        </p:txBody>
      </p:sp>
      <p:sp>
        <p:nvSpPr>
          <p:cNvPr id="7" name="object 7"/>
          <p:cNvSpPr txBox="1"/>
          <p:nvPr/>
        </p:nvSpPr>
        <p:spPr>
          <a:xfrm>
            <a:off x="6716044" y="990600"/>
            <a:ext cx="1338580" cy="518795"/>
          </a:xfrm>
          <a:prstGeom prst="rect">
            <a:avLst/>
          </a:prstGeom>
          <a:ln w="57150">
            <a:solidFill>
              <a:srgbClr val="FF6600"/>
            </a:solidFill>
          </a:ln>
        </p:spPr>
        <p:txBody>
          <a:bodyPr vert="horz" wrap="square" lIns="0" tIns="56515" rIns="0" bIns="0" rtlCol="0">
            <a:spAutoFit/>
          </a:bodyPr>
          <a:lstStyle/>
          <a:p>
            <a:pPr marL="135255">
              <a:lnSpc>
                <a:spcPct val="100000"/>
              </a:lnSpc>
              <a:spcBef>
                <a:spcPts val="445"/>
              </a:spcBef>
            </a:pPr>
            <a:r>
              <a:rPr sz="2800" spc="-20">
                <a:solidFill>
                  <a:srgbClr val="2C3766"/>
                </a:solidFill>
                <a:latin typeface="黑体"/>
                <a:cs typeface="黑体"/>
              </a:rPr>
              <a:t>重复性</a:t>
            </a:r>
            <a:endParaRPr sz="2800">
              <a:latin typeface="黑体"/>
              <a:cs typeface="黑体"/>
            </a:endParaRPr>
          </a:p>
        </p:txBody>
      </p:sp>
      <p:pic>
        <p:nvPicPr>
          <p:cNvPr id="8" name="object 8"/>
          <p:cNvPicPr/>
          <p:nvPr/>
        </p:nvPicPr>
        <p:blipFill>
          <a:blip r:embed="rId4"/>
          <a:stretch>
            <a:fillRect/>
          </a:stretch>
        </p:blipFill>
        <p:spPr>
          <a:xfrm>
            <a:off x="990600" y="2057400"/>
            <a:ext cx="1277938" cy="927100"/>
          </a:xfrm>
          <a:prstGeom prst="rect">
            <a:avLst/>
          </a:prstGeom>
        </p:spPr>
      </p:pic>
      <p:sp>
        <p:nvSpPr>
          <p:cNvPr id="9" name="object 9"/>
          <p:cNvSpPr/>
          <p:nvPr/>
        </p:nvSpPr>
        <p:spPr>
          <a:xfrm>
            <a:off x="2390775" y="2457450"/>
            <a:ext cx="633730" cy="114300"/>
          </a:xfrm>
          <a:custGeom>
            <a:rect l="l" t="t" r="r" b="b"/>
            <a:pathLst>
              <a:path w="633730" h="114300">
                <a:moveTo>
                  <a:pt x="519111" y="114300"/>
                </a:moveTo>
                <a:lnTo>
                  <a:pt x="519111" y="0"/>
                </a:lnTo>
                <a:lnTo>
                  <a:pt x="595311" y="38100"/>
                </a:lnTo>
                <a:lnTo>
                  <a:pt x="530541" y="38100"/>
                </a:lnTo>
                <a:lnTo>
                  <a:pt x="530541" y="76200"/>
                </a:lnTo>
                <a:lnTo>
                  <a:pt x="595311" y="76200"/>
                </a:lnTo>
                <a:lnTo>
                  <a:pt x="519111" y="114300"/>
                </a:lnTo>
                <a:close/>
              </a:path>
              <a:path w="633730" h="114300">
                <a:moveTo>
                  <a:pt x="519111" y="76200"/>
                </a:moveTo>
                <a:lnTo>
                  <a:pt x="0" y="76200"/>
                </a:lnTo>
                <a:lnTo>
                  <a:pt x="0" y="38100"/>
                </a:lnTo>
                <a:lnTo>
                  <a:pt x="519111" y="38100"/>
                </a:lnTo>
                <a:lnTo>
                  <a:pt x="519111" y="76200"/>
                </a:lnTo>
                <a:close/>
              </a:path>
              <a:path w="633730" h="114300">
                <a:moveTo>
                  <a:pt x="595311" y="76200"/>
                </a:moveTo>
                <a:lnTo>
                  <a:pt x="530541" y="76200"/>
                </a:lnTo>
                <a:lnTo>
                  <a:pt x="530541" y="38100"/>
                </a:lnTo>
                <a:lnTo>
                  <a:pt x="595311" y="38100"/>
                </a:lnTo>
                <a:lnTo>
                  <a:pt x="633411" y="57150"/>
                </a:lnTo>
                <a:lnTo>
                  <a:pt x="595311" y="76200"/>
                </a:lnTo>
                <a:close/>
              </a:path>
            </a:pathLst>
          </a:custGeom>
          <a:solidFill>
            <a:srgbClr val="2C3766"/>
          </a:solidFill>
        </p:spPr>
        <p:txBody>
          <a:bodyPr wrap="square" lIns="0" tIns="0" rIns="0" bIns="0" rtlCol="0"/>
          <a:lstStyle/>
          <a:p/>
        </p:txBody>
      </p:sp>
      <p:sp>
        <p:nvSpPr>
          <p:cNvPr id="10" name="object 10"/>
          <p:cNvSpPr txBox="1"/>
          <p:nvPr/>
        </p:nvSpPr>
        <p:spPr>
          <a:xfrm>
            <a:off x="1644649" y="3163570"/>
            <a:ext cx="228600" cy="269240"/>
          </a:xfrm>
          <a:prstGeom prst="rect">
            <a:avLst/>
          </a:prstGeom>
        </p:spPr>
        <p:txBody>
          <a:bodyPr vert="horz" wrap="square" lIns="0" tIns="12700" rIns="0" bIns="0" rtlCol="0">
            <a:spAutoFit/>
          </a:bodyPr>
          <a:lstStyle/>
          <a:p>
            <a:pPr marL="12700">
              <a:lnSpc>
                <a:spcPct val="100000"/>
              </a:lnSpc>
              <a:spcBef>
                <a:spcPts val="100"/>
              </a:spcBef>
            </a:pPr>
            <a:r>
              <a:rPr sz="1600">
                <a:solidFill>
                  <a:srgbClr val="2C3766"/>
                </a:solidFill>
                <a:latin typeface="黑体"/>
                <a:cs typeface="黑体"/>
              </a:rPr>
              <a:t>机</a:t>
            </a:r>
            <a:endParaRPr sz="1600">
              <a:latin typeface="黑体"/>
              <a:cs typeface="黑体"/>
            </a:endParaRPr>
          </a:p>
        </p:txBody>
      </p:sp>
      <p:sp>
        <p:nvSpPr>
          <p:cNvPr id="11" name="object 11"/>
          <p:cNvSpPr txBox="1"/>
          <p:nvPr/>
        </p:nvSpPr>
        <p:spPr>
          <a:xfrm>
            <a:off x="3314065" y="2250757"/>
            <a:ext cx="5105400" cy="2159000"/>
          </a:xfrm>
          <a:prstGeom prst="rect">
            <a:avLst/>
          </a:prstGeom>
        </p:spPr>
        <p:txBody>
          <a:bodyPr vert="horz" wrap="square" lIns="0" tIns="12700" rIns="0" bIns="0" rtlCol="0">
            <a:spAutoFit/>
          </a:bodyPr>
          <a:lstStyle/>
          <a:p>
            <a:pPr marL="12700" marR="5080">
              <a:lnSpc>
                <a:spcPct val="100000"/>
              </a:lnSpc>
              <a:spcBef>
                <a:spcPts val="100"/>
              </a:spcBef>
            </a:pPr>
            <a:r>
              <a:rPr sz="2000" spc="-5">
                <a:solidFill>
                  <a:srgbClr val="2C3766"/>
                </a:solidFill>
                <a:latin typeface="黑体"/>
                <a:cs typeface="黑体"/>
              </a:rPr>
              <a:t>量具在完全相同的条件下，重复工作，每次</a:t>
            </a:r>
            <a:r>
              <a:rPr sz="2000" spc="-50">
                <a:solidFill>
                  <a:srgbClr val="2C3766"/>
                </a:solidFill>
                <a:latin typeface="黑体"/>
                <a:cs typeface="黑体"/>
              </a:rPr>
              <a:t> </a:t>
            </a:r>
            <a:r>
              <a:rPr sz="2000">
                <a:solidFill>
                  <a:srgbClr val="2C3766"/>
                </a:solidFill>
                <a:latin typeface="黑体"/>
                <a:cs typeface="黑体"/>
              </a:rPr>
              <a:t>结果（数据）</a:t>
            </a:r>
            <a:r>
              <a:rPr sz="2000" spc="-5">
                <a:solidFill>
                  <a:srgbClr val="2C3766"/>
                </a:solidFill>
                <a:latin typeface="黑体"/>
                <a:cs typeface="黑体"/>
              </a:rPr>
              <a:t>都不一样，构成重复性误差。</a:t>
            </a:r>
            <a:r>
              <a:rPr sz="2000" spc="-50">
                <a:solidFill>
                  <a:srgbClr val="2C3766"/>
                </a:solidFill>
                <a:latin typeface="黑体"/>
                <a:cs typeface="黑体"/>
              </a:rPr>
              <a:t> </a:t>
            </a:r>
            <a:r>
              <a:rPr sz="2000" spc="-5">
                <a:solidFill>
                  <a:srgbClr val="2C3766"/>
                </a:solidFill>
                <a:latin typeface="黑体"/>
                <a:cs typeface="黑体"/>
              </a:rPr>
              <a:t>量具制造的越精密这个误差越小，但永远不</a:t>
            </a:r>
            <a:r>
              <a:rPr sz="2000" spc="-50">
                <a:solidFill>
                  <a:srgbClr val="2C3766"/>
                </a:solidFill>
                <a:latin typeface="黑体"/>
                <a:cs typeface="黑体"/>
              </a:rPr>
              <a:t> </a:t>
            </a:r>
            <a:r>
              <a:rPr sz="2000">
                <a:solidFill>
                  <a:srgbClr val="2C3766"/>
                </a:solidFill>
                <a:latin typeface="黑体"/>
                <a:cs typeface="黑体"/>
              </a:rPr>
              <a:t>可能是零。如果有特殊原因（量具失常）</a:t>
            </a:r>
            <a:r>
              <a:rPr sz="2000" spc="-50">
                <a:solidFill>
                  <a:srgbClr val="2C3766"/>
                </a:solidFill>
                <a:latin typeface="黑体"/>
                <a:cs typeface="黑体"/>
              </a:rPr>
              <a:t>发 </a:t>
            </a:r>
            <a:r>
              <a:rPr sz="2000" spc="-5">
                <a:solidFill>
                  <a:srgbClr val="2C3766"/>
                </a:solidFill>
                <a:latin typeface="黑体"/>
                <a:cs typeface="黑体"/>
              </a:rPr>
              <a:t>生，误差立即变大，因此要进行控制，只允许许有普通原因存在。发现特殊原因，应采取</a:t>
            </a:r>
            <a:r>
              <a:rPr sz="2000" spc="-50">
                <a:solidFill>
                  <a:srgbClr val="2C3766"/>
                </a:solidFill>
                <a:latin typeface="黑体"/>
                <a:cs typeface="黑体"/>
              </a:rPr>
              <a:t> </a:t>
            </a:r>
            <a:r>
              <a:rPr sz="2000" spc="-10">
                <a:solidFill>
                  <a:srgbClr val="2C3766"/>
                </a:solidFill>
                <a:latin typeface="黑体"/>
                <a:cs typeface="黑体"/>
              </a:rPr>
              <a:t>措施予以排除。</a:t>
            </a:r>
            <a:endParaRPr sz="2000">
              <a:latin typeface="黑体"/>
              <a:cs typeface="黑体"/>
            </a:endParaRPr>
          </a:p>
        </p:txBody>
      </p:sp>
      <p:sp>
        <p:nvSpPr>
          <p:cNvPr id="12" name="object 12"/>
          <p:cNvSpPr txBox="1"/>
          <p:nvPr/>
        </p:nvSpPr>
        <p:spPr>
          <a:xfrm>
            <a:off x="923289" y="4579673"/>
            <a:ext cx="3225800" cy="1259840"/>
          </a:xfrm>
          <a:prstGeom prst="rect">
            <a:avLst/>
          </a:prstGeom>
        </p:spPr>
        <p:txBody>
          <a:bodyPr vert="horz" wrap="square" lIns="0" tIns="12700" rIns="0" bIns="0" rtlCol="0">
            <a:spAutoFit/>
          </a:bodyPr>
          <a:lstStyle/>
          <a:p>
            <a:pPr marL="12700" marR="5080" algn="just">
              <a:lnSpc>
                <a:spcPct val="150000"/>
              </a:lnSpc>
              <a:spcBef>
                <a:spcPts val="100"/>
              </a:spcBef>
            </a:pPr>
            <a:r>
              <a:rPr sz="1800" spc="-5">
                <a:solidFill>
                  <a:srgbClr val="2C3766"/>
                </a:solidFill>
                <a:latin typeface="黑体"/>
                <a:cs typeface="黑体"/>
              </a:rPr>
              <a:t>由一个评价人，采用一种测量仪器，多次测量同一零件的同一特性时获得的测量变差。</a:t>
            </a:r>
            <a:endParaRPr sz="1800">
              <a:latin typeface="黑体"/>
              <a:cs typeface="黑体"/>
            </a:endParaRPr>
          </a:p>
        </p:txBody>
      </p:sp>
      <p:grpSp>
        <p:nvGrpSpPr>
          <p:cNvPr id="13" name="object 13"/>
          <p:cNvGrpSpPr/>
          <p:nvPr/>
        </p:nvGrpSpPr>
        <p:grpSpPr>
          <a:xfrm>
            <a:off x="4764087" y="4560311"/>
            <a:ext cx="3063875" cy="1273810"/>
            <a:chOff x="4764087" y="4560311"/>
            <a:chExt cx="3063875" cy="1273810"/>
          </a:xfrm>
        </p:grpSpPr>
        <p:sp>
          <p:nvSpPr>
            <p:cNvPr id="14" name="object 14"/>
            <p:cNvSpPr/>
            <p:nvPr/>
          </p:nvSpPr>
          <p:spPr>
            <a:xfrm>
              <a:off x="4783137" y="5334000"/>
              <a:ext cx="3025775" cy="440055"/>
            </a:xfrm>
            <a:custGeom>
              <a:rect l="l" t="t" r="r" b="b"/>
              <a:pathLst>
                <a:path w="3025775" h="440054">
                  <a:moveTo>
                    <a:pt x="0" y="0"/>
                  </a:moveTo>
                  <a:lnTo>
                    <a:pt x="1588" y="439737"/>
                  </a:lnTo>
                </a:path>
                <a:path w="3025775" h="440054">
                  <a:moveTo>
                    <a:pt x="3024187" y="0"/>
                  </a:moveTo>
                  <a:lnTo>
                    <a:pt x="3025775" y="439737"/>
                  </a:lnTo>
                </a:path>
              </a:pathLst>
            </a:custGeom>
            <a:ln w="38100">
              <a:solidFill>
                <a:srgbClr val="FF6600"/>
              </a:solidFill>
            </a:ln>
          </p:spPr>
          <p:txBody>
            <a:bodyPr wrap="square" lIns="0" tIns="0" rIns="0" bIns="0" rtlCol="0"/>
            <a:lstStyle/>
            <a:p/>
          </p:txBody>
        </p:sp>
        <p:sp>
          <p:nvSpPr>
            <p:cNvPr id="15" name="object 15"/>
            <p:cNvSpPr/>
            <p:nvPr/>
          </p:nvSpPr>
          <p:spPr>
            <a:xfrm>
              <a:off x="4783137" y="5748337"/>
              <a:ext cx="3024505" cy="85725"/>
            </a:xfrm>
            <a:custGeom>
              <a:rect l="l" t="t" r="r" b="b"/>
              <a:pathLst>
                <a:path w="3024504" h="85725">
                  <a:moveTo>
                    <a:pt x="85725" y="85725"/>
                  </a:moveTo>
                  <a:lnTo>
                    <a:pt x="0" y="42862"/>
                  </a:lnTo>
                  <a:lnTo>
                    <a:pt x="85725" y="0"/>
                  </a:lnTo>
                  <a:lnTo>
                    <a:pt x="85725" y="28575"/>
                  </a:lnTo>
                  <a:lnTo>
                    <a:pt x="77160" y="28575"/>
                  </a:lnTo>
                  <a:lnTo>
                    <a:pt x="77160" y="57150"/>
                  </a:lnTo>
                  <a:lnTo>
                    <a:pt x="85725" y="57150"/>
                  </a:lnTo>
                  <a:lnTo>
                    <a:pt x="85725" y="85725"/>
                  </a:lnTo>
                  <a:close/>
                </a:path>
                <a:path w="3024504" h="85725">
                  <a:moveTo>
                    <a:pt x="2938462" y="85725"/>
                  </a:moveTo>
                  <a:lnTo>
                    <a:pt x="2938462" y="0"/>
                  </a:lnTo>
                  <a:lnTo>
                    <a:pt x="2995612" y="28575"/>
                  </a:lnTo>
                  <a:lnTo>
                    <a:pt x="2947038" y="28575"/>
                  </a:lnTo>
                  <a:lnTo>
                    <a:pt x="2947038" y="57150"/>
                  </a:lnTo>
                  <a:lnTo>
                    <a:pt x="2995612" y="57150"/>
                  </a:lnTo>
                  <a:lnTo>
                    <a:pt x="2938462" y="85725"/>
                  </a:lnTo>
                  <a:close/>
                </a:path>
                <a:path w="3024504" h="85725">
                  <a:moveTo>
                    <a:pt x="85725" y="57150"/>
                  </a:moveTo>
                  <a:lnTo>
                    <a:pt x="77160" y="57150"/>
                  </a:lnTo>
                  <a:lnTo>
                    <a:pt x="77160" y="28575"/>
                  </a:lnTo>
                  <a:lnTo>
                    <a:pt x="85725" y="28575"/>
                  </a:lnTo>
                  <a:lnTo>
                    <a:pt x="85725" y="57150"/>
                  </a:lnTo>
                  <a:close/>
                </a:path>
                <a:path w="3024504" h="85725">
                  <a:moveTo>
                    <a:pt x="2938462" y="57150"/>
                  </a:moveTo>
                  <a:lnTo>
                    <a:pt x="85725" y="57150"/>
                  </a:lnTo>
                  <a:lnTo>
                    <a:pt x="85725" y="28575"/>
                  </a:lnTo>
                  <a:lnTo>
                    <a:pt x="2938462" y="28575"/>
                  </a:lnTo>
                  <a:lnTo>
                    <a:pt x="2938462" y="57150"/>
                  </a:lnTo>
                  <a:close/>
                </a:path>
                <a:path w="3024504" h="85725">
                  <a:moveTo>
                    <a:pt x="2995612" y="57150"/>
                  </a:moveTo>
                  <a:lnTo>
                    <a:pt x="2947038" y="57150"/>
                  </a:lnTo>
                  <a:lnTo>
                    <a:pt x="2947038" y="28575"/>
                  </a:lnTo>
                  <a:lnTo>
                    <a:pt x="2995612" y="28575"/>
                  </a:lnTo>
                  <a:lnTo>
                    <a:pt x="3024187" y="42862"/>
                  </a:lnTo>
                  <a:lnTo>
                    <a:pt x="2995612" y="57150"/>
                  </a:lnTo>
                  <a:close/>
                </a:path>
              </a:pathLst>
            </a:custGeom>
            <a:solidFill>
              <a:srgbClr val="FF6600"/>
            </a:solidFill>
          </p:spPr>
          <p:txBody>
            <a:bodyPr wrap="square" lIns="0" tIns="0" rIns="0" bIns="0" rtlCol="0"/>
            <a:lstStyle/>
            <a:p/>
          </p:txBody>
        </p:sp>
        <p:sp>
          <p:nvSpPr>
            <p:cNvPr id="16" name="object 16"/>
            <p:cNvSpPr/>
            <p:nvPr/>
          </p:nvSpPr>
          <p:spPr>
            <a:xfrm>
              <a:off x="4852987" y="4579361"/>
              <a:ext cx="2884805" cy="1148715"/>
            </a:xfrm>
            <a:custGeom>
              <a:rect l="l" t="t" r="r" b="b"/>
              <a:pathLst>
                <a:path w="2884804" h="1148714">
                  <a:moveTo>
                    <a:pt x="0" y="1148338"/>
                  </a:moveTo>
                  <a:lnTo>
                    <a:pt x="42674" y="1116320"/>
                  </a:lnTo>
                  <a:lnTo>
                    <a:pt x="85327" y="1084318"/>
                  </a:lnTo>
                  <a:lnTo>
                    <a:pt x="127936" y="1052350"/>
                  </a:lnTo>
                  <a:lnTo>
                    <a:pt x="170479" y="1020431"/>
                  </a:lnTo>
                  <a:lnTo>
                    <a:pt x="212933" y="988579"/>
                  </a:lnTo>
                  <a:lnTo>
                    <a:pt x="255277" y="956809"/>
                  </a:lnTo>
                  <a:lnTo>
                    <a:pt x="297488" y="925138"/>
                  </a:lnTo>
                  <a:lnTo>
                    <a:pt x="339545" y="893584"/>
                  </a:lnTo>
                  <a:lnTo>
                    <a:pt x="381425" y="862162"/>
                  </a:lnTo>
                  <a:lnTo>
                    <a:pt x="423107" y="830889"/>
                  </a:lnTo>
                  <a:lnTo>
                    <a:pt x="464568" y="799782"/>
                  </a:lnTo>
                  <a:lnTo>
                    <a:pt x="505786" y="768857"/>
                  </a:lnTo>
                  <a:lnTo>
                    <a:pt x="546739" y="738130"/>
                  </a:lnTo>
                  <a:lnTo>
                    <a:pt x="587405" y="707619"/>
                  </a:lnTo>
                  <a:lnTo>
                    <a:pt x="627762" y="677340"/>
                  </a:lnTo>
                  <a:lnTo>
                    <a:pt x="667788" y="647309"/>
                  </a:lnTo>
                  <a:lnTo>
                    <a:pt x="707461" y="617544"/>
                  </a:lnTo>
                  <a:lnTo>
                    <a:pt x="746758" y="588059"/>
                  </a:lnTo>
                  <a:lnTo>
                    <a:pt x="785658" y="558873"/>
                  </a:lnTo>
                  <a:lnTo>
                    <a:pt x="824139" y="530002"/>
                  </a:lnTo>
                  <a:lnTo>
                    <a:pt x="864099" y="498572"/>
                  </a:lnTo>
                  <a:lnTo>
                    <a:pt x="903458" y="465017"/>
                  </a:lnTo>
                  <a:lnTo>
                    <a:pt x="942268" y="429781"/>
                  </a:lnTo>
                  <a:lnTo>
                    <a:pt x="980580" y="393309"/>
                  </a:lnTo>
                  <a:lnTo>
                    <a:pt x="1018446" y="356045"/>
                  </a:lnTo>
                  <a:lnTo>
                    <a:pt x="1055917" y="318434"/>
                  </a:lnTo>
                  <a:lnTo>
                    <a:pt x="1093045" y="280919"/>
                  </a:lnTo>
                  <a:lnTo>
                    <a:pt x="1129881" y="243944"/>
                  </a:lnTo>
                  <a:lnTo>
                    <a:pt x="1166476" y="207955"/>
                  </a:lnTo>
                  <a:lnTo>
                    <a:pt x="1202883" y="173396"/>
                  </a:lnTo>
                  <a:lnTo>
                    <a:pt x="1239152" y="140710"/>
                  </a:lnTo>
                  <a:lnTo>
                    <a:pt x="1275336" y="110343"/>
                  </a:lnTo>
                  <a:lnTo>
                    <a:pt x="1311485" y="82738"/>
                  </a:lnTo>
                  <a:lnTo>
                    <a:pt x="1347652" y="58339"/>
                  </a:lnTo>
                  <a:lnTo>
                    <a:pt x="1383887" y="37592"/>
                  </a:lnTo>
                  <a:lnTo>
                    <a:pt x="1420242" y="20940"/>
                  </a:lnTo>
                  <a:lnTo>
                    <a:pt x="1456769" y="8828"/>
                  </a:lnTo>
                  <a:lnTo>
                    <a:pt x="1530544" y="0"/>
                  </a:lnTo>
                  <a:lnTo>
                    <a:pt x="1605194" y="13915"/>
                  </a:lnTo>
                  <a:lnTo>
                    <a:pt x="1642700" y="28841"/>
                  </a:lnTo>
                  <a:lnTo>
                    <a:pt x="1680291" y="48436"/>
                  </a:lnTo>
                  <a:lnTo>
                    <a:pt x="1717942" y="72216"/>
                  </a:lnTo>
                  <a:lnTo>
                    <a:pt x="1755628" y="99699"/>
                  </a:lnTo>
                  <a:lnTo>
                    <a:pt x="1793322" y="130401"/>
                  </a:lnTo>
                  <a:lnTo>
                    <a:pt x="1830999" y="163840"/>
                  </a:lnTo>
                  <a:lnTo>
                    <a:pt x="1868633" y="199533"/>
                  </a:lnTo>
                  <a:lnTo>
                    <a:pt x="1906199" y="236997"/>
                  </a:lnTo>
                  <a:lnTo>
                    <a:pt x="1943670" y="275748"/>
                  </a:lnTo>
                  <a:lnTo>
                    <a:pt x="1981020" y="315304"/>
                  </a:lnTo>
                  <a:lnTo>
                    <a:pt x="2018225" y="355183"/>
                  </a:lnTo>
                  <a:lnTo>
                    <a:pt x="2055259" y="394900"/>
                  </a:lnTo>
                  <a:lnTo>
                    <a:pt x="2092095" y="433974"/>
                  </a:lnTo>
                  <a:lnTo>
                    <a:pt x="2128707" y="471920"/>
                  </a:lnTo>
                  <a:lnTo>
                    <a:pt x="2165071" y="508257"/>
                  </a:lnTo>
                  <a:lnTo>
                    <a:pt x="2201160" y="542501"/>
                  </a:lnTo>
                  <a:lnTo>
                    <a:pt x="2236949" y="574169"/>
                  </a:lnTo>
                  <a:lnTo>
                    <a:pt x="2277532" y="608807"/>
                  </a:lnTo>
                  <a:lnTo>
                    <a:pt x="2319421" y="644955"/>
                  </a:lnTo>
                  <a:lnTo>
                    <a:pt x="2362292" y="682289"/>
                  </a:lnTo>
                  <a:lnTo>
                    <a:pt x="2405823" y="720487"/>
                  </a:lnTo>
                  <a:lnTo>
                    <a:pt x="2449688" y="759224"/>
                  </a:lnTo>
                  <a:lnTo>
                    <a:pt x="2493566" y="798177"/>
                  </a:lnTo>
                  <a:lnTo>
                    <a:pt x="2537132" y="837022"/>
                  </a:lnTo>
                  <a:lnTo>
                    <a:pt x="2580063" y="875435"/>
                  </a:lnTo>
                  <a:lnTo>
                    <a:pt x="2622036" y="913093"/>
                  </a:lnTo>
                  <a:lnTo>
                    <a:pt x="2662727" y="949673"/>
                  </a:lnTo>
                  <a:lnTo>
                    <a:pt x="2701812" y="984850"/>
                  </a:lnTo>
                  <a:lnTo>
                    <a:pt x="2738967" y="1018301"/>
                  </a:lnTo>
                  <a:lnTo>
                    <a:pt x="2773871" y="1049702"/>
                  </a:lnTo>
                  <a:lnTo>
                    <a:pt x="2806198" y="1078730"/>
                  </a:lnTo>
                  <a:lnTo>
                    <a:pt x="2835625" y="1105061"/>
                  </a:lnTo>
                  <a:lnTo>
                    <a:pt x="2861830" y="1128372"/>
                  </a:lnTo>
                  <a:lnTo>
                    <a:pt x="2884487" y="1148338"/>
                  </a:lnTo>
                </a:path>
              </a:pathLst>
            </a:custGeom>
            <a:ln w="38099">
              <a:solidFill>
                <a:srgbClr val="FF6600"/>
              </a:solidFill>
            </a:ln>
          </p:spPr>
          <p:txBody>
            <a:bodyPr wrap="square" lIns="0" tIns="0" rIns="0" bIns="0" rtlCol="0"/>
            <a:lstStyle/>
            <a:p/>
          </p:txBody>
        </p:sp>
      </p:grpSp>
      <p:sp>
        <p:nvSpPr>
          <p:cNvPr id="17" name="object 17"/>
          <p:cNvSpPr txBox="1"/>
          <p:nvPr/>
        </p:nvSpPr>
        <p:spPr>
          <a:xfrm>
            <a:off x="6057265" y="5906770"/>
            <a:ext cx="635000" cy="269240"/>
          </a:xfrm>
          <a:prstGeom prst="rect">
            <a:avLst/>
          </a:prstGeom>
        </p:spPr>
        <p:txBody>
          <a:bodyPr vert="horz" wrap="square" lIns="0" tIns="12700" rIns="0" bIns="0" rtlCol="0">
            <a:spAutoFit/>
          </a:bodyPr>
          <a:lstStyle/>
          <a:p>
            <a:pPr marL="12700">
              <a:lnSpc>
                <a:spcPct val="100000"/>
              </a:lnSpc>
              <a:spcBef>
                <a:spcPts val="100"/>
              </a:spcBef>
            </a:pPr>
            <a:r>
              <a:rPr sz="1600" b="1" spc="-20">
                <a:solidFill>
                  <a:srgbClr val="2C3766"/>
                </a:solidFill>
                <a:latin typeface="Microsoft JhengHei"/>
                <a:cs typeface="Microsoft JhengHei"/>
              </a:rPr>
              <a:t>重复性</a:t>
            </a:r>
            <a:endParaRPr sz="1600">
              <a:latin typeface="Microsoft JhengHei"/>
              <a:cs typeface="Microsoft JhengHei"/>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41362" y="1678938"/>
            <a:ext cx="7226300" cy="756920"/>
          </a:xfrm>
          <a:prstGeom prst="rect">
            <a:avLst/>
          </a:prstGeom>
        </p:spPr>
        <p:txBody>
          <a:bodyPr vert="horz" wrap="square" lIns="0" tIns="12700" rIns="0" bIns="0" rtlCol="0">
            <a:spAutoFit/>
          </a:bodyPr>
          <a:lstStyle/>
          <a:p>
            <a:pPr marL="12700" marR="5080" indent="342900">
              <a:lnSpc>
                <a:spcPct val="120000"/>
              </a:lnSpc>
              <a:spcBef>
                <a:spcPts val="100"/>
              </a:spcBef>
              <a:buClr>
                <a:srgbClr val="000000"/>
              </a:buClr>
              <a:buSzPct val="102500"/>
              <a:buFont typeface="Wingdings"/>
              <a:buChar char=""/>
              <a:tabLst>
                <a:tab pos="355600"/>
              </a:tabLst>
            </a:pPr>
            <a:r>
              <a:rPr sz="2000" spc="-5">
                <a:solidFill>
                  <a:srgbClr val="2C3766"/>
                </a:solidFill>
                <a:latin typeface="宋体"/>
                <a:cs typeface="宋体"/>
              </a:rPr>
              <a:t>由不同的人使用同一量具，对同一被测特性进行多次重复测量所得结果之间的偏差，即为测量系统的再现性。</a:t>
            </a:r>
            <a:endParaRPr sz="2000">
              <a:latin typeface="宋体"/>
              <a:cs typeface="宋体"/>
            </a:endParaRPr>
          </a:p>
        </p:txBody>
      </p:sp>
      <p:grpSp>
        <p:nvGrpSpPr>
          <p:cNvPr id="3" name="object 3"/>
          <p:cNvGrpSpPr/>
          <p:nvPr/>
        </p:nvGrpSpPr>
        <p:grpSpPr>
          <a:xfrm>
            <a:off x="1276349" y="3244849"/>
            <a:ext cx="5753100" cy="1762125"/>
            <a:chOff x="1276349" y="3244849"/>
            <a:chExt cx="5753100" cy="1762125"/>
          </a:xfrm>
        </p:grpSpPr>
        <p:sp>
          <p:nvSpPr>
            <p:cNvPr id="4" name="object 4"/>
            <p:cNvSpPr/>
            <p:nvPr/>
          </p:nvSpPr>
          <p:spPr>
            <a:xfrm flipH="1">
              <a:off x="2968625" y="3267074"/>
              <a:ext cx="0" cy="1671955"/>
            </a:xfrm>
            <a:custGeom>
              <a:rect l="l" t="t" r="r" b="b"/>
              <a:pathLst>
                <a:path h="1671954">
                  <a:moveTo>
                    <a:pt x="0" y="0"/>
                  </a:moveTo>
                  <a:lnTo>
                    <a:pt x="0" y="1671637"/>
                  </a:lnTo>
                </a:path>
              </a:pathLst>
            </a:custGeom>
            <a:ln w="44450">
              <a:solidFill>
                <a:srgbClr val="E4C244"/>
              </a:solidFill>
            </a:ln>
          </p:spPr>
          <p:txBody>
            <a:bodyPr wrap="square" lIns="0" tIns="0" rIns="0" bIns="0" rtlCol="0"/>
            <a:lstStyle/>
            <a:p/>
          </p:txBody>
        </p:sp>
        <p:sp>
          <p:nvSpPr>
            <p:cNvPr id="5" name="object 5"/>
            <p:cNvSpPr/>
            <p:nvPr/>
          </p:nvSpPr>
          <p:spPr>
            <a:xfrm>
              <a:off x="1295399" y="4957762"/>
              <a:ext cx="5715000" cy="20955"/>
            </a:xfrm>
            <a:custGeom>
              <a:rect l="l" t="t" r="r" b="b"/>
              <a:pathLst>
                <a:path w="5715000" h="20954">
                  <a:moveTo>
                    <a:pt x="0" y="0"/>
                  </a:moveTo>
                  <a:lnTo>
                    <a:pt x="5715000" y="20637"/>
                  </a:lnTo>
                </a:path>
              </a:pathLst>
            </a:custGeom>
            <a:ln w="38100">
              <a:solidFill>
                <a:srgbClr val="2C3766"/>
              </a:solidFill>
            </a:ln>
          </p:spPr>
          <p:txBody>
            <a:bodyPr wrap="square" lIns="0" tIns="0" rIns="0" bIns="0" rtlCol="0"/>
            <a:lstStyle/>
            <a:p/>
          </p:txBody>
        </p:sp>
        <p:sp>
          <p:nvSpPr>
            <p:cNvPr id="6" name="object 6"/>
            <p:cNvSpPr/>
            <p:nvPr/>
          </p:nvSpPr>
          <p:spPr>
            <a:xfrm flipH="1">
              <a:off x="3813887" y="3709630"/>
              <a:ext cx="0" cy="1278890"/>
            </a:xfrm>
            <a:custGeom>
              <a:rect l="l" t="t" r="r" b="b"/>
              <a:pathLst>
                <a:path h="1278889">
                  <a:moveTo>
                    <a:pt x="0" y="0"/>
                  </a:moveTo>
                  <a:lnTo>
                    <a:pt x="0" y="1278294"/>
                  </a:lnTo>
                </a:path>
              </a:pathLst>
            </a:custGeom>
            <a:ln w="38100">
              <a:solidFill>
                <a:srgbClr val="2C3766"/>
              </a:solidFill>
            </a:ln>
          </p:spPr>
          <p:txBody>
            <a:bodyPr wrap="square" lIns="0" tIns="0" rIns="0" bIns="0" rtlCol="0"/>
            <a:lstStyle/>
            <a:p/>
          </p:txBody>
        </p:sp>
        <p:sp>
          <p:nvSpPr>
            <p:cNvPr id="7" name="object 7"/>
            <p:cNvSpPr/>
            <p:nvPr/>
          </p:nvSpPr>
          <p:spPr>
            <a:xfrm>
              <a:off x="3421062" y="3682999"/>
              <a:ext cx="770255" cy="1275715"/>
            </a:xfrm>
            <a:custGeom>
              <a:rect l="l" t="t" r="r" b="b"/>
              <a:pathLst>
                <a:path w="770254" h="1275714">
                  <a:moveTo>
                    <a:pt x="769749" y="1275221"/>
                  </a:moveTo>
                  <a:lnTo>
                    <a:pt x="0" y="1275221"/>
                  </a:lnTo>
                  <a:lnTo>
                    <a:pt x="66150" y="1275221"/>
                  </a:lnTo>
                  <a:lnTo>
                    <a:pt x="75358" y="1268012"/>
                  </a:lnTo>
                  <a:lnTo>
                    <a:pt x="94151" y="1268012"/>
                  </a:lnTo>
                  <a:lnTo>
                    <a:pt x="112944" y="1251991"/>
                  </a:lnTo>
                  <a:lnTo>
                    <a:pt x="125723" y="1244782"/>
                  </a:lnTo>
                  <a:lnTo>
                    <a:pt x="135119" y="1236772"/>
                  </a:lnTo>
                  <a:lnTo>
                    <a:pt x="153912" y="1205532"/>
                  </a:lnTo>
                  <a:lnTo>
                    <a:pt x="163496" y="1190313"/>
                  </a:lnTo>
                  <a:lnTo>
                    <a:pt x="182289" y="1135843"/>
                  </a:lnTo>
                  <a:lnTo>
                    <a:pt x="210478" y="1026905"/>
                  </a:lnTo>
                  <a:lnTo>
                    <a:pt x="220062" y="979645"/>
                  </a:lnTo>
                  <a:lnTo>
                    <a:pt x="229271" y="925176"/>
                  </a:lnTo>
                  <a:lnTo>
                    <a:pt x="248439" y="801018"/>
                  </a:lnTo>
                  <a:lnTo>
                    <a:pt x="260842" y="731329"/>
                  </a:lnTo>
                  <a:lnTo>
                    <a:pt x="270051" y="660839"/>
                  </a:lnTo>
                  <a:lnTo>
                    <a:pt x="279635" y="583942"/>
                  </a:lnTo>
                  <a:lnTo>
                    <a:pt x="298428" y="427743"/>
                  </a:lnTo>
                  <a:lnTo>
                    <a:pt x="308012" y="350044"/>
                  </a:lnTo>
                  <a:lnTo>
                    <a:pt x="326993" y="210667"/>
                  </a:lnTo>
                  <a:lnTo>
                    <a:pt x="336201" y="156198"/>
                  </a:lnTo>
                  <a:lnTo>
                    <a:pt x="345785" y="101729"/>
                  </a:lnTo>
                  <a:lnTo>
                    <a:pt x="354994" y="54469"/>
                  </a:lnTo>
                  <a:lnTo>
                    <a:pt x="364578" y="31239"/>
                  </a:lnTo>
                  <a:lnTo>
                    <a:pt x="373787" y="8009"/>
                  </a:lnTo>
                  <a:lnTo>
                    <a:pt x="386565" y="0"/>
                  </a:lnTo>
                  <a:lnTo>
                    <a:pt x="395962" y="8009"/>
                  </a:lnTo>
                  <a:lnTo>
                    <a:pt x="414755" y="54469"/>
                  </a:lnTo>
                  <a:lnTo>
                    <a:pt x="424339" y="101729"/>
                  </a:lnTo>
                  <a:lnTo>
                    <a:pt x="433547" y="156198"/>
                  </a:lnTo>
                  <a:lnTo>
                    <a:pt x="443132" y="210667"/>
                  </a:lnTo>
                  <a:lnTo>
                    <a:pt x="452340" y="280356"/>
                  </a:lnTo>
                  <a:lnTo>
                    <a:pt x="461924" y="350044"/>
                  </a:lnTo>
                  <a:lnTo>
                    <a:pt x="490113" y="583942"/>
                  </a:lnTo>
                  <a:lnTo>
                    <a:pt x="499698" y="660839"/>
                  </a:lnTo>
                  <a:lnTo>
                    <a:pt x="508906" y="731329"/>
                  </a:lnTo>
                  <a:lnTo>
                    <a:pt x="521685" y="801018"/>
                  </a:lnTo>
                  <a:lnTo>
                    <a:pt x="530894" y="863497"/>
                  </a:lnTo>
                  <a:lnTo>
                    <a:pt x="540478" y="925176"/>
                  </a:lnTo>
                  <a:lnTo>
                    <a:pt x="549686" y="979645"/>
                  </a:lnTo>
                  <a:lnTo>
                    <a:pt x="559271" y="1026905"/>
                  </a:lnTo>
                  <a:lnTo>
                    <a:pt x="578251" y="1104604"/>
                  </a:lnTo>
                  <a:lnTo>
                    <a:pt x="597044" y="1166282"/>
                  </a:lnTo>
                  <a:lnTo>
                    <a:pt x="615837" y="1205532"/>
                  </a:lnTo>
                  <a:lnTo>
                    <a:pt x="625421" y="1220751"/>
                  </a:lnTo>
                  <a:lnTo>
                    <a:pt x="634629" y="1236772"/>
                  </a:lnTo>
                  <a:lnTo>
                    <a:pt x="644214" y="1244782"/>
                  </a:lnTo>
                  <a:lnTo>
                    <a:pt x="656805" y="1251991"/>
                  </a:lnTo>
                  <a:lnTo>
                    <a:pt x="675597" y="1268012"/>
                  </a:lnTo>
                  <a:lnTo>
                    <a:pt x="694390" y="1268012"/>
                  </a:lnTo>
                  <a:lnTo>
                    <a:pt x="703975" y="1275221"/>
                  </a:lnTo>
                  <a:lnTo>
                    <a:pt x="769749" y="1275221"/>
                  </a:lnTo>
                  <a:close/>
                </a:path>
              </a:pathLst>
            </a:custGeom>
            <a:solidFill>
              <a:srgbClr val="00AE00"/>
            </a:solidFill>
          </p:spPr>
          <p:txBody>
            <a:bodyPr wrap="square" lIns="0" tIns="0" rIns="0" bIns="0" rtlCol="0"/>
            <a:lstStyle/>
            <a:p/>
          </p:txBody>
        </p:sp>
        <p:sp>
          <p:nvSpPr>
            <p:cNvPr id="8" name="object 8"/>
            <p:cNvSpPr/>
            <p:nvPr/>
          </p:nvSpPr>
          <p:spPr>
            <a:xfrm>
              <a:off x="3421062" y="3682999"/>
              <a:ext cx="770255" cy="1275715"/>
            </a:xfrm>
            <a:custGeom>
              <a:rect l="l" t="t" r="r" b="b"/>
              <a:pathLst>
                <a:path w="770254" h="1275714">
                  <a:moveTo>
                    <a:pt x="0" y="1275221"/>
                  </a:moveTo>
                  <a:lnTo>
                    <a:pt x="0" y="1275221"/>
                  </a:lnTo>
                  <a:lnTo>
                    <a:pt x="66150" y="1275221"/>
                  </a:lnTo>
                  <a:lnTo>
                    <a:pt x="75358" y="1268012"/>
                  </a:lnTo>
                  <a:lnTo>
                    <a:pt x="84942" y="1268012"/>
                  </a:lnTo>
                  <a:lnTo>
                    <a:pt x="94151" y="1268012"/>
                  </a:lnTo>
                  <a:lnTo>
                    <a:pt x="103735" y="1260001"/>
                  </a:lnTo>
                  <a:lnTo>
                    <a:pt x="112944" y="1251991"/>
                  </a:lnTo>
                  <a:lnTo>
                    <a:pt x="125723" y="1244782"/>
                  </a:lnTo>
                  <a:lnTo>
                    <a:pt x="135119" y="1236772"/>
                  </a:lnTo>
                  <a:lnTo>
                    <a:pt x="144703" y="1220751"/>
                  </a:lnTo>
                  <a:lnTo>
                    <a:pt x="153912" y="1205532"/>
                  </a:lnTo>
                  <a:lnTo>
                    <a:pt x="163496" y="1190313"/>
                  </a:lnTo>
                  <a:lnTo>
                    <a:pt x="172704" y="1166282"/>
                  </a:lnTo>
                  <a:lnTo>
                    <a:pt x="182289" y="1135843"/>
                  </a:lnTo>
                  <a:lnTo>
                    <a:pt x="191497" y="1104604"/>
                  </a:lnTo>
                  <a:lnTo>
                    <a:pt x="201081" y="1065354"/>
                  </a:lnTo>
                  <a:lnTo>
                    <a:pt x="210478" y="1026905"/>
                  </a:lnTo>
                  <a:lnTo>
                    <a:pt x="220062" y="979645"/>
                  </a:lnTo>
                  <a:lnTo>
                    <a:pt x="229271" y="925176"/>
                  </a:lnTo>
                  <a:lnTo>
                    <a:pt x="238855" y="863497"/>
                  </a:lnTo>
                  <a:lnTo>
                    <a:pt x="248439" y="801018"/>
                  </a:lnTo>
                  <a:lnTo>
                    <a:pt x="260842" y="731329"/>
                  </a:lnTo>
                  <a:lnTo>
                    <a:pt x="270051" y="660839"/>
                  </a:lnTo>
                  <a:lnTo>
                    <a:pt x="279635" y="583942"/>
                  </a:lnTo>
                  <a:lnTo>
                    <a:pt x="289031" y="505442"/>
                  </a:lnTo>
                  <a:lnTo>
                    <a:pt x="298428" y="427743"/>
                  </a:lnTo>
                  <a:lnTo>
                    <a:pt x="308012" y="350044"/>
                  </a:lnTo>
                  <a:lnTo>
                    <a:pt x="317408" y="280356"/>
                  </a:lnTo>
                  <a:lnTo>
                    <a:pt x="326993" y="210667"/>
                  </a:lnTo>
                  <a:lnTo>
                    <a:pt x="336201" y="156198"/>
                  </a:lnTo>
                  <a:lnTo>
                    <a:pt x="345785" y="101729"/>
                  </a:lnTo>
                  <a:lnTo>
                    <a:pt x="354994" y="54469"/>
                  </a:lnTo>
                  <a:lnTo>
                    <a:pt x="364578" y="31239"/>
                  </a:lnTo>
                  <a:lnTo>
                    <a:pt x="373787" y="8009"/>
                  </a:lnTo>
                  <a:lnTo>
                    <a:pt x="386565" y="0"/>
                  </a:lnTo>
                  <a:lnTo>
                    <a:pt x="395962" y="8009"/>
                  </a:lnTo>
                  <a:lnTo>
                    <a:pt x="405358" y="31239"/>
                  </a:lnTo>
                  <a:lnTo>
                    <a:pt x="414755" y="54469"/>
                  </a:lnTo>
                  <a:lnTo>
                    <a:pt x="424339" y="101729"/>
                  </a:lnTo>
                  <a:lnTo>
                    <a:pt x="433547" y="156198"/>
                  </a:lnTo>
                  <a:lnTo>
                    <a:pt x="443132" y="210667"/>
                  </a:lnTo>
                  <a:lnTo>
                    <a:pt x="452340" y="280356"/>
                  </a:lnTo>
                  <a:lnTo>
                    <a:pt x="461924" y="350044"/>
                  </a:lnTo>
                  <a:lnTo>
                    <a:pt x="471321" y="427743"/>
                  </a:lnTo>
                  <a:lnTo>
                    <a:pt x="480717" y="505442"/>
                  </a:lnTo>
                  <a:lnTo>
                    <a:pt x="490113" y="583942"/>
                  </a:lnTo>
                  <a:lnTo>
                    <a:pt x="499698" y="660839"/>
                  </a:lnTo>
                  <a:lnTo>
                    <a:pt x="508906" y="731329"/>
                  </a:lnTo>
                  <a:lnTo>
                    <a:pt x="521685" y="801018"/>
                  </a:lnTo>
                  <a:lnTo>
                    <a:pt x="530894" y="863497"/>
                  </a:lnTo>
                  <a:lnTo>
                    <a:pt x="540478" y="925176"/>
                  </a:lnTo>
                  <a:lnTo>
                    <a:pt x="549686" y="979645"/>
                  </a:lnTo>
                  <a:lnTo>
                    <a:pt x="559271" y="1026905"/>
                  </a:lnTo>
                  <a:lnTo>
                    <a:pt x="568667" y="1065354"/>
                  </a:lnTo>
                  <a:lnTo>
                    <a:pt x="578251" y="1104604"/>
                  </a:lnTo>
                  <a:lnTo>
                    <a:pt x="597044" y="1166282"/>
                  </a:lnTo>
                  <a:lnTo>
                    <a:pt x="615837" y="1205532"/>
                  </a:lnTo>
                  <a:lnTo>
                    <a:pt x="625421" y="1220751"/>
                  </a:lnTo>
                  <a:lnTo>
                    <a:pt x="634629" y="1236772"/>
                  </a:lnTo>
                  <a:lnTo>
                    <a:pt x="644214" y="1244782"/>
                  </a:lnTo>
                  <a:lnTo>
                    <a:pt x="656805" y="1251991"/>
                  </a:lnTo>
                  <a:lnTo>
                    <a:pt x="666201" y="1260001"/>
                  </a:lnTo>
                  <a:lnTo>
                    <a:pt x="675597" y="1268012"/>
                  </a:lnTo>
                  <a:lnTo>
                    <a:pt x="685182" y="1268012"/>
                  </a:lnTo>
                  <a:lnTo>
                    <a:pt x="694390" y="1268012"/>
                  </a:lnTo>
                  <a:lnTo>
                    <a:pt x="703975" y="1275221"/>
                  </a:lnTo>
                  <a:lnTo>
                    <a:pt x="713183" y="1275221"/>
                  </a:lnTo>
                  <a:lnTo>
                    <a:pt x="722767" y="1275221"/>
                  </a:lnTo>
                  <a:lnTo>
                    <a:pt x="732164" y="1275221"/>
                  </a:lnTo>
                  <a:lnTo>
                    <a:pt x="741560" y="1275221"/>
                  </a:lnTo>
                  <a:lnTo>
                    <a:pt x="750956" y="1275221"/>
                  </a:lnTo>
                  <a:lnTo>
                    <a:pt x="760541" y="1275221"/>
                  </a:lnTo>
                  <a:lnTo>
                    <a:pt x="769749" y="1275221"/>
                  </a:lnTo>
                </a:path>
              </a:pathLst>
            </a:custGeom>
            <a:ln w="38100">
              <a:solidFill>
                <a:srgbClr val="143047"/>
              </a:solidFill>
            </a:ln>
          </p:spPr>
          <p:txBody>
            <a:bodyPr wrap="square" lIns="0" tIns="0" rIns="0" bIns="0" rtlCol="0"/>
            <a:lstStyle/>
            <a:p/>
          </p:txBody>
        </p:sp>
      </p:grpSp>
      <p:sp>
        <p:nvSpPr>
          <p:cNvPr id="9" name="object 9"/>
          <p:cNvSpPr txBox="1"/>
          <p:nvPr/>
        </p:nvSpPr>
        <p:spPr>
          <a:xfrm>
            <a:off x="2536825" y="2844800"/>
            <a:ext cx="889000" cy="314325"/>
          </a:xfrm>
          <a:prstGeom prst="rect">
            <a:avLst/>
          </a:prstGeom>
          <a:solidFill>
            <a:srgbClr val="FFFFFF"/>
          </a:solidFill>
          <a:ln w="12700">
            <a:solidFill>
              <a:srgbClr val="2C3766"/>
            </a:solidFill>
          </a:ln>
        </p:spPr>
        <p:txBody>
          <a:bodyPr vert="horz" wrap="square" lIns="0" tIns="49530" rIns="0" bIns="0" rtlCol="0">
            <a:spAutoFit/>
          </a:bodyPr>
          <a:lstStyle/>
          <a:p>
            <a:pPr marL="177800">
              <a:lnSpc>
                <a:spcPct val="100000"/>
              </a:lnSpc>
              <a:spcBef>
                <a:spcPts val="390"/>
              </a:spcBef>
            </a:pPr>
            <a:r>
              <a:rPr sz="1400" b="1" spc="-20">
                <a:solidFill>
                  <a:srgbClr val="2C3766"/>
                </a:solidFill>
                <a:latin typeface="Microsoft JhengHei"/>
                <a:cs typeface="Microsoft JhengHei"/>
              </a:rPr>
              <a:t>真实值</a:t>
            </a:r>
            <a:endParaRPr sz="1400">
              <a:latin typeface="Microsoft JhengHei"/>
              <a:cs typeface="Microsoft JhengHei"/>
            </a:endParaRPr>
          </a:p>
        </p:txBody>
      </p:sp>
      <p:sp>
        <p:nvSpPr>
          <p:cNvPr id="10" name="object 10"/>
          <p:cNvSpPr txBox="1"/>
          <p:nvPr/>
        </p:nvSpPr>
        <p:spPr>
          <a:xfrm>
            <a:off x="571499" y="3264376"/>
            <a:ext cx="914400" cy="238760"/>
          </a:xfrm>
          <a:prstGeom prst="rect">
            <a:avLst/>
          </a:prstGeom>
        </p:spPr>
        <p:txBody>
          <a:bodyPr vert="horz" wrap="square" lIns="0" tIns="12700" rIns="0" bIns="0" rtlCol="0">
            <a:spAutoFit/>
          </a:bodyPr>
          <a:lstStyle/>
          <a:p>
            <a:pPr marL="12700">
              <a:lnSpc>
                <a:spcPct val="100000"/>
              </a:lnSpc>
              <a:spcBef>
                <a:spcPts val="100"/>
              </a:spcBef>
            </a:pPr>
            <a:r>
              <a:rPr sz="1400" b="1" spc="-10">
                <a:solidFill>
                  <a:srgbClr val="2C3766"/>
                </a:solidFill>
                <a:latin typeface="Microsoft JhengHei"/>
                <a:cs typeface="Microsoft JhengHei"/>
              </a:rPr>
              <a:t>好的再现性</a:t>
            </a:r>
            <a:endParaRPr sz="1400">
              <a:latin typeface="Microsoft JhengHei"/>
              <a:cs typeface="Microsoft JhengHei"/>
            </a:endParaRPr>
          </a:p>
        </p:txBody>
      </p:sp>
      <p:sp>
        <p:nvSpPr>
          <p:cNvPr id="11" name="object 11"/>
          <p:cNvSpPr txBox="1"/>
          <p:nvPr/>
        </p:nvSpPr>
        <p:spPr>
          <a:xfrm>
            <a:off x="4624858" y="5971709"/>
            <a:ext cx="707390" cy="238760"/>
          </a:xfrm>
          <a:prstGeom prst="rect">
            <a:avLst/>
          </a:prstGeom>
        </p:spPr>
        <p:txBody>
          <a:bodyPr vert="horz" wrap="square" lIns="0" tIns="12700" rIns="0" bIns="0" rtlCol="0">
            <a:spAutoFit/>
          </a:bodyPr>
          <a:lstStyle/>
          <a:p>
            <a:pPr marL="12700">
              <a:lnSpc>
                <a:spcPct val="100000"/>
              </a:lnSpc>
              <a:spcBef>
                <a:spcPts val="100"/>
              </a:spcBef>
            </a:pPr>
            <a:r>
              <a:rPr sz="1400" b="1" spc="5">
                <a:solidFill>
                  <a:srgbClr val="2C3766"/>
                </a:solidFill>
                <a:latin typeface="Microsoft JhengHei"/>
                <a:cs typeface="Microsoft JhengHei"/>
              </a:rPr>
              <a:t>作业者 </a:t>
            </a:r>
            <a:r>
              <a:rPr sz="1400" b="1" spc="-50">
                <a:solidFill>
                  <a:srgbClr val="2C3766"/>
                </a:solidFill>
                <a:latin typeface="Arial"/>
                <a:cs typeface="Arial"/>
              </a:rPr>
              <a:t>1</a:t>
            </a:r>
            <a:endParaRPr sz="1400">
              <a:latin typeface="Arial"/>
              <a:cs typeface="Arial"/>
            </a:endParaRPr>
          </a:p>
        </p:txBody>
      </p:sp>
      <p:sp>
        <p:nvSpPr>
          <p:cNvPr id="12" name="object 12"/>
          <p:cNvSpPr/>
          <p:nvPr/>
        </p:nvSpPr>
        <p:spPr>
          <a:xfrm>
            <a:off x="4038599" y="5054600"/>
            <a:ext cx="1014730" cy="879475"/>
          </a:xfrm>
          <a:custGeom>
            <a:rect l="l" t="t" r="r" b="b"/>
            <a:pathLst>
              <a:path w="1014728" h="879475">
                <a:moveTo>
                  <a:pt x="74204" y="45239"/>
                </a:moveTo>
                <a:lnTo>
                  <a:pt x="1014229" y="857552"/>
                </a:lnTo>
                <a:lnTo>
                  <a:pt x="995545" y="879173"/>
                </a:lnTo>
                <a:lnTo>
                  <a:pt x="55521" y="66860"/>
                </a:lnTo>
                <a:lnTo>
                  <a:pt x="74204" y="45239"/>
                </a:lnTo>
                <a:close/>
              </a:path>
              <a:path w="1014728" h="879475">
                <a:moveTo>
                  <a:pt x="16500" y="39633"/>
                </a:moveTo>
                <a:lnTo>
                  <a:pt x="67716" y="39633"/>
                </a:lnTo>
                <a:lnTo>
                  <a:pt x="49033" y="61254"/>
                </a:lnTo>
                <a:lnTo>
                  <a:pt x="55521" y="66860"/>
                </a:lnTo>
                <a:lnTo>
                  <a:pt x="36837" y="88481"/>
                </a:lnTo>
                <a:lnTo>
                  <a:pt x="16500" y="39633"/>
                </a:lnTo>
                <a:close/>
              </a:path>
              <a:path w="1014728" h="879475">
                <a:moveTo>
                  <a:pt x="67716" y="39633"/>
                </a:moveTo>
                <a:lnTo>
                  <a:pt x="74204" y="45239"/>
                </a:lnTo>
                <a:lnTo>
                  <a:pt x="55521" y="66860"/>
                </a:lnTo>
                <a:lnTo>
                  <a:pt x="49033" y="61254"/>
                </a:lnTo>
                <a:lnTo>
                  <a:pt x="67716" y="39633"/>
                </a:lnTo>
                <a:close/>
              </a:path>
              <a:path w="1014728" h="879475">
                <a:moveTo>
                  <a:pt x="0" y="0"/>
                </a:moveTo>
                <a:lnTo>
                  <a:pt x="92887" y="23619"/>
                </a:lnTo>
                <a:lnTo>
                  <a:pt x="74204" y="45239"/>
                </a:lnTo>
                <a:lnTo>
                  <a:pt x="67716" y="39633"/>
                </a:lnTo>
                <a:lnTo>
                  <a:pt x="16500" y="39633"/>
                </a:lnTo>
                <a:lnTo>
                  <a:pt x="0" y="0"/>
                </a:lnTo>
                <a:close/>
              </a:path>
            </a:pathLst>
          </a:custGeom>
          <a:solidFill>
            <a:srgbClr val="2C3766"/>
          </a:solidFill>
        </p:spPr>
        <p:txBody>
          <a:bodyPr wrap="square" lIns="0" tIns="0" rIns="0" bIns="0" rtlCol="0"/>
          <a:lstStyle/>
          <a:p/>
        </p:txBody>
      </p:sp>
      <p:sp>
        <p:nvSpPr>
          <p:cNvPr id="13" name="object 13"/>
          <p:cNvSpPr txBox="1"/>
          <p:nvPr/>
        </p:nvSpPr>
        <p:spPr>
          <a:xfrm>
            <a:off x="4610100" y="2883376"/>
            <a:ext cx="914400" cy="238760"/>
          </a:xfrm>
          <a:prstGeom prst="rect">
            <a:avLst/>
          </a:prstGeom>
        </p:spPr>
        <p:txBody>
          <a:bodyPr vert="horz" wrap="square" lIns="0" tIns="12700" rIns="0" bIns="0" rtlCol="0">
            <a:spAutoFit/>
          </a:bodyPr>
          <a:lstStyle/>
          <a:p>
            <a:pPr marL="12700">
              <a:lnSpc>
                <a:spcPct val="100000"/>
              </a:lnSpc>
              <a:spcBef>
                <a:spcPts val="100"/>
              </a:spcBef>
            </a:pPr>
            <a:r>
              <a:rPr sz="1400" b="1" spc="-10">
                <a:solidFill>
                  <a:srgbClr val="2C3766"/>
                </a:solidFill>
                <a:latin typeface="Microsoft JhengHei"/>
                <a:cs typeface="Microsoft JhengHei"/>
              </a:rPr>
              <a:t>差的再现性</a:t>
            </a:r>
            <a:endParaRPr sz="1400">
              <a:latin typeface="Microsoft JhengHei"/>
              <a:cs typeface="Microsoft JhengHei"/>
            </a:endParaRPr>
          </a:p>
        </p:txBody>
      </p:sp>
      <p:grpSp>
        <p:nvGrpSpPr>
          <p:cNvPr id="14" name="object 14"/>
          <p:cNvGrpSpPr/>
          <p:nvPr/>
        </p:nvGrpSpPr>
        <p:grpSpPr>
          <a:xfrm>
            <a:off x="4697412" y="3654424"/>
            <a:ext cx="1412875" cy="2349500"/>
            <a:chOff x="4697412" y="3654424"/>
            <a:chExt cx="1412875" cy="2349500"/>
          </a:xfrm>
        </p:grpSpPr>
        <p:sp>
          <p:nvSpPr>
            <p:cNvPr id="15" name="object 15"/>
            <p:cNvSpPr/>
            <p:nvPr/>
          </p:nvSpPr>
          <p:spPr>
            <a:xfrm flipH="1">
              <a:off x="5109288" y="3700105"/>
              <a:ext cx="0" cy="1278890"/>
            </a:xfrm>
            <a:custGeom>
              <a:rect l="l" t="t" r="r" b="b"/>
              <a:pathLst>
                <a:path h="1278889">
                  <a:moveTo>
                    <a:pt x="0" y="0"/>
                  </a:moveTo>
                  <a:lnTo>
                    <a:pt x="0" y="1278294"/>
                  </a:lnTo>
                </a:path>
              </a:pathLst>
            </a:custGeom>
            <a:ln w="38100">
              <a:solidFill>
                <a:srgbClr val="2C3766"/>
              </a:solidFill>
            </a:ln>
          </p:spPr>
          <p:txBody>
            <a:bodyPr wrap="square" lIns="0" tIns="0" rIns="0" bIns="0" rtlCol="0"/>
            <a:lstStyle/>
            <a:p/>
          </p:txBody>
        </p:sp>
        <p:sp>
          <p:nvSpPr>
            <p:cNvPr id="16" name="object 16"/>
            <p:cNvSpPr/>
            <p:nvPr/>
          </p:nvSpPr>
          <p:spPr>
            <a:xfrm>
              <a:off x="4716462" y="3673474"/>
              <a:ext cx="770255" cy="1275715"/>
            </a:xfrm>
            <a:custGeom>
              <a:rect l="l" t="t" r="r" b="b"/>
              <a:pathLst>
                <a:path w="770254" h="1275714">
                  <a:moveTo>
                    <a:pt x="769749" y="1275221"/>
                  </a:moveTo>
                  <a:lnTo>
                    <a:pt x="0" y="1275221"/>
                  </a:lnTo>
                  <a:lnTo>
                    <a:pt x="66150" y="1275221"/>
                  </a:lnTo>
                  <a:lnTo>
                    <a:pt x="75358" y="1268012"/>
                  </a:lnTo>
                  <a:lnTo>
                    <a:pt x="94151" y="1268012"/>
                  </a:lnTo>
                  <a:lnTo>
                    <a:pt x="112944" y="1251991"/>
                  </a:lnTo>
                  <a:lnTo>
                    <a:pt x="125723" y="1244782"/>
                  </a:lnTo>
                  <a:lnTo>
                    <a:pt x="135119" y="1236772"/>
                  </a:lnTo>
                  <a:lnTo>
                    <a:pt x="153912" y="1205532"/>
                  </a:lnTo>
                  <a:lnTo>
                    <a:pt x="163496" y="1190313"/>
                  </a:lnTo>
                  <a:lnTo>
                    <a:pt x="182289" y="1135843"/>
                  </a:lnTo>
                  <a:lnTo>
                    <a:pt x="210478" y="1026905"/>
                  </a:lnTo>
                  <a:lnTo>
                    <a:pt x="220062" y="979645"/>
                  </a:lnTo>
                  <a:lnTo>
                    <a:pt x="229271" y="925176"/>
                  </a:lnTo>
                  <a:lnTo>
                    <a:pt x="248439" y="801018"/>
                  </a:lnTo>
                  <a:lnTo>
                    <a:pt x="260842" y="731329"/>
                  </a:lnTo>
                  <a:lnTo>
                    <a:pt x="270051" y="660839"/>
                  </a:lnTo>
                  <a:lnTo>
                    <a:pt x="279635" y="583942"/>
                  </a:lnTo>
                  <a:lnTo>
                    <a:pt x="298428" y="427743"/>
                  </a:lnTo>
                  <a:lnTo>
                    <a:pt x="308012" y="350044"/>
                  </a:lnTo>
                  <a:lnTo>
                    <a:pt x="326993" y="210667"/>
                  </a:lnTo>
                  <a:lnTo>
                    <a:pt x="336201" y="156198"/>
                  </a:lnTo>
                  <a:lnTo>
                    <a:pt x="345785" y="101729"/>
                  </a:lnTo>
                  <a:lnTo>
                    <a:pt x="354994" y="54469"/>
                  </a:lnTo>
                  <a:lnTo>
                    <a:pt x="364578" y="31239"/>
                  </a:lnTo>
                  <a:lnTo>
                    <a:pt x="373787" y="8009"/>
                  </a:lnTo>
                  <a:lnTo>
                    <a:pt x="386565" y="0"/>
                  </a:lnTo>
                  <a:lnTo>
                    <a:pt x="395962" y="8009"/>
                  </a:lnTo>
                  <a:lnTo>
                    <a:pt x="414755" y="54469"/>
                  </a:lnTo>
                  <a:lnTo>
                    <a:pt x="424339" y="101729"/>
                  </a:lnTo>
                  <a:lnTo>
                    <a:pt x="433547" y="156198"/>
                  </a:lnTo>
                  <a:lnTo>
                    <a:pt x="443132" y="210667"/>
                  </a:lnTo>
                  <a:lnTo>
                    <a:pt x="452340" y="280356"/>
                  </a:lnTo>
                  <a:lnTo>
                    <a:pt x="461924" y="350044"/>
                  </a:lnTo>
                  <a:lnTo>
                    <a:pt x="490113" y="583942"/>
                  </a:lnTo>
                  <a:lnTo>
                    <a:pt x="499698" y="660839"/>
                  </a:lnTo>
                  <a:lnTo>
                    <a:pt x="508906" y="731329"/>
                  </a:lnTo>
                  <a:lnTo>
                    <a:pt x="521685" y="801018"/>
                  </a:lnTo>
                  <a:lnTo>
                    <a:pt x="530894" y="863497"/>
                  </a:lnTo>
                  <a:lnTo>
                    <a:pt x="540478" y="925176"/>
                  </a:lnTo>
                  <a:lnTo>
                    <a:pt x="549686" y="979645"/>
                  </a:lnTo>
                  <a:lnTo>
                    <a:pt x="559271" y="1026905"/>
                  </a:lnTo>
                  <a:lnTo>
                    <a:pt x="578251" y="1104604"/>
                  </a:lnTo>
                  <a:lnTo>
                    <a:pt x="597044" y="1166282"/>
                  </a:lnTo>
                  <a:lnTo>
                    <a:pt x="615837" y="1205532"/>
                  </a:lnTo>
                  <a:lnTo>
                    <a:pt x="625421" y="1220751"/>
                  </a:lnTo>
                  <a:lnTo>
                    <a:pt x="634629" y="1236772"/>
                  </a:lnTo>
                  <a:lnTo>
                    <a:pt x="644214" y="1244782"/>
                  </a:lnTo>
                  <a:lnTo>
                    <a:pt x="656805" y="1251991"/>
                  </a:lnTo>
                  <a:lnTo>
                    <a:pt x="675597" y="1268012"/>
                  </a:lnTo>
                  <a:lnTo>
                    <a:pt x="694390" y="1268012"/>
                  </a:lnTo>
                  <a:lnTo>
                    <a:pt x="703975" y="1275221"/>
                  </a:lnTo>
                  <a:lnTo>
                    <a:pt x="769749" y="1275221"/>
                  </a:lnTo>
                  <a:close/>
                </a:path>
              </a:pathLst>
            </a:custGeom>
            <a:solidFill>
              <a:srgbClr val="25557A"/>
            </a:solidFill>
          </p:spPr>
          <p:txBody>
            <a:bodyPr wrap="square" lIns="0" tIns="0" rIns="0" bIns="0" rtlCol="0"/>
            <a:lstStyle/>
            <a:p/>
          </p:txBody>
        </p:sp>
        <p:sp>
          <p:nvSpPr>
            <p:cNvPr id="17" name="object 17"/>
            <p:cNvSpPr/>
            <p:nvPr/>
          </p:nvSpPr>
          <p:spPr>
            <a:xfrm>
              <a:off x="4716462" y="3673474"/>
              <a:ext cx="770255" cy="1275715"/>
            </a:xfrm>
            <a:custGeom>
              <a:rect l="l" t="t" r="r" b="b"/>
              <a:pathLst>
                <a:path w="770254" h="1275714">
                  <a:moveTo>
                    <a:pt x="0" y="1275221"/>
                  </a:moveTo>
                  <a:lnTo>
                    <a:pt x="0" y="1275221"/>
                  </a:lnTo>
                  <a:lnTo>
                    <a:pt x="66150" y="1275221"/>
                  </a:lnTo>
                  <a:lnTo>
                    <a:pt x="75358" y="1268012"/>
                  </a:lnTo>
                  <a:lnTo>
                    <a:pt x="84942" y="1268012"/>
                  </a:lnTo>
                  <a:lnTo>
                    <a:pt x="94151" y="1268012"/>
                  </a:lnTo>
                  <a:lnTo>
                    <a:pt x="103735" y="1260001"/>
                  </a:lnTo>
                  <a:lnTo>
                    <a:pt x="112944" y="1251991"/>
                  </a:lnTo>
                  <a:lnTo>
                    <a:pt x="125723" y="1244782"/>
                  </a:lnTo>
                  <a:lnTo>
                    <a:pt x="135119" y="1236772"/>
                  </a:lnTo>
                  <a:lnTo>
                    <a:pt x="144703" y="1220751"/>
                  </a:lnTo>
                  <a:lnTo>
                    <a:pt x="153912" y="1205532"/>
                  </a:lnTo>
                  <a:lnTo>
                    <a:pt x="163496" y="1190313"/>
                  </a:lnTo>
                  <a:lnTo>
                    <a:pt x="172704" y="1166282"/>
                  </a:lnTo>
                  <a:lnTo>
                    <a:pt x="182289" y="1135843"/>
                  </a:lnTo>
                  <a:lnTo>
                    <a:pt x="191497" y="1104604"/>
                  </a:lnTo>
                  <a:lnTo>
                    <a:pt x="201081" y="1065354"/>
                  </a:lnTo>
                  <a:lnTo>
                    <a:pt x="210478" y="1026905"/>
                  </a:lnTo>
                  <a:lnTo>
                    <a:pt x="220062" y="979645"/>
                  </a:lnTo>
                  <a:lnTo>
                    <a:pt x="229271" y="925176"/>
                  </a:lnTo>
                  <a:lnTo>
                    <a:pt x="238855" y="863497"/>
                  </a:lnTo>
                  <a:lnTo>
                    <a:pt x="248439" y="801018"/>
                  </a:lnTo>
                  <a:lnTo>
                    <a:pt x="260842" y="731329"/>
                  </a:lnTo>
                  <a:lnTo>
                    <a:pt x="270051" y="660839"/>
                  </a:lnTo>
                  <a:lnTo>
                    <a:pt x="279635" y="583942"/>
                  </a:lnTo>
                  <a:lnTo>
                    <a:pt x="289031" y="505442"/>
                  </a:lnTo>
                  <a:lnTo>
                    <a:pt x="298428" y="427743"/>
                  </a:lnTo>
                  <a:lnTo>
                    <a:pt x="308012" y="350044"/>
                  </a:lnTo>
                  <a:lnTo>
                    <a:pt x="317408" y="280356"/>
                  </a:lnTo>
                  <a:lnTo>
                    <a:pt x="326993" y="210667"/>
                  </a:lnTo>
                  <a:lnTo>
                    <a:pt x="336201" y="156198"/>
                  </a:lnTo>
                  <a:lnTo>
                    <a:pt x="345785" y="101729"/>
                  </a:lnTo>
                  <a:lnTo>
                    <a:pt x="354994" y="54469"/>
                  </a:lnTo>
                  <a:lnTo>
                    <a:pt x="364578" y="31239"/>
                  </a:lnTo>
                  <a:lnTo>
                    <a:pt x="373787" y="8009"/>
                  </a:lnTo>
                  <a:lnTo>
                    <a:pt x="386565" y="0"/>
                  </a:lnTo>
                  <a:lnTo>
                    <a:pt x="395962" y="8009"/>
                  </a:lnTo>
                  <a:lnTo>
                    <a:pt x="405358" y="31239"/>
                  </a:lnTo>
                  <a:lnTo>
                    <a:pt x="414755" y="54469"/>
                  </a:lnTo>
                  <a:lnTo>
                    <a:pt x="424339" y="101729"/>
                  </a:lnTo>
                  <a:lnTo>
                    <a:pt x="433547" y="156198"/>
                  </a:lnTo>
                  <a:lnTo>
                    <a:pt x="443132" y="210667"/>
                  </a:lnTo>
                  <a:lnTo>
                    <a:pt x="452340" y="280356"/>
                  </a:lnTo>
                  <a:lnTo>
                    <a:pt x="461924" y="350044"/>
                  </a:lnTo>
                  <a:lnTo>
                    <a:pt x="471321" y="427743"/>
                  </a:lnTo>
                  <a:lnTo>
                    <a:pt x="480717" y="505442"/>
                  </a:lnTo>
                  <a:lnTo>
                    <a:pt x="490113" y="583942"/>
                  </a:lnTo>
                  <a:lnTo>
                    <a:pt x="499698" y="660839"/>
                  </a:lnTo>
                  <a:lnTo>
                    <a:pt x="508906" y="731329"/>
                  </a:lnTo>
                  <a:lnTo>
                    <a:pt x="521685" y="801018"/>
                  </a:lnTo>
                  <a:lnTo>
                    <a:pt x="530894" y="863497"/>
                  </a:lnTo>
                  <a:lnTo>
                    <a:pt x="540478" y="925176"/>
                  </a:lnTo>
                  <a:lnTo>
                    <a:pt x="549686" y="979645"/>
                  </a:lnTo>
                  <a:lnTo>
                    <a:pt x="559271" y="1026905"/>
                  </a:lnTo>
                  <a:lnTo>
                    <a:pt x="568667" y="1065354"/>
                  </a:lnTo>
                  <a:lnTo>
                    <a:pt x="578251" y="1104604"/>
                  </a:lnTo>
                  <a:lnTo>
                    <a:pt x="597044" y="1166282"/>
                  </a:lnTo>
                  <a:lnTo>
                    <a:pt x="615837" y="1205532"/>
                  </a:lnTo>
                  <a:lnTo>
                    <a:pt x="625421" y="1220751"/>
                  </a:lnTo>
                  <a:lnTo>
                    <a:pt x="634629" y="1236772"/>
                  </a:lnTo>
                  <a:lnTo>
                    <a:pt x="644214" y="1244782"/>
                  </a:lnTo>
                  <a:lnTo>
                    <a:pt x="656805" y="1251991"/>
                  </a:lnTo>
                  <a:lnTo>
                    <a:pt x="666201" y="1260001"/>
                  </a:lnTo>
                  <a:lnTo>
                    <a:pt x="675597" y="1268012"/>
                  </a:lnTo>
                  <a:lnTo>
                    <a:pt x="685182" y="1268012"/>
                  </a:lnTo>
                  <a:lnTo>
                    <a:pt x="694390" y="1268012"/>
                  </a:lnTo>
                  <a:lnTo>
                    <a:pt x="703975" y="1275221"/>
                  </a:lnTo>
                  <a:lnTo>
                    <a:pt x="713183" y="1275221"/>
                  </a:lnTo>
                  <a:lnTo>
                    <a:pt x="722767" y="1275221"/>
                  </a:lnTo>
                  <a:lnTo>
                    <a:pt x="732164" y="1275221"/>
                  </a:lnTo>
                  <a:lnTo>
                    <a:pt x="741560" y="1275221"/>
                  </a:lnTo>
                  <a:lnTo>
                    <a:pt x="750956" y="1275221"/>
                  </a:lnTo>
                  <a:lnTo>
                    <a:pt x="760541" y="1275221"/>
                  </a:lnTo>
                  <a:lnTo>
                    <a:pt x="769749" y="1275221"/>
                  </a:lnTo>
                </a:path>
              </a:pathLst>
            </a:custGeom>
            <a:ln w="38100">
              <a:solidFill>
                <a:srgbClr val="143047"/>
              </a:solidFill>
            </a:ln>
          </p:spPr>
          <p:txBody>
            <a:bodyPr wrap="square" lIns="0" tIns="0" rIns="0" bIns="0" rtlCol="0"/>
            <a:lstStyle/>
            <a:p/>
          </p:txBody>
        </p:sp>
        <p:sp>
          <p:nvSpPr>
            <p:cNvPr id="18" name="object 18"/>
            <p:cNvSpPr/>
            <p:nvPr/>
          </p:nvSpPr>
          <p:spPr>
            <a:xfrm>
              <a:off x="5257800" y="4978399"/>
              <a:ext cx="852805" cy="1025525"/>
            </a:xfrm>
            <a:custGeom>
              <a:rect l="l" t="t" r="r" b="b"/>
              <a:pathLst>
                <a:path w="852803" h="1025525">
                  <a:moveTo>
                    <a:pt x="65680" y="56911"/>
                  </a:moveTo>
                  <a:lnTo>
                    <a:pt x="852379" y="1006887"/>
                  </a:lnTo>
                  <a:lnTo>
                    <a:pt x="830371" y="1025113"/>
                  </a:lnTo>
                  <a:lnTo>
                    <a:pt x="43672" y="75137"/>
                  </a:lnTo>
                  <a:lnTo>
                    <a:pt x="65680" y="56911"/>
                  </a:lnTo>
                  <a:close/>
                </a:path>
                <a:path w="852803" h="1025525">
                  <a:moveTo>
                    <a:pt x="11673" y="50308"/>
                  </a:moveTo>
                  <a:lnTo>
                    <a:pt x="60212" y="50308"/>
                  </a:lnTo>
                  <a:lnTo>
                    <a:pt x="38203" y="68533"/>
                  </a:lnTo>
                  <a:lnTo>
                    <a:pt x="43672" y="75137"/>
                  </a:lnTo>
                  <a:lnTo>
                    <a:pt x="21664" y="93362"/>
                  </a:lnTo>
                  <a:lnTo>
                    <a:pt x="11673" y="50308"/>
                  </a:lnTo>
                  <a:close/>
                </a:path>
                <a:path w="852803" h="1025525">
                  <a:moveTo>
                    <a:pt x="60212" y="50308"/>
                  </a:moveTo>
                  <a:lnTo>
                    <a:pt x="65680" y="56911"/>
                  </a:lnTo>
                  <a:lnTo>
                    <a:pt x="43672" y="75137"/>
                  </a:lnTo>
                  <a:lnTo>
                    <a:pt x="38203" y="68533"/>
                  </a:lnTo>
                  <a:lnTo>
                    <a:pt x="60212" y="50308"/>
                  </a:lnTo>
                  <a:close/>
                </a:path>
                <a:path w="852803" h="1025525">
                  <a:moveTo>
                    <a:pt x="0" y="0"/>
                  </a:moveTo>
                  <a:lnTo>
                    <a:pt x="87689" y="38686"/>
                  </a:lnTo>
                  <a:lnTo>
                    <a:pt x="65680" y="56911"/>
                  </a:lnTo>
                  <a:lnTo>
                    <a:pt x="60212" y="50308"/>
                  </a:lnTo>
                  <a:lnTo>
                    <a:pt x="11673" y="50308"/>
                  </a:lnTo>
                  <a:lnTo>
                    <a:pt x="0" y="0"/>
                  </a:lnTo>
                  <a:close/>
                </a:path>
              </a:pathLst>
            </a:custGeom>
            <a:solidFill>
              <a:srgbClr val="2C3766"/>
            </a:solidFill>
          </p:spPr>
          <p:txBody>
            <a:bodyPr wrap="square" lIns="0" tIns="0" rIns="0" bIns="0" rtlCol="0"/>
            <a:lstStyle/>
            <a:p/>
          </p:txBody>
        </p:sp>
      </p:grpSp>
      <p:sp>
        <p:nvSpPr>
          <p:cNvPr id="19" name="object 19"/>
          <p:cNvSpPr txBox="1"/>
          <p:nvPr/>
        </p:nvSpPr>
        <p:spPr>
          <a:xfrm>
            <a:off x="5856759" y="5971709"/>
            <a:ext cx="707390" cy="238760"/>
          </a:xfrm>
          <a:prstGeom prst="rect">
            <a:avLst/>
          </a:prstGeom>
        </p:spPr>
        <p:txBody>
          <a:bodyPr vert="horz" wrap="square" lIns="0" tIns="12700" rIns="0" bIns="0" rtlCol="0">
            <a:spAutoFit/>
          </a:bodyPr>
          <a:lstStyle/>
          <a:p>
            <a:pPr marL="12700">
              <a:lnSpc>
                <a:spcPct val="100000"/>
              </a:lnSpc>
              <a:spcBef>
                <a:spcPts val="100"/>
              </a:spcBef>
            </a:pPr>
            <a:r>
              <a:rPr sz="1400" b="1" spc="5">
                <a:solidFill>
                  <a:srgbClr val="2C3766"/>
                </a:solidFill>
                <a:latin typeface="Microsoft JhengHei"/>
                <a:cs typeface="Microsoft JhengHei"/>
              </a:rPr>
              <a:t>作业者 </a:t>
            </a:r>
            <a:r>
              <a:rPr sz="1400" b="1" spc="-50">
                <a:solidFill>
                  <a:srgbClr val="2C3766"/>
                </a:solidFill>
                <a:latin typeface="Arial"/>
                <a:cs typeface="Arial"/>
              </a:rPr>
              <a:t>2</a:t>
            </a:r>
            <a:endParaRPr sz="1400">
              <a:latin typeface="Arial"/>
              <a:cs typeface="Arial"/>
            </a:endParaRPr>
          </a:p>
        </p:txBody>
      </p:sp>
      <p:grpSp>
        <p:nvGrpSpPr>
          <p:cNvPr id="20" name="object 20"/>
          <p:cNvGrpSpPr/>
          <p:nvPr/>
        </p:nvGrpSpPr>
        <p:grpSpPr>
          <a:xfrm>
            <a:off x="6145212" y="3654424"/>
            <a:ext cx="1416685" cy="2284095"/>
            <a:chOff x="6145212" y="3654424"/>
            <a:chExt cx="1416685" cy="2284095"/>
          </a:xfrm>
        </p:grpSpPr>
        <p:sp>
          <p:nvSpPr>
            <p:cNvPr id="21" name="object 21"/>
            <p:cNvSpPr/>
            <p:nvPr/>
          </p:nvSpPr>
          <p:spPr>
            <a:xfrm flipH="1">
              <a:off x="6557087" y="3700105"/>
              <a:ext cx="0" cy="1278890"/>
            </a:xfrm>
            <a:custGeom>
              <a:rect l="l" t="t" r="r" b="b"/>
              <a:pathLst>
                <a:path h="1278889">
                  <a:moveTo>
                    <a:pt x="0" y="0"/>
                  </a:moveTo>
                  <a:lnTo>
                    <a:pt x="0" y="1278294"/>
                  </a:lnTo>
                </a:path>
              </a:pathLst>
            </a:custGeom>
            <a:ln w="38100">
              <a:solidFill>
                <a:srgbClr val="2C3766"/>
              </a:solidFill>
            </a:ln>
          </p:spPr>
          <p:txBody>
            <a:bodyPr wrap="square" lIns="0" tIns="0" rIns="0" bIns="0" rtlCol="0"/>
            <a:lstStyle/>
            <a:p/>
          </p:txBody>
        </p:sp>
        <p:sp>
          <p:nvSpPr>
            <p:cNvPr id="22" name="object 22"/>
            <p:cNvSpPr/>
            <p:nvPr/>
          </p:nvSpPr>
          <p:spPr>
            <a:xfrm>
              <a:off x="6164262" y="3673474"/>
              <a:ext cx="770255" cy="1275715"/>
            </a:xfrm>
            <a:custGeom>
              <a:rect l="l" t="t" r="r" b="b"/>
              <a:pathLst>
                <a:path w="770254" h="1275714">
                  <a:moveTo>
                    <a:pt x="769749" y="1275221"/>
                  </a:moveTo>
                  <a:lnTo>
                    <a:pt x="0" y="1275221"/>
                  </a:lnTo>
                  <a:lnTo>
                    <a:pt x="66150" y="1275221"/>
                  </a:lnTo>
                  <a:lnTo>
                    <a:pt x="75358" y="1268012"/>
                  </a:lnTo>
                  <a:lnTo>
                    <a:pt x="94151" y="1268012"/>
                  </a:lnTo>
                  <a:lnTo>
                    <a:pt x="112944" y="1251991"/>
                  </a:lnTo>
                  <a:lnTo>
                    <a:pt x="125723" y="1244782"/>
                  </a:lnTo>
                  <a:lnTo>
                    <a:pt x="135119" y="1236772"/>
                  </a:lnTo>
                  <a:lnTo>
                    <a:pt x="153912" y="1205532"/>
                  </a:lnTo>
                  <a:lnTo>
                    <a:pt x="163496" y="1190313"/>
                  </a:lnTo>
                  <a:lnTo>
                    <a:pt x="182289" y="1135843"/>
                  </a:lnTo>
                  <a:lnTo>
                    <a:pt x="210478" y="1026905"/>
                  </a:lnTo>
                  <a:lnTo>
                    <a:pt x="220062" y="979645"/>
                  </a:lnTo>
                  <a:lnTo>
                    <a:pt x="229271" y="925176"/>
                  </a:lnTo>
                  <a:lnTo>
                    <a:pt x="248439" y="801018"/>
                  </a:lnTo>
                  <a:lnTo>
                    <a:pt x="260842" y="731329"/>
                  </a:lnTo>
                  <a:lnTo>
                    <a:pt x="270051" y="660839"/>
                  </a:lnTo>
                  <a:lnTo>
                    <a:pt x="279635" y="583942"/>
                  </a:lnTo>
                  <a:lnTo>
                    <a:pt x="298428" y="427743"/>
                  </a:lnTo>
                  <a:lnTo>
                    <a:pt x="308012" y="350044"/>
                  </a:lnTo>
                  <a:lnTo>
                    <a:pt x="326993" y="210667"/>
                  </a:lnTo>
                  <a:lnTo>
                    <a:pt x="336201" y="156198"/>
                  </a:lnTo>
                  <a:lnTo>
                    <a:pt x="345785" y="101729"/>
                  </a:lnTo>
                  <a:lnTo>
                    <a:pt x="354994" y="54469"/>
                  </a:lnTo>
                  <a:lnTo>
                    <a:pt x="364578" y="31239"/>
                  </a:lnTo>
                  <a:lnTo>
                    <a:pt x="373787" y="8009"/>
                  </a:lnTo>
                  <a:lnTo>
                    <a:pt x="386566" y="0"/>
                  </a:lnTo>
                  <a:lnTo>
                    <a:pt x="395962" y="8009"/>
                  </a:lnTo>
                  <a:lnTo>
                    <a:pt x="414755" y="54469"/>
                  </a:lnTo>
                  <a:lnTo>
                    <a:pt x="424339" y="101729"/>
                  </a:lnTo>
                  <a:lnTo>
                    <a:pt x="433547" y="156198"/>
                  </a:lnTo>
                  <a:lnTo>
                    <a:pt x="443131" y="210667"/>
                  </a:lnTo>
                  <a:lnTo>
                    <a:pt x="452340" y="280356"/>
                  </a:lnTo>
                  <a:lnTo>
                    <a:pt x="461925" y="350044"/>
                  </a:lnTo>
                  <a:lnTo>
                    <a:pt x="490114" y="583942"/>
                  </a:lnTo>
                  <a:lnTo>
                    <a:pt x="499698" y="660839"/>
                  </a:lnTo>
                  <a:lnTo>
                    <a:pt x="508906" y="731329"/>
                  </a:lnTo>
                  <a:lnTo>
                    <a:pt x="521685" y="801018"/>
                  </a:lnTo>
                  <a:lnTo>
                    <a:pt x="530893" y="863497"/>
                  </a:lnTo>
                  <a:lnTo>
                    <a:pt x="540478" y="925176"/>
                  </a:lnTo>
                  <a:lnTo>
                    <a:pt x="549686" y="979645"/>
                  </a:lnTo>
                  <a:lnTo>
                    <a:pt x="559271" y="1026905"/>
                  </a:lnTo>
                  <a:lnTo>
                    <a:pt x="578251" y="1104604"/>
                  </a:lnTo>
                  <a:lnTo>
                    <a:pt x="597044" y="1166282"/>
                  </a:lnTo>
                  <a:lnTo>
                    <a:pt x="615837" y="1205532"/>
                  </a:lnTo>
                  <a:lnTo>
                    <a:pt x="625421" y="1220751"/>
                  </a:lnTo>
                  <a:lnTo>
                    <a:pt x="634630" y="1236772"/>
                  </a:lnTo>
                  <a:lnTo>
                    <a:pt x="644214" y="1244782"/>
                  </a:lnTo>
                  <a:lnTo>
                    <a:pt x="656805" y="1251991"/>
                  </a:lnTo>
                  <a:lnTo>
                    <a:pt x="675598" y="1268012"/>
                  </a:lnTo>
                  <a:lnTo>
                    <a:pt x="694390" y="1268012"/>
                  </a:lnTo>
                  <a:lnTo>
                    <a:pt x="703974" y="1275221"/>
                  </a:lnTo>
                  <a:lnTo>
                    <a:pt x="769749" y="1275221"/>
                  </a:lnTo>
                  <a:close/>
                </a:path>
              </a:pathLst>
            </a:custGeom>
            <a:solidFill>
              <a:srgbClr val="FFFFCC"/>
            </a:solidFill>
          </p:spPr>
          <p:txBody>
            <a:bodyPr wrap="square" lIns="0" tIns="0" rIns="0" bIns="0" rtlCol="0"/>
            <a:lstStyle/>
            <a:p/>
          </p:txBody>
        </p:sp>
        <p:sp>
          <p:nvSpPr>
            <p:cNvPr id="23" name="object 23"/>
            <p:cNvSpPr/>
            <p:nvPr/>
          </p:nvSpPr>
          <p:spPr>
            <a:xfrm>
              <a:off x="6164262" y="3673474"/>
              <a:ext cx="770255" cy="1275715"/>
            </a:xfrm>
            <a:custGeom>
              <a:rect l="l" t="t" r="r" b="b"/>
              <a:pathLst>
                <a:path w="770254" h="1275714">
                  <a:moveTo>
                    <a:pt x="0" y="1275221"/>
                  </a:moveTo>
                  <a:lnTo>
                    <a:pt x="0" y="1275221"/>
                  </a:lnTo>
                  <a:lnTo>
                    <a:pt x="66150" y="1275221"/>
                  </a:lnTo>
                  <a:lnTo>
                    <a:pt x="75358" y="1268012"/>
                  </a:lnTo>
                  <a:lnTo>
                    <a:pt x="84942" y="1268012"/>
                  </a:lnTo>
                  <a:lnTo>
                    <a:pt x="94151" y="1268012"/>
                  </a:lnTo>
                  <a:lnTo>
                    <a:pt x="103735" y="1260001"/>
                  </a:lnTo>
                  <a:lnTo>
                    <a:pt x="112944" y="1251991"/>
                  </a:lnTo>
                  <a:lnTo>
                    <a:pt x="125723" y="1244782"/>
                  </a:lnTo>
                  <a:lnTo>
                    <a:pt x="135119" y="1236772"/>
                  </a:lnTo>
                  <a:lnTo>
                    <a:pt x="144703" y="1220751"/>
                  </a:lnTo>
                  <a:lnTo>
                    <a:pt x="153912" y="1205532"/>
                  </a:lnTo>
                  <a:lnTo>
                    <a:pt x="163496" y="1190313"/>
                  </a:lnTo>
                  <a:lnTo>
                    <a:pt x="172704" y="1166282"/>
                  </a:lnTo>
                  <a:lnTo>
                    <a:pt x="182289" y="1135843"/>
                  </a:lnTo>
                  <a:lnTo>
                    <a:pt x="191497" y="1104604"/>
                  </a:lnTo>
                  <a:lnTo>
                    <a:pt x="201081" y="1065354"/>
                  </a:lnTo>
                  <a:lnTo>
                    <a:pt x="210478" y="1026905"/>
                  </a:lnTo>
                  <a:lnTo>
                    <a:pt x="220062" y="979645"/>
                  </a:lnTo>
                  <a:lnTo>
                    <a:pt x="229271" y="925176"/>
                  </a:lnTo>
                  <a:lnTo>
                    <a:pt x="238855" y="863497"/>
                  </a:lnTo>
                  <a:lnTo>
                    <a:pt x="248439" y="801018"/>
                  </a:lnTo>
                  <a:lnTo>
                    <a:pt x="260842" y="731329"/>
                  </a:lnTo>
                  <a:lnTo>
                    <a:pt x="270051" y="660839"/>
                  </a:lnTo>
                  <a:lnTo>
                    <a:pt x="279635" y="583942"/>
                  </a:lnTo>
                  <a:lnTo>
                    <a:pt x="289031" y="505442"/>
                  </a:lnTo>
                  <a:lnTo>
                    <a:pt x="298428" y="427743"/>
                  </a:lnTo>
                  <a:lnTo>
                    <a:pt x="308012" y="350044"/>
                  </a:lnTo>
                  <a:lnTo>
                    <a:pt x="317408" y="280356"/>
                  </a:lnTo>
                  <a:lnTo>
                    <a:pt x="326993" y="210667"/>
                  </a:lnTo>
                  <a:lnTo>
                    <a:pt x="336201" y="156198"/>
                  </a:lnTo>
                  <a:lnTo>
                    <a:pt x="345785" y="101729"/>
                  </a:lnTo>
                  <a:lnTo>
                    <a:pt x="354994" y="54469"/>
                  </a:lnTo>
                  <a:lnTo>
                    <a:pt x="364578" y="31239"/>
                  </a:lnTo>
                  <a:lnTo>
                    <a:pt x="373787" y="8009"/>
                  </a:lnTo>
                  <a:lnTo>
                    <a:pt x="386566" y="0"/>
                  </a:lnTo>
                  <a:lnTo>
                    <a:pt x="395962" y="8009"/>
                  </a:lnTo>
                  <a:lnTo>
                    <a:pt x="405358" y="31239"/>
                  </a:lnTo>
                  <a:lnTo>
                    <a:pt x="414755" y="54469"/>
                  </a:lnTo>
                  <a:lnTo>
                    <a:pt x="424339" y="101729"/>
                  </a:lnTo>
                  <a:lnTo>
                    <a:pt x="433547" y="156198"/>
                  </a:lnTo>
                  <a:lnTo>
                    <a:pt x="443131" y="210667"/>
                  </a:lnTo>
                  <a:lnTo>
                    <a:pt x="452340" y="280356"/>
                  </a:lnTo>
                  <a:lnTo>
                    <a:pt x="461925" y="350044"/>
                  </a:lnTo>
                  <a:lnTo>
                    <a:pt x="471321" y="427743"/>
                  </a:lnTo>
                  <a:lnTo>
                    <a:pt x="480717" y="505442"/>
                  </a:lnTo>
                  <a:lnTo>
                    <a:pt x="490114" y="583942"/>
                  </a:lnTo>
                  <a:lnTo>
                    <a:pt x="499698" y="660839"/>
                  </a:lnTo>
                  <a:lnTo>
                    <a:pt x="508906" y="731329"/>
                  </a:lnTo>
                  <a:lnTo>
                    <a:pt x="521685" y="801018"/>
                  </a:lnTo>
                  <a:lnTo>
                    <a:pt x="530893" y="863497"/>
                  </a:lnTo>
                  <a:lnTo>
                    <a:pt x="540478" y="925176"/>
                  </a:lnTo>
                  <a:lnTo>
                    <a:pt x="549686" y="979645"/>
                  </a:lnTo>
                  <a:lnTo>
                    <a:pt x="559271" y="1026905"/>
                  </a:lnTo>
                  <a:lnTo>
                    <a:pt x="568667" y="1065354"/>
                  </a:lnTo>
                  <a:lnTo>
                    <a:pt x="578251" y="1104604"/>
                  </a:lnTo>
                  <a:lnTo>
                    <a:pt x="597044" y="1166282"/>
                  </a:lnTo>
                  <a:lnTo>
                    <a:pt x="615837" y="1205532"/>
                  </a:lnTo>
                  <a:lnTo>
                    <a:pt x="625421" y="1220751"/>
                  </a:lnTo>
                  <a:lnTo>
                    <a:pt x="634630" y="1236772"/>
                  </a:lnTo>
                  <a:lnTo>
                    <a:pt x="644214" y="1244782"/>
                  </a:lnTo>
                  <a:lnTo>
                    <a:pt x="656805" y="1251991"/>
                  </a:lnTo>
                  <a:lnTo>
                    <a:pt x="666201" y="1260001"/>
                  </a:lnTo>
                  <a:lnTo>
                    <a:pt x="675598" y="1268012"/>
                  </a:lnTo>
                  <a:lnTo>
                    <a:pt x="685182" y="1268012"/>
                  </a:lnTo>
                  <a:lnTo>
                    <a:pt x="694390" y="1268012"/>
                  </a:lnTo>
                  <a:lnTo>
                    <a:pt x="703974" y="1275221"/>
                  </a:lnTo>
                  <a:lnTo>
                    <a:pt x="713183" y="1275221"/>
                  </a:lnTo>
                  <a:lnTo>
                    <a:pt x="722767" y="1275221"/>
                  </a:lnTo>
                  <a:lnTo>
                    <a:pt x="732163" y="1275221"/>
                  </a:lnTo>
                  <a:lnTo>
                    <a:pt x="741560" y="1275221"/>
                  </a:lnTo>
                  <a:lnTo>
                    <a:pt x="750956" y="1275221"/>
                  </a:lnTo>
                  <a:lnTo>
                    <a:pt x="760541" y="1275221"/>
                  </a:lnTo>
                  <a:lnTo>
                    <a:pt x="769749" y="1275221"/>
                  </a:lnTo>
                </a:path>
              </a:pathLst>
            </a:custGeom>
            <a:ln w="38100">
              <a:solidFill>
                <a:srgbClr val="143047"/>
              </a:solidFill>
            </a:ln>
          </p:spPr>
          <p:txBody>
            <a:bodyPr wrap="square" lIns="0" tIns="0" rIns="0" bIns="0" rtlCol="0"/>
            <a:lstStyle/>
            <a:p/>
          </p:txBody>
        </p:sp>
        <p:sp>
          <p:nvSpPr>
            <p:cNvPr id="24" name="object 24"/>
            <p:cNvSpPr/>
            <p:nvPr/>
          </p:nvSpPr>
          <p:spPr>
            <a:xfrm>
              <a:off x="6553200" y="4978400"/>
              <a:ext cx="1008380" cy="960119"/>
            </a:xfrm>
            <a:custGeom>
              <a:rect l="l" t="t" r="r" b="b"/>
              <a:pathLst>
                <a:path w="1008378" h="960119">
                  <a:moveTo>
                    <a:pt x="71973" y="48711"/>
                  </a:moveTo>
                  <a:lnTo>
                    <a:pt x="1008382" y="938970"/>
                  </a:lnTo>
                  <a:lnTo>
                    <a:pt x="988693" y="959679"/>
                  </a:lnTo>
                  <a:lnTo>
                    <a:pt x="52284" y="69420"/>
                  </a:lnTo>
                  <a:lnTo>
                    <a:pt x="71973" y="48711"/>
                  </a:lnTo>
                  <a:close/>
                </a:path>
                <a:path w="1008378" h="960119">
                  <a:moveTo>
                    <a:pt x="15479" y="42803"/>
                  </a:moveTo>
                  <a:lnTo>
                    <a:pt x="65759" y="42803"/>
                  </a:lnTo>
                  <a:lnTo>
                    <a:pt x="46070" y="63512"/>
                  </a:lnTo>
                  <a:lnTo>
                    <a:pt x="52284" y="69420"/>
                  </a:lnTo>
                  <a:lnTo>
                    <a:pt x="32595" y="90130"/>
                  </a:lnTo>
                  <a:lnTo>
                    <a:pt x="15479" y="42803"/>
                  </a:lnTo>
                  <a:close/>
                </a:path>
                <a:path w="1008378" h="960119">
                  <a:moveTo>
                    <a:pt x="65759" y="42803"/>
                  </a:moveTo>
                  <a:lnTo>
                    <a:pt x="71973" y="48711"/>
                  </a:lnTo>
                  <a:lnTo>
                    <a:pt x="52284" y="69420"/>
                  </a:lnTo>
                  <a:lnTo>
                    <a:pt x="46070" y="63512"/>
                  </a:lnTo>
                  <a:lnTo>
                    <a:pt x="65759" y="42803"/>
                  </a:lnTo>
                  <a:close/>
                </a:path>
                <a:path w="1008378" h="960119">
                  <a:moveTo>
                    <a:pt x="0" y="0"/>
                  </a:moveTo>
                  <a:lnTo>
                    <a:pt x="91661" y="28002"/>
                  </a:lnTo>
                  <a:lnTo>
                    <a:pt x="71973" y="48711"/>
                  </a:lnTo>
                  <a:lnTo>
                    <a:pt x="65759" y="42803"/>
                  </a:lnTo>
                  <a:lnTo>
                    <a:pt x="15479" y="42803"/>
                  </a:lnTo>
                  <a:lnTo>
                    <a:pt x="0" y="0"/>
                  </a:lnTo>
                  <a:close/>
                </a:path>
              </a:pathLst>
            </a:custGeom>
            <a:solidFill>
              <a:srgbClr val="2C3766"/>
            </a:solidFill>
          </p:spPr>
          <p:txBody>
            <a:bodyPr wrap="square" lIns="0" tIns="0" rIns="0" bIns="0" rtlCol="0"/>
            <a:lstStyle/>
            <a:p/>
          </p:txBody>
        </p:sp>
      </p:grpSp>
      <p:sp>
        <p:nvSpPr>
          <p:cNvPr id="25" name="object 25"/>
          <p:cNvSpPr txBox="1"/>
          <p:nvPr/>
        </p:nvSpPr>
        <p:spPr>
          <a:xfrm>
            <a:off x="7177559" y="5971709"/>
            <a:ext cx="707390" cy="238760"/>
          </a:xfrm>
          <a:prstGeom prst="rect">
            <a:avLst/>
          </a:prstGeom>
        </p:spPr>
        <p:txBody>
          <a:bodyPr vert="horz" wrap="square" lIns="0" tIns="12700" rIns="0" bIns="0" rtlCol="0">
            <a:spAutoFit/>
          </a:bodyPr>
          <a:lstStyle/>
          <a:p>
            <a:pPr marL="12700">
              <a:lnSpc>
                <a:spcPct val="100000"/>
              </a:lnSpc>
              <a:spcBef>
                <a:spcPts val="100"/>
              </a:spcBef>
            </a:pPr>
            <a:r>
              <a:rPr sz="1400" b="1" spc="5">
                <a:solidFill>
                  <a:srgbClr val="2C3766"/>
                </a:solidFill>
                <a:latin typeface="Microsoft JhengHei"/>
                <a:cs typeface="Microsoft JhengHei"/>
              </a:rPr>
              <a:t>作业者 </a:t>
            </a:r>
            <a:r>
              <a:rPr sz="1400" b="1" spc="-50">
                <a:solidFill>
                  <a:srgbClr val="2C3766"/>
                </a:solidFill>
                <a:latin typeface="Arial"/>
                <a:cs typeface="Arial"/>
              </a:rPr>
              <a:t>3</a:t>
            </a:r>
            <a:endParaRPr sz="1400">
              <a:latin typeface="Arial"/>
              <a:cs typeface="Arial"/>
            </a:endParaRPr>
          </a:p>
        </p:txBody>
      </p:sp>
      <p:grpSp>
        <p:nvGrpSpPr>
          <p:cNvPr id="26" name="object 26"/>
          <p:cNvGrpSpPr/>
          <p:nvPr/>
        </p:nvGrpSpPr>
        <p:grpSpPr>
          <a:xfrm>
            <a:off x="919144" y="3633787"/>
            <a:ext cx="1819275" cy="2299970"/>
            <a:chOff x="919144" y="3633787"/>
            <a:chExt cx="1819275" cy="2299970"/>
          </a:xfrm>
        </p:grpSpPr>
        <p:sp>
          <p:nvSpPr>
            <p:cNvPr id="27" name="object 27"/>
            <p:cNvSpPr/>
            <p:nvPr/>
          </p:nvSpPr>
          <p:spPr>
            <a:xfrm flipH="1">
              <a:off x="2342275" y="3679468"/>
              <a:ext cx="0" cy="1278890"/>
            </a:xfrm>
            <a:custGeom>
              <a:rect l="l" t="t" r="r" b="b"/>
              <a:pathLst>
                <a:path h="1278889">
                  <a:moveTo>
                    <a:pt x="0" y="0"/>
                  </a:moveTo>
                  <a:lnTo>
                    <a:pt x="0" y="1278294"/>
                  </a:lnTo>
                </a:path>
              </a:pathLst>
            </a:custGeom>
            <a:ln w="38100">
              <a:solidFill>
                <a:srgbClr val="2C3766"/>
              </a:solidFill>
            </a:ln>
          </p:spPr>
          <p:txBody>
            <a:bodyPr wrap="square" lIns="0" tIns="0" rIns="0" bIns="0" rtlCol="0"/>
            <a:lstStyle/>
            <a:p/>
          </p:txBody>
        </p:sp>
        <p:sp>
          <p:nvSpPr>
            <p:cNvPr id="28" name="object 28"/>
            <p:cNvSpPr/>
            <p:nvPr/>
          </p:nvSpPr>
          <p:spPr>
            <a:xfrm>
              <a:off x="1949449" y="3652837"/>
              <a:ext cx="770255" cy="1275715"/>
            </a:xfrm>
            <a:custGeom>
              <a:rect l="l" t="t" r="r" b="b"/>
              <a:pathLst>
                <a:path w="770255" h="1275714">
                  <a:moveTo>
                    <a:pt x="769749" y="1275221"/>
                  </a:moveTo>
                  <a:lnTo>
                    <a:pt x="0" y="1275221"/>
                  </a:lnTo>
                  <a:lnTo>
                    <a:pt x="66150" y="1275221"/>
                  </a:lnTo>
                  <a:lnTo>
                    <a:pt x="75358" y="1268012"/>
                  </a:lnTo>
                  <a:lnTo>
                    <a:pt x="94151" y="1268012"/>
                  </a:lnTo>
                  <a:lnTo>
                    <a:pt x="112944" y="1251991"/>
                  </a:lnTo>
                  <a:lnTo>
                    <a:pt x="125723" y="1244782"/>
                  </a:lnTo>
                  <a:lnTo>
                    <a:pt x="135119" y="1236772"/>
                  </a:lnTo>
                  <a:lnTo>
                    <a:pt x="153912" y="1205532"/>
                  </a:lnTo>
                  <a:lnTo>
                    <a:pt x="163496" y="1190313"/>
                  </a:lnTo>
                  <a:lnTo>
                    <a:pt x="182289" y="1135843"/>
                  </a:lnTo>
                  <a:lnTo>
                    <a:pt x="210478" y="1026905"/>
                  </a:lnTo>
                  <a:lnTo>
                    <a:pt x="220062" y="979645"/>
                  </a:lnTo>
                  <a:lnTo>
                    <a:pt x="229271" y="925176"/>
                  </a:lnTo>
                  <a:lnTo>
                    <a:pt x="248439" y="801018"/>
                  </a:lnTo>
                  <a:lnTo>
                    <a:pt x="260842" y="731329"/>
                  </a:lnTo>
                  <a:lnTo>
                    <a:pt x="270051" y="660839"/>
                  </a:lnTo>
                  <a:lnTo>
                    <a:pt x="279635" y="583942"/>
                  </a:lnTo>
                  <a:lnTo>
                    <a:pt x="298428" y="427743"/>
                  </a:lnTo>
                  <a:lnTo>
                    <a:pt x="308012" y="350044"/>
                  </a:lnTo>
                  <a:lnTo>
                    <a:pt x="326993" y="210667"/>
                  </a:lnTo>
                  <a:lnTo>
                    <a:pt x="336201" y="156198"/>
                  </a:lnTo>
                  <a:lnTo>
                    <a:pt x="345785" y="101729"/>
                  </a:lnTo>
                  <a:lnTo>
                    <a:pt x="354994" y="54469"/>
                  </a:lnTo>
                  <a:lnTo>
                    <a:pt x="364578" y="31239"/>
                  </a:lnTo>
                  <a:lnTo>
                    <a:pt x="373787" y="8009"/>
                  </a:lnTo>
                  <a:lnTo>
                    <a:pt x="386566" y="0"/>
                  </a:lnTo>
                  <a:lnTo>
                    <a:pt x="395962" y="8009"/>
                  </a:lnTo>
                  <a:lnTo>
                    <a:pt x="414755" y="54469"/>
                  </a:lnTo>
                  <a:lnTo>
                    <a:pt x="424339" y="101729"/>
                  </a:lnTo>
                  <a:lnTo>
                    <a:pt x="433547" y="156198"/>
                  </a:lnTo>
                  <a:lnTo>
                    <a:pt x="443132" y="210667"/>
                  </a:lnTo>
                  <a:lnTo>
                    <a:pt x="452340" y="280356"/>
                  </a:lnTo>
                  <a:lnTo>
                    <a:pt x="461924" y="350044"/>
                  </a:lnTo>
                  <a:lnTo>
                    <a:pt x="490113" y="583942"/>
                  </a:lnTo>
                  <a:lnTo>
                    <a:pt x="499698" y="660839"/>
                  </a:lnTo>
                  <a:lnTo>
                    <a:pt x="508906" y="731329"/>
                  </a:lnTo>
                  <a:lnTo>
                    <a:pt x="521685" y="801018"/>
                  </a:lnTo>
                  <a:lnTo>
                    <a:pt x="530894" y="863497"/>
                  </a:lnTo>
                  <a:lnTo>
                    <a:pt x="540478" y="925176"/>
                  </a:lnTo>
                  <a:lnTo>
                    <a:pt x="549686" y="979645"/>
                  </a:lnTo>
                  <a:lnTo>
                    <a:pt x="559271" y="1026905"/>
                  </a:lnTo>
                  <a:lnTo>
                    <a:pt x="578251" y="1104604"/>
                  </a:lnTo>
                  <a:lnTo>
                    <a:pt x="597044" y="1166282"/>
                  </a:lnTo>
                  <a:lnTo>
                    <a:pt x="615837" y="1205532"/>
                  </a:lnTo>
                  <a:lnTo>
                    <a:pt x="625421" y="1220751"/>
                  </a:lnTo>
                  <a:lnTo>
                    <a:pt x="634629" y="1236772"/>
                  </a:lnTo>
                  <a:lnTo>
                    <a:pt x="644214" y="1244782"/>
                  </a:lnTo>
                  <a:lnTo>
                    <a:pt x="656805" y="1251991"/>
                  </a:lnTo>
                  <a:lnTo>
                    <a:pt x="675598" y="1268012"/>
                  </a:lnTo>
                  <a:lnTo>
                    <a:pt x="694390" y="1268012"/>
                  </a:lnTo>
                  <a:lnTo>
                    <a:pt x="703975" y="1275221"/>
                  </a:lnTo>
                  <a:lnTo>
                    <a:pt x="769749" y="1275221"/>
                  </a:lnTo>
                  <a:close/>
                </a:path>
              </a:pathLst>
            </a:custGeom>
            <a:solidFill>
              <a:srgbClr val="00AE00"/>
            </a:solidFill>
          </p:spPr>
          <p:txBody>
            <a:bodyPr wrap="square" lIns="0" tIns="0" rIns="0" bIns="0" rtlCol="0"/>
            <a:lstStyle/>
            <a:p/>
          </p:txBody>
        </p:sp>
        <p:sp>
          <p:nvSpPr>
            <p:cNvPr id="29" name="object 29"/>
            <p:cNvSpPr/>
            <p:nvPr/>
          </p:nvSpPr>
          <p:spPr>
            <a:xfrm>
              <a:off x="1949449" y="3652837"/>
              <a:ext cx="770255" cy="1275715"/>
            </a:xfrm>
            <a:custGeom>
              <a:rect l="l" t="t" r="r" b="b"/>
              <a:pathLst>
                <a:path w="770255" h="1275714">
                  <a:moveTo>
                    <a:pt x="0" y="1275221"/>
                  </a:moveTo>
                  <a:lnTo>
                    <a:pt x="0" y="1275221"/>
                  </a:lnTo>
                  <a:lnTo>
                    <a:pt x="66150" y="1275221"/>
                  </a:lnTo>
                  <a:lnTo>
                    <a:pt x="75358" y="1268012"/>
                  </a:lnTo>
                  <a:lnTo>
                    <a:pt x="84943" y="1268012"/>
                  </a:lnTo>
                  <a:lnTo>
                    <a:pt x="94151" y="1268012"/>
                  </a:lnTo>
                  <a:lnTo>
                    <a:pt x="103735" y="1260001"/>
                  </a:lnTo>
                  <a:lnTo>
                    <a:pt x="112944" y="1251991"/>
                  </a:lnTo>
                  <a:lnTo>
                    <a:pt x="125723" y="1244782"/>
                  </a:lnTo>
                  <a:lnTo>
                    <a:pt x="135119" y="1236772"/>
                  </a:lnTo>
                  <a:lnTo>
                    <a:pt x="144703" y="1220751"/>
                  </a:lnTo>
                  <a:lnTo>
                    <a:pt x="153912" y="1205532"/>
                  </a:lnTo>
                  <a:lnTo>
                    <a:pt x="163496" y="1190313"/>
                  </a:lnTo>
                  <a:lnTo>
                    <a:pt x="172704" y="1166282"/>
                  </a:lnTo>
                  <a:lnTo>
                    <a:pt x="182289" y="1135843"/>
                  </a:lnTo>
                  <a:lnTo>
                    <a:pt x="191497" y="1104604"/>
                  </a:lnTo>
                  <a:lnTo>
                    <a:pt x="201081" y="1065354"/>
                  </a:lnTo>
                  <a:lnTo>
                    <a:pt x="210478" y="1026905"/>
                  </a:lnTo>
                  <a:lnTo>
                    <a:pt x="220062" y="979645"/>
                  </a:lnTo>
                  <a:lnTo>
                    <a:pt x="229271" y="925176"/>
                  </a:lnTo>
                  <a:lnTo>
                    <a:pt x="238855" y="863497"/>
                  </a:lnTo>
                  <a:lnTo>
                    <a:pt x="248439" y="801018"/>
                  </a:lnTo>
                  <a:lnTo>
                    <a:pt x="260842" y="731329"/>
                  </a:lnTo>
                  <a:lnTo>
                    <a:pt x="270051" y="660839"/>
                  </a:lnTo>
                  <a:lnTo>
                    <a:pt x="279635" y="583942"/>
                  </a:lnTo>
                  <a:lnTo>
                    <a:pt x="289031" y="505442"/>
                  </a:lnTo>
                  <a:lnTo>
                    <a:pt x="298428" y="427743"/>
                  </a:lnTo>
                  <a:lnTo>
                    <a:pt x="308012" y="350044"/>
                  </a:lnTo>
                  <a:lnTo>
                    <a:pt x="317408" y="280356"/>
                  </a:lnTo>
                  <a:lnTo>
                    <a:pt x="326993" y="210667"/>
                  </a:lnTo>
                  <a:lnTo>
                    <a:pt x="336201" y="156198"/>
                  </a:lnTo>
                  <a:lnTo>
                    <a:pt x="345785" y="101729"/>
                  </a:lnTo>
                  <a:lnTo>
                    <a:pt x="354994" y="54469"/>
                  </a:lnTo>
                  <a:lnTo>
                    <a:pt x="364578" y="31239"/>
                  </a:lnTo>
                  <a:lnTo>
                    <a:pt x="373787" y="8009"/>
                  </a:lnTo>
                  <a:lnTo>
                    <a:pt x="386566" y="0"/>
                  </a:lnTo>
                  <a:lnTo>
                    <a:pt x="395962" y="8009"/>
                  </a:lnTo>
                  <a:lnTo>
                    <a:pt x="405358" y="31239"/>
                  </a:lnTo>
                  <a:lnTo>
                    <a:pt x="414755" y="54469"/>
                  </a:lnTo>
                  <a:lnTo>
                    <a:pt x="424339" y="101729"/>
                  </a:lnTo>
                  <a:lnTo>
                    <a:pt x="433547" y="156198"/>
                  </a:lnTo>
                  <a:lnTo>
                    <a:pt x="443132" y="210667"/>
                  </a:lnTo>
                  <a:lnTo>
                    <a:pt x="452340" y="280356"/>
                  </a:lnTo>
                  <a:lnTo>
                    <a:pt x="461924" y="350044"/>
                  </a:lnTo>
                  <a:lnTo>
                    <a:pt x="471321" y="427743"/>
                  </a:lnTo>
                  <a:lnTo>
                    <a:pt x="480717" y="505442"/>
                  </a:lnTo>
                  <a:lnTo>
                    <a:pt x="490113" y="583942"/>
                  </a:lnTo>
                  <a:lnTo>
                    <a:pt x="499698" y="660839"/>
                  </a:lnTo>
                  <a:lnTo>
                    <a:pt x="508906" y="731329"/>
                  </a:lnTo>
                  <a:lnTo>
                    <a:pt x="521685" y="801018"/>
                  </a:lnTo>
                  <a:lnTo>
                    <a:pt x="530894" y="863497"/>
                  </a:lnTo>
                  <a:lnTo>
                    <a:pt x="540478" y="925176"/>
                  </a:lnTo>
                  <a:lnTo>
                    <a:pt x="549686" y="979645"/>
                  </a:lnTo>
                  <a:lnTo>
                    <a:pt x="559271" y="1026905"/>
                  </a:lnTo>
                  <a:lnTo>
                    <a:pt x="568667" y="1065354"/>
                  </a:lnTo>
                  <a:lnTo>
                    <a:pt x="578251" y="1104604"/>
                  </a:lnTo>
                  <a:lnTo>
                    <a:pt x="597044" y="1166282"/>
                  </a:lnTo>
                  <a:lnTo>
                    <a:pt x="615837" y="1205532"/>
                  </a:lnTo>
                  <a:lnTo>
                    <a:pt x="625421" y="1220751"/>
                  </a:lnTo>
                  <a:lnTo>
                    <a:pt x="634629" y="1236772"/>
                  </a:lnTo>
                  <a:lnTo>
                    <a:pt x="644214" y="1244782"/>
                  </a:lnTo>
                  <a:lnTo>
                    <a:pt x="656805" y="1251991"/>
                  </a:lnTo>
                  <a:lnTo>
                    <a:pt x="666201" y="1260001"/>
                  </a:lnTo>
                  <a:lnTo>
                    <a:pt x="675598" y="1268012"/>
                  </a:lnTo>
                  <a:lnTo>
                    <a:pt x="685182" y="1268012"/>
                  </a:lnTo>
                  <a:lnTo>
                    <a:pt x="694390" y="1268012"/>
                  </a:lnTo>
                  <a:lnTo>
                    <a:pt x="703975" y="1275221"/>
                  </a:lnTo>
                  <a:lnTo>
                    <a:pt x="713183" y="1275221"/>
                  </a:lnTo>
                  <a:lnTo>
                    <a:pt x="722767" y="1275221"/>
                  </a:lnTo>
                  <a:lnTo>
                    <a:pt x="732164" y="1275221"/>
                  </a:lnTo>
                  <a:lnTo>
                    <a:pt x="741560" y="1275221"/>
                  </a:lnTo>
                  <a:lnTo>
                    <a:pt x="750956" y="1275221"/>
                  </a:lnTo>
                  <a:lnTo>
                    <a:pt x="760541" y="1275221"/>
                  </a:lnTo>
                  <a:lnTo>
                    <a:pt x="769749" y="1275221"/>
                  </a:lnTo>
                </a:path>
              </a:pathLst>
            </a:custGeom>
            <a:ln w="38099">
              <a:solidFill>
                <a:srgbClr val="143047"/>
              </a:solidFill>
            </a:ln>
          </p:spPr>
          <p:txBody>
            <a:bodyPr wrap="square" lIns="0" tIns="0" rIns="0" bIns="0" rtlCol="0"/>
            <a:lstStyle/>
            <a:p/>
          </p:txBody>
        </p:sp>
        <p:sp>
          <p:nvSpPr>
            <p:cNvPr id="30" name="object 30"/>
            <p:cNvSpPr/>
            <p:nvPr/>
          </p:nvSpPr>
          <p:spPr>
            <a:xfrm>
              <a:off x="919144" y="4978399"/>
              <a:ext cx="1062355" cy="955675"/>
            </a:xfrm>
            <a:custGeom>
              <a:rect l="l" t="t" r="r" b="b"/>
              <a:pathLst>
                <a:path w="1062355" h="955675">
                  <a:moveTo>
                    <a:pt x="988712" y="46623"/>
                  </a:moveTo>
                  <a:lnTo>
                    <a:pt x="0" y="933929"/>
                  </a:lnTo>
                  <a:lnTo>
                    <a:pt x="19085" y="955195"/>
                  </a:lnTo>
                  <a:lnTo>
                    <a:pt x="1007797" y="67890"/>
                  </a:lnTo>
                  <a:lnTo>
                    <a:pt x="988712" y="46623"/>
                  </a:lnTo>
                  <a:close/>
                </a:path>
                <a:path w="1062355" h="955675">
                  <a:moveTo>
                    <a:pt x="1045921" y="40896"/>
                  </a:moveTo>
                  <a:lnTo>
                    <a:pt x="995093" y="40896"/>
                  </a:lnTo>
                  <a:lnTo>
                    <a:pt x="1014179" y="62162"/>
                  </a:lnTo>
                  <a:lnTo>
                    <a:pt x="1007797" y="67890"/>
                  </a:lnTo>
                  <a:lnTo>
                    <a:pt x="1026883" y="89156"/>
                  </a:lnTo>
                  <a:lnTo>
                    <a:pt x="1045921" y="40896"/>
                  </a:lnTo>
                  <a:close/>
                </a:path>
                <a:path w="1062355" h="955675">
                  <a:moveTo>
                    <a:pt x="995093" y="40896"/>
                  </a:moveTo>
                  <a:lnTo>
                    <a:pt x="988712" y="46623"/>
                  </a:lnTo>
                  <a:lnTo>
                    <a:pt x="1007797" y="67890"/>
                  </a:lnTo>
                  <a:lnTo>
                    <a:pt x="1014179" y="62162"/>
                  </a:lnTo>
                  <a:lnTo>
                    <a:pt x="995093" y="40896"/>
                  </a:lnTo>
                  <a:close/>
                </a:path>
                <a:path w="1062355" h="955675">
                  <a:moveTo>
                    <a:pt x="1062055" y="0"/>
                  </a:moveTo>
                  <a:lnTo>
                    <a:pt x="969626" y="25356"/>
                  </a:lnTo>
                  <a:lnTo>
                    <a:pt x="988712" y="46623"/>
                  </a:lnTo>
                  <a:lnTo>
                    <a:pt x="995093" y="40896"/>
                  </a:lnTo>
                  <a:lnTo>
                    <a:pt x="1045921" y="40896"/>
                  </a:lnTo>
                  <a:lnTo>
                    <a:pt x="1062055" y="0"/>
                  </a:lnTo>
                  <a:close/>
                </a:path>
              </a:pathLst>
            </a:custGeom>
            <a:solidFill>
              <a:srgbClr val="2C3766"/>
            </a:solidFill>
          </p:spPr>
          <p:txBody>
            <a:bodyPr wrap="square" lIns="0" tIns="0" rIns="0" bIns="0" rtlCol="0"/>
            <a:lstStyle/>
            <a:p/>
          </p:txBody>
        </p:sp>
      </p:grpSp>
      <p:sp>
        <p:nvSpPr>
          <p:cNvPr id="31" name="object 31"/>
          <p:cNvSpPr txBox="1"/>
          <p:nvPr/>
        </p:nvSpPr>
        <p:spPr>
          <a:xfrm>
            <a:off x="433858" y="5959008"/>
            <a:ext cx="707390" cy="238760"/>
          </a:xfrm>
          <a:prstGeom prst="rect">
            <a:avLst/>
          </a:prstGeom>
        </p:spPr>
        <p:txBody>
          <a:bodyPr vert="horz" wrap="square" lIns="0" tIns="12700" rIns="0" bIns="0" rtlCol="0">
            <a:spAutoFit/>
          </a:bodyPr>
          <a:lstStyle/>
          <a:p>
            <a:pPr marL="12700">
              <a:lnSpc>
                <a:spcPct val="100000"/>
              </a:lnSpc>
              <a:spcBef>
                <a:spcPts val="100"/>
              </a:spcBef>
            </a:pPr>
            <a:r>
              <a:rPr sz="1400" b="1" spc="5">
                <a:solidFill>
                  <a:srgbClr val="2C3766"/>
                </a:solidFill>
                <a:latin typeface="Microsoft JhengHei"/>
                <a:cs typeface="Microsoft JhengHei"/>
              </a:rPr>
              <a:t>作业者 </a:t>
            </a:r>
            <a:r>
              <a:rPr sz="1400" b="1" spc="-50">
                <a:solidFill>
                  <a:srgbClr val="2C3766"/>
                </a:solidFill>
                <a:latin typeface="Arial"/>
                <a:cs typeface="Arial"/>
              </a:rPr>
              <a:t>1</a:t>
            </a:r>
            <a:endParaRPr sz="1400">
              <a:latin typeface="Arial"/>
              <a:cs typeface="Arial"/>
            </a:endParaRPr>
          </a:p>
        </p:txBody>
      </p:sp>
      <p:grpSp>
        <p:nvGrpSpPr>
          <p:cNvPr id="32" name="object 32"/>
          <p:cNvGrpSpPr/>
          <p:nvPr/>
        </p:nvGrpSpPr>
        <p:grpSpPr>
          <a:xfrm>
            <a:off x="1970677" y="3654424"/>
            <a:ext cx="920115" cy="2344420"/>
            <a:chOff x="1970677" y="3654424"/>
            <a:chExt cx="920115" cy="2344420"/>
          </a:xfrm>
        </p:grpSpPr>
        <p:sp>
          <p:nvSpPr>
            <p:cNvPr id="33" name="object 33"/>
            <p:cNvSpPr/>
            <p:nvPr/>
          </p:nvSpPr>
          <p:spPr>
            <a:xfrm flipH="1">
              <a:off x="2494675" y="3700105"/>
              <a:ext cx="0" cy="1278890"/>
            </a:xfrm>
            <a:custGeom>
              <a:rect l="l" t="t" r="r" b="b"/>
              <a:pathLst>
                <a:path h="1278889">
                  <a:moveTo>
                    <a:pt x="0" y="0"/>
                  </a:moveTo>
                  <a:lnTo>
                    <a:pt x="0" y="1278294"/>
                  </a:lnTo>
                </a:path>
              </a:pathLst>
            </a:custGeom>
            <a:ln w="38100">
              <a:solidFill>
                <a:srgbClr val="2C3766"/>
              </a:solidFill>
            </a:ln>
          </p:spPr>
          <p:txBody>
            <a:bodyPr wrap="square" lIns="0" tIns="0" rIns="0" bIns="0" rtlCol="0"/>
            <a:lstStyle/>
            <a:p/>
          </p:txBody>
        </p:sp>
        <p:sp>
          <p:nvSpPr>
            <p:cNvPr id="34" name="object 34"/>
            <p:cNvSpPr/>
            <p:nvPr/>
          </p:nvSpPr>
          <p:spPr>
            <a:xfrm>
              <a:off x="2101850" y="3673474"/>
              <a:ext cx="770255" cy="1275715"/>
            </a:xfrm>
            <a:custGeom>
              <a:rect l="l" t="t" r="r" b="b"/>
              <a:pathLst>
                <a:path w="770255" h="1275714">
                  <a:moveTo>
                    <a:pt x="769749" y="1275221"/>
                  </a:moveTo>
                  <a:lnTo>
                    <a:pt x="0" y="1275221"/>
                  </a:lnTo>
                  <a:lnTo>
                    <a:pt x="66150" y="1275221"/>
                  </a:lnTo>
                  <a:lnTo>
                    <a:pt x="75358" y="1268012"/>
                  </a:lnTo>
                  <a:lnTo>
                    <a:pt x="94151" y="1268012"/>
                  </a:lnTo>
                  <a:lnTo>
                    <a:pt x="112944" y="1251991"/>
                  </a:lnTo>
                  <a:lnTo>
                    <a:pt x="125723" y="1244782"/>
                  </a:lnTo>
                  <a:lnTo>
                    <a:pt x="135119" y="1236772"/>
                  </a:lnTo>
                  <a:lnTo>
                    <a:pt x="153912" y="1205532"/>
                  </a:lnTo>
                  <a:lnTo>
                    <a:pt x="163496" y="1190313"/>
                  </a:lnTo>
                  <a:lnTo>
                    <a:pt x="182289" y="1135843"/>
                  </a:lnTo>
                  <a:lnTo>
                    <a:pt x="210478" y="1026905"/>
                  </a:lnTo>
                  <a:lnTo>
                    <a:pt x="220062" y="979645"/>
                  </a:lnTo>
                  <a:lnTo>
                    <a:pt x="229271" y="925176"/>
                  </a:lnTo>
                  <a:lnTo>
                    <a:pt x="248439" y="801018"/>
                  </a:lnTo>
                  <a:lnTo>
                    <a:pt x="260842" y="731329"/>
                  </a:lnTo>
                  <a:lnTo>
                    <a:pt x="270051" y="660839"/>
                  </a:lnTo>
                  <a:lnTo>
                    <a:pt x="279635" y="583942"/>
                  </a:lnTo>
                  <a:lnTo>
                    <a:pt x="298428" y="427743"/>
                  </a:lnTo>
                  <a:lnTo>
                    <a:pt x="308012" y="350044"/>
                  </a:lnTo>
                  <a:lnTo>
                    <a:pt x="326993" y="210667"/>
                  </a:lnTo>
                  <a:lnTo>
                    <a:pt x="336201" y="156198"/>
                  </a:lnTo>
                  <a:lnTo>
                    <a:pt x="345785" y="101729"/>
                  </a:lnTo>
                  <a:lnTo>
                    <a:pt x="354994" y="54469"/>
                  </a:lnTo>
                  <a:lnTo>
                    <a:pt x="364578" y="31239"/>
                  </a:lnTo>
                  <a:lnTo>
                    <a:pt x="373787" y="8009"/>
                  </a:lnTo>
                  <a:lnTo>
                    <a:pt x="386566" y="0"/>
                  </a:lnTo>
                  <a:lnTo>
                    <a:pt x="395962" y="8009"/>
                  </a:lnTo>
                  <a:lnTo>
                    <a:pt x="414755" y="54469"/>
                  </a:lnTo>
                  <a:lnTo>
                    <a:pt x="424339" y="101729"/>
                  </a:lnTo>
                  <a:lnTo>
                    <a:pt x="433547" y="156198"/>
                  </a:lnTo>
                  <a:lnTo>
                    <a:pt x="443132" y="210667"/>
                  </a:lnTo>
                  <a:lnTo>
                    <a:pt x="452340" y="280356"/>
                  </a:lnTo>
                  <a:lnTo>
                    <a:pt x="461924" y="350044"/>
                  </a:lnTo>
                  <a:lnTo>
                    <a:pt x="490114" y="583942"/>
                  </a:lnTo>
                  <a:lnTo>
                    <a:pt x="499698" y="660839"/>
                  </a:lnTo>
                  <a:lnTo>
                    <a:pt x="508906" y="731329"/>
                  </a:lnTo>
                  <a:lnTo>
                    <a:pt x="521685" y="801018"/>
                  </a:lnTo>
                  <a:lnTo>
                    <a:pt x="530894" y="863497"/>
                  </a:lnTo>
                  <a:lnTo>
                    <a:pt x="540478" y="925176"/>
                  </a:lnTo>
                  <a:lnTo>
                    <a:pt x="549686" y="979645"/>
                  </a:lnTo>
                  <a:lnTo>
                    <a:pt x="559271" y="1026905"/>
                  </a:lnTo>
                  <a:lnTo>
                    <a:pt x="578251" y="1104604"/>
                  </a:lnTo>
                  <a:lnTo>
                    <a:pt x="597044" y="1166282"/>
                  </a:lnTo>
                  <a:lnTo>
                    <a:pt x="615837" y="1205532"/>
                  </a:lnTo>
                  <a:lnTo>
                    <a:pt x="625421" y="1220751"/>
                  </a:lnTo>
                  <a:lnTo>
                    <a:pt x="634629" y="1236772"/>
                  </a:lnTo>
                  <a:lnTo>
                    <a:pt x="644214" y="1244782"/>
                  </a:lnTo>
                  <a:lnTo>
                    <a:pt x="656805" y="1251991"/>
                  </a:lnTo>
                  <a:lnTo>
                    <a:pt x="675598" y="1268012"/>
                  </a:lnTo>
                  <a:lnTo>
                    <a:pt x="694390" y="1268012"/>
                  </a:lnTo>
                  <a:lnTo>
                    <a:pt x="703975" y="1275221"/>
                  </a:lnTo>
                  <a:lnTo>
                    <a:pt x="769749" y="1275221"/>
                  </a:lnTo>
                  <a:close/>
                </a:path>
              </a:pathLst>
            </a:custGeom>
            <a:solidFill>
              <a:srgbClr val="25557A"/>
            </a:solidFill>
          </p:spPr>
          <p:txBody>
            <a:bodyPr wrap="square" lIns="0" tIns="0" rIns="0" bIns="0" rtlCol="0"/>
            <a:lstStyle/>
            <a:p/>
          </p:txBody>
        </p:sp>
        <p:sp>
          <p:nvSpPr>
            <p:cNvPr id="35" name="object 35"/>
            <p:cNvSpPr/>
            <p:nvPr/>
          </p:nvSpPr>
          <p:spPr>
            <a:xfrm>
              <a:off x="2101850" y="3673474"/>
              <a:ext cx="770255" cy="1275715"/>
            </a:xfrm>
            <a:custGeom>
              <a:rect l="l" t="t" r="r" b="b"/>
              <a:pathLst>
                <a:path w="770255" h="1275714">
                  <a:moveTo>
                    <a:pt x="0" y="1275221"/>
                  </a:moveTo>
                  <a:lnTo>
                    <a:pt x="0" y="1275221"/>
                  </a:lnTo>
                  <a:lnTo>
                    <a:pt x="66150" y="1275221"/>
                  </a:lnTo>
                  <a:lnTo>
                    <a:pt x="75358" y="1268012"/>
                  </a:lnTo>
                  <a:lnTo>
                    <a:pt x="84943" y="1268012"/>
                  </a:lnTo>
                  <a:lnTo>
                    <a:pt x="94151" y="1268012"/>
                  </a:lnTo>
                  <a:lnTo>
                    <a:pt x="103735" y="1260001"/>
                  </a:lnTo>
                  <a:lnTo>
                    <a:pt x="112944" y="1251991"/>
                  </a:lnTo>
                  <a:lnTo>
                    <a:pt x="125723" y="1244782"/>
                  </a:lnTo>
                  <a:lnTo>
                    <a:pt x="135119" y="1236772"/>
                  </a:lnTo>
                  <a:lnTo>
                    <a:pt x="144703" y="1220751"/>
                  </a:lnTo>
                  <a:lnTo>
                    <a:pt x="153912" y="1205532"/>
                  </a:lnTo>
                  <a:lnTo>
                    <a:pt x="163496" y="1190313"/>
                  </a:lnTo>
                  <a:lnTo>
                    <a:pt x="172704" y="1166282"/>
                  </a:lnTo>
                  <a:lnTo>
                    <a:pt x="182289" y="1135843"/>
                  </a:lnTo>
                  <a:lnTo>
                    <a:pt x="191497" y="1104604"/>
                  </a:lnTo>
                  <a:lnTo>
                    <a:pt x="201082" y="1065354"/>
                  </a:lnTo>
                  <a:lnTo>
                    <a:pt x="210478" y="1026905"/>
                  </a:lnTo>
                  <a:lnTo>
                    <a:pt x="220062" y="979645"/>
                  </a:lnTo>
                  <a:lnTo>
                    <a:pt x="229271" y="925176"/>
                  </a:lnTo>
                  <a:lnTo>
                    <a:pt x="238855" y="863497"/>
                  </a:lnTo>
                  <a:lnTo>
                    <a:pt x="248439" y="801018"/>
                  </a:lnTo>
                  <a:lnTo>
                    <a:pt x="260842" y="731329"/>
                  </a:lnTo>
                  <a:lnTo>
                    <a:pt x="270051" y="660839"/>
                  </a:lnTo>
                  <a:lnTo>
                    <a:pt x="279635" y="583942"/>
                  </a:lnTo>
                  <a:lnTo>
                    <a:pt x="289031" y="505442"/>
                  </a:lnTo>
                  <a:lnTo>
                    <a:pt x="298428" y="427743"/>
                  </a:lnTo>
                  <a:lnTo>
                    <a:pt x="308012" y="350044"/>
                  </a:lnTo>
                  <a:lnTo>
                    <a:pt x="317408" y="280356"/>
                  </a:lnTo>
                  <a:lnTo>
                    <a:pt x="326993" y="210667"/>
                  </a:lnTo>
                  <a:lnTo>
                    <a:pt x="336201" y="156198"/>
                  </a:lnTo>
                  <a:lnTo>
                    <a:pt x="345785" y="101729"/>
                  </a:lnTo>
                  <a:lnTo>
                    <a:pt x="354994" y="54469"/>
                  </a:lnTo>
                  <a:lnTo>
                    <a:pt x="364578" y="31239"/>
                  </a:lnTo>
                  <a:lnTo>
                    <a:pt x="373787" y="8009"/>
                  </a:lnTo>
                  <a:lnTo>
                    <a:pt x="386566" y="0"/>
                  </a:lnTo>
                  <a:lnTo>
                    <a:pt x="395962" y="8009"/>
                  </a:lnTo>
                  <a:lnTo>
                    <a:pt x="405358" y="31239"/>
                  </a:lnTo>
                  <a:lnTo>
                    <a:pt x="414755" y="54469"/>
                  </a:lnTo>
                  <a:lnTo>
                    <a:pt x="424339" y="101729"/>
                  </a:lnTo>
                  <a:lnTo>
                    <a:pt x="433547" y="156198"/>
                  </a:lnTo>
                  <a:lnTo>
                    <a:pt x="443132" y="210667"/>
                  </a:lnTo>
                  <a:lnTo>
                    <a:pt x="452340" y="280356"/>
                  </a:lnTo>
                  <a:lnTo>
                    <a:pt x="461924" y="350044"/>
                  </a:lnTo>
                  <a:lnTo>
                    <a:pt x="471321" y="427743"/>
                  </a:lnTo>
                  <a:lnTo>
                    <a:pt x="480717" y="505442"/>
                  </a:lnTo>
                  <a:lnTo>
                    <a:pt x="490114" y="583942"/>
                  </a:lnTo>
                  <a:lnTo>
                    <a:pt x="499698" y="660839"/>
                  </a:lnTo>
                  <a:lnTo>
                    <a:pt x="508906" y="731329"/>
                  </a:lnTo>
                  <a:lnTo>
                    <a:pt x="521685" y="801018"/>
                  </a:lnTo>
                  <a:lnTo>
                    <a:pt x="530894" y="863497"/>
                  </a:lnTo>
                  <a:lnTo>
                    <a:pt x="540478" y="925176"/>
                  </a:lnTo>
                  <a:lnTo>
                    <a:pt x="549686" y="979645"/>
                  </a:lnTo>
                  <a:lnTo>
                    <a:pt x="559271" y="1026905"/>
                  </a:lnTo>
                  <a:lnTo>
                    <a:pt x="568667" y="1065354"/>
                  </a:lnTo>
                  <a:lnTo>
                    <a:pt x="578251" y="1104604"/>
                  </a:lnTo>
                  <a:lnTo>
                    <a:pt x="597044" y="1166282"/>
                  </a:lnTo>
                  <a:lnTo>
                    <a:pt x="615837" y="1205532"/>
                  </a:lnTo>
                  <a:lnTo>
                    <a:pt x="625421" y="1220751"/>
                  </a:lnTo>
                  <a:lnTo>
                    <a:pt x="634629" y="1236772"/>
                  </a:lnTo>
                  <a:lnTo>
                    <a:pt x="644214" y="1244782"/>
                  </a:lnTo>
                  <a:lnTo>
                    <a:pt x="656805" y="1251991"/>
                  </a:lnTo>
                  <a:lnTo>
                    <a:pt x="666201" y="1260001"/>
                  </a:lnTo>
                  <a:lnTo>
                    <a:pt x="675598" y="1268012"/>
                  </a:lnTo>
                  <a:lnTo>
                    <a:pt x="685182" y="1268012"/>
                  </a:lnTo>
                  <a:lnTo>
                    <a:pt x="694390" y="1268012"/>
                  </a:lnTo>
                  <a:lnTo>
                    <a:pt x="703975" y="1275221"/>
                  </a:lnTo>
                  <a:lnTo>
                    <a:pt x="713183" y="1275221"/>
                  </a:lnTo>
                  <a:lnTo>
                    <a:pt x="722767" y="1275221"/>
                  </a:lnTo>
                  <a:lnTo>
                    <a:pt x="732164" y="1275221"/>
                  </a:lnTo>
                  <a:lnTo>
                    <a:pt x="741560" y="1275221"/>
                  </a:lnTo>
                  <a:lnTo>
                    <a:pt x="750956" y="1275221"/>
                  </a:lnTo>
                  <a:lnTo>
                    <a:pt x="760541" y="1275221"/>
                  </a:lnTo>
                  <a:lnTo>
                    <a:pt x="769749" y="1275221"/>
                  </a:lnTo>
                </a:path>
              </a:pathLst>
            </a:custGeom>
            <a:ln w="38100">
              <a:solidFill>
                <a:srgbClr val="143047"/>
              </a:solidFill>
            </a:ln>
          </p:spPr>
          <p:txBody>
            <a:bodyPr wrap="square" lIns="0" tIns="0" rIns="0" bIns="0" rtlCol="0"/>
            <a:lstStyle/>
            <a:p/>
          </p:txBody>
        </p:sp>
        <p:sp>
          <p:nvSpPr>
            <p:cNvPr id="36" name="object 36"/>
            <p:cNvSpPr/>
            <p:nvPr/>
          </p:nvSpPr>
          <p:spPr>
            <a:xfrm>
              <a:off x="1970677" y="4978399"/>
              <a:ext cx="332105" cy="1020444"/>
            </a:xfrm>
            <a:custGeom>
              <a:rect l="l" t="t" r="r" b="b"/>
              <a:pathLst>
                <a:path w="332105" h="1020444">
                  <a:moveTo>
                    <a:pt x="277227" y="78114"/>
                  </a:moveTo>
                  <a:lnTo>
                    <a:pt x="0" y="1011933"/>
                  </a:lnTo>
                  <a:lnTo>
                    <a:pt x="27393" y="1020066"/>
                  </a:lnTo>
                  <a:lnTo>
                    <a:pt x="304621" y="86246"/>
                  </a:lnTo>
                  <a:lnTo>
                    <a:pt x="277227" y="78114"/>
                  </a:lnTo>
                  <a:close/>
                </a:path>
                <a:path w="332105" h="1020444">
                  <a:moveTo>
                    <a:pt x="327684" y="69895"/>
                  </a:moveTo>
                  <a:lnTo>
                    <a:pt x="279667" y="69895"/>
                  </a:lnTo>
                  <a:lnTo>
                    <a:pt x="307061" y="78027"/>
                  </a:lnTo>
                  <a:lnTo>
                    <a:pt x="304621" y="86246"/>
                  </a:lnTo>
                  <a:lnTo>
                    <a:pt x="332014" y="94378"/>
                  </a:lnTo>
                  <a:lnTo>
                    <a:pt x="327684" y="69895"/>
                  </a:lnTo>
                  <a:close/>
                </a:path>
                <a:path w="332105" h="1020444">
                  <a:moveTo>
                    <a:pt x="279667" y="69895"/>
                  </a:moveTo>
                  <a:lnTo>
                    <a:pt x="277227" y="78114"/>
                  </a:lnTo>
                  <a:lnTo>
                    <a:pt x="304621" y="86246"/>
                  </a:lnTo>
                  <a:lnTo>
                    <a:pt x="307061" y="78027"/>
                  </a:lnTo>
                  <a:lnTo>
                    <a:pt x="279667" y="69895"/>
                  </a:lnTo>
                  <a:close/>
                </a:path>
                <a:path w="332105" h="1020444">
                  <a:moveTo>
                    <a:pt x="315321" y="0"/>
                  </a:moveTo>
                  <a:lnTo>
                    <a:pt x="249834" y="69981"/>
                  </a:lnTo>
                  <a:lnTo>
                    <a:pt x="277227" y="78114"/>
                  </a:lnTo>
                  <a:lnTo>
                    <a:pt x="279667" y="69895"/>
                  </a:lnTo>
                  <a:lnTo>
                    <a:pt x="327684" y="69895"/>
                  </a:lnTo>
                  <a:lnTo>
                    <a:pt x="315321" y="0"/>
                  </a:lnTo>
                  <a:close/>
                </a:path>
              </a:pathLst>
            </a:custGeom>
            <a:solidFill>
              <a:srgbClr val="2C3766"/>
            </a:solidFill>
          </p:spPr>
          <p:txBody>
            <a:bodyPr wrap="square" lIns="0" tIns="0" rIns="0" bIns="0" rtlCol="0"/>
            <a:lstStyle/>
            <a:p/>
          </p:txBody>
        </p:sp>
      </p:grpSp>
      <p:sp>
        <p:nvSpPr>
          <p:cNvPr id="37" name="object 37"/>
          <p:cNvSpPr txBox="1"/>
          <p:nvPr/>
        </p:nvSpPr>
        <p:spPr>
          <a:xfrm>
            <a:off x="1665758" y="5959008"/>
            <a:ext cx="707390" cy="238760"/>
          </a:xfrm>
          <a:prstGeom prst="rect">
            <a:avLst/>
          </a:prstGeom>
        </p:spPr>
        <p:txBody>
          <a:bodyPr vert="horz" wrap="square" lIns="0" tIns="12700" rIns="0" bIns="0" rtlCol="0">
            <a:spAutoFit/>
          </a:bodyPr>
          <a:lstStyle/>
          <a:p>
            <a:pPr marL="12700">
              <a:lnSpc>
                <a:spcPct val="100000"/>
              </a:lnSpc>
              <a:spcBef>
                <a:spcPts val="100"/>
              </a:spcBef>
            </a:pPr>
            <a:r>
              <a:rPr sz="1400" b="1" spc="5">
                <a:solidFill>
                  <a:srgbClr val="2C3766"/>
                </a:solidFill>
                <a:latin typeface="Microsoft JhengHei"/>
                <a:cs typeface="Microsoft JhengHei"/>
              </a:rPr>
              <a:t>作业者 </a:t>
            </a:r>
            <a:r>
              <a:rPr sz="1400" b="1" spc="-50">
                <a:solidFill>
                  <a:srgbClr val="2C3766"/>
                </a:solidFill>
                <a:latin typeface="Arial"/>
                <a:cs typeface="Arial"/>
              </a:rPr>
              <a:t>2</a:t>
            </a:r>
            <a:endParaRPr sz="1400">
              <a:latin typeface="Arial"/>
              <a:cs typeface="Arial"/>
            </a:endParaRPr>
          </a:p>
        </p:txBody>
      </p:sp>
      <p:grpSp>
        <p:nvGrpSpPr>
          <p:cNvPr id="38" name="object 38"/>
          <p:cNvGrpSpPr/>
          <p:nvPr/>
        </p:nvGrpSpPr>
        <p:grpSpPr>
          <a:xfrm>
            <a:off x="2335212" y="3654424"/>
            <a:ext cx="1113790" cy="2282190"/>
            <a:chOff x="2335212" y="3654424"/>
            <a:chExt cx="1113790" cy="2282190"/>
          </a:xfrm>
        </p:grpSpPr>
        <p:sp>
          <p:nvSpPr>
            <p:cNvPr id="39" name="object 39"/>
            <p:cNvSpPr/>
            <p:nvPr/>
          </p:nvSpPr>
          <p:spPr>
            <a:xfrm flipH="1">
              <a:off x="2747087" y="3700105"/>
              <a:ext cx="0" cy="1278890"/>
            </a:xfrm>
            <a:custGeom>
              <a:rect l="l" t="t" r="r" b="b"/>
              <a:pathLst>
                <a:path h="1278889">
                  <a:moveTo>
                    <a:pt x="0" y="0"/>
                  </a:moveTo>
                  <a:lnTo>
                    <a:pt x="0" y="1278294"/>
                  </a:lnTo>
                </a:path>
              </a:pathLst>
            </a:custGeom>
            <a:ln w="38100">
              <a:solidFill>
                <a:srgbClr val="2C3766"/>
              </a:solidFill>
            </a:ln>
          </p:spPr>
          <p:txBody>
            <a:bodyPr wrap="square" lIns="0" tIns="0" rIns="0" bIns="0" rtlCol="0"/>
            <a:lstStyle/>
            <a:p/>
          </p:txBody>
        </p:sp>
        <p:sp>
          <p:nvSpPr>
            <p:cNvPr id="40" name="object 40"/>
            <p:cNvSpPr/>
            <p:nvPr/>
          </p:nvSpPr>
          <p:spPr>
            <a:xfrm>
              <a:off x="2354262" y="3673474"/>
              <a:ext cx="770255" cy="1275715"/>
            </a:xfrm>
            <a:custGeom>
              <a:rect l="l" t="t" r="r" b="b"/>
              <a:pathLst>
                <a:path w="770255" h="1275714">
                  <a:moveTo>
                    <a:pt x="769749" y="1275221"/>
                  </a:moveTo>
                  <a:lnTo>
                    <a:pt x="0" y="1275221"/>
                  </a:lnTo>
                  <a:lnTo>
                    <a:pt x="66150" y="1275221"/>
                  </a:lnTo>
                  <a:lnTo>
                    <a:pt x="75358" y="1268012"/>
                  </a:lnTo>
                  <a:lnTo>
                    <a:pt x="94151" y="1268012"/>
                  </a:lnTo>
                  <a:lnTo>
                    <a:pt x="112944" y="1251991"/>
                  </a:lnTo>
                  <a:lnTo>
                    <a:pt x="125723" y="1244782"/>
                  </a:lnTo>
                  <a:lnTo>
                    <a:pt x="135119" y="1236772"/>
                  </a:lnTo>
                  <a:lnTo>
                    <a:pt x="153912" y="1205532"/>
                  </a:lnTo>
                  <a:lnTo>
                    <a:pt x="163496" y="1190313"/>
                  </a:lnTo>
                  <a:lnTo>
                    <a:pt x="182289" y="1135843"/>
                  </a:lnTo>
                  <a:lnTo>
                    <a:pt x="210478" y="1026905"/>
                  </a:lnTo>
                  <a:lnTo>
                    <a:pt x="220062" y="979645"/>
                  </a:lnTo>
                  <a:lnTo>
                    <a:pt x="229271" y="925176"/>
                  </a:lnTo>
                  <a:lnTo>
                    <a:pt x="248439" y="801018"/>
                  </a:lnTo>
                  <a:lnTo>
                    <a:pt x="260842" y="731329"/>
                  </a:lnTo>
                  <a:lnTo>
                    <a:pt x="270051" y="660839"/>
                  </a:lnTo>
                  <a:lnTo>
                    <a:pt x="279635" y="583942"/>
                  </a:lnTo>
                  <a:lnTo>
                    <a:pt x="298428" y="427743"/>
                  </a:lnTo>
                  <a:lnTo>
                    <a:pt x="308012" y="350044"/>
                  </a:lnTo>
                  <a:lnTo>
                    <a:pt x="326993" y="210667"/>
                  </a:lnTo>
                  <a:lnTo>
                    <a:pt x="336201" y="156198"/>
                  </a:lnTo>
                  <a:lnTo>
                    <a:pt x="345785" y="101729"/>
                  </a:lnTo>
                  <a:lnTo>
                    <a:pt x="354994" y="54469"/>
                  </a:lnTo>
                  <a:lnTo>
                    <a:pt x="364578" y="31239"/>
                  </a:lnTo>
                  <a:lnTo>
                    <a:pt x="373787" y="8009"/>
                  </a:lnTo>
                  <a:lnTo>
                    <a:pt x="386566" y="0"/>
                  </a:lnTo>
                  <a:lnTo>
                    <a:pt x="395962" y="8009"/>
                  </a:lnTo>
                  <a:lnTo>
                    <a:pt x="414755" y="54469"/>
                  </a:lnTo>
                  <a:lnTo>
                    <a:pt x="424339" y="101729"/>
                  </a:lnTo>
                  <a:lnTo>
                    <a:pt x="433547" y="156198"/>
                  </a:lnTo>
                  <a:lnTo>
                    <a:pt x="443132" y="210667"/>
                  </a:lnTo>
                  <a:lnTo>
                    <a:pt x="452340" y="280356"/>
                  </a:lnTo>
                  <a:lnTo>
                    <a:pt x="461924" y="350044"/>
                  </a:lnTo>
                  <a:lnTo>
                    <a:pt x="490113" y="583942"/>
                  </a:lnTo>
                  <a:lnTo>
                    <a:pt x="499698" y="660839"/>
                  </a:lnTo>
                  <a:lnTo>
                    <a:pt x="508906" y="731329"/>
                  </a:lnTo>
                  <a:lnTo>
                    <a:pt x="521685" y="801018"/>
                  </a:lnTo>
                  <a:lnTo>
                    <a:pt x="530894" y="863497"/>
                  </a:lnTo>
                  <a:lnTo>
                    <a:pt x="540478" y="925176"/>
                  </a:lnTo>
                  <a:lnTo>
                    <a:pt x="549686" y="979645"/>
                  </a:lnTo>
                  <a:lnTo>
                    <a:pt x="559271" y="1026905"/>
                  </a:lnTo>
                  <a:lnTo>
                    <a:pt x="578251" y="1104604"/>
                  </a:lnTo>
                  <a:lnTo>
                    <a:pt x="597044" y="1166282"/>
                  </a:lnTo>
                  <a:lnTo>
                    <a:pt x="615837" y="1205532"/>
                  </a:lnTo>
                  <a:lnTo>
                    <a:pt x="625421" y="1220751"/>
                  </a:lnTo>
                  <a:lnTo>
                    <a:pt x="634629" y="1236772"/>
                  </a:lnTo>
                  <a:lnTo>
                    <a:pt x="644214" y="1244782"/>
                  </a:lnTo>
                  <a:lnTo>
                    <a:pt x="656805" y="1251991"/>
                  </a:lnTo>
                  <a:lnTo>
                    <a:pt x="675598" y="1268012"/>
                  </a:lnTo>
                  <a:lnTo>
                    <a:pt x="694390" y="1268012"/>
                  </a:lnTo>
                  <a:lnTo>
                    <a:pt x="703975" y="1275221"/>
                  </a:lnTo>
                  <a:lnTo>
                    <a:pt x="769749" y="1275221"/>
                  </a:lnTo>
                  <a:close/>
                </a:path>
              </a:pathLst>
            </a:custGeom>
            <a:solidFill>
              <a:srgbClr val="FFFFCC"/>
            </a:solidFill>
          </p:spPr>
          <p:txBody>
            <a:bodyPr wrap="square" lIns="0" tIns="0" rIns="0" bIns="0" rtlCol="0"/>
            <a:lstStyle/>
            <a:p/>
          </p:txBody>
        </p:sp>
        <p:sp>
          <p:nvSpPr>
            <p:cNvPr id="41" name="object 41"/>
            <p:cNvSpPr/>
            <p:nvPr/>
          </p:nvSpPr>
          <p:spPr>
            <a:xfrm>
              <a:off x="2354262" y="3673474"/>
              <a:ext cx="770255" cy="1275715"/>
            </a:xfrm>
            <a:custGeom>
              <a:rect l="l" t="t" r="r" b="b"/>
              <a:pathLst>
                <a:path w="770255" h="1275714">
                  <a:moveTo>
                    <a:pt x="0" y="1275221"/>
                  </a:moveTo>
                  <a:lnTo>
                    <a:pt x="0" y="1275221"/>
                  </a:lnTo>
                  <a:lnTo>
                    <a:pt x="66150" y="1275221"/>
                  </a:lnTo>
                  <a:lnTo>
                    <a:pt x="75358" y="1268012"/>
                  </a:lnTo>
                  <a:lnTo>
                    <a:pt x="84943" y="1268012"/>
                  </a:lnTo>
                  <a:lnTo>
                    <a:pt x="94151" y="1268012"/>
                  </a:lnTo>
                  <a:lnTo>
                    <a:pt x="103735" y="1260001"/>
                  </a:lnTo>
                  <a:lnTo>
                    <a:pt x="112944" y="1251991"/>
                  </a:lnTo>
                  <a:lnTo>
                    <a:pt x="125723" y="1244782"/>
                  </a:lnTo>
                  <a:lnTo>
                    <a:pt x="135119" y="1236772"/>
                  </a:lnTo>
                  <a:lnTo>
                    <a:pt x="144703" y="1220751"/>
                  </a:lnTo>
                  <a:lnTo>
                    <a:pt x="153912" y="1205532"/>
                  </a:lnTo>
                  <a:lnTo>
                    <a:pt x="163496" y="1190313"/>
                  </a:lnTo>
                  <a:lnTo>
                    <a:pt x="172704" y="1166282"/>
                  </a:lnTo>
                  <a:lnTo>
                    <a:pt x="182289" y="1135843"/>
                  </a:lnTo>
                  <a:lnTo>
                    <a:pt x="191497" y="1104604"/>
                  </a:lnTo>
                  <a:lnTo>
                    <a:pt x="201081" y="1065354"/>
                  </a:lnTo>
                  <a:lnTo>
                    <a:pt x="210478" y="1026905"/>
                  </a:lnTo>
                  <a:lnTo>
                    <a:pt x="220062" y="979645"/>
                  </a:lnTo>
                  <a:lnTo>
                    <a:pt x="229271" y="925176"/>
                  </a:lnTo>
                  <a:lnTo>
                    <a:pt x="238855" y="863497"/>
                  </a:lnTo>
                  <a:lnTo>
                    <a:pt x="248439" y="801018"/>
                  </a:lnTo>
                  <a:lnTo>
                    <a:pt x="260842" y="731329"/>
                  </a:lnTo>
                  <a:lnTo>
                    <a:pt x="270051" y="660839"/>
                  </a:lnTo>
                  <a:lnTo>
                    <a:pt x="279635" y="583942"/>
                  </a:lnTo>
                  <a:lnTo>
                    <a:pt x="289031" y="505442"/>
                  </a:lnTo>
                  <a:lnTo>
                    <a:pt x="298428" y="427743"/>
                  </a:lnTo>
                  <a:lnTo>
                    <a:pt x="308012" y="350044"/>
                  </a:lnTo>
                  <a:lnTo>
                    <a:pt x="317408" y="280356"/>
                  </a:lnTo>
                  <a:lnTo>
                    <a:pt x="326993" y="210667"/>
                  </a:lnTo>
                  <a:lnTo>
                    <a:pt x="336201" y="156198"/>
                  </a:lnTo>
                  <a:lnTo>
                    <a:pt x="345785" y="101729"/>
                  </a:lnTo>
                  <a:lnTo>
                    <a:pt x="354994" y="54469"/>
                  </a:lnTo>
                  <a:lnTo>
                    <a:pt x="364578" y="31239"/>
                  </a:lnTo>
                  <a:lnTo>
                    <a:pt x="373787" y="8009"/>
                  </a:lnTo>
                  <a:lnTo>
                    <a:pt x="386566" y="0"/>
                  </a:lnTo>
                  <a:lnTo>
                    <a:pt x="395962" y="8009"/>
                  </a:lnTo>
                  <a:lnTo>
                    <a:pt x="405358" y="31239"/>
                  </a:lnTo>
                  <a:lnTo>
                    <a:pt x="414755" y="54469"/>
                  </a:lnTo>
                  <a:lnTo>
                    <a:pt x="424339" y="101729"/>
                  </a:lnTo>
                  <a:lnTo>
                    <a:pt x="433547" y="156198"/>
                  </a:lnTo>
                  <a:lnTo>
                    <a:pt x="443132" y="210667"/>
                  </a:lnTo>
                  <a:lnTo>
                    <a:pt x="452340" y="280356"/>
                  </a:lnTo>
                  <a:lnTo>
                    <a:pt x="461924" y="350044"/>
                  </a:lnTo>
                  <a:lnTo>
                    <a:pt x="471321" y="427743"/>
                  </a:lnTo>
                  <a:lnTo>
                    <a:pt x="480717" y="505442"/>
                  </a:lnTo>
                  <a:lnTo>
                    <a:pt x="490113" y="583942"/>
                  </a:lnTo>
                  <a:lnTo>
                    <a:pt x="499698" y="660839"/>
                  </a:lnTo>
                  <a:lnTo>
                    <a:pt x="508906" y="731329"/>
                  </a:lnTo>
                  <a:lnTo>
                    <a:pt x="521685" y="801018"/>
                  </a:lnTo>
                  <a:lnTo>
                    <a:pt x="530894" y="863497"/>
                  </a:lnTo>
                  <a:lnTo>
                    <a:pt x="540478" y="925176"/>
                  </a:lnTo>
                  <a:lnTo>
                    <a:pt x="549686" y="979645"/>
                  </a:lnTo>
                  <a:lnTo>
                    <a:pt x="559271" y="1026905"/>
                  </a:lnTo>
                  <a:lnTo>
                    <a:pt x="568667" y="1065354"/>
                  </a:lnTo>
                  <a:lnTo>
                    <a:pt x="578251" y="1104604"/>
                  </a:lnTo>
                  <a:lnTo>
                    <a:pt x="597044" y="1166282"/>
                  </a:lnTo>
                  <a:lnTo>
                    <a:pt x="615837" y="1205532"/>
                  </a:lnTo>
                  <a:lnTo>
                    <a:pt x="625421" y="1220751"/>
                  </a:lnTo>
                  <a:lnTo>
                    <a:pt x="634629" y="1236772"/>
                  </a:lnTo>
                  <a:lnTo>
                    <a:pt x="644214" y="1244782"/>
                  </a:lnTo>
                  <a:lnTo>
                    <a:pt x="656805" y="1251991"/>
                  </a:lnTo>
                  <a:lnTo>
                    <a:pt x="666201" y="1260001"/>
                  </a:lnTo>
                  <a:lnTo>
                    <a:pt x="675598" y="1268012"/>
                  </a:lnTo>
                  <a:lnTo>
                    <a:pt x="685182" y="1268012"/>
                  </a:lnTo>
                  <a:lnTo>
                    <a:pt x="694390" y="1268012"/>
                  </a:lnTo>
                  <a:lnTo>
                    <a:pt x="703975" y="1275221"/>
                  </a:lnTo>
                  <a:lnTo>
                    <a:pt x="713183" y="1275221"/>
                  </a:lnTo>
                  <a:lnTo>
                    <a:pt x="722767" y="1275221"/>
                  </a:lnTo>
                  <a:lnTo>
                    <a:pt x="732164" y="1275221"/>
                  </a:lnTo>
                  <a:lnTo>
                    <a:pt x="741560" y="1275221"/>
                  </a:lnTo>
                  <a:lnTo>
                    <a:pt x="750956" y="1275221"/>
                  </a:lnTo>
                  <a:lnTo>
                    <a:pt x="760541" y="1275221"/>
                  </a:lnTo>
                  <a:lnTo>
                    <a:pt x="769749" y="1275221"/>
                  </a:lnTo>
                </a:path>
              </a:pathLst>
            </a:custGeom>
            <a:ln w="38099">
              <a:solidFill>
                <a:srgbClr val="143047"/>
              </a:solidFill>
            </a:ln>
          </p:spPr>
          <p:txBody>
            <a:bodyPr wrap="square" lIns="0" tIns="0" rIns="0" bIns="0" rtlCol="0"/>
            <a:lstStyle/>
            <a:p/>
          </p:txBody>
        </p:sp>
        <p:sp>
          <p:nvSpPr>
            <p:cNvPr id="42" name="object 42"/>
            <p:cNvSpPr/>
            <p:nvPr/>
          </p:nvSpPr>
          <p:spPr>
            <a:xfrm>
              <a:off x="2770187" y="4991100"/>
              <a:ext cx="678815" cy="945515"/>
            </a:xfrm>
            <a:custGeom>
              <a:rect l="l" t="t" r="r" b="b"/>
              <a:pathLst>
                <a:path w="678814" h="945514">
                  <a:moveTo>
                    <a:pt x="61354" y="61551"/>
                  </a:moveTo>
                  <a:lnTo>
                    <a:pt x="678389" y="928339"/>
                  </a:lnTo>
                  <a:lnTo>
                    <a:pt x="655110" y="944910"/>
                  </a:lnTo>
                  <a:lnTo>
                    <a:pt x="38075" y="78123"/>
                  </a:lnTo>
                  <a:lnTo>
                    <a:pt x="61354" y="61551"/>
                  </a:lnTo>
                  <a:close/>
                </a:path>
                <a:path w="678814" h="945514">
                  <a:moveTo>
                    <a:pt x="8526" y="54567"/>
                  </a:moveTo>
                  <a:lnTo>
                    <a:pt x="56382" y="54567"/>
                  </a:lnTo>
                  <a:lnTo>
                    <a:pt x="33103" y="71138"/>
                  </a:lnTo>
                  <a:lnTo>
                    <a:pt x="38075" y="78123"/>
                  </a:lnTo>
                  <a:lnTo>
                    <a:pt x="14796" y="94694"/>
                  </a:lnTo>
                  <a:lnTo>
                    <a:pt x="8526" y="54567"/>
                  </a:lnTo>
                  <a:close/>
                </a:path>
                <a:path w="678814" h="945514">
                  <a:moveTo>
                    <a:pt x="56382" y="54567"/>
                  </a:moveTo>
                  <a:lnTo>
                    <a:pt x="61354" y="61551"/>
                  </a:lnTo>
                  <a:lnTo>
                    <a:pt x="38075" y="78123"/>
                  </a:lnTo>
                  <a:lnTo>
                    <a:pt x="33103" y="71138"/>
                  </a:lnTo>
                  <a:lnTo>
                    <a:pt x="56382" y="54567"/>
                  </a:lnTo>
                  <a:close/>
                </a:path>
                <a:path w="678814" h="945514">
                  <a:moveTo>
                    <a:pt x="0" y="0"/>
                  </a:moveTo>
                  <a:lnTo>
                    <a:pt x="84633" y="44979"/>
                  </a:lnTo>
                  <a:lnTo>
                    <a:pt x="61354" y="61551"/>
                  </a:lnTo>
                  <a:lnTo>
                    <a:pt x="56382" y="54567"/>
                  </a:lnTo>
                  <a:lnTo>
                    <a:pt x="8526" y="54567"/>
                  </a:lnTo>
                  <a:lnTo>
                    <a:pt x="0" y="0"/>
                  </a:lnTo>
                  <a:close/>
                </a:path>
              </a:pathLst>
            </a:custGeom>
            <a:solidFill>
              <a:srgbClr val="2C3766"/>
            </a:solidFill>
          </p:spPr>
          <p:txBody>
            <a:bodyPr wrap="square" lIns="0" tIns="0" rIns="0" bIns="0" rtlCol="0"/>
            <a:lstStyle/>
            <a:p/>
          </p:txBody>
        </p:sp>
      </p:grpSp>
      <p:sp>
        <p:nvSpPr>
          <p:cNvPr id="43" name="object 43"/>
          <p:cNvSpPr txBox="1"/>
          <p:nvPr/>
        </p:nvSpPr>
        <p:spPr>
          <a:xfrm>
            <a:off x="2986558" y="5959009"/>
            <a:ext cx="707390" cy="238760"/>
          </a:xfrm>
          <a:prstGeom prst="rect">
            <a:avLst/>
          </a:prstGeom>
        </p:spPr>
        <p:txBody>
          <a:bodyPr vert="horz" wrap="square" lIns="0" tIns="12700" rIns="0" bIns="0" rtlCol="0">
            <a:spAutoFit/>
          </a:bodyPr>
          <a:lstStyle/>
          <a:p>
            <a:pPr marL="12700">
              <a:lnSpc>
                <a:spcPct val="100000"/>
              </a:lnSpc>
              <a:spcBef>
                <a:spcPts val="100"/>
              </a:spcBef>
            </a:pPr>
            <a:r>
              <a:rPr sz="1400" b="1" spc="5">
                <a:solidFill>
                  <a:srgbClr val="2C3766"/>
                </a:solidFill>
                <a:latin typeface="Microsoft JhengHei"/>
                <a:cs typeface="Microsoft JhengHei"/>
              </a:rPr>
              <a:t>作业者 </a:t>
            </a:r>
            <a:r>
              <a:rPr sz="1400" b="1" spc="-50">
                <a:solidFill>
                  <a:srgbClr val="2C3766"/>
                </a:solidFill>
                <a:latin typeface="Arial"/>
                <a:cs typeface="Arial"/>
              </a:rPr>
              <a:t>3</a:t>
            </a:r>
            <a:endParaRPr sz="1400">
              <a:latin typeface="Arial"/>
              <a:cs typeface="Arial"/>
            </a:endParaRPr>
          </a:p>
        </p:txBody>
      </p:sp>
      <p:sp>
        <p:nvSpPr>
          <p:cNvPr id="44" name="object 44"/>
          <p:cNvSpPr txBox="1">
            <a:spLocks noGrp="1"/>
          </p:cNvSpPr>
          <p:nvPr>
            <p:ph type="title"/>
          </p:nvPr>
        </p:nvSpPr>
        <p:spPr>
          <a:xfrm>
            <a:off x="459740" y="1095533"/>
            <a:ext cx="1447800" cy="452120"/>
          </a:xfrm>
          <a:prstGeom prst="rect">
            <a:avLst/>
          </a:prstGeom>
        </p:spPr>
        <p:txBody>
          <a:bodyPr vert="horz" wrap="square" lIns="0" tIns="12700" rIns="0" bIns="0" rtlCol="0">
            <a:spAutoFit/>
          </a:bodyPr>
          <a:lstStyle/>
          <a:p>
            <a:pPr marL="12700">
              <a:lnSpc>
                <a:spcPct val="100000"/>
              </a:lnSpc>
              <a:spcBef>
                <a:spcPts val="100"/>
              </a:spcBef>
            </a:pPr>
            <a:r>
              <a:rPr sz="2800"/>
              <a:t>8.</a:t>
            </a:r>
            <a:r>
              <a:rPr sz="2800" spc="-20"/>
              <a:t>再现性</a:t>
            </a:r>
            <a:endParaRPr sz="28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44549" y="966787"/>
            <a:ext cx="211138" cy="228599"/>
          </a:xfrm>
          <a:prstGeom prst="rect">
            <a:avLst/>
          </a:prstGeom>
        </p:spPr>
      </p:pic>
      <p:grpSp>
        <p:nvGrpSpPr>
          <p:cNvPr id="3" name="object 3"/>
          <p:cNvGrpSpPr/>
          <p:nvPr/>
        </p:nvGrpSpPr>
        <p:grpSpPr>
          <a:xfrm>
            <a:off x="1143000" y="762000"/>
            <a:ext cx="5469255" cy="518795"/>
            <a:chOff x="1143000" y="762000"/>
            <a:chExt cx="5469255" cy="518795"/>
          </a:xfrm>
        </p:grpSpPr>
        <p:pic>
          <p:nvPicPr>
            <p:cNvPr id="4" name="object 4"/>
            <p:cNvPicPr/>
            <p:nvPr/>
          </p:nvPicPr>
          <p:blipFill>
            <a:blip r:embed="rId3"/>
            <a:stretch>
              <a:fillRect/>
            </a:stretch>
          </p:blipFill>
          <p:spPr>
            <a:xfrm>
              <a:off x="4010025" y="914400"/>
              <a:ext cx="2601911" cy="152400"/>
            </a:xfrm>
            <a:prstGeom prst="rect">
              <a:avLst/>
            </a:prstGeom>
          </p:spPr>
        </p:pic>
        <p:sp>
          <p:nvSpPr>
            <p:cNvPr id="5" name="object 5"/>
            <p:cNvSpPr/>
            <p:nvPr/>
          </p:nvSpPr>
          <p:spPr>
            <a:xfrm>
              <a:off x="1143000" y="762000"/>
              <a:ext cx="3432810" cy="518795"/>
            </a:xfrm>
            <a:custGeom>
              <a:rect l="l" t="t" r="r" b="b"/>
              <a:pathLst>
                <a:path w="3432810" h="518794">
                  <a:moveTo>
                    <a:pt x="3432428" y="518677"/>
                  </a:moveTo>
                  <a:lnTo>
                    <a:pt x="0" y="518677"/>
                  </a:lnTo>
                  <a:lnTo>
                    <a:pt x="0" y="0"/>
                  </a:lnTo>
                  <a:lnTo>
                    <a:pt x="3432428" y="0"/>
                  </a:lnTo>
                  <a:lnTo>
                    <a:pt x="3432428" y="518677"/>
                  </a:lnTo>
                  <a:close/>
                </a:path>
              </a:pathLst>
            </a:custGeom>
            <a:solidFill>
              <a:srgbClr val="66FFFF"/>
            </a:solidFill>
          </p:spPr>
          <p:txBody>
            <a:bodyPr wrap="square" lIns="0" tIns="0" rIns="0" bIns="0" rtlCol="0"/>
            <a:lstStyle/>
            <a:p/>
          </p:txBody>
        </p:sp>
      </p:grpSp>
      <p:sp>
        <p:nvSpPr>
          <p:cNvPr id="6" name="object 6"/>
          <p:cNvSpPr txBox="1">
            <a:spLocks noGrp="1"/>
          </p:cNvSpPr>
          <p:nvPr>
            <p:ph type="title"/>
          </p:nvPr>
        </p:nvSpPr>
        <p:spPr>
          <a:xfrm>
            <a:off x="1221739" y="806132"/>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测量数据五种类型</a:t>
            </a:r>
            <a:endParaRPr sz="2800">
              <a:latin typeface="Microsoft JhengHei"/>
              <a:cs typeface="Microsoft JhengHei"/>
            </a:endParaRPr>
          </a:p>
        </p:txBody>
      </p:sp>
      <p:sp>
        <p:nvSpPr>
          <p:cNvPr id="7" name="object 7"/>
          <p:cNvSpPr txBox="1"/>
          <p:nvPr/>
        </p:nvSpPr>
        <p:spPr>
          <a:xfrm>
            <a:off x="6628731" y="762000"/>
            <a:ext cx="1338580" cy="518795"/>
          </a:xfrm>
          <a:prstGeom prst="rect">
            <a:avLst/>
          </a:prstGeom>
          <a:ln w="57150">
            <a:solidFill>
              <a:srgbClr val="FF6600"/>
            </a:solidFill>
          </a:ln>
        </p:spPr>
        <p:txBody>
          <a:bodyPr vert="horz" wrap="square" lIns="0" tIns="56515" rIns="0" bIns="0" rtlCol="0">
            <a:spAutoFit/>
          </a:bodyPr>
          <a:lstStyle/>
          <a:p>
            <a:pPr marL="135255">
              <a:lnSpc>
                <a:spcPct val="100000"/>
              </a:lnSpc>
              <a:spcBef>
                <a:spcPts val="445"/>
              </a:spcBef>
            </a:pPr>
            <a:r>
              <a:rPr sz="2800" spc="-20">
                <a:solidFill>
                  <a:srgbClr val="2C3766"/>
                </a:solidFill>
                <a:latin typeface="黑体"/>
                <a:cs typeface="黑体"/>
              </a:rPr>
              <a:t>再现性</a:t>
            </a:r>
            <a:endParaRPr sz="2800">
              <a:latin typeface="黑体"/>
              <a:cs typeface="黑体"/>
            </a:endParaRPr>
          </a:p>
        </p:txBody>
      </p:sp>
      <p:grpSp>
        <p:nvGrpSpPr>
          <p:cNvPr id="8" name="object 8"/>
          <p:cNvGrpSpPr/>
          <p:nvPr/>
        </p:nvGrpSpPr>
        <p:grpSpPr>
          <a:xfrm>
            <a:off x="1055687" y="1752600"/>
            <a:ext cx="728980" cy="838200"/>
            <a:chOff x="1055687" y="1752600"/>
            <a:chExt cx="728980" cy="838200"/>
          </a:xfrm>
        </p:grpSpPr>
        <p:sp>
          <p:nvSpPr>
            <p:cNvPr id="9" name="object 9"/>
            <p:cNvSpPr/>
            <p:nvPr/>
          </p:nvSpPr>
          <p:spPr>
            <a:xfrm>
              <a:off x="1055687" y="1922843"/>
              <a:ext cx="728980" cy="668020"/>
            </a:xfrm>
            <a:custGeom>
              <a:rect l="l" t="t" r="r" b="b"/>
              <a:pathLst>
                <a:path w="728980" h="668019">
                  <a:moveTo>
                    <a:pt x="548703" y="639826"/>
                  </a:moveTo>
                  <a:lnTo>
                    <a:pt x="528320" y="634784"/>
                  </a:lnTo>
                  <a:lnTo>
                    <a:pt x="432587" y="624687"/>
                  </a:lnTo>
                  <a:lnTo>
                    <a:pt x="398005" y="618185"/>
                  </a:lnTo>
                  <a:lnTo>
                    <a:pt x="394462" y="606653"/>
                  </a:lnTo>
                  <a:lnTo>
                    <a:pt x="455625" y="572020"/>
                  </a:lnTo>
                  <a:lnTo>
                    <a:pt x="522109" y="537400"/>
                  </a:lnTo>
                  <a:lnTo>
                    <a:pt x="536295" y="525132"/>
                  </a:lnTo>
                  <a:lnTo>
                    <a:pt x="542505" y="508546"/>
                  </a:lnTo>
                  <a:lnTo>
                    <a:pt x="536295" y="483298"/>
                  </a:lnTo>
                  <a:lnTo>
                    <a:pt x="515912" y="465264"/>
                  </a:lnTo>
                  <a:lnTo>
                    <a:pt x="449427" y="404672"/>
                  </a:lnTo>
                  <a:lnTo>
                    <a:pt x="404215" y="366445"/>
                  </a:lnTo>
                  <a:lnTo>
                    <a:pt x="394208" y="361569"/>
                  </a:lnTo>
                  <a:lnTo>
                    <a:pt x="403110" y="354825"/>
                  </a:lnTo>
                  <a:lnTo>
                    <a:pt x="431609" y="320116"/>
                  </a:lnTo>
                  <a:lnTo>
                    <a:pt x="449427" y="258660"/>
                  </a:lnTo>
                  <a:lnTo>
                    <a:pt x="449427" y="187807"/>
                  </a:lnTo>
                  <a:lnTo>
                    <a:pt x="443191" y="149491"/>
                  </a:lnTo>
                  <a:lnTo>
                    <a:pt x="431609" y="112610"/>
                  </a:lnTo>
                  <a:lnTo>
                    <a:pt x="398665" y="81521"/>
                  </a:lnTo>
                  <a:lnTo>
                    <a:pt x="363931" y="75018"/>
                  </a:lnTo>
                  <a:lnTo>
                    <a:pt x="325628" y="81521"/>
                  </a:lnTo>
                  <a:lnTo>
                    <a:pt x="305142" y="99606"/>
                  </a:lnTo>
                  <a:lnTo>
                    <a:pt x="289115" y="127800"/>
                  </a:lnTo>
                  <a:lnTo>
                    <a:pt x="289115" y="161061"/>
                  </a:lnTo>
                  <a:lnTo>
                    <a:pt x="297129" y="207327"/>
                  </a:lnTo>
                  <a:lnTo>
                    <a:pt x="292671" y="262280"/>
                  </a:lnTo>
                  <a:lnTo>
                    <a:pt x="276644" y="303491"/>
                  </a:lnTo>
                  <a:lnTo>
                    <a:pt x="260616" y="340360"/>
                  </a:lnTo>
                  <a:lnTo>
                    <a:pt x="261239" y="344970"/>
                  </a:lnTo>
                  <a:lnTo>
                    <a:pt x="237566" y="354177"/>
                  </a:lnTo>
                  <a:lnTo>
                    <a:pt x="217043" y="367741"/>
                  </a:lnTo>
                  <a:lnTo>
                    <a:pt x="215404" y="359232"/>
                  </a:lnTo>
                  <a:lnTo>
                    <a:pt x="193243" y="342633"/>
                  </a:lnTo>
                  <a:lnTo>
                    <a:pt x="154241" y="326047"/>
                  </a:lnTo>
                  <a:lnTo>
                    <a:pt x="103708" y="296468"/>
                  </a:lnTo>
                  <a:lnTo>
                    <a:pt x="56730" y="259676"/>
                  </a:lnTo>
                  <a:lnTo>
                    <a:pt x="31902" y="235153"/>
                  </a:lnTo>
                  <a:lnTo>
                    <a:pt x="36334" y="226504"/>
                  </a:lnTo>
                  <a:lnTo>
                    <a:pt x="89522" y="217119"/>
                  </a:lnTo>
                  <a:lnTo>
                    <a:pt x="179057" y="200533"/>
                  </a:lnTo>
                  <a:lnTo>
                    <a:pt x="252628" y="180340"/>
                  </a:lnTo>
                  <a:lnTo>
                    <a:pt x="268592" y="163741"/>
                  </a:lnTo>
                  <a:lnTo>
                    <a:pt x="268592" y="142100"/>
                  </a:lnTo>
                  <a:lnTo>
                    <a:pt x="256184" y="139217"/>
                  </a:lnTo>
                  <a:lnTo>
                    <a:pt x="235788" y="143548"/>
                  </a:lnTo>
                  <a:lnTo>
                    <a:pt x="199440" y="158699"/>
                  </a:lnTo>
                  <a:lnTo>
                    <a:pt x="146253" y="176733"/>
                  </a:lnTo>
                  <a:lnTo>
                    <a:pt x="58496" y="196926"/>
                  </a:lnTo>
                  <a:lnTo>
                    <a:pt x="15951" y="209905"/>
                  </a:lnTo>
                  <a:lnTo>
                    <a:pt x="5308" y="217119"/>
                  </a:lnTo>
                  <a:lnTo>
                    <a:pt x="0" y="226504"/>
                  </a:lnTo>
                  <a:lnTo>
                    <a:pt x="15951" y="256794"/>
                  </a:lnTo>
                  <a:lnTo>
                    <a:pt x="50520" y="292862"/>
                  </a:lnTo>
                  <a:lnTo>
                    <a:pt x="101930" y="324599"/>
                  </a:lnTo>
                  <a:lnTo>
                    <a:pt x="138277" y="337591"/>
                  </a:lnTo>
                  <a:lnTo>
                    <a:pt x="172847" y="359232"/>
                  </a:lnTo>
                  <a:lnTo>
                    <a:pt x="179057" y="367880"/>
                  </a:lnTo>
                  <a:lnTo>
                    <a:pt x="171081" y="375818"/>
                  </a:lnTo>
                  <a:lnTo>
                    <a:pt x="132080" y="390969"/>
                  </a:lnTo>
                  <a:lnTo>
                    <a:pt x="111683" y="396011"/>
                  </a:lnTo>
                  <a:lnTo>
                    <a:pt x="89522" y="415493"/>
                  </a:lnTo>
                  <a:lnTo>
                    <a:pt x="97497" y="442188"/>
                  </a:lnTo>
                  <a:lnTo>
                    <a:pt x="117894" y="467423"/>
                  </a:lnTo>
                  <a:lnTo>
                    <a:pt x="132080" y="470319"/>
                  </a:lnTo>
                  <a:lnTo>
                    <a:pt x="127647" y="458774"/>
                  </a:lnTo>
                  <a:lnTo>
                    <a:pt x="127647" y="430644"/>
                  </a:lnTo>
                  <a:lnTo>
                    <a:pt x="133845" y="409003"/>
                  </a:lnTo>
                  <a:lnTo>
                    <a:pt x="172847" y="387362"/>
                  </a:lnTo>
                  <a:lnTo>
                    <a:pt x="193332" y="384213"/>
                  </a:lnTo>
                  <a:lnTo>
                    <a:pt x="172847" y="407555"/>
                  </a:lnTo>
                  <a:lnTo>
                    <a:pt x="156006" y="434251"/>
                  </a:lnTo>
                  <a:lnTo>
                    <a:pt x="138277" y="475361"/>
                  </a:lnTo>
                  <a:lnTo>
                    <a:pt x="138277" y="499884"/>
                  </a:lnTo>
                  <a:lnTo>
                    <a:pt x="148031" y="516483"/>
                  </a:lnTo>
                  <a:lnTo>
                    <a:pt x="176403" y="547497"/>
                  </a:lnTo>
                  <a:lnTo>
                    <a:pt x="215404" y="587171"/>
                  </a:lnTo>
                  <a:lnTo>
                    <a:pt x="234022" y="618185"/>
                  </a:lnTo>
                  <a:lnTo>
                    <a:pt x="227812" y="625398"/>
                  </a:lnTo>
                  <a:lnTo>
                    <a:pt x="205651" y="625398"/>
                  </a:lnTo>
                  <a:lnTo>
                    <a:pt x="158673" y="620356"/>
                  </a:lnTo>
                  <a:lnTo>
                    <a:pt x="70904" y="633336"/>
                  </a:lnTo>
                  <a:lnTo>
                    <a:pt x="48742" y="643432"/>
                  </a:lnTo>
                  <a:lnTo>
                    <a:pt x="48742" y="656424"/>
                  </a:lnTo>
                  <a:lnTo>
                    <a:pt x="97497" y="667956"/>
                  </a:lnTo>
                  <a:lnTo>
                    <a:pt x="109918" y="666521"/>
                  </a:lnTo>
                  <a:lnTo>
                    <a:pt x="121437" y="656424"/>
                  </a:lnTo>
                  <a:lnTo>
                    <a:pt x="193243" y="643432"/>
                  </a:lnTo>
                  <a:lnTo>
                    <a:pt x="240220" y="641273"/>
                  </a:lnTo>
                  <a:lnTo>
                    <a:pt x="254406" y="633336"/>
                  </a:lnTo>
                  <a:lnTo>
                    <a:pt x="254406" y="620356"/>
                  </a:lnTo>
                  <a:lnTo>
                    <a:pt x="248196" y="600151"/>
                  </a:lnTo>
                  <a:lnTo>
                    <a:pt x="226034" y="566978"/>
                  </a:lnTo>
                  <a:lnTo>
                    <a:pt x="195008" y="530186"/>
                  </a:lnTo>
                  <a:lnTo>
                    <a:pt x="164871" y="504939"/>
                  </a:lnTo>
                  <a:lnTo>
                    <a:pt x="171081" y="483298"/>
                  </a:lnTo>
                  <a:lnTo>
                    <a:pt x="193243" y="448678"/>
                  </a:lnTo>
                  <a:lnTo>
                    <a:pt x="226034" y="420547"/>
                  </a:lnTo>
                  <a:lnTo>
                    <a:pt x="282765" y="396011"/>
                  </a:lnTo>
                  <a:lnTo>
                    <a:pt x="306768" y="386905"/>
                  </a:lnTo>
                  <a:lnTo>
                    <a:pt x="335407" y="387832"/>
                  </a:lnTo>
                  <a:lnTo>
                    <a:pt x="336842" y="394576"/>
                  </a:lnTo>
                  <a:lnTo>
                    <a:pt x="366102" y="419100"/>
                  </a:lnTo>
                  <a:lnTo>
                    <a:pt x="426377" y="442188"/>
                  </a:lnTo>
                  <a:lnTo>
                    <a:pt x="498182" y="490512"/>
                  </a:lnTo>
                  <a:lnTo>
                    <a:pt x="510590" y="511429"/>
                  </a:lnTo>
                  <a:lnTo>
                    <a:pt x="504380" y="521525"/>
                  </a:lnTo>
                  <a:lnTo>
                    <a:pt x="449427" y="555434"/>
                  </a:lnTo>
                  <a:lnTo>
                    <a:pt x="386486" y="591502"/>
                  </a:lnTo>
                  <a:lnTo>
                    <a:pt x="371411" y="610260"/>
                  </a:lnTo>
                  <a:lnTo>
                    <a:pt x="371411" y="624687"/>
                  </a:lnTo>
                  <a:lnTo>
                    <a:pt x="421055" y="642721"/>
                  </a:lnTo>
                  <a:lnTo>
                    <a:pt x="496404" y="664362"/>
                  </a:lnTo>
                  <a:lnTo>
                    <a:pt x="520344" y="664362"/>
                  </a:lnTo>
                  <a:lnTo>
                    <a:pt x="548703" y="651370"/>
                  </a:lnTo>
                  <a:lnTo>
                    <a:pt x="548703" y="639826"/>
                  </a:lnTo>
                  <a:close/>
                </a:path>
                <a:path w="728980" h="668019">
                  <a:moveTo>
                    <a:pt x="728649" y="265455"/>
                  </a:moveTo>
                  <a:lnTo>
                    <a:pt x="692315" y="240207"/>
                  </a:lnTo>
                  <a:lnTo>
                    <a:pt x="651535" y="213512"/>
                  </a:lnTo>
                  <a:lnTo>
                    <a:pt x="671918" y="185381"/>
                  </a:lnTo>
                  <a:lnTo>
                    <a:pt x="692315" y="152196"/>
                  </a:lnTo>
                  <a:lnTo>
                    <a:pt x="704723" y="108927"/>
                  </a:lnTo>
                  <a:lnTo>
                    <a:pt x="714476" y="64198"/>
                  </a:lnTo>
                  <a:lnTo>
                    <a:pt x="704723" y="25971"/>
                  </a:lnTo>
                  <a:lnTo>
                    <a:pt x="694080" y="9372"/>
                  </a:lnTo>
                  <a:lnTo>
                    <a:pt x="673696" y="0"/>
                  </a:lnTo>
                  <a:lnTo>
                    <a:pt x="657745" y="9372"/>
                  </a:lnTo>
                  <a:lnTo>
                    <a:pt x="620509" y="47612"/>
                  </a:lnTo>
                  <a:lnTo>
                    <a:pt x="553135" y="80784"/>
                  </a:lnTo>
                  <a:lnTo>
                    <a:pt x="506158" y="87287"/>
                  </a:lnTo>
                  <a:lnTo>
                    <a:pt x="452970" y="92329"/>
                  </a:lnTo>
                  <a:lnTo>
                    <a:pt x="443217" y="111086"/>
                  </a:lnTo>
                  <a:lnTo>
                    <a:pt x="457403" y="129120"/>
                  </a:lnTo>
                  <a:lnTo>
                    <a:pt x="490194" y="135610"/>
                  </a:lnTo>
                  <a:lnTo>
                    <a:pt x="537184" y="127673"/>
                  </a:lnTo>
                  <a:lnTo>
                    <a:pt x="604558" y="89446"/>
                  </a:lnTo>
                  <a:lnTo>
                    <a:pt x="645325" y="56261"/>
                  </a:lnTo>
                  <a:lnTo>
                    <a:pt x="671918" y="39674"/>
                  </a:lnTo>
                  <a:lnTo>
                    <a:pt x="686104" y="59143"/>
                  </a:lnTo>
                  <a:lnTo>
                    <a:pt x="683450" y="106032"/>
                  </a:lnTo>
                  <a:lnTo>
                    <a:pt x="667486" y="163741"/>
                  </a:lnTo>
                  <a:lnTo>
                    <a:pt x="645325" y="183946"/>
                  </a:lnTo>
                  <a:lnTo>
                    <a:pt x="616077" y="200533"/>
                  </a:lnTo>
                  <a:lnTo>
                    <a:pt x="600125" y="215684"/>
                  </a:lnTo>
                  <a:lnTo>
                    <a:pt x="648881" y="241655"/>
                  </a:lnTo>
                  <a:lnTo>
                    <a:pt x="694080" y="274828"/>
                  </a:lnTo>
                  <a:lnTo>
                    <a:pt x="702068" y="306565"/>
                  </a:lnTo>
                  <a:lnTo>
                    <a:pt x="722452" y="305130"/>
                  </a:lnTo>
                  <a:lnTo>
                    <a:pt x="728649" y="265455"/>
                  </a:lnTo>
                  <a:close/>
                </a:path>
              </a:pathLst>
            </a:custGeom>
            <a:solidFill>
              <a:srgbClr val="FF6600"/>
            </a:solidFill>
          </p:spPr>
          <p:txBody>
            <a:bodyPr wrap="square" lIns="0" tIns="0" rIns="0" bIns="0" rtlCol="0"/>
            <a:lstStyle/>
            <a:p/>
          </p:txBody>
        </p:sp>
        <p:pic>
          <p:nvPicPr>
            <p:cNvPr id="10" name="object 10"/>
            <p:cNvPicPr/>
            <p:nvPr/>
          </p:nvPicPr>
          <p:blipFill>
            <a:blip r:embed="rId4"/>
            <a:stretch>
              <a:fillRect/>
            </a:stretch>
          </p:blipFill>
          <p:spPr>
            <a:xfrm>
              <a:off x="1238296" y="1752600"/>
              <a:ext cx="211861" cy="236600"/>
            </a:xfrm>
            <a:prstGeom prst="rect">
              <a:avLst/>
            </a:prstGeom>
          </p:spPr>
        </p:pic>
      </p:grpSp>
      <p:sp>
        <p:nvSpPr>
          <p:cNvPr id="11" name="object 11"/>
          <p:cNvSpPr/>
          <p:nvPr/>
        </p:nvSpPr>
        <p:spPr>
          <a:xfrm>
            <a:off x="1828800" y="2076450"/>
            <a:ext cx="703580" cy="114300"/>
          </a:xfrm>
          <a:custGeom>
            <a:rect l="l" t="t" r="r" b="b"/>
            <a:pathLst>
              <a:path w="703580" h="114300">
                <a:moveTo>
                  <a:pt x="588961" y="114300"/>
                </a:moveTo>
                <a:lnTo>
                  <a:pt x="588961" y="0"/>
                </a:lnTo>
                <a:lnTo>
                  <a:pt x="665161" y="38100"/>
                </a:lnTo>
                <a:lnTo>
                  <a:pt x="600392" y="38100"/>
                </a:lnTo>
                <a:lnTo>
                  <a:pt x="600392" y="76200"/>
                </a:lnTo>
                <a:lnTo>
                  <a:pt x="665161" y="76200"/>
                </a:lnTo>
                <a:lnTo>
                  <a:pt x="588961" y="114300"/>
                </a:lnTo>
                <a:close/>
              </a:path>
              <a:path w="703580" h="114300">
                <a:moveTo>
                  <a:pt x="588961" y="76200"/>
                </a:moveTo>
                <a:lnTo>
                  <a:pt x="0" y="76200"/>
                </a:lnTo>
                <a:lnTo>
                  <a:pt x="0" y="38100"/>
                </a:lnTo>
                <a:lnTo>
                  <a:pt x="588961" y="38100"/>
                </a:lnTo>
                <a:lnTo>
                  <a:pt x="588961" y="76200"/>
                </a:lnTo>
                <a:close/>
              </a:path>
              <a:path w="703580" h="114300">
                <a:moveTo>
                  <a:pt x="665161" y="76200"/>
                </a:moveTo>
                <a:lnTo>
                  <a:pt x="600392" y="76200"/>
                </a:lnTo>
                <a:lnTo>
                  <a:pt x="600392" y="38100"/>
                </a:lnTo>
                <a:lnTo>
                  <a:pt x="665161" y="38100"/>
                </a:lnTo>
                <a:lnTo>
                  <a:pt x="703261" y="57150"/>
                </a:lnTo>
                <a:lnTo>
                  <a:pt x="665161" y="76200"/>
                </a:lnTo>
                <a:close/>
              </a:path>
            </a:pathLst>
          </a:custGeom>
          <a:solidFill>
            <a:srgbClr val="2C3766"/>
          </a:solidFill>
        </p:spPr>
        <p:txBody>
          <a:bodyPr wrap="square" lIns="0" tIns="0" rIns="0" bIns="0" rtlCol="0"/>
          <a:lstStyle/>
          <a:p/>
        </p:txBody>
      </p:sp>
      <p:sp>
        <p:nvSpPr>
          <p:cNvPr id="12" name="object 12"/>
          <p:cNvSpPr txBox="1"/>
          <p:nvPr/>
        </p:nvSpPr>
        <p:spPr>
          <a:xfrm>
            <a:off x="1204277" y="2630170"/>
            <a:ext cx="228600" cy="269240"/>
          </a:xfrm>
          <a:prstGeom prst="rect">
            <a:avLst/>
          </a:prstGeom>
        </p:spPr>
        <p:txBody>
          <a:bodyPr vert="horz" wrap="square" lIns="0" tIns="12700" rIns="0" bIns="0" rtlCol="0">
            <a:spAutoFit/>
          </a:bodyPr>
          <a:lstStyle/>
          <a:p>
            <a:pPr marL="12700">
              <a:lnSpc>
                <a:spcPct val="100000"/>
              </a:lnSpc>
              <a:spcBef>
                <a:spcPts val="100"/>
              </a:spcBef>
            </a:pPr>
            <a:r>
              <a:rPr sz="1600">
                <a:solidFill>
                  <a:srgbClr val="2C3766"/>
                </a:solidFill>
                <a:latin typeface="黑体"/>
                <a:cs typeface="黑体"/>
              </a:rPr>
              <a:t>人</a:t>
            </a:r>
            <a:endParaRPr sz="1600">
              <a:latin typeface="黑体"/>
              <a:cs typeface="黑体"/>
            </a:endParaRPr>
          </a:p>
        </p:txBody>
      </p:sp>
      <p:sp>
        <p:nvSpPr>
          <p:cNvPr id="13" name="object 13"/>
          <p:cNvSpPr txBox="1"/>
          <p:nvPr/>
        </p:nvSpPr>
        <p:spPr>
          <a:xfrm>
            <a:off x="2680651" y="1869757"/>
            <a:ext cx="5359400" cy="939800"/>
          </a:xfrm>
          <a:prstGeom prst="rect">
            <a:avLst/>
          </a:prstGeom>
        </p:spPr>
        <p:txBody>
          <a:bodyPr vert="horz" wrap="square" lIns="0" tIns="12700" rIns="0" bIns="0" rtlCol="0">
            <a:spAutoFit/>
          </a:bodyPr>
          <a:lstStyle/>
          <a:p>
            <a:pPr marL="12700" marR="5080">
              <a:lnSpc>
                <a:spcPct val="100000"/>
              </a:lnSpc>
              <a:spcBef>
                <a:spcPts val="100"/>
              </a:spcBef>
            </a:pPr>
            <a:r>
              <a:rPr sz="2000">
                <a:solidFill>
                  <a:srgbClr val="2C3766"/>
                </a:solidFill>
                <a:latin typeface="黑体"/>
                <a:cs typeface="黑体"/>
              </a:rPr>
              <a:t>授权的量具操作者（又称评价人），</a:t>
            </a:r>
            <a:r>
              <a:rPr sz="2000" spc="-10">
                <a:solidFill>
                  <a:srgbClr val="2C3766"/>
                </a:solidFill>
                <a:latin typeface="黑体"/>
                <a:cs typeface="黑体"/>
              </a:rPr>
              <a:t>评价人之间</a:t>
            </a:r>
            <a:r>
              <a:rPr sz="2000" spc="-5">
                <a:solidFill>
                  <a:srgbClr val="2C3766"/>
                </a:solidFill>
                <a:latin typeface="黑体"/>
                <a:cs typeface="黑体"/>
              </a:rPr>
              <a:t>间差异构成再现性，只有当测量高度自动化，</a:t>
            </a:r>
            <a:r>
              <a:rPr sz="2000" spc="-50">
                <a:solidFill>
                  <a:srgbClr val="2C3766"/>
                </a:solidFill>
                <a:latin typeface="黑体"/>
                <a:cs typeface="黑体"/>
              </a:rPr>
              <a:t> </a:t>
            </a:r>
            <a:r>
              <a:rPr sz="2000" spc="-5">
                <a:solidFill>
                  <a:srgbClr val="2C3766"/>
                </a:solidFill>
                <a:latin typeface="黑体"/>
                <a:cs typeface="黑体"/>
              </a:rPr>
              <a:t>操作仅需按一下开关，这项变差为零。</a:t>
            </a:r>
            <a:endParaRPr sz="2000">
              <a:latin typeface="黑体"/>
              <a:cs typeface="黑体"/>
            </a:endParaRPr>
          </a:p>
        </p:txBody>
      </p:sp>
      <p:sp>
        <p:nvSpPr>
          <p:cNvPr id="14" name="object 14"/>
          <p:cNvSpPr txBox="1"/>
          <p:nvPr/>
        </p:nvSpPr>
        <p:spPr>
          <a:xfrm>
            <a:off x="923289" y="3360473"/>
            <a:ext cx="3225800" cy="1259840"/>
          </a:xfrm>
          <a:prstGeom prst="rect">
            <a:avLst/>
          </a:prstGeom>
        </p:spPr>
        <p:txBody>
          <a:bodyPr vert="horz" wrap="square" lIns="0" tIns="12700" rIns="0" bIns="0" rtlCol="0">
            <a:spAutoFit/>
          </a:bodyPr>
          <a:lstStyle/>
          <a:p>
            <a:pPr marL="12700" marR="5080" algn="just">
              <a:lnSpc>
                <a:spcPct val="150000"/>
              </a:lnSpc>
              <a:spcBef>
                <a:spcPts val="100"/>
              </a:spcBef>
            </a:pPr>
            <a:r>
              <a:rPr sz="1800" spc="-5">
                <a:solidFill>
                  <a:srgbClr val="2C3766"/>
                </a:solidFill>
                <a:latin typeface="黑体"/>
                <a:cs typeface="黑体"/>
              </a:rPr>
              <a:t>由不同的评价人，采用相同的测量仪器，测量同一零件的同一特性时测量平均值的变差。</a:t>
            </a:r>
            <a:endParaRPr sz="1800">
              <a:latin typeface="黑体"/>
              <a:cs typeface="黑体"/>
            </a:endParaRPr>
          </a:p>
        </p:txBody>
      </p:sp>
      <p:grpSp>
        <p:nvGrpSpPr>
          <p:cNvPr id="15" name="object 15"/>
          <p:cNvGrpSpPr/>
          <p:nvPr/>
        </p:nvGrpSpPr>
        <p:grpSpPr>
          <a:xfrm>
            <a:off x="3076575" y="3714750"/>
            <a:ext cx="4956175" cy="2091055"/>
            <a:chOff x="3076575" y="3714750"/>
            <a:chExt cx="4956175" cy="2091055"/>
          </a:xfrm>
        </p:grpSpPr>
        <p:sp>
          <p:nvSpPr>
            <p:cNvPr id="16" name="object 16"/>
            <p:cNvSpPr/>
            <p:nvPr/>
          </p:nvSpPr>
          <p:spPr>
            <a:xfrm>
              <a:off x="4360862" y="4654024"/>
              <a:ext cx="2438400" cy="908685"/>
            </a:xfrm>
            <a:custGeom>
              <a:rect l="l" t="t" r="r" b="b"/>
              <a:pathLst>
                <a:path w="2438400" h="908685">
                  <a:moveTo>
                    <a:pt x="0" y="908575"/>
                  </a:moveTo>
                  <a:lnTo>
                    <a:pt x="42440" y="878773"/>
                  </a:lnTo>
                  <a:lnTo>
                    <a:pt x="84849" y="848991"/>
                  </a:lnTo>
                  <a:lnTo>
                    <a:pt x="127198" y="819253"/>
                  </a:lnTo>
                  <a:lnTo>
                    <a:pt x="169456" y="789578"/>
                  </a:lnTo>
                  <a:lnTo>
                    <a:pt x="211592" y="759989"/>
                  </a:lnTo>
                  <a:lnTo>
                    <a:pt x="253576" y="730506"/>
                  </a:lnTo>
                  <a:lnTo>
                    <a:pt x="295378" y="701152"/>
                  </a:lnTo>
                  <a:lnTo>
                    <a:pt x="336968" y="671946"/>
                  </a:lnTo>
                  <a:lnTo>
                    <a:pt x="378314" y="642912"/>
                  </a:lnTo>
                  <a:lnTo>
                    <a:pt x="419386" y="614070"/>
                  </a:lnTo>
                  <a:lnTo>
                    <a:pt x="460155" y="585441"/>
                  </a:lnTo>
                  <a:lnTo>
                    <a:pt x="500590" y="557046"/>
                  </a:lnTo>
                  <a:lnTo>
                    <a:pt x="540660" y="528908"/>
                  </a:lnTo>
                  <a:lnTo>
                    <a:pt x="580335" y="501047"/>
                  </a:lnTo>
                  <a:lnTo>
                    <a:pt x="619584" y="473485"/>
                  </a:lnTo>
                  <a:lnTo>
                    <a:pt x="658378" y="446243"/>
                  </a:lnTo>
                  <a:lnTo>
                    <a:pt x="696685" y="419342"/>
                  </a:lnTo>
                  <a:lnTo>
                    <a:pt x="736741" y="389614"/>
                  </a:lnTo>
                  <a:lnTo>
                    <a:pt x="776093" y="357608"/>
                  </a:lnTo>
                  <a:lnTo>
                    <a:pt x="814812" y="323913"/>
                  </a:lnTo>
                  <a:lnTo>
                    <a:pt x="852973" y="289117"/>
                  </a:lnTo>
                  <a:lnTo>
                    <a:pt x="890648" y="253809"/>
                  </a:lnTo>
                  <a:lnTo>
                    <a:pt x="927909" y="218578"/>
                  </a:lnTo>
                  <a:lnTo>
                    <a:pt x="964831" y="184012"/>
                  </a:lnTo>
                  <a:lnTo>
                    <a:pt x="1001485" y="150701"/>
                  </a:lnTo>
                  <a:lnTo>
                    <a:pt x="1037945" y="119232"/>
                  </a:lnTo>
                  <a:lnTo>
                    <a:pt x="1074283" y="90195"/>
                  </a:lnTo>
                  <a:lnTo>
                    <a:pt x="1110573" y="64178"/>
                  </a:lnTo>
                  <a:lnTo>
                    <a:pt x="1146887" y="41770"/>
                  </a:lnTo>
                  <a:lnTo>
                    <a:pt x="1183299" y="23559"/>
                  </a:lnTo>
                  <a:lnTo>
                    <a:pt x="1219880" y="10135"/>
                  </a:lnTo>
                  <a:lnTo>
                    <a:pt x="1293845" y="0"/>
                  </a:lnTo>
                  <a:lnTo>
                    <a:pt x="1368830" y="14981"/>
                  </a:lnTo>
                  <a:lnTo>
                    <a:pt x="1406523" y="31110"/>
                  </a:lnTo>
                  <a:lnTo>
                    <a:pt x="1444301" y="52144"/>
                  </a:lnTo>
                  <a:lnTo>
                    <a:pt x="1482127" y="77445"/>
                  </a:lnTo>
                  <a:lnTo>
                    <a:pt x="1519966" y="106371"/>
                  </a:lnTo>
                  <a:lnTo>
                    <a:pt x="1557781" y="138283"/>
                  </a:lnTo>
                  <a:lnTo>
                    <a:pt x="1595534" y="172542"/>
                  </a:lnTo>
                  <a:lnTo>
                    <a:pt x="1633191" y="208506"/>
                  </a:lnTo>
                  <a:lnTo>
                    <a:pt x="1670714" y="245538"/>
                  </a:lnTo>
                  <a:lnTo>
                    <a:pt x="1708067" y="282995"/>
                  </a:lnTo>
                  <a:lnTo>
                    <a:pt x="1745213" y="320240"/>
                  </a:lnTo>
                  <a:lnTo>
                    <a:pt x="1782116" y="356631"/>
                  </a:lnTo>
                  <a:lnTo>
                    <a:pt x="1818740" y="391530"/>
                  </a:lnTo>
                  <a:lnTo>
                    <a:pt x="1855048" y="424295"/>
                  </a:lnTo>
                  <a:lnTo>
                    <a:pt x="1891003" y="454288"/>
                  </a:lnTo>
                  <a:lnTo>
                    <a:pt x="1932814" y="487730"/>
                  </a:lnTo>
                  <a:lnTo>
                    <a:pt x="1976167" y="522854"/>
                  </a:lnTo>
                  <a:lnTo>
                    <a:pt x="2020571" y="559200"/>
                  </a:lnTo>
                  <a:lnTo>
                    <a:pt x="2065538" y="596310"/>
                  </a:lnTo>
                  <a:lnTo>
                    <a:pt x="2110577" y="633726"/>
                  </a:lnTo>
                  <a:lnTo>
                    <a:pt x="2155199" y="670989"/>
                  </a:lnTo>
                  <a:lnTo>
                    <a:pt x="2198914" y="707640"/>
                  </a:lnTo>
                  <a:lnTo>
                    <a:pt x="2241233" y="743222"/>
                  </a:lnTo>
                  <a:lnTo>
                    <a:pt x="2281665" y="777276"/>
                  </a:lnTo>
                  <a:lnTo>
                    <a:pt x="2319722" y="809343"/>
                  </a:lnTo>
                  <a:lnTo>
                    <a:pt x="2354914" y="838965"/>
                  </a:lnTo>
                  <a:lnTo>
                    <a:pt x="2386751" y="865683"/>
                  </a:lnTo>
                  <a:lnTo>
                    <a:pt x="2414742" y="889040"/>
                  </a:lnTo>
                  <a:lnTo>
                    <a:pt x="2438400" y="908575"/>
                  </a:lnTo>
                </a:path>
              </a:pathLst>
            </a:custGeom>
            <a:ln w="28575">
              <a:solidFill>
                <a:srgbClr val="A18317"/>
              </a:solidFill>
            </a:ln>
          </p:spPr>
          <p:txBody>
            <a:bodyPr wrap="square" lIns="0" tIns="0" rIns="0" bIns="0" rtlCol="0"/>
            <a:lstStyle/>
            <a:p/>
          </p:txBody>
        </p:sp>
        <p:sp>
          <p:nvSpPr>
            <p:cNvPr id="17" name="object 17"/>
            <p:cNvSpPr/>
            <p:nvPr/>
          </p:nvSpPr>
          <p:spPr>
            <a:xfrm>
              <a:off x="5838824" y="4654509"/>
              <a:ext cx="2179955" cy="984885"/>
            </a:xfrm>
            <a:custGeom>
              <a:rect l="l" t="t" r="r" b="b"/>
              <a:pathLst>
                <a:path w="2179954" h="984885">
                  <a:moveTo>
                    <a:pt x="0" y="984290"/>
                  </a:moveTo>
                  <a:lnTo>
                    <a:pt x="40306" y="949986"/>
                  </a:lnTo>
                  <a:lnTo>
                    <a:pt x="80580" y="915710"/>
                  </a:lnTo>
                  <a:lnTo>
                    <a:pt x="120789" y="881490"/>
                  </a:lnTo>
                  <a:lnTo>
                    <a:pt x="160901" y="847353"/>
                  </a:lnTo>
                  <a:lnTo>
                    <a:pt x="200882" y="813326"/>
                  </a:lnTo>
                  <a:lnTo>
                    <a:pt x="240700" y="779439"/>
                  </a:lnTo>
                  <a:lnTo>
                    <a:pt x="280322" y="745717"/>
                  </a:lnTo>
                  <a:lnTo>
                    <a:pt x="319717" y="712190"/>
                  </a:lnTo>
                  <a:lnTo>
                    <a:pt x="358851" y="678885"/>
                  </a:lnTo>
                  <a:lnTo>
                    <a:pt x="397691" y="645829"/>
                  </a:lnTo>
                  <a:lnTo>
                    <a:pt x="436206" y="613051"/>
                  </a:lnTo>
                  <a:lnTo>
                    <a:pt x="474363" y="580577"/>
                  </a:lnTo>
                  <a:lnTo>
                    <a:pt x="512128" y="548436"/>
                  </a:lnTo>
                  <a:lnTo>
                    <a:pt x="549470" y="516656"/>
                  </a:lnTo>
                  <a:lnTo>
                    <a:pt x="586356" y="485264"/>
                  </a:lnTo>
                  <a:lnTo>
                    <a:pt x="622753" y="454287"/>
                  </a:lnTo>
                  <a:lnTo>
                    <a:pt x="660922" y="419840"/>
                  </a:lnTo>
                  <a:lnTo>
                    <a:pt x="698380" y="382633"/>
                  </a:lnTo>
                  <a:lnTo>
                    <a:pt x="735205" y="343441"/>
                  </a:lnTo>
                  <a:lnTo>
                    <a:pt x="771476" y="303037"/>
                  </a:lnTo>
                  <a:lnTo>
                    <a:pt x="807273" y="262196"/>
                  </a:lnTo>
                  <a:lnTo>
                    <a:pt x="842674" y="221692"/>
                  </a:lnTo>
                  <a:lnTo>
                    <a:pt x="877759" y="182298"/>
                  </a:lnTo>
                  <a:lnTo>
                    <a:pt x="912607" y="144788"/>
                  </a:lnTo>
                  <a:lnTo>
                    <a:pt x="947297" y="109937"/>
                  </a:lnTo>
                  <a:lnTo>
                    <a:pt x="981907" y="78518"/>
                  </a:lnTo>
                  <a:lnTo>
                    <a:pt x="1016518" y="51306"/>
                  </a:lnTo>
                  <a:lnTo>
                    <a:pt x="1051207" y="29074"/>
                  </a:lnTo>
                  <a:lnTo>
                    <a:pt x="1086055" y="12596"/>
                  </a:lnTo>
                  <a:lnTo>
                    <a:pt x="1156542" y="0"/>
                  </a:lnTo>
                  <a:lnTo>
                    <a:pt x="1228056" y="18227"/>
                  </a:lnTo>
                  <a:lnTo>
                    <a:pt x="1264011" y="37857"/>
                  </a:lnTo>
                  <a:lnTo>
                    <a:pt x="1300046" y="63375"/>
                  </a:lnTo>
                  <a:lnTo>
                    <a:pt x="1336119" y="93942"/>
                  </a:lnTo>
                  <a:lnTo>
                    <a:pt x="1372193" y="128714"/>
                  </a:lnTo>
                  <a:lnTo>
                    <a:pt x="1408227" y="166852"/>
                  </a:lnTo>
                  <a:lnTo>
                    <a:pt x="1444182" y="207514"/>
                  </a:lnTo>
                  <a:lnTo>
                    <a:pt x="1480018" y="249858"/>
                  </a:lnTo>
                  <a:lnTo>
                    <a:pt x="1515696" y="293043"/>
                  </a:lnTo>
                  <a:lnTo>
                    <a:pt x="1551177" y="336228"/>
                  </a:lnTo>
                  <a:lnTo>
                    <a:pt x="1586420" y="378573"/>
                  </a:lnTo>
                  <a:lnTo>
                    <a:pt x="1621386" y="419234"/>
                  </a:lnTo>
                  <a:lnTo>
                    <a:pt x="1656037" y="457372"/>
                  </a:lnTo>
                  <a:lnTo>
                    <a:pt x="1690331" y="492145"/>
                  </a:lnTo>
                  <a:lnTo>
                    <a:pt x="1727705" y="528374"/>
                  </a:lnTo>
                  <a:lnTo>
                    <a:pt x="1766457" y="566425"/>
                  </a:lnTo>
                  <a:lnTo>
                    <a:pt x="1806149" y="605799"/>
                  </a:lnTo>
                  <a:lnTo>
                    <a:pt x="1846343" y="646002"/>
                  </a:lnTo>
                  <a:lnTo>
                    <a:pt x="1886603" y="686536"/>
                  </a:lnTo>
                  <a:lnTo>
                    <a:pt x="1926490" y="726904"/>
                  </a:lnTo>
                  <a:lnTo>
                    <a:pt x="1965566" y="766610"/>
                  </a:lnTo>
                  <a:lnTo>
                    <a:pt x="2003394" y="805157"/>
                  </a:lnTo>
                  <a:lnTo>
                    <a:pt x="2039535" y="842049"/>
                  </a:lnTo>
                  <a:lnTo>
                    <a:pt x="2073554" y="876788"/>
                  </a:lnTo>
                  <a:lnTo>
                    <a:pt x="2105011" y="908879"/>
                  </a:lnTo>
                  <a:lnTo>
                    <a:pt x="2133469" y="937824"/>
                  </a:lnTo>
                  <a:lnTo>
                    <a:pt x="2158490" y="963126"/>
                  </a:lnTo>
                  <a:lnTo>
                    <a:pt x="2179637" y="984290"/>
                  </a:lnTo>
                </a:path>
              </a:pathLst>
            </a:custGeom>
            <a:ln w="28575">
              <a:solidFill>
                <a:srgbClr val="0000FF"/>
              </a:solidFill>
            </a:ln>
          </p:spPr>
          <p:txBody>
            <a:bodyPr wrap="square" lIns="0" tIns="0" rIns="0" bIns="0" rtlCol="0"/>
            <a:lstStyle/>
            <a:p/>
          </p:txBody>
        </p:sp>
        <p:sp>
          <p:nvSpPr>
            <p:cNvPr id="18" name="object 18"/>
            <p:cNvSpPr/>
            <p:nvPr/>
          </p:nvSpPr>
          <p:spPr>
            <a:xfrm>
              <a:off x="3095625" y="4730224"/>
              <a:ext cx="2145030" cy="908685"/>
            </a:xfrm>
            <a:custGeom>
              <a:rect l="l" t="t" r="r" b="b"/>
              <a:pathLst>
                <a:path w="2145029" h="908685">
                  <a:moveTo>
                    <a:pt x="0" y="908575"/>
                  </a:moveTo>
                  <a:lnTo>
                    <a:pt x="42304" y="874800"/>
                  </a:lnTo>
                  <a:lnTo>
                    <a:pt x="84569" y="841056"/>
                  </a:lnTo>
                  <a:lnTo>
                    <a:pt x="126756" y="807374"/>
                  </a:lnTo>
                  <a:lnTo>
                    <a:pt x="168827" y="773785"/>
                  </a:lnTo>
                  <a:lnTo>
                    <a:pt x="210742" y="740321"/>
                  </a:lnTo>
                  <a:lnTo>
                    <a:pt x="252463" y="707011"/>
                  </a:lnTo>
                  <a:lnTo>
                    <a:pt x="293950" y="673888"/>
                  </a:lnTo>
                  <a:lnTo>
                    <a:pt x="335165" y="640983"/>
                  </a:lnTo>
                  <a:lnTo>
                    <a:pt x="376068" y="608326"/>
                  </a:lnTo>
                  <a:lnTo>
                    <a:pt x="416622" y="575949"/>
                  </a:lnTo>
                  <a:lnTo>
                    <a:pt x="456786" y="543882"/>
                  </a:lnTo>
                  <a:lnTo>
                    <a:pt x="496522" y="512157"/>
                  </a:lnTo>
                  <a:lnTo>
                    <a:pt x="535792" y="480804"/>
                  </a:lnTo>
                  <a:lnTo>
                    <a:pt x="574555" y="449856"/>
                  </a:lnTo>
                  <a:lnTo>
                    <a:pt x="612775" y="419342"/>
                  </a:lnTo>
                  <a:lnTo>
                    <a:pt x="652987" y="385167"/>
                  </a:lnTo>
                  <a:lnTo>
                    <a:pt x="692402" y="348127"/>
                  </a:lnTo>
                  <a:lnTo>
                    <a:pt x="731115" y="309100"/>
                  </a:lnTo>
                  <a:lnTo>
                    <a:pt x="769222" y="268966"/>
                  </a:lnTo>
                  <a:lnTo>
                    <a:pt x="806819" y="228602"/>
                  </a:lnTo>
                  <a:lnTo>
                    <a:pt x="844001" y="188887"/>
                  </a:lnTo>
                  <a:lnTo>
                    <a:pt x="880863" y="150701"/>
                  </a:lnTo>
                  <a:lnTo>
                    <a:pt x="917503" y="114921"/>
                  </a:lnTo>
                  <a:lnTo>
                    <a:pt x="954015" y="82428"/>
                  </a:lnTo>
                  <a:lnTo>
                    <a:pt x="990495" y="54098"/>
                  </a:lnTo>
                  <a:lnTo>
                    <a:pt x="1027039" y="30812"/>
                  </a:lnTo>
                  <a:lnTo>
                    <a:pt x="1063742" y="13448"/>
                  </a:lnTo>
                  <a:lnTo>
                    <a:pt x="1100700" y="2884"/>
                  </a:lnTo>
                  <a:lnTo>
                    <a:pt x="1138010" y="0"/>
                  </a:lnTo>
                  <a:lnTo>
                    <a:pt x="1208379" y="16825"/>
                  </a:lnTo>
                  <a:lnTo>
                    <a:pt x="1243757" y="34945"/>
                  </a:lnTo>
                  <a:lnTo>
                    <a:pt x="1279214" y="58501"/>
                  </a:lnTo>
                  <a:lnTo>
                    <a:pt x="1314710" y="86716"/>
                  </a:lnTo>
                  <a:lnTo>
                    <a:pt x="1350205" y="118813"/>
                  </a:lnTo>
                  <a:lnTo>
                    <a:pt x="1385662" y="154017"/>
                  </a:lnTo>
                  <a:lnTo>
                    <a:pt x="1421041" y="191551"/>
                  </a:lnTo>
                  <a:lnTo>
                    <a:pt x="1456303" y="230638"/>
                  </a:lnTo>
                  <a:lnTo>
                    <a:pt x="1491409" y="270502"/>
                  </a:lnTo>
                  <a:lnTo>
                    <a:pt x="1526321" y="310365"/>
                  </a:lnTo>
                  <a:lnTo>
                    <a:pt x="1561000" y="349452"/>
                  </a:lnTo>
                  <a:lnTo>
                    <a:pt x="1595406" y="386986"/>
                  </a:lnTo>
                  <a:lnTo>
                    <a:pt x="1629501" y="422190"/>
                  </a:lnTo>
                  <a:lnTo>
                    <a:pt x="1663246" y="454288"/>
                  </a:lnTo>
                  <a:lnTo>
                    <a:pt x="1702911" y="490378"/>
                  </a:lnTo>
                  <a:lnTo>
                    <a:pt x="1744111" y="528377"/>
                  </a:lnTo>
                  <a:lnTo>
                    <a:pt x="1786307" y="567712"/>
                  </a:lnTo>
                  <a:lnTo>
                    <a:pt x="1828961" y="607811"/>
                  </a:lnTo>
                  <a:lnTo>
                    <a:pt x="1871535" y="648101"/>
                  </a:lnTo>
                  <a:lnTo>
                    <a:pt x="1913492" y="688009"/>
                  </a:lnTo>
                  <a:lnTo>
                    <a:pt x="1954293" y="726962"/>
                  </a:lnTo>
                  <a:lnTo>
                    <a:pt x="1993401" y="764389"/>
                  </a:lnTo>
                  <a:lnTo>
                    <a:pt x="2030277" y="799716"/>
                  </a:lnTo>
                  <a:lnTo>
                    <a:pt x="2064384" y="832370"/>
                  </a:lnTo>
                  <a:lnTo>
                    <a:pt x="2095184" y="861780"/>
                  </a:lnTo>
                  <a:lnTo>
                    <a:pt x="2122139" y="887373"/>
                  </a:lnTo>
                  <a:lnTo>
                    <a:pt x="2144712" y="908575"/>
                  </a:lnTo>
                </a:path>
              </a:pathLst>
            </a:custGeom>
            <a:ln w="38100">
              <a:solidFill>
                <a:srgbClr val="FF6600"/>
              </a:solidFill>
            </a:ln>
          </p:spPr>
          <p:txBody>
            <a:bodyPr wrap="square" lIns="0" tIns="0" rIns="0" bIns="0" rtlCol="0"/>
            <a:lstStyle/>
            <a:p/>
          </p:txBody>
        </p:sp>
        <p:sp>
          <p:nvSpPr>
            <p:cNvPr id="19" name="object 19"/>
            <p:cNvSpPr/>
            <p:nvPr/>
          </p:nvSpPr>
          <p:spPr>
            <a:xfrm>
              <a:off x="4219575" y="4267200"/>
              <a:ext cx="12700" cy="1447800"/>
            </a:xfrm>
            <a:custGeom>
              <a:rect l="l" t="t" r="r" b="b"/>
              <a:pathLst>
                <a:path w="12700" h="1447800">
                  <a:moveTo>
                    <a:pt x="12700" y="0"/>
                  </a:moveTo>
                  <a:lnTo>
                    <a:pt x="0" y="1447800"/>
                  </a:lnTo>
                </a:path>
              </a:pathLst>
            </a:custGeom>
            <a:ln w="38100">
              <a:solidFill>
                <a:srgbClr val="FF6600"/>
              </a:solidFill>
              <a:prstDash val="sysDash"/>
            </a:ln>
          </p:spPr>
          <p:txBody>
            <a:bodyPr wrap="square" lIns="0" tIns="0" rIns="0" bIns="0" rtlCol="0"/>
            <a:lstStyle/>
            <a:p/>
          </p:txBody>
        </p:sp>
        <p:sp>
          <p:nvSpPr>
            <p:cNvPr id="20" name="object 20"/>
            <p:cNvSpPr/>
            <p:nvPr/>
          </p:nvSpPr>
          <p:spPr>
            <a:xfrm flipH="1">
              <a:off x="6962775" y="3733800"/>
              <a:ext cx="0" cy="2057400"/>
            </a:xfrm>
            <a:custGeom>
              <a:rect l="l" t="t" r="r" b="b"/>
              <a:pathLst>
                <a:path h="2057400">
                  <a:moveTo>
                    <a:pt x="0" y="0"/>
                  </a:moveTo>
                  <a:lnTo>
                    <a:pt x="0" y="2057400"/>
                  </a:lnTo>
                </a:path>
              </a:pathLst>
            </a:custGeom>
            <a:ln w="28575">
              <a:solidFill>
                <a:srgbClr val="0000FF"/>
              </a:solidFill>
              <a:prstDash val="sysDash"/>
            </a:ln>
          </p:spPr>
          <p:txBody>
            <a:bodyPr wrap="square" lIns="0" tIns="0" rIns="0" bIns="0" rtlCol="0"/>
            <a:lstStyle/>
            <a:p/>
          </p:txBody>
        </p:sp>
        <p:sp>
          <p:nvSpPr>
            <p:cNvPr id="21" name="object 21"/>
            <p:cNvSpPr/>
            <p:nvPr/>
          </p:nvSpPr>
          <p:spPr>
            <a:xfrm flipH="1">
              <a:off x="5627687" y="3733800"/>
              <a:ext cx="0" cy="1981200"/>
            </a:xfrm>
            <a:custGeom>
              <a:rect l="l" t="t" r="r" b="b"/>
              <a:pathLst>
                <a:path h="1981200">
                  <a:moveTo>
                    <a:pt x="0" y="0"/>
                  </a:moveTo>
                  <a:lnTo>
                    <a:pt x="0" y="1981200"/>
                  </a:lnTo>
                </a:path>
              </a:pathLst>
            </a:custGeom>
            <a:ln w="38100">
              <a:solidFill>
                <a:srgbClr val="A18317"/>
              </a:solidFill>
              <a:prstDash val="sysDash"/>
            </a:ln>
          </p:spPr>
          <p:txBody>
            <a:bodyPr wrap="square" lIns="0" tIns="0" rIns="0" bIns="0" rtlCol="0"/>
            <a:lstStyle/>
            <a:p/>
          </p:txBody>
        </p:sp>
      </p:grpSp>
      <p:sp>
        <p:nvSpPr>
          <p:cNvPr id="22" name="object 22"/>
          <p:cNvSpPr txBox="1"/>
          <p:nvPr/>
        </p:nvSpPr>
        <p:spPr>
          <a:xfrm>
            <a:off x="6690679" y="5755957"/>
            <a:ext cx="914400"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2C3766"/>
                </a:solidFill>
                <a:latin typeface="黑体"/>
                <a:cs typeface="黑体"/>
              </a:rPr>
              <a:t>操作者</a:t>
            </a:r>
            <a:r>
              <a:rPr sz="2000" spc="-50">
                <a:solidFill>
                  <a:srgbClr val="2C3766"/>
                </a:solidFill>
                <a:latin typeface="黑体"/>
                <a:cs typeface="黑体"/>
              </a:rPr>
              <a:t>B</a:t>
            </a:r>
            <a:endParaRPr sz="2000">
              <a:latin typeface="黑体"/>
              <a:cs typeface="黑体"/>
            </a:endParaRPr>
          </a:p>
        </p:txBody>
      </p:sp>
      <p:sp>
        <p:nvSpPr>
          <p:cNvPr id="23" name="object 23"/>
          <p:cNvSpPr txBox="1"/>
          <p:nvPr/>
        </p:nvSpPr>
        <p:spPr>
          <a:xfrm>
            <a:off x="5142865" y="3393757"/>
            <a:ext cx="914400"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2C3766"/>
                </a:solidFill>
                <a:latin typeface="黑体"/>
                <a:cs typeface="黑体"/>
              </a:rPr>
              <a:t>操作者</a:t>
            </a:r>
            <a:r>
              <a:rPr sz="2000" spc="-50">
                <a:solidFill>
                  <a:srgbClr val="2C3766"/>
                </a:solidFill>
                <a:latin typeface="黑体"/>
                <a:cs typeface="黑体"/>
              </a:rPr>
              <a:t>C</a:t>
            </a:r>
            <a:endParaRPr sz="2000">
              <a:latin typeface="黑体"/>
              <a:cs typeface="黑体"/>
            </a:endParaRPr>
          </a:p>
        </p:txBody>
      </p:sp>
      <p:sp>
        <p:nvSpPr>
          <p:cNvPr id="24" name="object 24"/>
          <p:cNvSpPr txBox="1"/>
          <p:nvPr/>
        </p:nvSpPr>
        <p:spPr>
          <a:xfrm>
            <a:off x="3736340" y="5679757"/>
            <a:ext cx="914400"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2C3766"/>
                </a:solidFill>
                <a:latin typeface="黑体"/>
                <a:cs typeface="黑体"/>
              </a:rPr>
              <a:t>操作者</a:t>
            </a:r>
            <a:r>
              <a:rPr sz="2000" spc="-50">
                <a:solidFill>
                  <a:srgbClr val="2C3766"/>
                </a:solidFill>
                <a:latin typeface="黑体"/>
                <a:cs typeface="黑体"/>
              </a:rPr>
              <a:t>A</a:t>
            </a:r>
            <a:endParaRPr sz="2000">
              <a:latin typeface="黑体"/>
              <a:cs typeface="黑体"/>
            </a:endParaRPr>
          </a:p>
        </p:txBody>
      </p:sp>
      <p:grpSp>
        <p:nvGrpSpPr>
          <p:cNvPr id="25" name="object 25"/>
          <p:cNvGrpSpPr/>
          <p:nvPr/>
        </p:nvGrpSpPr>
        <p:grpSpPr>
          <a:xfrm>
            <a:off x="2673350" y="4457699"/>
            <a:ext cx="5908675" cy="1186180"/>
            <a:chOff x="2673350" y="4457699"/>
            <a:chExt cx="5908675" cy="1186180"/>
          </a:xfrm>
        </p:grpSpPr>
        <p:sp>
          <p:nvSpPr>
            <p:cNvPr id="26" name="object 26"/>
            <p:cNvSpPr/>
            <p:nvPr/>
          </p:nvSpPr>
          <p:spPr>
            <a:xfrm>
              <a:off x="4291012" y="4457699"/>
              <a:ext cx="2602230" cy="76200"/>
            </a:xfrm>
            <a:custGeom>
              <a:rect l="l" t="t" r="r" b="b"/>
              <a:pathLst>
                <a:path w="2602229" h="76200">
                  <a:moveTo>
                    <a:pt x="76200" y="76200"/>
                  </a:moveTo>
                  <a:lnTo>
                    <a:pt x="0" y="38100"/>
                  </a:lnTo>
                  <a:lnTo>
                    <a:pt x="76200" y="0"/>
                  </a:lnTo>
                  <a:lnTo>
                    <a:pt x="76200" y="31750"/>
                  </a:lnTo>
                  <a:lnTo>
                    <a:pt x="34307" y="31750"/>
                  </a:lnTo>
                  <a:lnTo>
                    <a:pt x="34307" y="44450"/>
                  </a:lnTo>
                  <a:lnTo>
                    <a:pt x="76200" y="44450"/>
                  </a:lnTo>
                  <a:lnTo>
                    <a:pt x="76200" y="76200"/>
                  </a:lnTo>
                  <a:close/>
                </a:path>
                <a:path w="2602229" h="76200">
                  <a:moveTo>
                    <a:pt x="2525711" y="76200"/>
                  </a:moveTo>
                  <a:lnTo>
                    <a:pt x="2525711" y="0"/>
                  </a:lnTo>
                  <a:lnTo>
                    <a:pt x="2589211" y="31750"/>
                  </a:lnTo>
                  <a:lnTo>
                    <a:pt x="2567616" y="31750"/>
                  </a:lnTo>
                  <a:lnTo>
                    <a:pt x="2567616" y="44450"/>
                  </a:lnTo>
                  <a:lnTo>
                    <a:pt x="2589211" y="44450"/>
                  </a:lnTo>
                  <a:lnTo>
                    <a:pt x="2525711" y="76200"/>
                  </a:lnTo>
                  <a:close/>
                </a:path>
                <a:path w="2602229" h="76200">
                  <a:moveTo>
                    <a:pt x="76200" y="44450"/>
                  </a:moveTo>
                  <a:lnTo>
                    <a:pt x="34307" y="44450"/>
                  </a:lnTo>
                  <a:lnTo>
                    <a:pt x="34307" y="31750"/>
                  </a:lnTo>
                  <a:lnTo>
                    <a:pt x="76200" y="31750"/>
                  </a:lnTo>
                  <a:lnTo>
                    <a:pt x="76200" y="44450"/>
                  </a:lnTo>
                  <a:close/>
                </a:path>
                <a:path w="2602229" h="76200">
                  <a:moveTo>
                    <a:pt x="2525711" y="44450"/>
                  </a:moveTo>
                  <a:lnTo>
                    <a:pt x="76200" y="44450"/>
                  </a:lnTo>
                  <a:lnTo>
                    <a:pt x="76200" y="31750"/>
                  </a:lnTo>
                  <a:lnTo>
                    <a:pt x="2525711" y="31750"/>
                  </a:lnTo>
                  <a:lnTo>
                    <a:pt x="2525711" y="44450"/>
                  </a:lnTo>
                  <a:close/>
                </a:path>
                <a:path w="2602229" h="76200">
                  <a:moveTo>
                    <a:pt x="2589211" y="44450"/>
                  </a:moveTo>
                  <a:lnTo>
                    <a:pt x="2567616" y="44450"/>
                  </a:lnTo>
                  <a:lnTo>
                    <a:pt x="2567616" y="31750"/>
                  </a:lnTo>
                  <a:lnTo>
                    <a:pt x="2589211" y="31750"/>
                  </a:lnTo>
                  <a:lnTo>
                    <a:pt x="2601912" y="38100"/>
                  </a:lnTo>
                  <a:lnTo>
                    <a:pt x="2589211" y="44450"/>
                  </a:lnTo>
                  <a:close/>
                </a:path>
              </a:pathLst>
            </a:custGeom>
            <a:solidFill>
              <a:srgbClr val="2C3766"/>
            </a:solidFill>
          </p:spPr>
          <p:txBody>
            <a:bodyPr wrap="square" lIns="0" tIns="0" rIns="0" bIns="0" rtlCol="0"/>
            <a:lstStyle/>
            <a:p/>
          </p:txBody>
        </p:sp>
        <p:sp>
          <p:nvSpPr>
            <p:cNvPr id="27" name="object 27"/>
            <p:cNvSpPr/>
            <p:nvPr/>
          </p:nvSpPr>
          <p:spPr>
            <a:xfrm>
              <a:off x="2673350" y="5638800"/>
              <a:ext cx="5908675" cy="0"/>
            </a:xfrm>
            <a:custGeom>
              <a:rect l="l" t="t" r="r" b="b"/>
              <a:pathLst>
                <a:path w="5908675">
                  <a:moveTo>
                    <a:pt x="0" y="0"/>
                  </a:moveTo>
                  <a:lnTo>
                    <a:pt x="5908675" y="0"/>
                  </a:lnTo>
                </a:path>
              </a:pathLst>
            </a:custGeom>
            <a:ln w="9525">
              <a:solidFill>
                <a:srgbClr val="2C3766"/>
              </a:solidFill>
            </a:ln>
          </p:spPr>
          <p:txBody>
            <a:bodyPr wrap="square" lIns="0" tIns="0" rIns="0" bIns="0" rtlCol="0"/>
            <a:lstStyle/>
            <a:p/>
          </p:txBody>
        </p: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1187" y="5587334"/>
            <a:ext cx="5077460" cy="330200"/>
          </a:xfrm>
          <a:prstGeom prst="rect">
            <a:avLst/>
          </a:prstGeom>
        </p:spPr>
        <p:txBody>
          <a:bodyPr vert="horz" wrap="square" lIns="0" tIns="12700" rIns="0" bIns="0" rtlCol="0">
            <a:spAutoFit/>
          </a:bodyPr>
          <a:lstStyle/>
          <a:p>
            <a:pPr marL="12700">
              <a:lnSpc>
                <a:spcPct val="100000"/>
              </a:lnSpc>
              <a:spcBef>
                <a:spcPts val="100"/>
              </a:spcBef>
            </a:pPr>
            <a:r>
              <a:rPr sz="2000" b="1">
                <a:solidFill>
                  <a:srgbClr val="2C3766"/>
                </a:solidFill>
                <a:latin typeface="Microsoft JhengHei"/>
                <a:cs typeface="Microsoft JhengHei"/>
              </a:rPr>
              <a:t>方法</a:t>
            </a:r>
            <a:r>
              <a:rPr sz="2000" b="1" spc="-10">
                <a:solidFill>
                  <a:srgbClr val="2C3766"/>
                </a:solidFill>
                <a:latin typeface="Arial"/>
                <a:cs typeface="Arial"/>
              </a:rPr>
              <a:t>1:</a:t>
            </a:r>
            <a:r>
              <a:rPr sz="2000" b="1" spc="-5">
                <a:solidFill>
                  <a:srgbClr val="2C3766"/>
                </a:solidFill>
                <a:latin typeface="Microsoft JhengHei"/>
                <a:cs typeface="Microsoft JhengHei"/>
              </a:rPr>
              <a:t>比起变差，解决平均的变化更为容易。</a:t>
            </a:r>
            <a:endParaRPr sz="2000">
              <a:latin typeface="Microsoft JhengHei"/>
              <a:cs typeface="Microsoft JhengHei"/>
            </a:endParaRPr>
          </a:p>
        </p:txBody>
      </p:sp>
      <p:sp>
        <p:nvSpPr>
          <p:cNvPr id="3" name="object 3"/>
          <p:cNvSpPr txBox="1"/>
          <p:nvPr/>
        </p:nvSpPr>
        <p:spPr>
          <a:xfrm>
            <a:off x="382587" y="805768"/>
            <a:ext cx="4483100" cy="3911600"/>
          </a:xfrm>
          <a:prstGeom prst="rect">
            <a:avLst/>
          </a:prstGeom>
        </p:spPr>
        <p:txBody>
          <a:bodyPr vert="horz" wrap="square" lIns="0" tIns="207645" rIns="0" bIns="0" rtlCol="0">
            <a:spAutoFit/>
          </a:bodyPr>
          <a:lstStyle/>
          <a:p>
            <a:pPr marL="12700">
              <a:lnSpc>
                <a:spcPct val="100000"/>
              </a:lnSpc>
              <a:spcBef>
                <a:spcPts val="1635"/>
              </a:spcBef>
            </a:pPr>
            <a:r>
              <a:rPr sz="2800" b="1" spc="-25">
                <a:solidFill>
                  <a:srgbClr val="2C3766"/>
                </a:solidFill>
                <a:latin typeface="Microsoft JhengHei"/>
                <a:cs typeface="Microsoft JhengHei"/>
              </a:rPr>
              <a:t>例题</a:t>
            </a:r>
            <a:endParaRPr sz="2800">
              <a:latin typeface="Microsoft JhengHei"/>
              <a:cs typeface="Microsoft JhengHei"/>
            </a:endParaRPr>
          </a:p>
          <a:p>
            <a:pPr marL="354965" indent="-342265">
              <a:lnSpc>
                <a:spcPct val="100000"/>
              </a:lnSpc>
              <a:spcBef>
                <a:spcPts val="1065"/>
              </a:spcBef>
              <a:buClr>
                <a:srgbClr val="000000"/>
              </a:buClr>
              <a:buSzPct val="102777"/>
              <a:buFont typeface="Wingdings"/>
              <a:buChar char=""/>
              <a:tabLst>
                <a:tab pos="354965"/>
                <a:tab pos="355600"/>
              </a:tabLst>
            </a:pPr>
            <a:r>
              <a:rPr sz="1800">
                <a:solidFill>
                  <a:srgbClr val="2C3766"/>
                </a:solidFill>
                <a:latin typeface="宋体"/>
                <a:cs typeface="宋体"/>
              </a:rPr>
              <a:t>现有硬度为5.0（真实值）</a:t>
            </a:r>
            <a:r>
              <a:rPr sz="1800" spc="-15">
                <a:solidFill>
                  <a:srgbClr val="2C3766"/>
                </a:solidFill>
                <a:latin typeface="宋体"/>
                <a:cs typeface="宋体"/>
              </a:rPr>
              <a:t>的材料.</a:t>
            </a:r>
            <a:endParaRPr sz="1800">
              <a:latin typeface="宋体"/>
              <a:cs typeface="宋体"/>
            </a:endParaRPr>
          </a:p>
          <a:p>
            <a:pPr marL="12700" marR="1834514" indent="342265">
              <a:lnSpc>
                <a:spcPct val="120000"/>
              </a:lnSpc>
              <a:buClr>
                <a:srgbClr val="000000"/>
              </a:buClr>
              <a:buSzPct val="102777"/>
              <a:buFont typeface="Wingdings"/>
              <a:buChar char=""/>
              <a:tabLst>
                <a:tab pos="354965"/>
                <a:tab pos="355600"/>
              </a:tabLst>
            </a:pPr>
            <a:r>
              <a:rPr sz="1800">
                <a:solidFill>
                  <a:srgbClr val="2C3766"/>
                </a:solidFill>
                <a:latin typeface="宋体"/>
                <a:cs typeface="宋体"/>
              </a:rPr>
              <a:t>方法1</a:t>
            </a:r>
            <a:r>
              <a:rPr sz="1800" spc="-10">
                <a:solidFill>
                  <a:srgbClr val="2C3766"/>
                </a:solidFill>
                <a:latin typeface="宋体"/>
                <a:cs typeface="宋体"/>
              </a:rPr>
              <a:t>得到的测量值是:</a:t>
            </a:r>
            <a:r>
              <a:rPr sz="1800" spc="-50">
                <a:solidFill>
                  <a:srgbClr val="2C3766"/>
                </a:solidFill>
                <a:latin typeface="宋体"/>
                <a:cs typeface="宋体"/>
              </a:rPr>
              <a:t> </a:t>
            </a:r>
            <a:r>
              <a:rPr sz="1800" spc="-10">
                <a:solidFill>
                  <a:srgbClr val="2C3766"/>
                </a:solidFill>
                <a:latin typeface="宋体"/>
                <a:cs typeface="宋体"/>
              </a:rPr>
              <a:t>3.8,4.4,4.2,4.0</a:t>
            </a:r>
            <a:endParaRPr sz="1800">
              <a:latin typeface="宋体"/>
              <a:cs typeface="宋体"/>
            </a:endParaRPr>
          </a:p>
          <a:p>
            <a:pPr marL="354965" marR="1833880" indent="-342900">
              <a:lnSpc>
                <a:spcPct val="100000"/>
              </a:lnSpc>
              <a:spcBef>
                <a:spcPts val="430"/>
              </a:spcBef>
              <a:buClr>
                <a:srgbClr val="000000"/>
              </a:buClr>
              <a:buSzPct val="102777"/>
              <a:buFont typeface="Wingdings"/>
              <a:buChar char=""/>
              <a:tabLst>
                <a:tab pos="354965"/>
                <a:tab pos="355600"/>
              </a:tabLst>
            </a:pPr>
            <a:r>
              <a:rPr sz="1800">
                <a:solidFill>
                  <a:srgbClr val="2C3766"/>
                </a:solidFill>
                <a:latin typeface="宋体"/>
                <a:cs typeface="宋体"/>
              </a:rPr>
              <a:t>方法2</a:t>
            </a:r>
            <a:r>
              <a:rPr sz="1800" spc="-10">
                <a:solidFill>
                  <a:srgbClr val="2C3766"/>
                </a:solidFill>
                <a:latin typeface="宋体"/>
                <a:cs typeface="宋体"/>
              </a:rPr>
              <a:t>得到的测量值是:</a:t>
            </a:r>
            <a:r>
              <a:rPr sz="1800" spc="-50">
                <a:solidFill>
                  <a:srgbClr val="2C3766"/>
                </a:solidFill>
                <a:latin typeface="宋体"/>
                <a:cs typeface="宋体"/>
              </a:rPr>
              <a:t> </a:t>
            </a:r>
            <a:r>
              <a:rPr sz="1800">
                <a:solidFill>
                  <a:srgbClr val="2C3766"/>
                </a:solidFill>
                <a:latin typeface="宋体"/>
                <a:cs typeface="宋体"/>
              </a:rPr>
              <a:t>6.5, 4.0, 3.2, </a:t>
            </a:r>
            <a:r>
              <a:rPr sz="1800" spc="-25">
                <a:solidFill>
                  <a:srgbClr val="2C3766"/>
                </a:solidFill>
                <a:latin typeface="宋体"/>
                <a:cs typeface="宋体"/>
              </a:rPr>
              <a:t>6.3</a:t>
            </a:r>
            <a:endParaRPr sz="1800">
              <a:latin typeface="宋体"/>
              <a:cs typeface="宋体"/>
            </a:endParaRPr>
          </a:p>
          <a:p>
            <a:pPr marL="354965" indent="-342265">
              <a:lnSpc>
                <a:spcPct val="100000"/>
              </a:lnSpc>
              <a:spcBef>
                <a:spcPts val="434"/>
              </a:spcBef>
              <a:buClr>
                <a:srgbClr val="000000"/>
              </a:buClr>
              <a:buSzPct val="102777"/>
              <a:buFont typeface="Wingdings"/>
              <a:buChar char=""/>
              <a:tabLst>
                <a:tab pos="354965"/>
                <a:tab pos="355600"/>
              </a:tabLst>
            </a:pPr>
            <a:r>
              <a:rPr sz="1800" spc="-10">
                <a:solidFill>
                  <a:srgbClr val="2C3766"/>
                </a:solidFill>
                <a:latin typeface="宋体"/>
                <a:cs typeface="宋体"/>
              </a:rPr>
              <a:t>哪一个方法更正确?</a:t>
            </a:r>
            <a:endParaRPr sz="1800">
              <a:latin typeface="宋体"/>
              <a:cs typeface="宋体"/>
            </a:endParaRPr>
          </a:p>
          <a:p>
            <a:pPr marL="12700">
              <a:lnSpc>
                <a:spcPct val="100000"/>
              </a:lnSpc>
              <a:spcBef>
                <a:spcPts val="430"/>
              </a:spcBef>
            </a:pPr>
            <a:r>
              <a:rPr sz="1800">
                <a:solidFill>
                  <a:srgbClr val="2C3766"/>
                </a:solidFill>
                <a:latin typeface="宋体"/>
                <a:cs typeface="宋体"/>
              </a:rPr>
              <a:t>方法2</a:t>
            </a:r>
            <a:r>
              <a:rPr sz="1800" spc="-5">
                <a:solidFill>
                  <a:srgbClr val="2C3766"/>
                </a:solidFill>
                <a:latin typeface="宋体"/>
                <a:cs typeface="宋体"/>
              </a:rPr>
              <a:t>因为平均值与“真实”硬度相同。</a:t>
            </a:r>
            <a:endParaRPr sz="1800">
              <a:latin typeface="宋体"/>
              <a:cs typeface="宋体"/>
            </a:endParaRPr>
          </a:p>
          <a:p>
            <a:pPr marL="354965" indent="-342265">
              <a:lnSpc>
                <a:spcPct val="100000"/>
              </a:lnSpc>
              <a:spcBef>
                <a:spcPts val="434"/>
              </a:spcBef>
              <a:buClr>
                <a:srgbClr val="000000"/>
              </a:buClr>
              <a:buSzPct val="102777"/>
              <a:buFont typeface="Wingdings"/>
              <a:buChar char=""/>
              <a:tabLst>
                <a:tab pos="354965"/>
                <a:tab pos="355600"/>
              </a:tabLst>
            </a:pPr>
            <a:r>
              <a:rPr sz="1800">
                <a:solidFill>
                  <a:srgbClr val="2C3766"/>
                </a:solidFill>
                <a:latin typeface="宋体"/>
                <a:cs typeface="宋体"/>
              </a:rPr>
              <a:t>哪一个方法更精密?方法1</a:t>
            </a:r>
            <a:r>
              <a:rPr sz="1800" spc="-10">
                <a:solidFill>
                  <a:srgbClr val="2C3766"/>
                </a:solidFill>
                <a:latin typeface="宋体"/>
                <a:cs typeface="宋体"/>
              </a:rPr>
              <a:t>因为变差很小。</a:t>
            </a:r>
            <a:endParaRPr sz="1800">
              <a:latin typeface="宋体"/>
              <a:cs typeface="宋体"/>
            </a:endParaRPr>
          </a:p>
          <a:p>
            <a:pPr>
              <a:lnSpc>
                <a:spcPct val="100000"/>
              </a:lnSpc>
              <a:spcBef>
                <a:spcPts val="25"/>
              </a:spcBef>
              <a:buFont typeface="Wingdings"/>
              <a:buChar char=""/>
            </a:pPr>
            <a:endParaRPr sz="2000">
              <a:latin typeface="宋体"/>
              <a:cs typeface="宋体"/>
            </a:endParaRPr>
          </a:p>
          <a:p>
            <a:pPr marL="354965" indent="-342265">
              <a:lnSpc>
                <a:spcPct val="100000"/>
              </a:lnSpc>
              <a:spcBef>
                <a:spcPts val="5"/>
              </a:spcBef>
              <a:buClr>
                <a:srgbClr val="000000"/>
              </a:buClr>
              <a:buSzPct val="102777"/>
              <a:buFont typeface="Wingdings"/>
              <a:buChar char=""/>
              <a:tabLst>
                <a:tab pos="354965"/>
                <a:tab pos="355600"/>
              </a:tabLst>
            </a:pPr>
            <a:r>
              <a:rPr sz="1800" spc="-5">
                <a:solidFill>
                  <a:srgbClr val="2C3766"/>
                </a:solidFill>
                <a:latin typeface="宋体"/>
                <a:cs typeface="宋体"/>
              </a:rPr>
              <a:t>应首先的方法是?其理由是?</a:t>
            </a:r>
            <a:endParaRPr sz="1800">
              <a:latin typeface="宋体"/>
              <a:cs typeface="宋体"/>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922391"/>
            <a:ext cx="7510145" cy="3702685"/>
          </a:xfrm>
          <a:prstGeom prst="rect">
            <a:avLst/>
          </a:prstGeom>
        </p:spPr>
        <p:txBody>
          <a:bodyPr vert="horz" wrap="square" lIns="0" tIns="122555" rIns="0" bIns="0" rtlCol="0">
            <a:spAutoFit/>
          </a:bodyPr>
          <a:lstStyle/>
          <a:p>
            <a:pPr marL="487045" indent="-474980">
              <a:lnSpc>
                <a:spcPct val="100000"/>
              </a:lnSpc>
              <a:spcBef>
                <a:spcPts val="965"/>
              </a:spcBef>
              <a:buSzPct val="95833"/>
              <a:buFont typeface="Arial"/>
              <a:buAutoNum type="arabicPlain"/>
              <a:tabLst>
                <a:tab pos="487680"/>
              </a:tabLst>
            </a:pPr>
            <a:r>
              <a:rPr sz="2400" spc="-10">
                <a:solidFill>
                  <a:srgbClr val="2C3766"/>
                </a:solidFill>
                <a:latin typeface="宋体"/>
                <a:cs typeface="宋体"/>
              </a:rPr>
              <a:t>计划要使用的方法；</a:t>
            </a:r>
            <a:endParaRPr sz="2400">
              <a:latin typeface="宋体"/>
              <a:cs typeface="宋体"/>
            </a:endParaRPr>
          </a:p>
          <a:p>
            <a:pPr marL="487045" indent="-474980">
              <a:lnSpc>
                <a:spcPct val="100000"/>
              </a:lnSpc>
              <a:spcBef>
                <a:spcPts val="860"/>
              </a:spcBef>
              <a:buSzPct val="95833"/>
              <a:buFont typeface="Arial"/>
              <a:buAutoNum type="arabicPlain"/>
              <a:tabLst>
                <a:tab pos="487680"/>
              </a:tabLst>
            </a:pPr>
            <a:r>
              <a:rPr sz="2400" spc="-5">
                <a:solidFill>
                  <a:srgbClr val="2C3766"/>
                </a:solidFill>
                <a:latin typeface="宋体"/>
                <a:cs typeface="宋体"/>
              </a:rPr>
              <a:t>确定评价人的数量、样品数量及重复读数次数；</a:t>
            </a:r>
            <a:endParaRPr sz="2400">
              <a:latin typeface="宋体"/>
              <a:cs typeface="宋体"/>
            </a:endParaRPr>
          </a:p>
          <a:p>
            <a:pPr marL="487045" indent="-474980">
              <a:lnSpc>
                <a:spcPct val="100000"/>
              </a:lnSpc>
              <a:spcBef>
                <a:spcPts val="865"/>
              </a:spcBef>
              <a:buSzPct val="95833"/>
              <a:buFont typeface="Arial"/>
              <a:buAutoNum type="arabicPlain"/>
              <a:tabLst>
                <a:tab pos="487680"/>
              </a:tabLst>
            </a:pPr>
            <a:r>
              <a:rPr sz="2400" spc="-5">
                <a:solidFill>
                  <a:srgbClr val="2C3766"/>
                </a:solidFill>
                <a:latin typeface="宋体"/>
                <a:cs typeface="宋体"/>
              </a:rPr>
              <a:t>从日常操作该仪器的人中挑选评价人；</a:t>
            </a:r>
            <a:endParaRPr sz="2400">
              <a:latin typeface="宋体"/>
              <a:cs typeface="宋体"/>
            </a:endParaRPr>
          </a:p>
          <a:p>
            <a:pPr marL="487045" indent="-474980">
              <a:lnSpc>
                <a:spcPct val="100000"/>
              </a:lnSpc>
              <a:spcBef>
                <a:spcPts val="865"/>
              </a:spcBef>
              <a:buSzPct val="95833"/>
              <a:buFont typeface="Arial"/>
              <a:buAutoNum type="arabicPlain"/>
              <a:tabLst>
                <a:tab pos="487680"/>
              </a:tabLst>
            </a:pPr>
            <a:r>
              <a:rPr sz="2400" spc="-5">
                <a:solidFill>
                  <a:srgbClr val="2C3766"/>
                </a:solidFill>
                <a:latin typeface="宋体"/>
                <a:cs typeface="宋体"/>
              </a:rPr>
              <a:t>样品必须从过程中选取并代表整个工作范围；</a:t>
            </a:r>
            <a:endParaRPr sz="2400">
              <a:latin typeface="宋体"/>
              <a:cs typeface="宋体"/>
            </a:endParaRPr>
          </a:p>
          <a:p>
            <a:pPr marL="355600" marR="5080" indent="-342900">
              <a:lnSpc>
                <a:spcPct val="115300"/>
              </a:lnSpc>
              <a:spcBef>
                <a:spcPts val="425"/>
              </a:spcBef>
              <a:buSzPct val="95833"/>
              <a:buFont typeface="Arial"/>
              <a:buAutoNum type="arabicPlain"/>
              <a:tabLst>
                <a:tab pos="487680"/>
              </a:tabLst>
            </a:pPr>
            <a:r>
              <a:rPr sz="2400" spc="-5">
                <a:solidFill>
                  <a:srgbClr val="2C3766"/>
                </a:solidFill>
                <a:latin typeface="宋体"/>
                <a:cs typeface="宋体"/>
              </a:rPr>
              <a:t>仪器的分辨力应允许至少读取特性的预期过程变差的</a:t>
            </a:r>
            <a:r>
              <a:rPr sz="2400" spc="-10">
                <a:solidFill>
                  <a:srgbClr val="2C3766"/>
                </a:solidFill>
                <a:latin typeface="宋体"/>
                <a:cs typeface="宋体"/>
              </a:rPr>
              <a:t>的十分之一；</a:t>
            </a:r>
            <a:endParaRPr sz="2400">
              <a:latin typeface="宋体"/>
              <a:cs typeface="宋体"/>
            </a:endParaRPr>
          </a:p>
          <a:p>
            <a:pPr marL="355600" marR="5080" indent="-342900">
              <a:lnSpc>
                <a:spcPct val="115300"/>
              </a:lnSpc>
              <a:spcBef>
                <a:spcPts val="265"/>
              </a:spcBef>
              <a:buSzPct val="95833"/>
              <a:buFont typeface="Arial"/>
              <a:buAutoNum type="arabicPlain"/>
              <a:tabLst>
                <a:tab pos="487680"/>
              </a:tabLst>
            </a:pPr>
            <a:r>
              <a:rPr sz="2400">
                <a:solidFill>
                  <a:srgbClr val="2C3766"/>
                </a:solidFill>
                <a:latin typeface="宋体"/>
                <a:cs typeface="宋体"/>
              </a:rPr>
              <a:t>确保测量方法（即评价人和仪器）</a:t>
            </a:r>
            <a:r>
              <a:rPr sz="2400" spc="-10">
                <a:solidFill>
                  <a:srgbClr val="2C3766"/>
                </a:solidFill>
                <a:latin typeface="宋体"/>
                <a:cs typeface="宋体"/>
              </a:rPr>
              <a:t>在按照规定的测量</a:t>
            </a:r>
            <a:r>
              <a:rPr sz="2400" spc="-5">
                <a:solidFill>
                  <a:srgbClr val="2C3766"/>
                </a:solidFill>
                <a:latin typeface="宋体"/>
                <a:cs typeface="宋体"/>
              </a:rPr>
              <a:t>量步骤测量特征尺寸；</a:t>
            </a:r>
            <a:endParaRPr sz="2400">
              <a:latin typeface="宋体"/>
              <a:cs typeface="宋体"/>
            </a:endParaRPr>
          </a:p>
        </p:txBody>
      </p:sp>
      <p:pic>
        <p:nvPicPr>
          <p:cNvPr id="3" name="object 3"/>
          <p:cNvPicPr/>
          <p:nvPr/>
        </p:nvPicPr>
        <p:blipFill>
          <a:blip r:embed="rId2"/>
          <a:stretch>
            <a:fillRect/>
          </a:stretch>
        </p:blipFill>
        <p:spPr>
          <a:xfrm>
            <a:off x="6172200" y="914400"/>
            <a:ext cx="1981200" cy="1603375"/>
          </a:xfrm>
          <a:prstGeom prst="rect">
            <a:avLst/>
          </a:prstGeom>
        </p:spPr>
      </p:pic>
      <p:sp>
        <p:nvSpPr>
          <p:cNvPr id="4" name="object 4"/>
          <p:cNvSpPr txBox="1">
            <a:spLocks noGrp="1"/>
          </p:cNvSpPr>
          <p:nvPr>
            <p:ph type="title"/>
          </p:nvPr>
        </p:nvSpPr>
        <p:spPr>
          <a:xfrm>
            <a:off x="459740" y="1095533"/>
            <a:ext cx="3225800" cy="452120"/>
          </a:xfrm>
          <a:prstGeom prst="rect">
            <a:avLst/>
          </a:prstGeom>
        </p:spPr>
        <p:txBody>
          <a:bodyPr vert="horz" wrap="square" lIns="0" tIns="12700" rIns="0" bIns="0" rtlCol="0">
            <a:spAutoFit/>
          </a:bodyPr>
          <a:lstStyle/>
          <a:p>
            <a:pPr marL="12700">
              <a:lnSpc>
                <a:spcPct val="100000"/>
              </a:lnSpc>
              <a:spcBef>
                <a:spcPts val="100"/>
              </a:spcBef>
            </a:pPr>
            <a:r>
              <a:rPr sz="2800"/>
              <a:t>2.</a:t>
            </a:r>
            <a:r>
              <a:rPr sz="2800" spc="-10"/>
              <a:t>测量系统研究准备</a:t>
            </a:r>
            <a:endParaRPr sz="2800"/>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158750" rIns="0" bIns="0" rtlCol="0">
            <a:spAutoFit/>
          </a:bodyPr>
          <a:lstStyle/>
          <a:p>
            <a:pPr marL="487045" indent="-474980">
              <a:lnSpc>
                <a:spcPct val="100000"/>
              </a:lnSpc>
              <a:spcBef>
                <a:spcPts val="1250"/>
              </a:spcBef>
              <a:buSzPct val="95833"/>
              <a:buFont typeface="Arial"/>
              <a:buAutoNum type="arabicPlain"/>
              <a:tabLst>
                <a:tab pos="487680"/>
              </a:tabLst>
            </a:pPr>
            <a:r>
              <a:rPr sz="2400"/>
              <a:t>测量必须按照</a:t>
            </a:r>
            <a:r>
              <a:rPr sz="2400" b="1">
                <a:latin typeface="Microsoft JhengHei"/>
                <a:cs typeface="Microsoft JhengHei"/>
              </a:rPr>
              <a:t>随机</a:t>
            </a:r>
            <a:r>
              <a:rPr sz="2400" spc="-10"/>
              <a:t>顺序进行；</a:t>
            </a:r>
            <a:endParaRPr sz="2400">
              <a:latin typeface="Microsoft JhengHei"/>
              <a:cs typeface="Microsoft JhengHei"/>
            </a:endParaRPr>
          </a:p>
          <a:p>
            <a:pPr marL="487045" indent="-474980">
              <a:lnSpc>
                <a:spcPct val="100000"/>
              </a:lnSpc>
              <a:spcBef>
                <a:spcPts val="1155"/>
              </a:spcBef>
              <a:buSzPct val="95833"/>
              <a:buFont typeface="Arial"/>
              <a:buAutoNum type="arabicPlain"/>
              <a:tabLst>
                <a:tab pos="487680"/>
              </a:tabLst>
            </a:pPr>
            <a:r>
              <a:rPr sz="2400" spc="-5"/>
              <a:t>不应让评价人知道正在检查零件的编号；</a:t>
            </a:r>
            <a:endParaRPr sz="2400"/>
          </a:p>
          <a:p>
            <a:pPr marL="487045" indent="-474980">
              <a:lnSpc>
                <a:spcPct val="100000"/>
              </a:lnSpc>
              <a:spcBef>
                <a:spcPts val="1150"/>
              </a:spcBef>
              <a:buSzPct val="95833"/>
              <a:buFont typeface="Arial"/>
              <a:buAutoNum type="arabicPlain"/>
              <a:tabLst>
                <a:tab pos="487680"/>
              </a:tabLst>
            </a:pPr>
            <a:r>
              <a:rPr sz="2400" spc="-5"/>
              <a:t>测量读数应估计到可得到的最接近的数字；</a:t>
            </a:r>
            <a:endParaRPr sz="2400"/>
          </a:p>
          <a:p>
            <a:pPr marL="487045" indent="-474980">
              <a:lnSpc>
                <a:spcPct val="100000"/>
              </a:lnSpc>
              <a:spcBef>
                <a:spcPts val="1150"/>
              </a:spcBef>
              <a:buSzPct val="95833"/>
              <a:buFont typeface="Arial"/>
              <a:buAutoNum type="arabicPlain"/>
              <a:tabLst>
                <a:tab pos="487680"/>
              </a:tabLst>
            </a:pPr>
            <a:r>
              <a:rPr sz="2400" spc="-5"/>
              <a:t>研究工作应由知其重要性且仔细认真的人员进行；</a:t>
            </a:r>
            <a:endParaRPr sz="2400"/>
          </a:p>
          <a:p>
            <a:pPr marL="393700" marR="5080" indent="-381000">
              <a:lnSpc>
                <a:spcPct val="125800"/>
              </a:lnSpc>
              <a:spcBef>
                <a:spcPts val="409"/>
              </a:spcBef>
              <a:buSzPct val="95833"/>
              <a:buFont typeface="Arial"/>
              <a:buAutoNum type="arabicPlain"/>
              <a:tabLst>
                <a:tab pos="487680"/>
              </a:tabLst>
            </a:pPr>
            <a:r>
              <a:rPr sz="2400" spc="-5"/>
              <a:t>每一位评价人在整个研究过程中应采用相同的测量方</a:t>
            </a:r>
            <a:r>
              <a:rPr sz="2400" spc="-20"/>
              <a:t>方法；</a:t>
            </a:r>
            <a:endParaRPr sz="2400"/>
          </a:p>
        </p:txBody>
      </p:sp>
      <p:pic>
        <p:nvPicPr>
          <p:cNvPr id="3" name="object 3"/>
          <p:cNvPicPr/>
          <p:nvPr/>
        </p:nvPicPr>
        <p:blipFill>
          <a:blip r:embed="rId2"/>
          <a:stretch>
            <a:fillRect/>
          </a:stretch>
        </p:blipFill>
        <p:spPr>
          <a:xfrm>
            <a:off x="6248400" y="4419600"/>
            <a:ext cx="1751012" cy="1752600"/>
          </a:xfrm>
          <a:prstGeom prst="rect">
            <a:avLst/>
          </a:prstGeom>
        </p:spPr>
      </p:pic>
      <p:sp>
        <p:nvSpPr>
          <p:cNvPr id="4" name="object 4"/>
          <p:cNvSpPr txBox="1">
            <a:spLocks noGrp="1"/>
          </p:cNvSpPr>
          <p:nvPr>
            <p:ph type="title"/>
          </p:nvPr>
        </p:nvSpPr>
        <p:spPr>
          <a:xfrm>
            <a:off x="459740" y="1095533"/>
            <a:ext cx="3937000" cy="452120"/>
          </a:xfrm>
          <a:prstGeom prst="rect">
            <a:avLst/>
          </a:prstGeom>
        </p:spPr>
        <p:txBody>
          <a:bodyPr vert="horz" wrap="square" lIns="0" tIns="12700" rIns="0" bIns="0" rtlCol="0">
            <a:spAutoFit/>
          </a:bodyPr>
          <a:lstStyle/>
          <a:p>
            <a:pPr marL="12700">
              <a:lnSpc>
                <a:spcPct val="100000"/>
              </a:lnSpc>
              <a:spcBef>
                <a:spcPts val="100"/>
              </a:spcBef>
            </a:pPr>
            <a:r>
              <a:rPr sz="2800"/>
              <a:t>3.</a:t>
            </a:r>
            <a:r>
              <a:rPr sz="2800" spc="-5"/>
              <a:t>测量系统研究注意事项</a:t>
            </a:r>
            <a:endParaRPr sz="2800"/>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40665" y="243015"/>
            <a:ext cx="2988945"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FFFFFF"/>
                </a:solidFill>
                <a:latin typeface="黑体"/>
                <a:cs typeface="黑体"/>
              </a:rPr>
              <a:t>测量系统分析</a:t>
            </a:r>
            <a:r>
              <a:rPr sz="2000">
                <a:solidFill>
                  <a:srgbClr val="FFFFFF"/>
                </a:solidFill>
                <a:latin typeface="Arial"/>
                <a:cs typeface="Arial"/>
              </a:rPr>
              <a:t>(</a:t>
            </a:r>
            <a:r>
              <a:rPr sz="2000">
                <a:solidFill>
                  <a:srgbClr val="FFFFFF"/>
                </a:solidFill>
                <a:latin typeface="黑体"/>
                <a:cs typeface="黑体"/>
              </a:rPr>
              <a:t>试生产</a:t>
            </a:r>
            <a:r>
              <a:rPr sz="2000">
                <a:solidFill>
                  <a:srgbClr val="FFFFFF"/>
                </a:solidFill>
                <a:latin typeface="Arial"/>
                <a:cs typeface="Arial"/>
              </a:rPr>
              <a:t>)</a:t>
            </a:r>
            <a:r>
              <a:rPr sz="2000" spc="-25">
                <a:solidFill>
                  <a:srgbClr val="FFFFFF"/>
                </a:solidFill>
                <a:latin typeface="黑体"/>
                <a:cs typeface="黑体"/>
              </a:rPr>
              <a:t>阶段</a:t>
            </a:r>
            <a:endParaRPr sz="2000">
              <a:latin typeface="黑体"/>
              <a:cs typeface="黑体"/>
            </a:endParaRPr>
          </a:p>
        </p:txBody>
      </p:sp>
      <p:sp>
        <p:nvSpPr>
          <p:cNvPr id="3" name="object 3"/>
          <p:cNvSpPr txBox="1"/>
          <p:nvPr/>
        </p:nvSpPr>
        <p:spPr>
          <a:xfrm>
            <a:off x="739140" y="1686905"/>
            <a:ext cx="6483350" cy="2048510"/>
          </a:xfrm>
          <a:prstGeom prst="rect">
            <a:avLst/>
          </a:prstGeom>
        </p:spPr>
        <p:txBody>
          <a:bodyPr vert="horz" wrap="square" lIns="0" tIns="147320" rIns="0" bIns="0" rtlCol="0">
            <a:spAutoFit/>
          </a:bodyPr>
          <a:lstStyle/>
          <a:p>
            <a:pPr marL="12700">
              <a:lnSpc>
                <a:spcPct val="100000"/>
              </a:lnSpc>
              <a:spcBef>
                <a:spcPts val="1160"/>
              </a:spcBef>
            </a:pPr>
            <a:r>
              <a:rPr sz="1600" spc="-5">
                <a:solidFill>
                  <a:srgbClr val="2C3766"/>
                </a:solidFill>
                <a:latin typeface="黑体"/>
                <a:cs typeface="黑体"/>
              </a:rPr>
              <a:t>阶段一：理解测量过程，确定它是否满足要求？</a:t>
            </a:r>
            <a:endParaRPr sz="1600">
              <a:latin typeface="黑体"/>
              <a:cs typeface="黑体"/>
            </a:endParaRPr>
          </a:p>
          <a:p>
            <a:pPr marL="755015" marR="5080" indent="-285115">
              <a:lnSpc>
                <a:spcPct val="140000"/>
              </a:lnSpc>
              <a:spcBef>
                <a:spcPts val="415"/>
              </a:spcBef>
              <a:buClr>
                <a:srgbClr val="25557A"/>
              </a:buClr>
              <a:buSzPct val="102777"/>
              <a:buFont typeface="Wingdings"/>
              <a:buChar char=""/>
              <a:tabLst>
                <a:tab pos="755015"/>
                <a:tab pos="755650"/>
              </a:tabLst>
            </a:pPr>
            <a:r>
              <a:rPr sz="1800" spc="-5">
                <a:solidFill>
                  <a:srgbClr val="2C3766"/>
                </a:solidFill>
                <a:latin typeface="黑体"/>
                <a:cs typeface="黑体"/>
              </a:rPr>
              <a:t>第一阶段是验证测量系统是否满足其设计规范要求。发现现环境因素是否对系统有显著影响。</a:t>
            </a:r>
            <a:endParaRPr sz="1800">
              <a:latin typeface="黑体"/>
              <a:cs typeface="黑体"/>
            </a:endParaRPr>
          </a:p>
          <a:p>
            <a:pPr marL="755015" marR="462280" indent="-285115">
              <a:lnSpc>
                <a:spcPct val="140000"/>
              </a:lnSpc>
              <a:spcBef>
                <a:spcPts val="434"/>
              </a:spcBef>
              <a:buClr>
                <a:srgbClr val="25557A"/>
              </a:buClr>
              <a:buSzPct val="102777"/>
              <a:buFont typeface="Wingdings"/>
              <a:buChar char=""/>
              <a:tabLst>
                <a:tab pos="755015"/>
                <a:tab pos="755650"/>
              </a:tabLst>
            </a:pPr>
            <a:r>
              <a:rPr sz="1800" spc="-5">
                <a:solidFill>
                  <a:srgbClr val="2C3766"/>
                </a:solidFill>
                <a:latin typeface="黑体"/>
                <a:cs typeface="黑体"/>
              </a:rPr>
              <a:t>第一阶段验证的内容主要是偏倚、线性、稳定性、重重复性和再现性等试验分析。</a:t>
            </a:r>
            <a:endParaRPr sz="1800">
              <a:latin typeface="黑体"/>
              <a:cs typeface="黑体"/>
            </a:endParaRPr>
          </a:p>
        </p:txBody>
      </p:sp>
      <p:pic>
        <p:nvPicPr>
          <p:cNvPr id="4" name="object 4"/>
          <p:cNvPicPr/>
          <p:nvPr/>
        </p:nvPicPr>
        <p:blipFill>
          <a:blip r:embed="rId2"/>
          <a:stretch>
            <a:fillRect/>
          </a:stretch>
        </p:blipFill>
        <p:spPr>
          <a:xfrm>
            <a:off x="773112" y="1600199"/>
            <a:ext cx="7634288" cy="76200"/>
          </a:xfrm>
          <a:prstGeom prst="rect">
            <a:avLst/>
          </a:prstGeom>
        </p:spPr>
      </p:pic>
      <p:pic>
        <p:nvPicPr>
          <p:cNvPr id="5" name="object 5"/>
          <p:cNvPicPr/>
          <p:nvPr/>
        </p:nvPicPr>
        <p:blipFill>
          <a:blip r:embed="rId3"/>
          <a:stretch>
            <a:fillRect/>
          </a:stretch>
        </p:blipFill>
        <p:spPr>
          <a:xfrm>
            <a:off x="3843337" y="3697287"/>
            <a:ext cx="2490787" cy="962025"/>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1002" y="2002506"/>
            <a:ext cx="7569834" cy="188150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2C3766"/>
                </a:solidFill>
                <a:latin typeface="黑体"/>
                <a:cs typeface="黑体"/>
              </a:rPr>
              <a:t>阶段二：随着时间推移，测量系统是否能持续满足要求？</a:t>
            </a:r>
            <a:endParaRPr sz="1800">
              <a:latin typeface="黑体"/>
              <a:cs typeface="黑体"/>
            </a:endParaRPr>
          </a:p>
          <a:p>
            <a:pPr>
              <a:lnSpc>
                <a:spcPct val="100000"/>
              </a:lnSpc>
              <a:spcBef>
                <a:spcPts val="30"/>
              </a:spcBef>
            </a:pPr>
            <a:endParaRPr sz="1450">
              <a:latin typeface="黑体"/>
              <a:cs typeface="黑体"/>
            </a:endParaRPr>
          </a:p>
          <a:p>
            <a:pPr marL="755015" indent="-285115">
              <a:lnSpc>
                <a:spcPct val="100000"/>
              </a:lnSpc>
              <a:spcBef>
                <a:spcPts val="5"/>
              </a:spcBef>
              <a:buClr>
                <a:srgbClr val="25557A"/>
              </a:buClr>
              <a:buSzPct val="102500"/>
              <a:buFont typeface="Wingdings"/>
              <a:buChar char=""/>
              <a:tabLst>
                <a:tab pos="755015"/>
                <a:tab pos="755650"/>
              </a:tabLst>
            </a:pPr>
            <a:r>
              <a:rPr sz="2000" spc="-10">
                <a:solidFill>
                  <a:srgbClr val="2C3766"/>
                </a:solidFill>
                <a:latin typeface="黑体"/>
                <a:cs typeface="黑体"/>
              </a:rPr>
              <a:t>第二阶段是对变差</a:t>
            </a:r>
            <a:endParaRPr sz="2000">
              <a:latin typeface="黑体"/>
              <a:cs typeface="黑体"/>
            </a:endParaRPr>
          </a:p>
          <a:p>
            <a:pPr marL="755015" marR="5080" indent="-285115">
              <a:lnSpc>
                <a:spcPct val="167500"/>
              </a:lnSpc>
              <a:spcBef>
                <a:spcPts val="114"/>
              </a:spcBef>
              <a:buClr>
                <a:srgbClr val="25557A"/>
              </a:buClr>
              <a:buSzPct val="102500"/>
              <a:buFont typeface="Wingdings"/>
              <a:buChar char=""/>
              <a:tabLst>
                <a:tab pos="755015"/>
                <a:tab pos="755650"/>
              </a:tabLst>
            </a:pPr>
            <a:r>
              <a:rPr sz="2000">
                <a:solidFill>
                  <a:srgbClr val="2C3766"/>
                </a:solidFill>
                <a:latin typeface="黑体"/>
                <a:cs typeface="黑体"/>
              </a:rPr>
              <a:t>主要确定</a:t>
            </a:r>
            <a:r>
              <a:rPr sz="2000">
                <a:solidFill>
                  <a:srgbClr val="2C3766"/>
                </a:solidFill>
                <a:latin typeface="Arial"/>
                <a:cs typeface="Arial"/>
              </a:rPr>
              <a:t>“</a:t>
            </a:r>
            <a:r>
              <a:rPr sz="2000">
                <a:solidFill>
                  <a:srgbClr val="2C3766"/>
                </a:solidFill>
                <a:latin typeface="黑体"/>
                <a:cs typeface="黑体"/>
              </a:rPr>
              <a:t>量具的</a:t>
            </a:r>
            <a:r>
              <a:rPr sz="2000" spc="-10">
                <a:solidFill>
                  <a:srgbClr val="2C3766"/>
                </a:solidFill>
                <a:latin typeface="Arial"/>
                <a:cs typeface="Arial"/>
              </a:rPr>
              <a:t>R&amp;R”</a:t>
            </a:r>
            <a:r>
              <a:rPr sz="2000" spc="-5">
                <a:solidFill>
                  <a:srgbClr val="2C3766"/>
                </a:solidFill>
                <a:latin typeface="黑体"/>
                <a:cs typeface="黑体"/>
              </a:rPr>
              <a:t>。通常做为校准、维修计量工作的一部</a:t>
            </a:r>
            <a:r>
              <a:rPr sz="2000" spc="-25">
                <a:solidFill>
                  <a:srgbClr val="2C3766"/>
                </a:solidFill>
                <a:latin typeface="黑体"/>
                <a:cs typeface="黑体"/>
              </a:rPr>
              <a:t>分。</a:t>
            </a:r>
            <a:endParaRPr sz="2000">
              <a:latin typeface="黑体"/>
              <a:cs typeface="黑体"/>
            </a:endParaRPr>
          </a:p>
        </p:txBody>
      </p:sp>
      <p:grpSp>
        <p:nvGrpSpPr>
          <p:cNvPr id="3" name="object 3"/>
          <p:cNvGrpSpPr/>
          <p:nvPr/>
        </p:nvGrpSpPr>
        <p:grpSpPr>
          <a:xfrm>
            <a:off x="773112" y="1600199"/>
            <a:ext cx="7634605" cy="762000"/>
            <a:chOff x="773112" y="1600199"/>
            <a:chExt cx="7634605" cy="762000"/>
          </a:xfrm>
        </p:grpSpPr>
        <p:pic>
          <p:nvPicPr>
            <p:cNvPr id="4" name="object 4"/>
            <p:cNvPicPr/>
            <p:nvPr/>
          </p:nvPicPr>
          <p:blipFill>
            <a:blip r:embed="rId2"/>
            <a:stretch>
              <a:fillRect/>
            </a:stretch>
          </p:blipFill>
          <p:spPr>
            <a:xfrm>
              <a:off x="773112" y="1600199"/>
              <a:ext cx="7634288" cy="76200"/>
            </a:xfrm>
            <a:prstGeom prst="rect">
              <a:avLst/>
            </a:prstGeom>
          </p:spPr>
        </p:pic>
        <p:pic>
          <p:nvPicPr>
            <p:cNvPr id="5" name="object 5"/>
            <p:cNvPicPr/>
            <p:nvPr/>
          </p:nvPicPr>
          <p:blipFill>
            <a:blip r:embed="rId3"/>
            <a:stretch>
              <a:fillRect/>
            </a:stretch>
          </p:blipFill>
          <p:spPr>
            <a:xfrm>
              <a:off x="6781800" y="1600200"/>
              <a:ext cx="1476375" cy="762000"/>
            </a:xfrm>
            <a:prstGeom prst="rect">
              <a:avLst/>
            </a:prstGeom>
          </p:spPr>
        </p:pic>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158750" rIns="0" bIns="0" rtlCol="0">
            <a:spAutoFit/>
          </a:bodyPr>
          <a:lstStyle/>
          <a:p>
            <a:pPr marL="487045" indent="-474980">
              <a:lnSpc>
                <a:spcPct val="100000"/>
              </a:lnSpc>
              <a:spcBef>
                <a:spcPts val="1250"/>
              </a:spcBef>
              <a:buSzPct val="95833"/>
              <a:buFont typeface="Arial"/>
              <a:buAutoNum type="arabicPlain"/>
              <a:tabLst>
                <a:tab pos="487680"/>
              </a:tabLst>
            </a:pPr>
            <a:r>
              <a:rPr sz="2400"/>
              <a:t>测量必须按照</a:t>
            </a:r>
            <a:r>
              <a:rPr sz="2400" b="1">
                <a:latin typeface="Microsoft JhengHei"/>
                <a:cs typeface="Microsoft JhengHei"/>
              </a:rPr>
              <a:t>随机</a:t>
            </a:r>
            <a:r>
              <a:rPr sz="2400" spc="-10"/>
              <a:t>顺序进行；</a:t>
            </a:r>
            <a:endParaRPr sz="2400">
              <a:latin typeface="Microsoft JhengHei"/>
              <a:cs typeface="Microsoft JhengHei"/>
            </a:endParaRPr>
          </a:p>
          <a:p>
            <a:pPr marL="487045" indent="-474980">
              <a:lnSpc>
                <a:spcPct val="100000"/>
              </a:lnSpc>
              <a:spcBef>
                <a:spcPts val="1155"/>
              </a:spcBef>
              <a:buSzPct val="95833"/>
              <a:buFont typeface="Arial"/>
              <a:buAutoNum type="arabicPlain"/>
              <a:tabLst>
                <a:tab pos="487680"/>
              </a:tabLst>
            </a:pPr>
            <a:r>
              <a:rPr sz="2400" spc="-5"/>
              <a:t>不应让评价人知道正在检查零件的编号；</a:t>
            </a:r>
            <a:endParaRPr sz="2400"/>
          </a:p>
          <a:p>
            <a:pPr marL="487045" indent="-474980">
              <a:lnSpc>
                <a:spcPct val="100000"/>
              </a:lnSpc>
              <a:spcBef>
                <a:spcPts val="1150"/>
              </a:spcBef>
              <a:buSzPct val="95833"/>
              <a:buFont typeface="Arial"/>
              <a:buAutoNum type="arabicPlain"/>
              <a:tabLst>
                <a:tab pos="487680"/>
              </a:tabLst>
            </a:pPr>
            <a:r>
              <a:rPr sz="2400" spc="-5"/>
              <a:t>测量读数应估计到可得到的最接近的数字；</a:t>
            </a:r>
            <a:endParaRPr sz="2400"/>
          </a:p>
          <a:p>
            <a:pPr marL="487045" indent="-474980">
              <a:lnSpc>
                <a:spcPct val="100000"/>
              </a:lnSpc>
              <a:spcBef>
                <a:spcPts val="1150"/>
              </a:spcBef>
              <a:buSzPct val="95833"/>
              <a:buFont typeface="Arial"/>
              <a:buAutoNum type="arabicPlain"/>
              <a:tabLst>
                <a:tab pos="487680"/>
              </a:tabLst>
            </a:pPr>
            <a:r>
              <a:rPr sz="2400" spc="-5"/>
              <a:t>研究工作应由知其重要性且仔细认真的人员进行；</a:t>
            </a:r>
            <a:endParaRPr sz="2400"/>
          </a:p>
          <a:p>
            <a:pPr marL="393700" marR="5080" indent="-381000">
              <a:lnSpc>
                <a:spcPct val="125800"/>
              </a:lnSpc>
              <a:spcBef>
                <a:spcPts val="409"/>
              </a:spcBef>
              <a:buSzPct val="95833"/>
              <a:buFont typeface="Arial"/>
              <a:buAutoNum type="arabicPlain"/>
              <a:tabLst>
                <a:tab pos="487680"/>
              </a:tabLst>
            </a:pPr>
            <a:r>
              <a:rPr sz="2400" spc="-5"/>
              <a:t>每一位评价人在整个研究过程中应采用相同的测量方</a:t>
            </a:r>
            <a:r>
              <a:rPr sz="2400" spc="-20"/>
              <a:t>方法；</a:t>
            </a:r>
            <a:endParaRPr sz="2400"/>
          </a:p>
        </p:txBody>
      </p:sp>
      <p:pic>
        <p:nvPicPr>
          <p:cNvPr id="3" name="object 3"/>
          <p:cNvPicPr/>
          <p:nvPr/>
        </p:nvPicPr>
        <p:blipFill>
          <a:blip r:embed="rId2"/>
          <a:stretch>
            <a:fillRect/>
          </a:stretch>
        </p:blipFill>
        <p:spPr>
          <a:xfrm>
            <a:off x="6248400" y="4419600"/>
            <a:ext cx="1751012" cy="1752600"/>
          </a:xfrm>
          <a:prstGeom prst="rect">
            <a:avLst/>
          </a:prstGeom>
        </p:spPr>
      </p:pic>
      <p:sp>
        <p:nvSpPr>
          <p:cNvPr id="4" name="object 4"/>
          <p:cNvSpPr txBox="1">
            <a:spLocks noGrp="1"/>
          </p:cNvSpPr>
          <p:nvPr>
            <p:ph type="title"/>
          </p:nvPr>
        </p:nvSpPr>
        <p:spPr>
          <a:xfrm>
            <a:off x="459740" y="1095533"/>
            <a:ext cx="3937000" cy="452120"/>
          </a:xfrm>
          <a:prstGeom prst="rect">
            <a:avLst/>
          </a:prstGeom>
        </p:spPr>
        <p:txBody>
          <a:bodyPr vert="horz" wrap="square" lIns="0" tIns="12700" rIns="0" bIns="0" rtlCol="0">
            <a:spAutoFit/>
          </a:bodyPr>
          <a:lstStyle/>
          <a:p>
            <a:pPr marL="12700">
              <a:lnSpc>
                <a:spcPct val="100000"/>
              </a:lnSpc>
              <a:spcBef>
                <a:spcPts val="100"/>
              </a:spcBef>
            </a:pPr>
            <a:r>
              <a:rPr sz="2800"/>
              <a:t>3.</a:t>
            </a:r>
            <a:r>
              <a:rPr sz="2800" spc="-5"/>
              <a:t>测量系统研究注意事项</a:t>
            </a:r>
            <a:endParaRPr sz="2800"/>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4540" y="1720530"/>
            <a:ext cx="3531235" cy="4430395"/>
          </a:xfrm>
          <a:prstGeom prst="rect">
            <a:avLst/>
          </a:prstGeom>
        </p:spPr>
        <p:txBody>
          <a:bodyPr vert="horz" wrap="square" lIns="0" tIns="180975" rIns="0" bIns="0" rtlCol="0">
            <a:spAutoFit/>
          </a:bodyPr>
          <a:lstStyle/>
          <a:p>
            <a:pPr marL="545465" indent="-532765">
              <a:lnSpc>
                <a:spcPct val="100000"/>
              </a:lnSpc>
              <a:spcBef>
                <a:spcPts val="1425"/>
              </a:spcBef>
              <a:buClr>
                <a:srgbClr val="000000"/>
              </a:buClr>
              <a:buSzPct val="102083"/>
              <a:buFont typeface="Wingdings"/>
              <a:buChar char=""/>
              <a:tabLst>
                <a:tab pos="545465"/>
                <a:tab pos="546100"/>
              </a:tabLst>
            </a:pPr>
            <a:r>
              <a:rPr sz="2400" b="1">
                <a:solidFill>
                  <a:srgbClr val="2C3766"/>
                </a:solidFill>
                <a:latin typeface="Microsoft JhengHei"/>
                <a:cs typeface="Microsoft JhengHei"/>
              </a:rPr>
              <a:t>计量型</a:t>
            </a:r>
            <a:r>
              <a:rPr sz="2400" b="1" spc="-25">
                <a:solidFill>
                  <a:srgbClr val="2C3766"/>
                </a:solidFill>
                <a:latin typeface="Arial"/>
                <a:cs typeface="Arial"/>
              </a:rPr>
              <a:t>MSA</a:t>
            </a:r>
            <a:endParaRPr sz="2400">
              <a:latin typeface="Arial"/>
              <a:cs typeface="Arial"/>
            </a:endParaRPr>
          </a:p>
          <a:p>
            <a:pPr marL="964565" lvl="1" indent="-494665">
              <a:lnSpc>
                <a:spcPts val="2430"/>
              </a:lnSpc>
              <a:spcBef>
                <a:spcPts val="1135"/>
              </a:spcBef>
              <a:buClr>
                <a:srgbClr val="25557A"/>
              </a:buClr>
              <a:buSzPct val="102500"/>
              <a:buFont typeface="Arial"/>
              <a:buAutoNum type="arabicParenR"/>
              <a:tabLst>
                <a:tab pos="964565"/>
                <a:tab pos="965200"/>
              </a:tabLst>
            </a:pPr>
            <a:r>
              <a:rPr sz="2000">
                <a:solidFill>
                  <a:srgbClr val="2C3766"/>
                </a:solidFill>
                <a:latin typeface="宋体"/>
                <a:cs typeface="宋体"/>
              </a:rPr>
              <a:t>稳定性</a:t>
            </a:r>
            <a:r>
              <a:rPr sz="2000">
                <a:solidFill>
                  <a:srgbClr val="2C3766"/>
                </a:solidFill>
                <a:latin typeface="Arial"/>
                <a:cs typeface="Arial"/>
              </a:rPr>
              <a:t>-</a:t>
            </a:r>
            <a:r>
              <a:rPr sz="2000">
                <a:solidFill>
                  <a:srgbClr val="2C3766"/>
                </a:solidFill>
                <a:latin typeface="宋体"/>
                <a:cs typeface="宋体"/>
              </a:rPr>
              <a:t>均值极差法</a:t>
            </a:r>
            <a:r>
              <a:rPr sz="2000" spc="-50">
                <a:solidFill>
                  <a:srgbClr val="2C3766"/>
                </a:solidFill>
                <a:latin typeface="Arial"/>
                <a:cs typeface="Arial"/>
              </a:rPr>
              <a:t>;</a:t>
            </a:r>
            <a:endParaRPr sz="2000">
              <a:latin typeface="Arial"/>
              <a:cs typeface="Arial"/>
            </a:endParaRPr>
          </a:p>
          <a:p>
            <a:pPr marL="964565" lvl="1" indent="-494665">
              <a:lnSpc>
                <a:spcPts val="2400"/>
              </a:lnSpc>
              <a:buClr>
                <a:srgbClr val="25557A"/>
              </a:buClr>
              <a:buSzPct val="102500"/>
              <a:buFont typeface="Arial"/>
              <a:buAutoNum type="arabicParenR"/>
              <a:tabLst>
                <a:tab pos="964565"/>
                <a:tab pos="965200"/>
              </a:tabLst>
            </a:pPr>
            <a:r>
              <a:rPr sz="2000">
                <a:solidFill>
                  <a:srgbClr val="2C3766"/>
                </a:solidFill>
                <a:latin typeface="宋体"/>
                <a:cs typeface="宋体"/>
              </a:rPr>
              <a:t>偏倚</a:t>
            </a:r>
            <a:r>
              <a:rPr sz="2000">
                <a:solidFill>
                  <a:srgbClr val="2C3766"/>
                </a:solidFill>
                <a:latin typeface="Arial"/>
                <a:cs typeface="Arial"/>
              </a:rPr>
              <a:t>-</a:t>
            </a:r>
            <a:r>
              <a:rPr sz="2000">
                <a:solidFill>
                  <a:srgbClr val="2C3766"/>
                </a:solidFill>
                <a:latin typeface="宋体"/>
                <a:cs typeface="宋体"/>
              </a:rPr>
              <a:t>独立样本法</a:t>
            </a:r>
            <a:r>
              <a:rPr sz="2000" spc="-50">
                <a:solidFill>
                  <a:srgbClr val="2C3766"/>
                </a:solidFill>
                <a:latin typeface="Arial"/>
                <a:cs typeface="Arial"/>
              </a:rPr>
              <a:t>;</a:t>
            </a:r>
            <a:endParaRPr sz="2000">
              <a:latin typeface="Arial"/>
              <a:cs typeface="Arial"/>
            </a:endParaRPr>
          </a:p>
          <a:p>
            <a:pPr marL="964565" lvl="1" indent="-494665">
              <a:lnSpc>
                <a:spcPts val="2400"/>
              </a:lnSpc>
              <a:buClr>
                <a:srgbClr val="25557A"/>
              </a:buClr>
              <a:buSzPct val="102500"/>
              <a:buFont typeface="Arial"/>
              <a:buAutoNum type="arabicParenR"/>
              <a:tabLst>
                <a:tab pos="964565"/>
                <a:tab pos="965200"/>
              </a:tabLst>
            </a:pPr>
            <a:r>
              <a:rPr sz="2000">
                <a:solidFill>
                  <a:srgbClr val="2C3766"/>
                </a:solidFill>
                <a:latin typeface="宋体"/>
                <a:cs typeface="宋体"/>
              </a:rPr>
              <a:t>偏倚</a:t>
            </a:r>
            <a:r>
              <a:rPr sz="2000">
                <a:solidFill>
                  <a:srgbClr val="2C3766"/>
                </a:solidFill>
                <a:latin typeface="Arial"/>
                <a:cs typeface="Arial"/>
              </a:rPr>
              <a:t>-</a:t>
            </a:r>
            <a:r>
              <a:rPr sz="2000">
                <a:solidFill>
                  <a:srgbClr val="2C3766"/>
                </a:solidFill>
                <a:latin typeface="宋体"/>
                <a:cs typeface="宋体"/>
              </a:rPr>
              <a:t>均值极差法</a:t>
            </a:r>
            <a:r>
              <a:rPr sz="2000" spc="-50">
                <a:solidFill>
                  <a:srgbClr val="2C3766"/>
                </a:solidFill>
                <a:latin typeface="Arial"/>
                <a:cs typeface="Arial"/>
              </a:rPr>
              <a:t>;</a:t>
            </a:r>
            <a:endParaRPr sz="2000">
              <a:latin typeface="Arial"/>
              <a:cs typeface="Arial"/>
            </a:endParaRPr>
          </a:p>
          <a:p>
            <a:pPr marL="964565" lvl="1" indent="-494665">
              <a:lnSpc>
                <a:spcPts val="2400"/>
              </a:lnSpc>
              <a:buClr>
                <a:srgbClr val="25557A"/>
              </a:buClr>
              <a:buSzPct val="102500"/>
              <a:buFont typeface="Arial"/>
              <a:buAutoNum type="arabicParenR"/>
              <a:tabLst>
                <a:tab pos="964565"/>
                <a:tab pos="965200"/>
              </a:tabLst>
            </a:pPr>
            <a:r>
              <a:rPr sz="2000">
                <a:solidFill>
                  <a:srgbClr val="2C3766"/>
                </a:solidFill>
                <a:latin typeface="宋体"/>
                <a:cs typeface="宋体"/>
              </a:rPr>
              <a:t>线性</a:t>
            </a:r>
            <a:r>
              <a:rPr sz="2000">
                <a:solidFill>
                  <a:srgbClr val="2C3766"/>
                </a:solidFill>
                <a:latin typeface="Arial"/>
                <a:cs typeface="Arial"/>
              </a:rPr>
              <a:t>-</a:t>
            </a:r>
            <a:r>
              <a:rPr sz="2000">
                <a:solidFill>
                  <a:srgbClr val="2C3766"/>
                </a:solidFill>
                <a:latin typeface="宋体"/>
                <a:cs typeface="宋体"/>
              </a:rPr>
              <a:t>一元线性回归法</a:t>
            </a:r>
            <a:r>
              <a:rPr sz="2000" spc="-50">
                <a:solidFill>
                  <a:srgbClr val="2C3766"/>
                </a:solidFill>
                <a:latin typeface="Arial"/>
                <a:cs typeface="Arial"/>
              </a:rPr>
              <a:t>;</a:t>
            </a:r>
            <a:endParaRPr sz="2000">
              <a:latin typeface="Arial"/>
              <a:cs typeface="Arial"/>
            </a:endParaRPr>
          </a:p>
          <a:p>
            <a:pPr marL="964565" lvl="1" indent="-494665">
              <a:lnSpc>
                <a:spcPts val="2400"/>
              </a:lnSpc>
              <a:buClr>
                <a:srgbClr val="25557A"/>
              </a:buClr>
              <a:buSzPct val="102500"/>
              <a:buAutoNum type="arabicParenR"/>
              <a:tabLst>
                <a:tab pos="964565"/>
                <a:tab pos="965200"/>
              </a:tabLst>
            </a:pPr>
            <a:r>
              <a:rPr sz="2000" spc="-10">
                <a:solidFill>
                  <a:srgbClr val="2C3766"/>
                </a:solidFill>
                <a:latin typeface="Arial"/>
                <a:cs typeface="Arial"/>
              </a:rPr>
              <a:t>GRR-</a:t>
            </a:r>
            <a:r>
              <a:rPr sz="2000">
                <a:solidFill>
                  <a:srgbClr val="2C3766"/>
                </a:solidFill>
                <a:latin typeface="宋体"/>
                <a:cs typeface="宋体"/>
              </a:rPr>
              <a:t>均值极差法</a:t>
            </a:r>
            <a:r>
              <a:rPr sz="2000" spc="-50">
                <a:solidFill>
                  <a:srgbClr val="2C3766"/>
                </a:solidFill>
                <a:latin typeface="Arial"/>
                <a:cs typeface="Arial"/>
              </a:rPr>
              <a:t>;</a:t>
            </a:r>
            <a:endParaRPr sz="2000">
              <a:latin typeface="Arial"/>
              <a:cs typeface="Arial"/>
            </a:endParaRPr>
          </a:p>
          <a:p>
            <a:pPr marL="964565" lvl="1" indent="-494665">
              <a:lnSpc>
                <a:spcPts val="2400"/>
              </a:lnSpc>
              <a:buClr>
                <a:srgbClr val="25557A"/>
              </a:buClr>
              <a:buSzPct val="102500"/>
              <a:buAutoNum type="arabicParenR"/>
              <a:tabLst>
                <a:tab pos="964565"/>
                <a:tab pos="965200"/>
              </a:tabLst>
            </a:pPr>
            <a:r>
              <a:rPr sz="2000" spc="-10">
                <a:solidFill>
                  <a:srgbClr val="2C3766"/>
                </a:solidFill>
                <a:latin typeface="Arial"/>
                <a:cs typeface="Arial"/>
              </a:rPr>
              <a:t>GRR-CrossedANOVA;</a:t>
            </a:r>
            <a:endParaRPr sz="2000">
              <a:latin typeface="Arial"/>
              <a:cs typeface="Arial"/>
            </a:endParaRPr>
          </a:p>
          <a:p>
            <a:pPr marL="964565" lvl="1" indent="-494665">
              <a:lnSpc>
                <a:spcPts val="2430"/>
              </a:lnSpc>
              <a:buClr>
                <a:srgbClr val="25557A"/>
              </a:buClr>
              <a:buSzPct val="102500"/>
              <a:buAutoNum type="arabicParenR"/>
              <a:tabLst>
                <a:tab pos="964565"/>
                <a:tab pos="965200"/>
              </a:tabLst>
            </a:pPr>
            <a:r>
              <a:rPr sz="2000" spc="-10">
                <a:solidFill>
                  <a:srgbClr val="2C3766"/>
                </a:solidFill>
                <a:latin typeface="Arial"/>
                <a:cs typeface="Arial"/>
              </a:rPr>
              <a:t>GRR-</a:t>
            </a:r>
            <a:r>
              <a:rPr sz="2000">
                <a:solidFill>
                  <a:srgbClr val="2C3766"/>
                </a:solidFill>
                <a:latin typeface="Arial"/>
                <a:cs typeface="Arial"/>
              </a:rPr>
              <a:t>Nested</a:t>
            </a:r>
            <a:r>
              <a:rPr sz="2000" spc="-20">
                <a:solidFill>
                  <a:srgbClr val="2C3766"/>
                </a:solidFill>
                <a:latin typeface="Arial"/>
                <a:cs typeface="Arial"/>
              </a:rPr>
              <a:t> </a:t>
            </a:r>
            <a:r>
              <a:rPr sz="2000" spc="-10">
                <a:solidFill>
                  <a:srgbClr val="2C3766"/>
                </a:solidFill>
                <a:latin typeface="Arial"/>
                <a:cs typeface="Arial"/>
              </a:rPr>
              <a:t>ANOVA;</a:t>
            </a:r>
            <a:endParaRPr sz="2000">
              <a:latin typeface="Arial"/>
              <a:cs typeface="Arial"/>
            </a:endParaRPr>
          </a:p>
          <a:p>
            <a:pPr marL="545465" indent="-532765">
              <a:lnSpc>
                <a:spcPct val="100000"/>
              </a:lnSpc>
              <a:spcBef>
                <a:spcPts val="1205"/>
              </a:spcBef>
              <a:buClr>
                <a:srgbClr val="000000"/>
              </a:buClr>
              <a:buSzPct val="102083"/>
              <a:buFont typeface="Wingdings"/>
              <a:buChar char=""/>
              <a:tabLst>
                <a:tab pos="545465"/>
                <a:tab pos="546100"/>
              </a:tabLst>
            </a:pPr>
            <a:r>
              <a:rPr sz="2400" b="1">
                <a:solidFill>
                  <a:srgbClr val="2C3766"/>
                </a:solidFill>
                <a:latin typeface="Microsoft JhengHei"/>
                <a:cs typeface="Microsoft JhengHei"/>
              </a:rPr>
              <a:t>计数型</a:t>
            </a:r>
            <a:r>
              <a:rPr sz="2400" b="1" spc="-25">
                <a:solidFill>
                  <a:srgbClr val="2C3766"/>
                </a:solidFill>
                <a:latin typeface="Arial"/>
                <a:cs typeface="Arial"/>
              </a:rPr>
              <a:t>MSA</a:t>
            </a:r>
            <a:endParaRPr sz="2400">
              <a:latin typeface="Arial"/>
              <a:cs typeface="Arial"/>
            </a:endParaRPr>
          </a:p>
          <a:p>
            <a:pPr marL="964565" lvl="1" indent="-494665">
              <a:lnSpc>
                <a:spcPts val="2430"/>
              </a:lnSpc>
              <a:spcBef>
                <a:spcPts val="1135"/>
              </a:spcBef>
              <a:buClr>
                <a:srgbClr val="25557A"/>
              </a:buClr>
              <a:buSzPct val="102500"/>
              <a:buFont typeface="Arial"/>
              <a:buAutoNum type="arabicParenR"/>
              <a:tabLst>
                <a:tab pos="964565"/>
                <a:tab pos="965200"/>
              </a:tabLst>
            </a:pPr>
            <a:r>
              <a:rPr sz="2000">
                <a:solidFill>
                  <a:srgbClr val="2C3766"/>
                </a:solidFill>
                <a:latin typeface="宋体"/>
                <a:cs typeface="宋体"/>
              </a:rPr>
              <a:t>解析法</a:t>
            </a:r>
            <a:r>
              <a:rPr sz="2000" spc="-50">
                <a:solidFill>
                  <a:srgbClr val="2C3766"/>
                </a:solidFill>
                <a:latin typeface="Arial"/>
                <a:cs typeface="Arial"/>
              </a:rPr>
              <a:t>;</a:t>
            </a:r>
            <a:endParaRPr sz="2000">
              <a:latin typeface="Arial"/>
              <a:cs typeface="Arial"/>
            </a:endParaRPr>
          </a:p>
          <a:p>
            <a:pPr marL="964565" lvl="1" indent="-494665">
              <a:lnSpc>
                <a:spcPts val="2400"/>
              </a:lnSpc>
              <a:buClr>
                <a:srgbClr val="25557A"/>
              </a:buClr>
              <a:buSzPct val="102500"/>
              <a:buFont typeface="Arial"/>
              <a:buAutoNum type="arabicParenR"/>
              <a:tabLst>
                <a:tab pos="964565"/>
                <a:tab pos="965200"/>
              </a:tabLst>
            </a:pPr>
            <a:r>
              <a:rPr sz="2000">
                <a:solidFill>
                  <a:srgbClr val="2C3766"/>
                </a:solidFill>
                <a:latin typeface="宋体"/>
                <a:cs typeface="宋体"/>
              </a:rPr>
              <a:t>交叉表法</a:t>
            </a:r>
            <a:r>
              <a:rPr sz="2000" spc="-50">
                <a:solidFill>
                  <a:srgbClr val="2C3766"/>
                </a:solidFill>
                <a:latin typeface="Arial"/>
                <a:cs typeface="Arial"/>
              </a:rPr>
              <a:t>;</a:t>
            </a:r>
            <a:endParaRPr sz="2000">
              <a:latin typeface="Arial"/>
              <a:cs typeface="Arial"/>
            </a:endParaRPr>
          </a:p>
          <a:p>
            <a:pPr marL="964565" lvl="1" indent="-494665">
              <a:lnSpc>
                <a:spcPts val="2430"/>
              </a:lnSpc>
              <a:buClr>
                <a:srgbClr val="25557A"/>
              </a:buClr>
              <a:buSzPct val="102500"/>
              <a:buFont typeface="Arial"/>
              <a:buAutoNum type="arabicParenR"/>
              <a:tabLst>
                <a:tab pos="964565"/>
                <a:tab pos="965200"/>
              </a:tabLst>
            </a:pPr>
            <a:r>
              <a:rPr sz="2000">
                <a:solidFill>
                  <a:srgbClr val="2C3766"/>
                </a:solidFill>
                <a:latin typeface="宋体"/>
                <a:cs typeface="宋体"/>
              </a:rPr>
              <a:t>信号探测法</a:t>
            </a:r>
            <a:r>
              <a:rPr sz="2000" spc="-50">
                <a:solidFill>
                  <a:srgbClr val="2C3766"/>
                </a:solidFill>
                <a:latin typeface="Arial"/>
                <a:cs typeface="Arial"/>
              </a:rPr>
              <a:t>;</a:t>
            </a:r>
            <a:endParaRPr sz="2000">
              <a:latin typeface="Arial"/>
              <a:cs typeface="Arial"/>
            </a:endParaRPr>
          </a:p>
        </p:txBody>
      </p:sp>
      <p:sp>
        <p:nvSpPr>
          <p:cNvPr id="3" name="object 3"/>
          <p:cNvSpPr txBox="1">
            <a:spLocks noGrp="1"/>
          </p:cNvSpPr>
          <p:nvPr>
            <p:ph type="title"/>
          </p:nvPr>
        </p:nvSpPr>
        <p:spPr>
          <a:xfrm>
            <a:off x="459740" y="1095533"/>
            <a:ext cx="3581400" cy="452120"/>
          </a:xfrm>
          <a:prstGeom prst="rect">
            <a:avLst/>
          </a:prstGeom>
        </p:spPr>
        <p:txBody>
          <a:bodyPr vert="horz" wrap="square" lIns="0" tIns="12700" rIns="0" bIns="0" rtlCol="0">
            <a:spAutoFit/>
          </a:bodyPr>
          <a:lstStyle/>
          <a:p>
            <a:pPr marL="12700">
              <a:lnSpc>
                <a:spcPct val="100000"/>
              </a:lnSpc>
              <a:spcBef>
                <a:spcPts val="100"/>
              </a:spcBef>
            </a:pPr>
            <a:r>
              <a:rPr sz="2800" spc="-5"/>
              <a:t>测量系统分析方法分类</a:t>
            </a:r>
            <a:endParaRPr sz="2800"/>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59740" y="1780064"/>
            <a:ext cx="7023100" cy="2315845"/>
          </a:xfrm>
          <a:prstGeom prst="rect">
            <a:avLst/>
          </a:prstGeom>
        </p:spPr>
        <p:txBody>
          <a:bodyPr vert="horz" wrap="square" lIns="0" tIns="12700" rIns="0" bIns="0" rtlCol="0">
            <a:spAutoFit/>
          </a:bodyPr>
          <a:lstStyle/>
          <a:p>
            <a:pPr marL="470534" indent="-457834">
              <a:lnSpc>
                <a:spcPct val="100000"/>
              </a:lnSpc>
              <a:spcBef>
                <a:spcPts val="100"/>
              </a:spcBef>
              <a:buSzPct val="95833"/>
              <a:buAutoNum type="arabicPlain"/>
              <a:tabLst>
                <a:tab pos="470534"/>
              </a:tabLst>
            </a:pPr>
            <a:r>
              <a:rPr sz="2400" spc="-10">
                <a:solidFill>
                  <a:srgbClr val="2C3766"/>
                </a:solidFill>
                <a:latin typeface="宋体"/>
                <a:cs typeface="宋体"/>
              </a:rPr>
              <a:t>稳定性－均值极差法</a:t>
            </a:r>
            <a:endParaRPr sz="2400">
              <a:latin typeface="宋体"/>
              <a:cs typeface="宋体"/>
            </a:endParaRPr>
          </a:p>
          <a:p>
            <a:pPr>
              <a:lnSpc>
                <a:spcPct val="100000"/>
              </a:lnSpc>
              <a:spcBef>
                <a:spcPts val="15"/>
              </a:spcBef>
              <a:buClr>
                <a:srgbClr val="2C3766"/>
              </a:buClr>
              <a:buFont typeface="Arial"/>
              <a:buAutoNum type="arabicPlain"/>
            </a:pPr>
            <a:endParaRPr sz="2950">
              <a:latin typeface="宋体"/>
              <a:cs typeface="宋体"/>
            </a:endParaRPr>
          </a:p>
          <a:p>
            <a:pPr marL="584200" lvl="1" indent="-342900">
              <a:lnSpc>
                <a:spcPct val="100000"/>
              </a:lnSpc>
              <a:spcBef>
                <a:spcPts val="5"/>
              </a:spcBef>
              <a:buSzPct val="102272"/>
              <a:buFont typeface="Wingdings"/>
              <a:buChar char=""/>
              <a:tabLst>
                <a:tab pos="584200"/>
              </a:tabLst>
            </a:pPr>
            <a:r>
              <a:rPr sz="2200" spc="-5">
                <a:solidFill>
                  <a:srgbClr val="2C3766"/>
                </a:solidFill>
                <a:latin typeface="宋体"/>
                <a:cs typeface="宋体"/>
              </a:rPr>
              <a:t>确定某一测量仪器的稳定性是否为可接受。</a:t>
            </a:r>
            <a:endParaRPr sz="2200">
              <a:latin typeface="宋体"/>
              <a:cs typeface="宋体"/>
            </a:endParaRPr>
          </a:p>
          <a:p>
            <a:pPr lvl="1">
              <a:lnSpc>
                <a:spcPct val="100000"/>
              </a:lnSpc>
              <a:spcBef>
                <a:spcPts val="20"/>
              </a:spcBef>
              <a:buClr>
                <a:srgbClr val="2C3766"/>
              </a:buClr>
              <a:buFont typeface="Wingdings"/>
              <a:buChar char=""/>
            </a:pPr>
            <a:endParaRPr sz="2250">
              <a:latin typeface="宋体"/>
              <a:cs typeface="宋体"/>
            </a:endParaRPr>
          </a:p>
          <a:p>
            <a:pPr marL="241300" marR="5080" lvl="1" indent="342900">
              <a:lnSpc>
                <a:spcPct val="110000"/>
              </a:lnSpc>
              <a:buSzPct val="102272"/>
              <a:buFont typeface="Wingdings"/>
              <a:buChar char=""/>
              <a:tabLst>
                <a:tab pos="584200"/>
              </a:tabLst>
            </a:pPr>
            <a:r>
              <a:rPr sz="2200" spc="-5">
                <a:solidFill>
                  <a:srgbClr val="2C3766"/>
                </a:solidFill>
                <a:latin typeface="宋体"/>
                <a:cs typeface="宋体"/>
              </a:rPr>
              <a:t>同一评价人对同一样品进行多次测量的情况。通过对测量数据进行统计，得出分析结论。</a:t>
            </a:r>
            <a:endParaRPr sz="2200">
              <a:latin typeface="宋体"/>
              <a:cs typeface="宋体"/>
            </a:endParaRPr>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2800"/>
              <a:t>1.计量型MSA(</a:t>
            </a:r>
            <a:r>
              <a:rPr sz="2400"/>
              <a:t>稳定性－均值极差法</a:t>
            </a:r>
            <a:r>
              <a:rPr sz="2800" spc="-50"/>
              <a:t>）</a:t>
            </a:r>
            <a:endParaRPr sz="2800"/>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813303"/>
            <a:ext cx="7689850" cy="3786504"/>
          </a:xfrm>
          <a:prstGeom prst="rect">
            <a:avLst/>
          </a:prstGeom>
        </p:spPr>
        <p:txBody>
          <a:bodyPr vert="horz" wrap="square" lIns="0" tIns="12700" rIns="0" bIns="0" rtlCol="0">
            <a:spAutoFit/>
          </a:bodyPr>
          <a:lstStyle/>
          <a:p>
            <a:pPr marL="469265" marR="488315" indent="-456565">
              <a:lnSpc>
                <a:spcPct val="105300"/>
              </a:lnSpc>
              <a:spcBef>
                <a:spcPts val="100"/>
              </a:spcBef>
              <a:buClr>
                <a:srgbClr val="000000"/>
              </a:buClr>
              <a:buSzPct val="102500"/>
              <a:buFont typeface="PMingLiU-ExtB"/>
              <a:buAutoNum type="alphaLcParenR"/>
              <a:tabLst>
                <a:tab pos="469265"/>
                <a:tab pos="469900"/>
              </a:tabLst>
            </a:pPr>
            <a:r>
              <a:rPr sz="2000">
                <a:solidFill>
                  <a:srgbClr val="2C3766"/>
                </a:solidFill>
                <a:latin typeface="宋体"/>
                <a:cs typeface="宋体"/>
              </a:rPr>
              <a:t>取得包含</a:t>
            </a:r>
            <a:r>
              <a:rPr sz="2000">
                <a:solidFill>
                  <a:srgbClr val="2C3766"/>
                </a:solidFill>
                <a:latin typeface="PMingLiU-ExtB"/>
                <a:cs typeface="PMingLiU-ExtB"/>
              </a:rPr>
              <a:t>1</a:t>
            </a:r>
            <a:r>
              <a:rPr sz="2000" spc="-5">
                <a:solidFill>
                  <a:srgbClr val="2C3766"/>
                </a:solidFill>
                <a:latin typeface="宋体"/>
                <a:cs typeface="宋体"/>
              </a:rPr>
              <a:t>个零件的样本，选取了生产过程输出范围中接近中</a:t>
            </a:r>
            <a:r>
              <a:rPr sz="2000">
                <a:solidFill>
                  <a:srgbClr val="2C3766"/>
                </a:solidFill>
                <a:latin typeface="宋体"/>
                <a:cs typeface="宋体"/>
              </a:rPr>
              <a:t>间值的一个零件。（不能给评价人看到</a:t>
            </a:r>
            <a:r>
              <a:rPr sz="2000" spc="-50">
                <a:solidFill>
                  <a:srgbClr val="2C3766"/>
                </a:solidFill>
                <a:latin typeface="宋体"/>
                <a:cs typeface="宋体"/>
              </a:rPr>
              <a:t>）</a:t>
            </a:r>
            <a:endParaRPr sz="2000">
              <a:latin typeface="宋体"/>
              <a:cs typeface="宋体"/>
            </a:endParaRPr>
          </a:p>
          <a:p>
            <a:pPr>
              <a:lnSpc>
                <a:spcPct val="100000"/>
              </a:lnSpc>
              <a:spcBef>
                <a:spcPts val="30"/>
              </a:spcBef>
              <a:buFont typeface="PMingLiU-ExtB"/>
              <a:buAutoNum type="alphaLcParenR"/>
            </a:pPr>
            <a:endParaRPr sz="2450">
              <a:latin typeface="宋体"/>
              <a:cs typeface="宋体"/>
            </a:endParaRPr>
          </a:p>
          <a:p>
            <a:pPr marL="469265" indent="-456565">
              <a:lnSpc>
                <a:spcPts val="2455"/>
              </a:lnSpc>
              <a:buClr>
                <a:srgbClr val="000000"/>
              </a:buClr>
              <a:buSzPct val="102500"/>
              <a:buFont typeface="PMingLiU-ExtB"/>
              <a:buAutoNum type="alphaLcParenR"/>
              <a:tabLst>
                <a:tab pos="469265"/>
                <a:tab pos="469900"/>
              </a:tabLst>
            </a:pPr>
            <a:r>
              <a:rPr sz="2000">
                <a:solidFill>
                  <a:srgbClr val="2C3766"/>
                </a:solidFill>
                <a:latin typeface="宋体"/>
                <a:cs typeface="宋体"/>
              </a:rPr>
              <a:t>指定</a:t>
            </a:r>
            <a:r>
              <a:rPr sz="2000">
                <a:solidFill>
                  <a:srgbClr val="2C3766"/>
                </a:solidFill>
                <a:latin typeface="PMingLiU-ExtB"/>
                <a:cs typeface="PMingLiU-ExtB"/>
              </a:rPr>
              <a:t>1</a:t>
            </a:r>
            <a:r>
              <a:rPr sz="2000">
                <a:solidFill>
                  <a:srgbClr val="2C3766"/>
                </a:solidFill>
                <a:latin typeface="宋体"/>
                <a:cs typeface="宋体"/>
              </a:rPr>
              <a:t>位操作人员在不知情的状况下</a:t>
            </a:r>
            <a:r>
              <a:rPr sz="2000" u="heavy">
                <a:solidFill>
                  <a:srgbClr val="2C3766"/>
                </a:solidFill>
                <a:uFill>
                  <a:solidFill>
                    <a:srgbClr val="2C3766"/>
                  </a:solidFill>
                </a:uFill>
                <a:latin typeface="宋体"/>
                <a:cs typeface="宋体"/>
              </a:rPr>
              <a:t>使用校验合格</a:t>
            </a:r>
            <a:r>
              <a:rPr sz="2000" spc="-10">
                <a:solidFill>
                  <a:srgbClr val="2C3766"/>
                </a:solidFill>
                <a:latin typeface="宋体"/>
                <a:cs typeface="宋体"/>
              </a:rPr>
              <a:t>的量具，共</a:t>
            </a:r>
            <a:endParaRPr sz="2000">
              <a:latin typeface="宋体"/>
              <a:cs typeface="宋体"/>
            </a:endParaRPr>
          </a:p>
          <a:p>
            <a:pPr marL="469900" marR="5080">
              <a:lnSpc>
                <a:spcPts val="2400"/>
              </a:lnSpc>
              <a:spcBef>
                <a:spcPts val="75"/>
              </a:spcBef>
            </a:pPr>
            <a:r>
              <a:rPr sz="2000">
                <a:solidFill>
                  <a:srgbClr val="2C3766"/>
                </a:solidFill>
                <a:latin typeface="宋体"/>
                <a:cs typeface="宋体"/>
              </a:rPr>
              <a:t>测了</a:t>
            </a:r>
            <a:r>
              <a:rPr sz="2000">
                <a:solidFill>
                  <a:srgbClr val="2C3766"/>
                </a:solidFill>
                <a:latin typeface="PMingLiU-ExtB"/>
                <a:cs typeface="PMingLiU-ExtB"/>
              </a:rPr>
              <a:t>5</a:t>
            </a:r>
            <a:r>
              <a:rPr sz="2000">
                <a:solidFill>
                  <a:srgbClr val="2C3766"/>
                </a:solidFill>
                <a:latin typeface="宋体"/>
                <a:cs typeface="宋体"/>
              </a:rPr>
              <a:t>周</a:t>
            </a:r>
            <a:r>
              <a:rPr sz="2000" spc="-10">
                <a:solidFill>
                  <a:srgbClr val="2C3766"/>
                </a:solidFill>
                <a:latin typeface="宋体"/>
                <a:cs typeface="宋体"/>
              </a:rPr>
              <a:t>（</a:t>
            </a:r>
            <a:r>
              <a:rPr sz="2000" spc="-10">
                <a:solidFill>
                  <a:srgbClr val="2C3766"/>
                </a:solidFill>
                <a:latin typeface="PMingLiU-ExtB"/>
                <a:cs typeface="PMingLiU-ExtB"/>
              </a:rPr>
              <a:t>25</a:t>
            </a:r>
            <a:r>
              <a:rPr sz="2000">
                <a:solidFill>
                  <a:srgbClr val="2C3766"/>
                </a:solidFill>
                <a:latin typeface="宋体"/>
                <a:cs typeface="宋体"/>
              </a:rPr>
              <a:t>个子组）以上个零件进行测量</a:t>
            </a:r>
            <a:r>
              <a:rPr sz="2000" spc="-55">
                <a:solidFill>
                  <a:srgbClr val="2C3766"/>
                </a:solidFill>
                <a:latin typeface="PMingLiU-ExtB"/>
                <a:cs typeface="PMingLiU-ExtB"/>
              </a:rPr>
              <a:t>, </a:t>
            </a:r>
            <a:r>
              <a:rPr sz="2000">
                <a:solidFill>
                  <a:srgbClr val="2C3766"/>
                </a:solidFill>
                <a:latin typeface="宋体"/>
                <a:cs typeface="宋体"/>
              </a:rPr>
              <a:t>并重复</a:t>
            </a:r>
            <a:r>
              <a:rPr sz="2000">
                <a:solidFill>
                  <a:srgbClr val="2C3766"/>
                </a:solidFill>
                <a:latin typeface="PMingLiU-ExtB"/>
                <a:cs typeface="PMingLiU-ExtB"/>
              </a:rPr>
              <a:t>3</a:t>
            </a:r>
            <a:r>
              <a:rPr sz="2000" spc="-10">
                <a:solidFill>
                  <a:srgbClr val="2C3766"/>
                </a:solidFill>
                <a:latin typeface="宋体"/>
                <a:cs typeface="宋体"/>
              </a:rPr>
              <a:t>次，将操作员</a:t>
            </a:r>
            <a:r>
              <a:rPr sz="2000">
                <a:solidFill>
                  <a:srgbClr val="2C3766"/>
                </a:solidFill>
                <a:latin typeface="宋体"/>
                <a:cs typeface="宋体"/>
              </a:rPr>
              <a:t>员所读数据进行记录</a:t>
            </a:r>
            <a:r>
              <a:rPr sz="2000">
                <a:solidFill>
                  <a:srgbClr val="2C3766"/>
                </a:solidFill>
                <a:latin typeface="PMingLiU-ExtB"/>
                <a:cs typeface="PMingLiU-ExtB"/>
              </a:rPr>
              <a:t>, </a:t>
            </a:r>
            <a:r>
              <a:rPr sz="2000" spc="-5">
                <a:solidFill>
                  <a:srgbClr val="2C3766"/>
                </a:solidFill>
                <a:latin typeface="宋体"/>
                <a:cs typeface="宋体"/>
              </a:rPr>
              <a:t>研究其设备的稳定性。</a:t>
            </a:r>
            <a:endParaRPr sz="2000">
              <a:latin typeface="宋体"/>
              <a:cs typeface="宋体"/>
            </a:endParaRPr>
          </a:p>
          <a:p>
            <a:pPr>
              <a:lnSpc>
                <a:spcPct val="100000"/>
              </a:lnSpc>
              <a:spcBef>
                <a:spcPts val="25"/>
              </a:spcBef>
            </a:pPr>
            <a:endParaRPr sz="2400">
              <a:latin typeface="宋体"/>
              <a:cs typeface="宋体"/>
            </a:endParaRPr>
          </a:p>
          <a:p>
            <a:pPr marL="469265" marR="227965" indent="-456565">
              <a:lnSpc>
                <a:spcPct val="105300"/>
              </a:lnSpc>
              <a:buClr>
                <a:srgbClr val="000000"/>
              </a:buClr>
              <a:buSzPct val="102500"/>
              <a:buFont typeface="PMingLiU-ExtB"/>
              <a:buAutoNum type="alphaLcParenR" startAt="3"/>
              <a:tabLst>
                <a:tab pos="469265"/>
                <a:tab pos="469900"/>
              </a:tabLst>
            </a:pPr>
            <a:r>
              <a:rPr sz="2000">
                <a:solidFill>
                  <a:srgbClr val="2C3766"/>
                </a:solidFill>
                <a:latin typeface="宋体"/>
                <a:cs typeface="宋体"/>
              </a:rPr>
              <a:t>试验完后</a:t>
            </a:r>
            <a:r>
              <a:rPr sz="2000" spc="-65">
                <a:solidFill>
                  <a:srgbClr val="2C3766"/>
                </a:solidFill>
                <a:latin typeface="PMingLiU-ExtB"/>
                <a:cs typeface="PMingLiU-ExtB"/>
              </a:rPr>
              <a:t>, </a:t>
            </a:r>
            <a:r>
              <a:rPr sz="2000" spc="-5">
                <a:solidFill>
                  <a:srgbClr val="2C3766"/>
                </a:solidFill>
                <a:latin typeface="宋体"/>
                <a:cs typeface="宋体"/>
              </a:rPr>
              <a:t>测试人员将量具测出数据计算均值、极差和控制限，并作成均值极差控制图。</a:t>
            </a:r>
            <a:endParaRPr sz="2000">
              <a:latin typeface="宋体"/>
              <a:cs typeface="宋体"/>
            </a:endParaRPr>
          </a:p>
          <a:p>
            <a:pPr>
              <a:lnSpc>
                <a:spcPct val="100000"/>
              </a:lnSpc>
              <a:spcBef>
                <a:spcPts val="45"/>
              </a:spcBef>
              <a:buFont typeface="PMingLiU-ExtB"/>
              <a:buAutoNum type="alphaLcParenR" startAt="3"/>
            </a:pPr>
            <a:endParaRPr sz="2550">
              <a:latin typeface="宋体"/>
              <a:cs typeface="宋体"/>
            </a:endParaRPr>
          </a:p>
          <a:p>
            <a:pPr marL="469265" indent="-456565">
              <a:lnSpc>
                <a:spcPct val="100000"/>
              </a:lnSpc>
              <a:buClr>
                <a:srgbClr val="000000"/>
              </a:buClr>
              <a:buSzPct val="102500"/>
              <a:buFont typeface="PMingLiU-ExtB"/>
              <a:buAutoNum type="alphaLcParenR" startAt="3"/>
              <a:tabLst>
                <a:tab pos="469265"/>
                <a:tab pos="469900"/>
              </a:tabLst>
            </a:pPr>
            <a:r>
              <a:rPr sz="2000" spc="-5">
                <a:solidFill>
                  <a:srgbClr val="2C3766"/>
                </a:solidFill>
                <a:latin typeface="宋体"/>
                <a:cs typeface="宋体"/>
              </a:rPr>
              <a:t>计算结果均值、极差及控制限等。</a:t>
            </a:r>
            <a:endParaRPr sz="2000">
              <a:latin typeface="宋体"/>
              <a:cs typeface="宋体"/>
            </a:endParaRPr>
          </a:p>
        </p:txBody>
      </p:sp>
      <p:sp>
        <p:nvSpPr>
          <p:cNvPr id="3" name="object 3"/>
          <p:cNvSpPr txBox="1">
            <a:spLocks noGrp="1"/>
          </p:cNvSpPr>
          <p:nvPr>
            <p:ph type="title"/>
          </p:nvPr>
        </p:nvSpPr>
        <p:spPr>
          <a:xfrm>
            <a:off x="459740" y="1124425"/>
            <a:ext cx="1701800" cy="391160"/>
          </a:xfrm>
          <a:prstGeom prst="rect">
            <a:avLst/>
          </a:prstGeom>
        </p:spPr>
        <p:txBody>
          <a:bodyPr vert="horz" wrap="square" lIns="0" tIns="12700" rIns="0" bIns="0" rtlCol="0">
            <a:spAutoFit/>
          </a:bodyPr>
          <a:lstStyle/>
          <a:p>
            <a:pPr marL="12700">
              <a:lnSpc>
                <a:spcPct val="100000"/>
              </a:lnSpc>
              <a:spcBef>
                <a:spcPts val="100"/>
              </a:spcBef>
            </a:pPr>
            <a:r>
              <a:rPr sz="2400"/>
              <a:t>2）</a:t>
            </a:r>
            <a:r>
              <a:rPr sz="2400" spc="-15"/>
              <a:t>分析步骤</a:t>
            </a:r>
            <a:endParaRPr sz="2400"/>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81000" y="1295400"/>
            <a:ext cx="7634605" cy="5257800"/>
            <a:chOff x="381000" y="1295400"/>
            <a:chExt cx="7634605" cy="5257800"/>
          </a:xfrm>
        </p:grpSpPr>
        <p:pic>
          <p:nvPicPr>
            <p:cNvPr id="3" name="object 3"/>
            <p:cNvPicPr/>
            <p:nvPr/>
          </p:nvPicPr>
          <p:blipFill>
            <a:blip r:embed="rId2"/>
            <a:stretch>
              <a:fillRect/>
            </a:stretch>
          </p:blipFill>
          <p:spPr>
            <a:xfrm>
              <a:off x="381000" y="1295400"/>
              <a:ext cx="5867400" cy="5257800"/>
            </a:xfrm>
            <a:prstGeom prst="rect">
              <a:avLst/>
            </a:prstGeom>
          </p:spPr>
        </p:pic>
        <p:sp>
          <p:nvSpPr>
            <p:cNvPr id="4" name="object 4"/>
            <p:cNvSpPr/>
            <p:nvPr/>
          </p:nvSpPr>
          <p:spPr>
            <a:xfrm>
              <a:off x="6292827" y="1828799"/>
              <a:ext cx="1708785" cy="2514600"/>
            </a:xfrm>
            <a:custGeom>
              <a:rect l="l" t="t" r="r" b="b"/>
              <a:pathLst>
                <a:path w="1708782" h="2514600">
                  <a:moveTo>
                    <a:pt x="488971" y="203204"/>
                  </a:moveTo>
                  <a:lnTo>
                    <a:pt x="494338" y="156611"/>
                  </a:lnTo>
                  <a:lnTo>
                    <a:pt x="509625" y="113840"/>
                  </a:lnTo>
                  <a:lnTo>
                    <a:pt x="533613" y="76110"/>
                  </a:lnTo>
                  <a:lnTo>
                    <a:pt x="565081" y="44641"/>
                  </a:lnTo>
                  <a:lnTo>
                    <a:pt x="602811" y="20654"/>
                  </a:lnTo>
                  <a:lnTo>
                    <a:pt x="645582" y="5366"/>
                  </a:lnTo>
                  <a:lnTo>
                    <a:pt x="692175" y="0"/>
                  </a:lnTo>
                  <a:lnTo>
                    <a:pt x="692172" y="0"/>
                  </a:lnTo>
                  <a:lnTo>
                    <a:pt x="1504968" y="0"/>
                  </a:lnTo>
                  <a:lnTo>
                    <a:pt x="1551560" y="5366"/>
                  </a:lnTo>
                  <a:lnTo>
                    <a:pt x="1594331" y="20653"/>
                  </a:lnTo>
                  <a:lnTo>
                    <a:pt x="1632061" y="44641"/>
                  </a:lnTo>
                  <a:lnTo>
                    <a:pt x="1663530" y="76110"/>
                  </a:lnTo>
                  <a:lnTo>
                    <a:pt x="1687518" y="113839"/>
                  </a:lnTo>
                  <a:lnTo>
                    <a:pt x="1702805" y="156611"/>
                  </a:lnTo>
                  <a:lnTo>
                    <a:pt x="1708172" y="203204"/>
                  </a:lnTo>
                  <a:lnTo>
                    <a:pt x="1708172" y="1466850"/>
                  </a:lnTo>
                  <a:lnTo>
                    <a:pt x="1708172" y="2095500"/>
                  </a:lnTo>
                  <a:lnTo>
                    <a:pt x="1708172" y="2311396"/>
                  </a:lnTo>
                  <a:lnTo>
                    <a:pt x="1702805" y="2357988"/>
                  </a:lnTo>
                  <a:lnTo>
                    <a:pt x="1687518" y="2400759"/>
                  </a:lnTo>
                  <a:lnTo>
                    <a:pt x="1663530" y="2438489"/>
                  </a:lnTo>
                  <a:lnTo>
                    <a:pt x="1632062" y="2469958"/>
                  </a:lnTo>
                  <a:lnTo>
                    <a:pt x="1594332" y="2493946"/>
                  </a:lnTo>
                  <a:lnTo>
                    <a:pt x="1551561" y="2509233"/>
                  </a:lnTo>
                  <a:lnTo>
                    <a:pt x="1504968" y="2514600"/>
                  </a:lnTo>
                  <a:lnTo>
                    <a:pt x="996972" y="2514600"/>
                  </a:lnTo>
                  <a:lnTo>
                    <a:pt x="692172" y="2514600"/>
                  </a:lnTo>
                  <a:lnTo>
                    <a:pt x="645583" y="2509233"/>
                  </a:lnTo>
                  <a:lnTo>
                    <a:pt x="602812" y="2493946"/>
                  </a:lnTo>
                  <a:lnTo>
                    <a:pt x="565082" y="2469958"/>
                  </a:lnTo>
                  <a:lnTo>
                    <a:pt x="533613" y="2438490"/>
                  </a:lnTo>
                  <a:lnTo>
                    <a:pt x="509625" y="2400760"/>
                  </a:lnTo>
                  <a:lnTo>
                    <a:pt x="494338" y="2357989"/>
                  </a:lnTo>
                  <a:lnTo>
                    <a:pt x="488971" y="2311396"/>
                  </a:lnTo>
                  <a:lnTo>
                    <a:pt x="488972" y="2095500"/>
                  </a:lnTo>
                  <a:lnTo>
                    <a:pt x="0" y="2000263"/>
                  </a:lnTo>
                  <a:lnTo>
                    <a:pt x="488972" y="1466850"/>
                  </a:lnTo>
                  <a:lnTo>
                    <a:pt x="488971" y="203204"/>
                  </a:lnTo>
                  <a:close/>
                </a:path>
              </a:pathLst>
            </a:custGeom>
            <a:ln w="28575">
              <a:solidFill>
                <a:srgbClr val="3366FF"/>
              </a:solidFill>
            </a:ln>
          </p:spPr>
          <p:txBody>
            <a:bodyPr wrap="square" lIns="0" tIns="0" rIns="0" bIns="0" rtlCol="0"/>
            <a:lstStyle/>
            <a:p/>
          </p:txBody>
        </p:sp>
      </p:grpSp>
      <p:sp>
        <p:nvSpPr>
          <p:cNvPr id="5" name="object 5"/>
          <p:cNvSpPr txBox="1">
            <a:spLocks noGrp="1"/>
          </p:cNvSpPr>
          <p:nvPr>
            <p:ph type="title"/>
          </p:nvPr>
        </p:nvSpPr>
        <p:spPr>
          <a:xfrm>
            <a:off x="6870700" y="1929274"/>
            <a:ext cx="914400" cy="939800"/>
          </a:xfrm>
          <a:prstGeom prst="rect">
            <a:avLst/>
          </a:prstGeom>
        </p:spPr>
        <p:txBody>
          <a:bodyPr vert="horz" wrap="square" lIns="0" tIns="12700" rIns="0" bIns="0" rtlCol="0">
            <a:spAutoFit/>
          </a:bodyPr>
          <a:lstStyle/>
          <a:p>
            <a:pPr marL="12700" marR="5080" indent="127000" algn="just">
              <a:lnSpc>
                <a:spcPct val="100000"/>
              </a:lnSpc>
              <a:spcBef>
                <a:spcPts val="100"/>
              </a:spcBef>
            </a:pPr>
            <a:r>
              <a:rPr sz="2000" spc="-20"/>
              <a:t>计算出相应的数值。</a:t>
            </a:r>
            <a:endParaRPr sz="2000"/>
          </a:p>
        </p:txBody>
      </p:sp>
      <p:sp>
        <p:nvSpPr>
          <p:cNvPr id="6" name="object 6"/>
          <p:cNvSpPr/>
          <p:nvPr/>
        </p:nvSpPr>
        <p:spPr>
          <a:xfrm>
            <a:off x="685799" y="5791199"/>
            <a:ext cx="4267200" cy="762000"/>
          </a:xfrm>
          <a:custGeom>
            <a:rect l="l" t="t" r="r" b="b"/>
            <a:pathLst>
              <a:path w="4267200" h="762000">
                <a:moveTo>
                  <a:pt x="0" y="419100"/>
                </a:moveTo>
                <a:lnTo>
                  <a:pt x="11611" y="349994"/>
                </a:lnTo>
                <a:lnTo>
                  <a:pt x="44911" y="285628"/>
                </a:lnTo>
                <a:lnTo>
                  <a:pt x="68977" y="255653"/>
                </a:lnTo>
                <a:lnTo>
                  <a:pt x="97603" y="227381"/>
                </a:lnTo>
                <a:lnTo>
                  <a:pt x="130503" y="200984"/>
                </a:lnTo>
                <a:lnTo>
                  <a:pt x="167388" y="176633"/>
                </a:lnTo>
                <a:lnTo>
                  <a:pt x="207973" y="154502"/>
                </a:lnTo>
                <a:lnTo>
                  <a:pt x="251969" y="134762"/>
                </a:lnTo>
                <a:lnTo>
                  <a:pt x="299089" y="117586"/>
                </a:lnTo>
                <a:lnTo>
                  <a:pt x="349046" y="103147"/>
                </a:lnTo>
                <a:lnTo>
                  <a:pt x="401553" y="91616"/>
                </a:lnTo>
                <a:lnTo>
                  <a:pt x="456322" y="83166"/>
                </a:lnTo>
                <a:lnTo>
                  <a:pt x="513067" y="77970"/>
                </a:lnTo>
                <a:lnTo>
                  <a:pt x="571500" y="76200"/>
                </a:lnTo>
                <a:lnTo>
                  <a:pt x="629932" y="77970"/>
                </a:lnTo>
                <a:lnTo>
                  <a:pt x="686676" y="83166"/>
                </a:lnTo>
                <a:lnTo>
                  <a:pt x="741446" y="91615"/>
                </a:lnTo>
                <a:lnTo>
                  <a:pt x="793953" y="103146"/>
                </a:lnTo>
                <a:lnTo>
                  <a:pt x="843910" y="117585"/>
                </a:lnTo>
                <a:lnTo>
                  <a:pt x="891030" y="134761"/>
                </a:lnTo>
                <a:lnTo>
                  <a:pt x="935026" y="154501"/>
                </a:lnTo>
                <a:lnTo>
                  <a:pt x="975611" y="176632"/>
                </a:lnTo>
                <a:lnTo>
                  <a:pt x="1012496" y="200983"/>
                </a:lnTo>
                <a:lnTo>
                  <a:pt x="1045396" y="227381"/>
                </a:lnTo>
                <a:lnTo>
                  <a:pt x="1074022" y="255653"/>
                </a:lnTo>
                <a:lnTo>
                  <a:pt x="1098088" y="285627"/>
                </a:lnTo>
                <a:lnTo>
                  <a:pt x="1131389" y="349993"/>
                </a:lnTo>
                <a:lnTo>
                  <a:pt x="1143000" y="419099"/>
                </a:lnTo>
                <a:lnTo>
                  <a:pt x="1140049" y="454159"/>
                </a:lnTo>
                <a:lnTo>
                  <a:pt x="1131388" y="488206"/>
                </a:lnTo>
                <a:lnTo>
                  <a:pt x="1098088" y="552571"/>
                </a:lnTo>
                <a:lnTo>
                  <a:pt x="1074022" y="582546"/>
                </a:lnTo>
                <a:lnTo>
                  <a:pt x="1045396" y="610818"/>
                </a:lnTo>
                <a:lnTo>
                  <a:pt x="1012497" y="637215"/>
                </a:lnTo>
                <a:lnTo>
                  <a:pt x="975611" y="661566"/>
                </a:lnTo>
                <a:lnTo>
                  <a:pt x="935026" y="683698"/>
                </a:lnTo>
                <a:lnTo>
                  <a:pt x="891030" y="703437"/>
                </a:lnTo>
                <a:lnTo>
                  <a:pt x="843910" y="720613"/>
                </a:lnTo>
                <a:lnTo>
                  <a:pt x="793953" y="735052"/>
                </a:lnTo>
                <a:lnTo>
                  <a:pt x="741446" y="746583"/>
                </a:lnTo>
                <a:lnTo>
                  <a:pt x="686677" y="755033"/>
                </a:lnTo>
                <a:lnTo>
                  <a:pt x="629932" y="760229"/>
                </a:lnTo>
                <a:lnTo>
                  <a:pt x="571500" y="761999"/>
                </a:lnTo>
                <a:lnTo>
                  <a:pt x="513067" y="760228"/>
                </a:lnTo>
                <a:lnTo>
                  <a:pt x="456323" y="755032"/>
                </a:lnTo>
                <a:lnTo>
                  <a:pt x="401553" y="746583"/>
                </a:lnTo>
                <a:lnTo>
                  <a:pt x="349046" y="735052"/>
                </a:lnTo>
                <a:lnTo>
                  <a:pt x="299089" y="720613"/>
                </a:lnTo>
                <a:lnTo>
                  <a:pt x="251969" y="703437"/>
                </a:lnTo>
                <a:lnTo>
                  <a:pt x="207973" y="683697"/>
                </a:lnTo>
                <a:lnTo>
                  <a:pt x="167388" y="661566"/>
                </a:lnTo>
                <a:lnTo>
                  <a:pt x="130503" y="637215"/>
                </a:lnTo>
                <a:lnTo>
                  <a:pt x="97603" y="610818"/>
                </a:lnTo>
                <a:lnTo>
                  <a:pt x="68977" y="582546"/>
                </a:lnTo>
                <a:lnTo>
                  <a:pt x="44911" y="552571"/>
                </a:lnTo>
                <a:lnTo>
                  <a:pt x="11610" y="488205"/>
                </a:lnTo>
                <a:lnTo>
                  <a:pt x="0" y="419099"/>
                </a:lnTo>
                <a:close/>
              </a:path>
              <a:path w="4267200" h="762000">
                <a:moveTo>
                  <a:pt x="3124200" y="381000"/>
                </a:moveTo>
                <a:lnTo>
                  <a:pt x="3127150" y="342045"/>
                </a:lnTo>
                <a:lnTo>
                  <a:pt x="3135811" y="304215"/>
                </a:lnTo>
                <a:lnTo>
                  <a:pt x="3149893" y="267702"/>
                </a:lnTo>
                <a:lnTo>
                  <a:pt x="3169111" y="232697"/>
                </a:lnTo>
                <a:lnTo>
                  <a:pt x="3193177" y="199393"/>
                </a:lnTo>
                <a:lnTo>
                  <a:pt x="3221803" y="167979"/>
                </a:lnTo>
                <a:lnTo>
                  <a:pt x="3254702" y="138648"/>
                </a:lnTo>
                <a:lnTo>
                  <a:pt x="3291588" y="111592"/>
                </a:lnTo>
                <a:lnTo>
                  <a:pt x="3332172" y="87002"/>
                </a:lnTo>
                <a:lnTo>
                  <a:pt x="3376168" y="65069"/>
                </a:lnTo>
                <a:lnTo>
                  <a:pt x="3423289" y="45984"/>
                </a:lnTo>
                <a:lnTo>
                  <a:pt x="3473246" y="29941"/>
                </a:lnTo>
                <a:lnTo>
                  <a:pt x="3525753" y="17129"/>
                </a:lnTo>
                <a:lnTo>
                  <a:pt x="3580522" y="7740"/>
                </a:lnTo>
                <a:lnTo>
                  <a:pt x="3637267" y="1967"/>
                </a:lnTo>
                <a:lnTo>
                  <a:pt x="3695699" y="0"/>
                </a:lnTo>
                <a:lnTo>
                  <a:pt x="3754131" y="1966"/>
                </a:lnTo>
                <a:lnTo>
                  <a:pt x="3810876" y="7740"/>
                </a:lnTo>
                <a:lnTo>
                  <a:pt x="3865645" y="17128"/>
                </a:lnTo>
                <a:lnTo>
                  <a:pt x="3918152" y="29940"/>
                </a:lnTo>
                <a:lnTo>
                  <a:pt x="3968109" y="45984"/>
                </a:lnTo>
                <a:lnTo>
                  <a:pt x="4015230" y="65068"/>
                </a:lnTo>
                <a:lnTo>
                  <a:pt x="4059226" y="87001"/>
                </a:lnTo>
                <a:lnTo>
                  <a:pt x="4099810" y="111591"/>
                </a:lnTo>
                <a:lnTo>
                  <a:pt x="4136696" y="138648"/>
                </a:lnTo>
                <a:lnTo>
                  <a:pt x="4169596" y="167978"/>
                </a:lnTo>
                <a:lnTo>
                  <a:pt x="4198222" y="199392"/>
                </a:lnTo>
                <a:lnTo>
                  <a:pt x="4222288" y="232697"/>
                </a:lnTo>
                <a:lnTo>
                  <a:pt x="4241505" y="267701"/>
                </a:lnTo>
                <a:lnTo>
                  <a:pt x="4255588" y="304214"/>
                </a:lnTo>
                <a:lnTo>
                  <a:pt x="4264248" y="342044"/>
                </a:lnTo>
                <a:lnTo>
                  <a:pt x="4267199" y="380999"/>
                </a:lnTo>
                <a:lnTo>
                  <a:pt x="4264248" y="419954"/>
                </a:lnTo>
                <a:lnTo>
                  <a:pt x="4255588" y="457784"/>
                </a:lnTo>
                <a:lnTo>
                  <a:pt x="4241505" y="494297"/>
                </a:lnTo>
                <a:lnTo>
                  <a:pt x="4222287" y="529302"/>
                </a:lnTo>
                <a:lnTo>
                  <a:pt x="4198222" y="562606"/>
                </a:lnTo>
                <a:lnTo>
                  <a:pt x="4169595" y="594020"/>
                </a:lnTo>
                <a:lnTo>
                  <a:pt x="4136696" y="623350"/>
                </a:lnTo>
                <a:lnTo>
                  <a:pt x="4099810" y="650407"/>
                </a:lnTo>
                <a:lnTo>
                  <a:pt x="4059226" y="674997"/>
                </a:lnTo>
                <a:lnTo>
                  <a:pt x="4015230" y="696930"/>
                </a:lnTo>
                <a:lnTo>
                  <a:pt x="3968109" y="716014"/>
                </a:lnTo>
                <a:lnTo>
                  <a:pt x="3918152" y="732058"/>
                </a:lnTo>
                <a:lnTo>
                  <a:pt x="3865645" y="744870"/>
                </a:lnTo>
                <a:lnTo>
                  <a:pt x="3810876" y="754259"/>
                </a:lnTo>
                <a:lnTo>
                  <a:pt x="3754131" y="760032"/>
                </a:lnTo>
                <a:lnTo>
                  <a:pt x="3695699" y="761999"/>
                </a:lnTo>
                <a:lnTo>
                  <a:pt x="3637266" y="760031"/>
                </a:lnTo>
                <a:lnTo>
                  <a:pt x="3580522" y="754258"/>
                </a:lnTo>
                <a:lnTo>
                  <a:pt x="3525752" y="744870"/>
                </a:lnTo>
                <a:lnTo>
                  <a:pt x="3473245" y="732058"/>
                </a:lnTo>
                <a:lnTo>
                  <a:pt x="3423288" y="716014"/>
                </a:lnTo>
                <a:lnTo>
                  <a:pt x="3376168" y="696930"/>
                </a:lnTo>
                <a:lnTo>
                  <a:pt x="3332172" y="674997"/>
                </a:lnTo>
                <a:lnTo>
                  <a:pt x="3291587" y="650407"/>
                </a:lnTo>
                <a:lnTo>
                  <a:pt x="3254702" y="623350"/>
                </a:lnTo>
                <a:lnTo>
                  <a:pt x="3221802" y="594020"/>
                </a:lnTo>
                <a:lnTo>
                  <a:pt x="3193176" y="562606"/>
                </a:lnTo>
                <a:lnTo>
                  <a:pt x="3169110" y="529301"/>
                </a:lnTo>
                <a:lnTo>
                  <a:pt x="3149892" y="494297"/>
                </a:lnTo>
                <a:lnTo>
                  <a:pt x="3135810" y="457784"/>
                </a:lnTo>
                <a:lnTo>
                  <a:pt x="3127150" y="419954"/>
                </a:lnTo>
                <a:lnTo>
                  <a:pt x="3124199" y="380999"/>
                </a:lnTo>
                <a:close/>
              </a:path>
            </a:pathLst>
          </a:custGeom>
          <a:ln w="28575">
            <a:solidFill>
              <a:srgbClr val="FF0000"/>
            </a:solidFill>
          </a:ln>
        </p:spPr>
        <p:txBody>
          <a:bodyPr wrap="square" lIns="0" tIns="0" rIns="0" bIns="0" rtlCol="0"/>
          <a:lstStyle/>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38200" y="1447800"/>
            <a:ext cx="6858000" cy="4089400"/>
          </a:xfrm>
          <a:prstGeom prst="rect">
            <a:avLst/>
          </a:prstGeom>
        </p:spPr>
      </p:pic>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59740" y="1780064"/>
            <a:ext cx="6414135" cy="2894330"/>
          </a:xfrm>
          <a:prstGeom prst="rect">
            <a:avLst/>
          </a:prstGeom>
        </p:spPr>
        <p:txBody>
          <a:bodyPr vert="horz" wrap="square" lIns="0" tIns="12700" rIns="0" bIns="0" rtlCol="0">
            <a:spAutoFit/>
          </a:bodyPr>
          <a:lstStyle/>
          <a:p>
            <a:pPr marL="470534" indent="-457834">
              <a:lnSpc>
                <a:spcPct val="100000"/>
              </a:lnSpc>
              <a:spcBef>
                <a:spcPts val="100"/>
              </a:spcBef>
              <a:buSzPct val="95833"/>
              <a:buAutoNum type="arabicPlain"/>
              <a:tabLst>
                <a:tab pos="470534"/>
              </a:tabLst>
            </a:pPr>
            <a:r>
              <a:rPr sz="2400" spc="-10">
                <a:solidFill>
                  <a:srgbClr val="2C3766"/>
                </a:solidFill>
                <a:latin typeface="宋体"/>
                <a:cs typeface="宋体"/>
              </a:rPr>
              <a:t>偏倚－独立样本法</a:t>
            </a:r>
            <a:endParaRPr sz="2400">
              <a:latin typeface="宋体"/>
              <a:cs typeface="宋体"/>
            </a:endParaRPr>
          </a:p>
          <a:p>
            <a:pPr>
              <a:lnSpc>
                <a:spcPct val="100000"/>
              </a:lnSpc>
              <a:spcBef>
                <a:spcPts val="50"/>
              </a:spcBef>
              <a:buClr>
                <a:srgbClr val="2C3766"/>
              </a:buClr>
              <a:buFont typeface="Arial"/>
              <a:buAutoNum type="arabicPlain"/>
            </a:pPr>
            <a:endParaRPr sz="2950">
              <a:latin typeface="宋体"/>
              <a:cs typeface="宋体"/>
            </a:endParaRPr>
          </a:p>
          <a:p>
            <a:pPr marL="508000" lvl="1" indent="-342900">
              <a:lnSpc>
                <a:spcPct val="100000"/>
              </a:lnSpc>
              <a:buClr>
                <a:srgbClr val="000000"/>
              </a:buClr>
              <a:buSzPct val="102272"/>
              <a:buFont typeface="Wingdings"/>
              <a:buChar char=""/>
              <a:tabLst>
                <a:tab pos="508000"/>
              </a:tabLst>
            </a:pPr>
            <a:r>
              <a:rPr sz="2200" spc="-10">
                <a:solidFill>
                  <a:srgbClr val="2C3766"/>
                </a:solidFill>
                <a:latin typeface="宋体"/>
                <a:cs typeface="宋体"/>
              </a:rPr>
              <a:t>前提条件:</a:t>
            </a:r>
            <a:endParaRPr sz="2200">
              <a:latin typeface="宋体"/>
              <a:cs typeface="宋体"/>
            </a:endParaRPr>
          </a:p>
          <a:p>
            <a:pPr marL="165100">
              <a:lnSpc>
                <a:spcPct val="100000"/>
              </a:lnSpc>
              <a:spcBef>
                <a:spcPts val="1465"/>
              </a:spcBef>
            </a:pPr>
            <a:r>
              <a:rPr sz="1800">
                <a:solidFill>
                  <a:srgbClr val="2C3766"/>
                </a:solidFill>
                <a:latin typeface="宋体"/>
                <a:cs typeface="宋体"/>
              </a:rPr>
              <a:t>只有当测量系统处于统计稳定状态时</a:t>
            </a:r>
            <a:r>
              <a:rPr sz="1800">
                <a:solidFill>
                  <a:srgbClr val="2C3766"/>
                </a:solidFill>
                <a:latin typeface="Arial"/>
                <a:cs typeface="Arial"/>
              </a:rPr>
              <a:t>,</a:t>
            </a:r>
            <a:r>
              <a:rPr sz="1800" spc="-5">
                <a:solidFill>
                  <a:srgbClr val="2C3766"/>
                </a:solidFill>
                <a:latin typeface="宋体"/>
                <a:cs typeface="宋体"/>
              </a:rPr>
              <a:t>进行偏倚研究才有意义。</a:t>
            </a:r>
            <a:endParaRPr sz="1800">
              <a:latin typeface="宋体"/>
              <a:cs typeface="宋体"/>
            </a:endParaRPr>
          </a:p>
          <a:p>
            <a:pPr>
              <a:lnSpc>
                <a:spcPct val="100000"/>
              </a:lnSpc>
              <a:spcBef>
                <a:spcPts val="35"/>
              </a:spcBef>
            </a:pPr>
            <a:endParaRPr sz="2500">
              <a:latin typeface="宋体"/>
              <a:cs typeface="宋体"/>
            </a:endParaRPr>
          </a:p>
          <a:p>
            <a:pPr marL="508000" lvl="1" indent="-342900">
              <a:lnSpc>
                <a:spcPct val="100000"/>
              </a:lnSpc>
              <a:buClr>
                <a:srgbClr val="000000"/>
              </a:buClr>
              <a:buSzPct val="102272"/>
              <a:buFont typeface="Wingdings"/>
              <a:buChar char=""/>
              <a:tabLst>
                <a:tab pos="508000"/>
              </a:tabLst>
            </a:pPr>
            <a:r>
              <a:rPr sz="2200" spc="-5">
                <a:solidFill>
                  <a:srgbClr val="2C3766"/>
                </a:solidFill>
                <a:latin typeface="宋体"/>
                <a:cs typeface="宋体"/>
              </a:rPr>
              <a:t>什么是偏倚-独立样件法?</a:t>
            </a:r>
            <a:endParaRPr sz="2200">
              <a:latin typeface="宋体"/>
              <a:cs typeface="宋体"/>
            </a:endParaRPr>
          </a:p>
          <a:p>
            <a:pPr marL="165100">
              <a:lnSpc>
                <a:spcPct val="100000"/>
              </a:lnSpc>
              <a:spcBef>
                <a:spcPts val="1575"/>
              </a:spcBef>
            </a:pPr>
            <a:r>
              <a:rPr sz="1800" spc="-5">
                <a:solidFill>
                  <a:srgbClr val="2C3766"/>
                </a:solidFill>
                <a:latin typeface="宋体"/>
                <a:cs typeface="宋体"/>
              </a:rPr>
              <a:t>利用一个标准样件对量测系统进行偏倚的分析方法。</a:t>
            </a:r>
            <a:endParaRPr sz="1800">
              <a:latin typeface="宋体"/>
              <a:cs typeface="宋体"/>
            </a:endParaRPr>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2800"/>
              <a:t>2.计量型MSA(</a:t>
            </a:r>
            <a:r>
              <a:rPr sz="2400"/>
              <a:t>偏倚－独立样本法</a:t>
            </a:r>
            <a:r>
              <a:rPr sz="2800" spc="-50"/>
              <a:t>）</a:t>
            </a:r>
            <a:endParaRPr sz="2800"/>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16940" y="1930717"/>
            <a:ext cx="6629400" cy="3374390"/>
          </a:xfrm>
          <a:prstGeom prst="rect">
            <a:avLst/>
          </a:prstGeom>
        </p:spPr>
        <p:txBody>
          <a:bodyPr vert="horz" wrap="square" lIns="0" tIns="12700" rIns="0" bIns="0" rtlCol="0">
            <a:spAutoFit/>
          </a:bodyPr>
          <a:lstStyle/>
          <a:p>
            <a:pPr marL="267335" indent="-254635">
              <a:lnSpc>
                <a:spcPct val="100000"/>
              </a:lnSpc>
              <a:spcBef>
                <a:spcPts val="100"/>
              </a:spcBef>
              <a:buSzPct val="95000"/>
              <a:buAutoNum type="alphaLcParenR"/>
              <a:tabLst>
                <a:tab pos="267335"/>
              </a:tabLst>
            </a:pPr>
            <a:r>
              <a:rPr sz="2000" spc="-5">
                <a:solidFill>
                  <a:srgbClr val="2C3766"/>
                </a:solidFill>
                <a:latin typeface="宋体"/>
                <a:cs typeface="宋体"/>
              </a:rPr>
              <a:t>取得一个标准样件,并确定其参考值。</a:t>
            </a:r>
            <a:endParaRPr sz="2000">
              <a:latin typeface="宋体"/>
              <a:cs typeface="宋体"/>
            </a:endParaRPr>
          </a:p>
          <a:p>
            <a:pPr marL="546100" marR="30480" indent="-533400">
              <a:lnSpc>
                <a:spcPct val="100000"/>
              </a:lnSpc>
              <a:spcBef>
                <a:spcPts val="1470"/>
              </a:spcBef>
            </a:pPr>
            <a:r>
              <a:rPr sz="1400">
                <a:solidFill>
                  <a:srgbClr val="2C3766"/>
                </a:solidFill>
                <a:latin typeface="宋体"/>
                <a:cs typeface="宋体"/>
              </a:rPr>
              <a:t>参考值=XT(</a:t>
            </a:r>
            <a:r>
              <a:rPr sz="1400" spc="-5">
                <a:solidFill>
                  <a:srgbClr val="2C3766"/>
                </a:solidFill>
                <a:latin typeface="宋体"/>
                <a:cs typeface="宋体"/>
              </a:rPr>
              <a:t>注:如不能取得标准值,则选择一件落在生产测量范围中间的生产件作为基</a:t>
            </a:r>
            <a:r>
              <a:rPr sz="1400">
                <a:solidFill>
                  <a:srgbClr val="2C3766"/>
                </a:solidFill>
                <a:latin typeface="宋体"/>
                <a:cs typeface="宋体"/>
              </a:rPr>
              <a:t>准件,将其用更精密的仪器测量该零件N≥10</a:t>
            </a:r>
            <a:r>
              <a:rPr sz="1400" spc="-5">
                <a:solidFill>
                  <a:srgbClr val="2C3766"/>
                </a:solidFill>
                <a:latin typeface="宋体"/>
                <a:cs typeface="宋体"/>
              </a:rPr>
              <a:t>次,取平均值作为参考值)</a:t>
            </a:r>
            <a:endParaRPr sz="1400">
              <a:latin typeface="宋体"/>
              <a:cs typeface="宋体"/>
            </a:endParaRPr>
          </a:p>
          <a:p>
            <a:pPr>
              <a:lnSpc>
                <a:spcPct val="100000"/>
              </a:lnSpc>
              <a:spcBef>
                <a:spcPts val="45"/>
              </a:spcBef>
            </a:pPr>
            <a:endParaRPr sz="1700">
              <a:latin typeface="宋体"/>
              <a:cs typeface="宋体"/>
            </a:endParaRPr>
          </a:p>
          <a:p>
            <a:pPr marL="267335" indent="-254635">
              <a:lnSpc>
                <a:spcPct val="100000"/>
              </a:lnSpc>
              <a:buSzPct val="95000"/>
              <a:buAutoNum type="alphaLcParenR" startAt="2"/>
              <a:tabLst>
                <a:tab pos="267335"/>
              </a:tabLst>
            </a:pPr>
            <a:r>
              <a:rPr sz="2000">
                <a:solidFill>
                  <a:srgbClr val="2C3766"/>
                </a:solidFill>
                <a:latin typeface="宋体"/>
                <a:cs typeface="宋体"/>
              </a:rPr>
              <a:t>让一名评价人以正常方式测量样件N≥10</a:t>
            </a:r>
            <a:r>
              <a:rPr sz="2000" spc="-10">
                <a:solidFill>
                  <a:srgbClr val="2C3766"/>
                </a:solidFill>
                <a:latin typeface="宋体"/>
                <a:cs typeface="宋体"/>
              </a:rPr>
              <a:t>次,并记录结果。</a:t>
            </a:r>
            <a:endParaRPr sz="2000">
              <a:latin typeface="宋体"/>
              <a:cs typeface="宋体"/>
            </a:endParaRPr>
          </a:p>
          <a:p>
            <a:pPr>
              <a:lnSpc>
                <a:spcPct val="100000"/>
              </a:lnSpc>
              <a:spcBef>
                <a:spcPts val="30"/>
              </a:spcBef>
              <a:buAutoNum type="alphaLcParenR" startAt="2"/>
            </a:pPr>
            <a:endParaRPr sz="2600">
              <a:latin typeface="宋体"/>
              <a:cs typeface="宋体"/>
            </a:endParaRPr>
          </a:p>
          <a:p>
            <a:pPr marL="267335" indent="-254635">
              <a:lnSpc>
                <a:spcPct val="100000"/>
              </a:lnSpc>
              <a:buSzPct val="95000"/>
              <a:buAutoNum type="alphaLcParenR" startAt="2"/>
              <a:tabLst>
                <a:tab pos="267335"/>
              </a:tabLst>
            </a:pPr>
            <a:r>
              <a:rPr sz="2000" spc="-10">
                <a:solidFill>
                  <a:srgbClr val="2C3766"/>
                </a:solidFill>
                <a:latin typeface="宋体"/>
                <a:cs typeface="宋体"/>
              </a:rPr>
              <a:t>画直方图：</a:t>
            </a:r>
            <a:endParaRPr sz="2000">
              <a:latin typeface="宋体"/>
              <a:cs typeface="宋体"/>
            </a:endParaRPr>
          </a:p>
          <a:p>
            <a:pPr marL="12700" marR="514350">
              <a:lnSpc>
                <a:spcPct val="100000"/>
              </a:lnSpc>
              <a:spcBef>
                <a:spcPts val="1290"/>
              </a:spcBef>
            </a:pPr>
            <a:r>
              <a:rPr sz="1400">
                <a:solidFill>
                  <a:srgbClr val="2C3766"/>
                </a:solidFill>
                <a:latin typeface="宋体"/>
                <a:cs typeface="宋体"/>
              </a:rPr>
              <a:t>画出数据相对于参考值的直方图</a:t>
            </a:r>
            <a:r>
              <a:rPr sz="1400">
                <a:solidFill>
                  <a:srgbClr val="2C3766"/>
                </a:solidFill>
                <a:latin typeface="Arial"/>
                <a:cs typeface="Arial"/>
              </a:rPr>
              <a:t>,</a:t>
            </a:r>
            <a:r>
              <a:rPr sz="1400" spc="-5">
                <a:solidFill>
                  <a:srgbClr val="2C3766"/>
                </a:solidFill>
                <a:latin typeface="宋体"/>
                <a:cs typeface="宋体"/>
              </a:rPr>
              <a:t>根据专业知识判断是否存在特殊原因或出现异</a:t>
            </a:r>
            <a:r>
              <a:rPr sz="1400">
                <a:solidFill>
                  <a:srgbClr val="2C3766"/>
                </a:solidFill>
                <a:latin typeface="宋体"/>
                <a:cs typeface="宋体"/>
              </a:rPr>
              <a:t>常</a:t>
            </a:r>
            <a:r>
              <a:rPr sz="1400">
                <a:solidFill>
                  <a:srgbClr val="2C3766"/>
                </a:solidFill>
                <a:latin typeface="Arial"/>
                <a:cs typeface="Arial"/>
              </a:rPr>
              <a:t>.</a:t>
            </a:r>
            <a:r>
              <a:rPr sz="1400">
                <a:solidFill>
                  <a:srgbClr val="2C3766"/>
                </a:solidFill>
                <a:latin typeface="宋体"/>
                <a:cs typeface="宋体"/>
              </a:rPr>
              <a:t>如果不存在</a:t>
            </a:r>
            <a:r>
              <a:rPr sz="1400">
                <a:solidFill>
                  <a:srgbClr val="2C3766"/>
                </a:solidFill>
                <a:latin typeface="Arial"/>
                <a:cs typeface="Arial"/>
              </a:rPr>
              <a:t>,</a:t>
            </a:r>
            <a:r>
              <a:rPr sz="1400">
                <a:solidFill>
                  <a:srgbClr val="2C3766"/>
                </a:solidFill>
                <a:latin typeface="宋体"/>
                <a:cs typeface="宋体"/>
              </a:rPr>
              <a:t>继续分析</a:t>
            </a:r>
            <a:r>
              <a:rPr sz="1400">
                <a:solidFill>
                  <a:srgbClr val="2C3766"/>
                </a:solidFill>
                <a:latin typeface="Arial"/>
                <a:cs typeface="Arial"/>
              </a:rPr>
              <a:t>,</a:t>
            </a:r>
            <a:r>
              <a:rPr sz="1400">
                <a:solidFill>
                  <a:srgbClr val="2C3766"/>
                </a:solidFill>
                <a:latin typeface="宋体"/>
                <a:cs typeface="宋体"/>
              </a:rPr>
              <a:t>当</a:t>
            </a:r>
            <a:r>
              <a:rPr sz="1400" spc="-10">
                <a:solidFill>
                  <a:srgbClr val="2C3766"/>
                </a:solidFill>
                <a:latin typeface="Arial"/>
                <a:cs typeface="Arial"/>
              </a:rPr>
              <a:t>n&lt;30</a:t>
            </a:r>
            <a:r>
              <a:rPr sz="1400">
                <a:solidFill>
                  <a:srgbClr val="2C3766"/>
                </a:solidFill>
                <a:latin typeface="宋体"/>
                <a:cs typeface="宋体"/>
              </a:rPr>
              <a:t>时</a:t>
            </a:r>
            <a:r>
              <a:rPr sz="1400">
                <a:solidFill>
                  <a:srgbClr val="2C3766"/>
                </a:solidFill>
                <a:latin typeface="Arial"/>
                <a:cs typeface="Arial"/>
              </a:rPr>
              <a:t>,</a:t>
            </a:r>
            <a:r>
              <a:rPr sz="1400">
                <a:solidFill>
                  <a:srgbClr val="2C3766"/>
                </a:solidFill>
                <a:latin typeface="宋体"/>
                <a:cs typeface="宋体"/>
              </a:rPr>
              <a:t>对任何的解释或分析</a:t>
            </a:r>
            <a:r>
              <a:rPr sz="1400">
                <a:solidFill>
                  <a:srgbClr val="2C3766"/>
                </a:solidFill>
                <a:latin typeface="Arial"/>
                <a:cs typeface="Arial"/>
              </a:rPr>
              <a:t>,</a:t>
            </a:r>
            <a:r>
              <a:rPr sz="1400" spc="-10">
                <a:solidFill>
                  <a:srgbClr val="2C3766"/>
                </a:solidFill>
                <a:latin typeface="宋体"/>
                <a:cs typeface="宋体"/>
              </a:rPr>
              <a:t>要特别注意。</a:t>
            </a:r>
            <a:endParaRPr sz="1400">
              <a:latin typeface="宋体"/>
              <a:cs typeface="宋体"/>
            </a:endParaRPr>
          </a:p>
          <a:p>
            <a:pPr>
              <a:lnSpc>
                <a:spcPct val="100000"/>
              </a:lnSpc>
              <a:spcBef>
                <a:spcPts val="35"/>
              </a:spcBef>
            </a:pPr>
            <a:endParaRPr sz="1300">
              <a:latin typeface="宋体"/>
              <a:cs typeface="宋体"/>
            </a:endParaRPr>
          </a:p>
          <a:p>
            <a:pPr marL="238760" indent="-226695">
              <a:lnSpc>
                <a:spcPct val="100000"/>
              </a:lnSpc>
              <a:buSzPct val="95000"/>
              <a:buFont typeface="Arial"/>
              <a:buAutoNum type="alphaLcParenR" startAt="4"/>
              <a:tabLst>
                <a:tab pos="239395"/>
              </a:tabLst>
            </a:pPr>
            <a:r>
              <a:rPr sz="2000" spc="-10">
                <a:solidFill>
                  <a:srgbClr val="2C3766"/>
                </a:solidFill>
                <a:latin typeface="宋体"/>
                <a:cs typeface="宋体"/>
              </a:rPr>
              <a:t>计算数值：</a:t>
            </a:r>
            <a:endParaRPr sz="2000">
              <a:latin typeface="宋体"/>
              <a:cs typeface="宋体"/>
            </a:endParaRPr>
          </a:p>
        </p:txBody>
      </p:sp>
      <p:sp>
        <p:nvSpPr>
          <p:cNvPr id="3" name="object 3"/>
          <p:cNvSpPr txBox="1">
            <a:spLocks noGrp="1"/>
          </p:cNvSpPr>
          <p:nvPr>
            <p:ph type="title"/>
          </p:nvPr>
        </p:nvSpPr>
        <p:spPr>
          <a:xfrm>
            <a:off x="459740" y="1124425"/>
            <a:ext cx="1701800" cy="391160"/>
          </a:xfrm>
          <a:prstGeom prst="rect">
            <a:avLst/>
          </a:prstGeom>
        </p:spPr>
        <p:txBody>
          <a:bodyPr vert="horz" wrap="square" lIns="0" tIns="12700" rIns="0" bIns="0" rtlCol="0">
            <a:spAutoFit/>
          </a:bodyPr>
          <a:lstStyle/>
          <a:p>
            <a:pPr marL="12700">
              <a:lnSpc>
                <a:spcPct val="100000"/>
              </a:lnSpc>
              <a:spcBef>
                <a:spcPts val="100"/>
              </a:spcBef>
            </a:pPr>
            <a:r>
              <a:rPr sz="2400"/>
              <a:t>2）</a:t>
            </a:r>
            <a:r>
              <a:rPr sz="2400" spc="-15"/>
              <a:t>分析步骤</a:t>
            </a:r>
            <a:endParaRPr sz="2400"/>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https://d.book118.com/078122023061006025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308</Paragraphs>
  <Slides>39</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39</vt:i4>
      </vt:variant>
    </vt:vector>
  </HeadingPairs>
  <TitlesOfParts>
    <vt:vector baseType="lpstr" size="52">
      <vt:lpstr>Arial</vt:lpstr>
      <vt:lpstr>Calibri</vt:lpstr>
      <vt:lpstr>宋体</vt:lpstr>
      <vt:lpstr>Microsoft JhengHei</vt:lpstr>
      <vt:lpstr>微软雅黑</vt:lpstr>
      <vt:lpstr>Wingdings</vt:lpstr>
      <vt:lpstr>黑体</vt:lpstr>
      <vt:lpstr>Malgun Gothic</vt:lpstr>
      <vt:lpstr>Times New Roman</vt:lpstr>
      <vt:lpstr>MS Gothic</vt:lpstr>
      <vt:lpstr>Symbol</vt:lpstr>
      <vt:lpstr>PMingLiU-ExtB</vt:lpstr>
      <vt:lpstr>Office Theme</vt:lpstr>
      <vt:lpstr>PowerPoint Presentation</vt:lpstr>
      <vt:lpstr>一、MSA简介</vt:lpstr>
      <vt:lpstr>PowerPoint Presentation</vt:lpstr>
      <vt:lpstr>3.什么情况下做MSA</vt:lpstr>
      <vt:lpstr>4.测量值的组成要素</vt:lpstr>
      <vt:lpstr>低质量数据的原因和影响</vt:lpstr>
      <vt:lpstr>6.MSA的统计属性</vt:lpstr>
      <vt:lpstr>7.过程波动的主要来源</vt:lpstr>
      <vt:lpstr>8.MSA变差的因果分析</vt:lpstr>
      <vt:lpstr>二、MSA相关术语</vt:lpstr>
      <vt:lpstr>2.分辨率</vt:lpstr>
      <vt:lpstr>（测量仪器的分辨率必须小于或等于规范或过程误差的10%）</vt:lpstr>
      <vt:lpstr>PowerPoint Presentation</vt:lpstr>
      <vt:lpstr>3.真实值</vt:lpstr>
      <vt:lpstr>测量数据五种类型</vt:lpstr>
      <vt:lpstr>偏倚BIAS实例</vt:lpstr>
      <vt:lpstr>PowerPoint Presentation</vt:lpstr>
      <vt:lpstr>5.线性</vt:lpstr>
      <vt:lpstr>测量数据五种类型</vt:lpstr>
      <vt:lpstr>6.稳定性</vt:lpstr>
      <vt:lpstr>测量数据五种类型</vt:lpstr>
      <vt:lpstr>7.重复性</vt:lpstr>
      <vt:lpstr>测量数据五种类型</vt:lpstr>
      <vt:lpstr>8.再现性</vt:lpstr>
      <vt:lpstr>测量数据五种类型</vt:lpstr>
      <vt:lpstr>PowerPoint Presentation</vt:lpstr>
      <vt:lpstr>2.测量系统研究准备</vt:lpstr>
      <vt:lpstr>3.测量系统研究注意事项</vt:lpstr>
      <vt:lpstr>测量系统分析(试生产)阶段</vt:lpstr>
      <vt:lpstr>PowerPoint Presentation</vt:lpstr>
      <vt:lpstr>3.测量系统研究注意事项</vt:lpstr>
      <vt:lpstr>测量系统分析方法分类</vt:lpstr>
      <vt:lpstr>1.计量型MSA(稳定性－均值极差法）</vt:lpstr>
      <vt:lpstr>2）分析步骤</vt:lpstr>
      <vt:lpstr>计算出相应的数值。</vt:lpstr>
      <vt:lpstr>PowerPoint Presentation</vt:lpstr>
      <vt:lpstr>2.计量型MSA(偏倚－独立样本法）</vt:lpstr>
      <vt:lpstr>2）分析步骤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2024-09-02T03:14:42.850</cp:lastPrinted>
  <dcterms:created xsi:type="dcterms:W3CDTF">2024-09-01T19:14:42Z</dcterms:created>
  <dcterms:modified xsi:type="dcterms:W3CDTF">2024-09-01T19:14:44Z</dcterms:modified>
</cp:coreProperties>
</file>