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1" r:id="rId17"/>
    <p:sldId id="303" r:id="rId18"/>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tags" Target="tags/tag1.xml" /><Relationship Id="rId2" Type="http://schemas.openxmlformats.org/officeDocument/2006/relationships/slideMaster" Target="slideMasters/slideMaster2.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A89F650-BFC8-4086-AD0F-D1B59DDB8A4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E960A04-8268-4BF1-A95D-4ADE8AF3B6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A6A9EBB-E7AD-4FE3-8861-753AC450F46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C5F67F5-96EF-40CC-98C2-CF6B30A10FB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F00D12C-D29B-48D8-AFD2-168B070DE554}"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432F9A71-81E9-4A5D-A95B-9831A638968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4919DC49-2E2D-47D5-BD8A-63B0C8D109F5}"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BB82C73-355B-412C-AC06-510A68137C5E}"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42AA2EB5-8F55-4E20-A576-87AE577A44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982A1D5-A4AF-4FB5-846F-4E5DC213156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E35DA0-D00E-475C-A9AC-66F7E06ED9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78127111057006044"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902208" y="1560576"/>
            <a:ext cx="6682348" cy="209207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4">
                    <a:alpha val="100000"/>
                  </a:schemeClr>
                </a:solidFill>
                <a:latin typeface="Microsoft Yahei"/>
                <a:ea typeface="Microsoft Yahei"/>
                <a:cs typeface="Microsoft Yahei"/>
              </a:rPr>
              <a:t>植物的氧化应激与抗氧化系统</a:t>
            </a:r>
          </a:p>
        </p:txBody>
      </p:sp>
      <p:sp>
        <p:nvSpPr>
          <p:cNvPr id="3" name="TextBox 3"/>
          <p:cNvSpPr txBox="1"/>
          <p:nvPr/>
        </p:nvSpPr>
        <p:spPr>
          <a:xfrm>
            <a:off x="902208" y="420624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汇报人：XX</a:t>
            </a:r>
          </a:p>
        </p:txBody>
      </p:sp>
      <p:sp>
        <p:nvSpPr>
          <p:cNvPr id="4" name="TextBox 4"/>
          <p:cNvSpPr txBox="1"/>
          <p:nvPr/>
        </p:nvSpPr>
        <p:spPr>
          <a:xfrm>
            <a:off x="902208" y="4693920"/>
            <a:ext cx="6930733" cy="50101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025">
                <a:solidFill>
                  <a:schemeClr val="accent4">
                    <a:alpha val="100000"/>
                  </a:schemeClr>
                </a:solidFill>
                <a:latin typeface="Microsoft Yahei"/>
                <a:ea typeface="Microsoft Yahei"/>
                <a:cs typeface="Microsoft Yahei"/>
              </a:rPr>
              <a:t>2024-01-27</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引言</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植物体内氧化应激反应</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植物抗氧化系统组成与功能</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植物体内氧化应激与抗氧化平衡调控</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不同类型植物在氧化应激下表现差异及原因</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提高植物抗氧化能力策略及实践应用</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01</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引言</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1477192" y="3522743"/>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Freeform 3"/>
          <p:cNvSpPr/>
          <p:nvPr/>
        </p:nvSpPr>
        <p:spPr>
          <a:xfrm>
            <a:off x="2568117" y="1927706"/>
            <a:ext cx="2204933" cy="2157159"/>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a:off x="4067465" y="3482773"/>
            <a:ext cx="2116735" cy="2070873"/>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a:off x="5566823" y="2336206"/>
            <a:ext cx="1702240" cy="1665358"/>
          </a:xfrm>
          <a:custGeom>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6" name="Group 6"/>
          <p:cNvGrpSpPr/>
          <p:nvPr/>
        </p:nvGrpSpPr>
        <p:grpSpPr>
          <a:xfrm>
            <a:off x="6184200" y="2878170"/>
            <a:ext cx="461677" cy="550831"/>
            <a:chOff x="6184200" y="2878170"/>
            <a:chExt cx="461677" cy="550831"/>
          </a:xfrm>
        </p:grpSpPr>
        <p:sp>
          <p:nvSpPr>
            <p:cNvPr id="7" name="Freeform 7"/>
            <p:cNvSpPr/>
            <p:nvPr/>
          </p:nvSpPr>
          <p:spPr>
            <a:xfrm>
              <a:off x="6350411" y="2984088"/>
              <a:ext cx="147161" cy="176213"/>
            </a:xfrm>
            <a:custGeom>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6184200" y="2878170"/>
              <a:ext cx="461677" cy="550831"/>
            </a:xfrm>
            <a:custGeom>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9" name="Group 9"/>
          <p:cNvGrpSpPr/>
          <p:nvPr/>
        </p:nvGrpSpPr>
        <p:grpSpPr>
          <a:xfrm>
            <a:off x="1996032" y="4065529"/>
            <a:ext cx="664560" cy="579786"/>
            <a:chOff x="1996032" y="4065529"/>
            <a:chExt cx="664560" cy="579786"/>
          </a:xfrm>
        </p:grpSpPr>
        <p:sp>
          <p:nvSpPr>
            <p:cNvPr id="10" name="Freeform 10"/>
            <p:cNvSpPr/>
            <p:nvPr/>
          </p:nvSpPr>
          <p:spPr>
            <a:xfrm>
              <a:off x="1996032" y="4204879"/>
              <a:ext cx="440436" cy="440436"/>
            </a:xfrm>
            <a:custGeom>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1"/>
            <p:cNvSpPr/>
            <p:nvPr/>
          </p:nvSpPr>
          <p:spPr>
            <a:xfrm>
              <a:off x="2341695" y="4065529"/>
              <a:ext cx="318897" cy="316706"/>
            </a:xfrm>
            <a:custGeom>
              <a:rect l="l" t="t" r="r" b="b"/>
              <a:pathLst>
                <a:path w="120"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2" name="Group 12"/>
          <p:cNvGrpSpPr/>
          <p:nvPr/>
        </p:nvGrpSpPr>
        <p:grpSpPr>
          <a:xfrm>
            <a:off x="4836987" y="4210981"/>
            <a:ext cx="577691" cy="614457"/>
            <a:chOff x="4836987" y="4210981"/>
            <a:chExt cx="577691" cy="614457"/>
          </a:xfrm>
        </p:grpSpPr>
        <p:sp>
          <p:nvSpPr>
            <p:cNvPr id="13" name="Freeform 13"/>
            <p:cNvSpPr/>
            <p:nvPr/>
          </p:nvSpPr>
          <p:spPr>
            <a:xfrm>
              <a:off x="5174934" y="4210981"/>
              <a:ext cx="239744" cy="269843"/>
            </a:xfrm>
            <a:custGeom>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4"/>
            <p:cNvSpPr/>
            <p:nvPr/>
          </p:nvSpPr>
          <p:spPr>
            <a:xfrm>
              <a:off x="4836987" y="4396146"/>
              <a:ext cx="461677" cy="429292"/>
            </a:xfrm>
            <a:custGeom>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976433" y="4512066"/>
              <a:ext cx="195167" cy="181737"/>
            </a:xfrm>
            <a:custGeom>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84541" y="4461869"/>
              <a:ext cx="113728" cy="129349"/>
            </a:xfrm>
            <a:custGeom>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7" name="Group 17"/>
          <p:cNvGrpSpPr/>
          <p:nvPr/>
        </p:nvGrpSpPr>
        <p:grpSpPr>
          <a:xfrm>
            <a:off x="3390861" y="2655299"/>
            <a:ext cx="559445" cy="701973"/>
            <a:chOff x="3390861" y="2655299"/>
            <a:chExt cx="559445" cy="701973"/>
          </a:xfrm>
        </p:grpSpPr>
        <p:sp>
          <p:nvSpPr>
            <p:cNvPr id="18" name="Freeform 18"/>
            <p:cNvSpPr/>
            <p:nvPr/>
          </p:nvSpPr>
          <p:spPr>
            <a:xfrm>
              <a:off x="3782073" y="2655299"/>
              <a:ext cx="168233" cy="183703"/>
            </a:xfrm>
            <a:custGeom>
              <a:rect l="l" t="t" r="r" b="b"/>
              <a:pathLst>
                <a:path w="125" h="140">
                  <a:moveTo>
                    <a:pt x="0" y="57"/>
                  </a:moveTo>
                  <a:lnTo>
                    <a:pt x="48" y="0"/>
                  </a:lnTo>
                  <a:lnTo>
                    <a:pt x="126" y="85"/>
                  </a:lnTo>
                  <a:lnTo>
                    <a:pt x="78" y="140"/>
                  </a:lnTo>
                  <a:lnTo>
                    <a:pt x="0" y="57"/>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19"/>
            <p:cNvSpPr/>
            <p:nvPr/>
          </p:nvSpPr>
          <p:spPr>
            <a:xfrm>
              <a:off x="3564454" y="2751018"/>
              <a:ext cx="296432" cy="326720"/>
            </a:xfrm>
            <a:custGeom>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Freeform 20"/>
            <p:cNvSpPr/>
            <p:nvPr/>
          </p:nvSpPr>
          <p:spPr>
            <a:xfrm>
              <a:off x="3390861" y="3012170"/>
              <a:ext cx="467288" cy="345102"/>
            </a:xfrm>
            <a:custGeom>
              <a:rect l="l" t="t" r="r" b="b"/>
              <a:pathLst>
                <a:path w="148" h="110">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氧化应激定义及重要性</a:t>
              </a:r>
            </a:p>
          </p:txBody>
        </p:sp>
      </p:grpSp>
      <p:sp>
        <p:nvSpPr>
          <p:cNvPr id="43" name="TextBox 43"/>
          <p:cNvSpPr txBox="1"/>
          <p:nvPr/>
        </p:nvSpPr>
        <p:spPr>
          <a:xfrm>
            <a:off x="7809821" y="1388973"/>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氧化应激定义</a:t>
            </a:r>
          </a:p>
        </p:txBody>
      </p:sp>
      <p:sp>
        <p:nvSpPr>
          <p:cNvPr id="44" name="TextBox 44"/>
          <p:cNvSpPr txBox="1"/>
          <p:nvPr/>
        </p:nvSpPr>
        <p:spPr>
          <a:xfrm>
            <a:off x="7809821" y="1823726"/>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植物体内活性氧（ROS）产生与清除失衡，导致ROS积累并对细胞造成氧化损伤的现象。</a:t>
            </a:r>
          </a:p>
        </p:txBody>
      </p:sp>
      <p:sp>
        <p:nvSpPr>
          <p:cNvPr id="45" name="TextBox 45"/>
          <p:cNvSpPr txBox="1"/>
          <p:nvPr/>
        </p:nvSpPr>
        <p:spPr>
          <a:xfrm>
            <a:off x="7809821" y="3814445"/>
            <a:ext cx="2987778"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2025" b="1">
                <a:solidFill>
                  <a:schemeClr val="accent1">
                    <a:alpha val="100000"/>
                  </a:schemeClr>
                </a:solidFill>
                <a:latin typeface="Microsoft Yahei"/>
                <a:ea typeface="Microsoft Yahei"/>
                <a:cs typeface="Microsoft Yahei"/>
              </a:rPr>
              <a:t>重要性</a:t>
            </a:r>
          </a:p>
        </p:txBody>
      </p:sp>
      <p:sp>
        <p:nvSpPr>
          <p:cNvPr id="46" name="TextBox 46"/>
          <p:cNvSpPr txBox="1"/>
          <p:nvPr/>
        </p:nvSpPr>
        <p:spPr>
          <a:xfrm>
            <a:off x="7809821" y="4249198"/>
            <a:ext cx="3286271" cy="187509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chemeClr val="dk1">
                    <a:alpha val="100000"/>
                  </a:schemeClr>
                </a:solidFill>
                <a:latin typeface="Microsoft Yahei"/>
                <a:ea typeface="Microsoft Yahei"/>
                <a:cs typeface="Microsoft Yahei"/>
              </a:rPr>
              <a:t>氧化应激是影响植物生长发育、逆境适应和衰老死亡的重要因素，对农业生产具有重要影响。</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grpSp>
        <p:nvGrpSpPr>
          <p:cNvPr id="2" name="Group 2"/>
          <p:cNvGrpSpPr/>
          <p:nvPr/>
        </p:nvGrpSpPr>
        <p:grpSpPr>
          <a:xfrm>
            <a:off x="454963" y="93878"/>
            <a:ext cx="10641129" cy="914400"/>
            <a:chOff x="454963" y="93878"/>
            <a:chExt cx="10641129" cy="914400"/>
          </a:xfrm>
        </p:grpSpPr>
        <p:sp>
          <p:nvSpPr>
            <p:cNvPr id="3" name="AutoShape 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抗氧化系统概述</a:t>
              </a:r>
            </a:p>
          </p:txBody>
        </p:sp>
      </p:grpSp>
      <p:sp>
        <p:nvSpPr>
          <p:cNvPr id="24" name="TextBox 24"/>
          <p:cNvSpPr txBox="1"/>
          <p:nvPr/>
        </p:nvSpPr>
        <p:spPr>
          <a:xfrm>
            <a:off x="3561535" y="2061200"/>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包括超氧化物歧化酶（SOD）、过氧化氢酶（CAT）、过氧化物酶（POD）等，能够清除ROS，保护细胞免受氧化损伤。</a:t>
            </a:r>
          </a:p>
        </p:txBody>
      </p:sp>
      <p:sp>
        <p:nvSpPr>
          <p:cNvPr id="25" name="TextBox 25"/>
          <p:cNvSpPr txBox="1"/>
          <p:nvPr/>
        </p:nvSpPr>
        <p:spPr>
          <a:xfrm>
            <a:off x="3561535" y="1520189"/>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抗氧化酶系统</a:t>
            </a:r>
          </a:p>
        </p:txBody>
      </p:sp>
      <p:sp>
        <p:nvSpPr>
          <p:cNvPr id="26" name="TextBox 26"/>
          <p:cNvSpPr txBox="1"/>
          <p:nvPr/>
        </p:nvSpPr>
        <p:spPr>
          <a:xfrm>
            <a:off x="3561535" y="4422893"/>
            <a:ext cx="7382690" cy="1531407"/>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7000"/>
              </a:lnSpc>
            </a:pPr>
            <a:r>
              <a:rPr lang="en-US" sz="1500">
                <a:solidFill>
                  <a:schemeClr val="dk1">
                    <a:alpha val="100000"/>
                  </a:schemeClr>
                </a:solidFill>
                <a:latin typeface="Microsoft Yahei"/>
                <a:ea typeface="Microsoft Yahei"/>
                <a:cs typeface="Microsoft Yahei"/>
              </a:rPr>
              <a:t>包括抗坏血酸、谷胱甘肽、类黄酮等，具有直接清除ROS或提高抗氧化酶活性的作用。</a:t>
            </a:r>
          </a:p>
        </p:txBody>
      </p:sp>
      <p:sp>
        <p:nvSpPr>
          <p:cNvPr id="27" name="TextBox 27"/>
          <p:cNvSpPr txBox="1"/>
          <p:nvPr/>
        </p:nvSpPr>
        <p:spPr>
          <a:xfrm>
            <a:off x="3561535" y="3881882"/>
            <a:ext cx="7382690" cy="490334"/>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chemeClr val="accent1">
                    <a:alpha val="100000"/>
                  </a:schemeClr>
                </a:solidFill>
                <a:latin typeface="Microsoft Yahei"/>
                <a:ea typeface="Microsoft Yahei"/>
                <a:cs typeface="Microsoft Yahei"/>
              </a:rPr>
              <a:t>非酶抗氧化物质</a:t>
            </a:r>
          </a:p>
        </p:txBody>
      </p:sp>
      <p:sp>
        <p:nvSpPr>
          <p:cNvPr id="28" name="AutoShape 28"/>
          <p:cNvSpPr/>
          <p:nvPr/>
        </p:nvSpPr>
        <p:spPr>
          <a:xfrm>
            <a:off x="1075314" y="4179055"/>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1075314" y="1789318"/>
            <a:ext cx="1747957" cy="174795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0"/>
          <p:cNvSpPr/>
          <p:nvPr/>
        </p:nvSpPr>
        <p:spPr>
          <a:xfrm>
            <a:off x="1537812" y="4641553"/>
            <a:ext cx="822960" cy="822960"/>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1"/>
          <p:cNvSpPr/>
          <p:nvPr/>
        </p:nvSpPr>
        <p:spPr>
          <a:xfrm>
            <a:off x="1537812" y="2251817"/>
            <a:ext cx="822960" cy="82296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DFCFC">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研究目的</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揭示植物氧化应激与抗氧化系统的内在联系及调控机制，为农业生产提供理论指导和技术支持。</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研究意义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有助于深入了解植物生长发育、逆境适应和衰老死亡的生理生化机制，为作物抗逆育种和高效栽培提供科学依据。同时，对于揭示植物与环境的相互作用及生态系统的稳定性也具有重要意义。</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6563" r="265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研究目的与意义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02</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植物体内氧化应激反应</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blip>
          <a:srcRect l="2246" r="2246"/>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过氧化氢（H2O2）</a:t>
            </a: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由超氧化物歧化酶催化O2-·生成，或由其他氧化酶催化产生。</a:t>
            </a:r>
          </a:p>
        </p:txBody>
      </p:sp>
      <p:sp>
        <p:nvSpPr>
          <p:cNvPr id="8" name="AutoShape 8"/>
          <p:cNvSpPr/>
          <p:nvPr/>
        </p:nvSpPr>
        <p:spPr>
          <a:xfrm>
            <a:off x="4935912" y="181958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超氧阴离子自由基（O2-·）</a:t>
            </a: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产生于叶绿体和线粒体中的电子传递链。</a:t>
            </a:r>
          </a:p>
        </p:txBody>
      </p:sp>
      <p:sp>
        <p:nvSpPr>
          <p:cNvPr id="12" name="AutoShape 12"/>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羟自由基（·OH）</a:t>
            </a: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通过金属离子催化的Fenton反应产生。</a:t>
            </a: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活性氧种类及来源</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导致细胞膜损伤和细胞死亡。</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脂质过氧化</a:t>
            </a:r>
          </a:p>
        </p:txBody>
      </p:sp>
      <p:pic>
        <p:nvPicPr>
          <p:cNvPr id="5" name="Picture 5"/>
          <p:cNvPicPr>
            <a:picLocks noChangeAspect="1"/>
          </p:cNvPicPr>
          <p:nvPr/>
        </p:nvPicPr>
        <p:blipFill>
          <a:blip r:embed="rId2"/>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使蛋白质结构和功能受损，影响细胞正常生理功能。</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蛋白质氧化</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引起DNA链断裂和碱基修饰，影响遗传信息的稳定性和表达。</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DNA氧化</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氧化应激对植物细胞影响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31631"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05998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662092" y="1742733"/>
            <a:ext cx="3798277" cy="3798277"/>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4196862" y="1742733"/>
            <a:ext cx="3798277" cy="3798277"/>
          </a:xfrm>
          <a:prstGeom prst="ellipse">
            <a:avLst/>
          </a:prstGeom>
          <a:solidFill>
            <a:schemeClr val="accent2">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Box 6"/>
          <p:cNvSpPr txBox="1"/>
          <p:nvPr/>
        </p:nvSpPr>
        <p:spPr>
          <a:xfrm>
            <a:off x="1170411"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MAPK级联反应</a:t>
            </a:r>
          </a:p>
        </p:txBody>
      </p:sp>
      <p:sp>
        <p:nvSpPr>
          <p:cNvPr id="7" name="TextBox 7"/>
          <p:cNvSpPr txBox="1"/>
          <p:nvPr/>
        </p:nvSpPr>
        <p:spPr>
          <a:xfrm>
            <a:off x="1170411"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通过磷酸化作用将信号逐级放大并传递至细胞核，调控基因表达。</a:t>
            </a:r>
          </a:p>
        </p:txBody>
      </p:sp>
      <p:sp>
        <p:nvSpPr>
          <p:cNvPr id="8" name="TextBox 8"/>
          <p:cNvSpPr txBox="1"/>
          <p:nvPr/>
        </p:nvSpPr>
        <p:spPr>
          <a:xfrm>
            <a:off x="4707422" y="2510291"/>
            <a:ext cx="2800350" cy="1076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chemeClr val="accent1">
                    <a:lumMod val="50000"/>
                    <a:alpha val="100000"/>
                  </a:schemeClr>
                </a:solidFill>
                <a:latin typeface="Microsoft Yahei"/>
                <a:ea typeface="Microsoft Yahei"/>
                <a:cs typeface="Microsoft Yahei"/>
              </a:rPr>
              <a:t>转录因子激活</a:t>
            </a:r>
          </a:p>
        </p:txBody>
      </p:sp>
      <p:sp>
        <p:nvSpPr>
          <p:cNvPr id="9" name="TextBox 9"/>
          <p:cNvSpPr txBox="1"/>
          <p:nvPr/>
        </p:nvSpPr>
        <p:spPr>
          <a:xfrm>
            <a:off x="4707422" y="3541108"/>
            <a:ext cx="2924175" cy="12477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chemeClr val="accent1">
                    <a:lumMod val="50000"/>
                    <a:alpha val="100000"/>
                  </a:schemeClr>
                </a:solidFill>
                <a:latin typeface="Microsoft Yahei"/>
                <a:ea typeface="Microsoft Yahei"/>
                <a:cs typeface="Microsoft Yahei"/>
              </a:rPr>
              <a:t>氧化应激诱导特定转录因子的表达，进而调控下游抗氧化相关基因的转录。</a:t>
            </a:r>
          </a:p>
        </p:txBody>
      </p:sp>
      <p:sp>
        <p:nvSpPr>
          <p:cNvPr id="10" name="TextBox 10"/>
          <p:cNvSpPr txBox="1"/>
          <p:nvPr/>
        </p:nvSpPr>
        <p:spPr>
          <a:xfrm>
            <a:off x="8226846" y="2510291"/>
            <a:ext cx="2803668" cy="106299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pPr>
            <a:r>
              <a:rPr lang="en-US" sz="2325" b="1">
                <a:solidFill>
                  <a:srgbClr val="FFFFFF">
                    <a:alpha val="100000"/>
                  </a:srgbClr>
                </a:solidFill>
                <a:latin typeface="Microsoft Yahei"/>
                <a:ea typeface="Microsoft Yahei"/>
                <a:cs typeface="Microsoft Yahei"/>
              </a:rPr>
              <a:t>激素信号途径</a:t>
            </a:r>
          </a:p>
        </p:txBody>
      </p:sp>
      <p:sp>
        <p:nvSpPr>
          <p:cNvPr id="11" name="TextBox 11"/>
          <p:cNvSpPr txBox="1"/>
          <p:nvPr/>
        </p:nvSpPr>
        <p:spPr>
          <a:xfrm>
            <a:off x="8226846" y="3541108"/>
            <a:ext cx="2928915" cy="1267968"/>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1500">
                <a:solidFill>
                  <a:srgbClr val="FFFFFF">
                    <a:alpha val="100000"/>
                  </a:srgbClr>
                </a:solidFill>
                <a:latin typeface="Microsoft Yahei"/>
                <a:ea typeface="Microsoft Yahei"/>
                <a:cs typeface="Microsoft Yahei"/>
              </a:rPr>
              <a:t>如茉莉酸、水杨酸等激素在氧化应激下参与信号传导，调控植物的防御反应。</a:t>
            </a:r>
          </a:p>
        </p:txBody>
      </p:sp>
      <p:sp>
        <p:nvSpPr>
          <p:cNvPr id="12" name="AutoShape 12"/>
          <p:cNvSpPr/>
          <p:nvPr/>
        </p:nvSpPr>
        <p:spPr>
          <a:xfrm>
            <a:off x="312666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氧化应激信号传导途径</a:t>
              </a:r>
            </a:p>
          </p:txBody>
        </p:sp>
      </p:grpSp>
      <p:sp>
        <p:nvSpPr>
          <p:cNvPr id="39" name="AutoShape 39"/>
          <p:cNvSpPr/>
          <p:nvPr/>
        </p:nvSpPr>
        <p:spPr>
          <a:xfrm>
            <a:off x="6801159"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67834"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10237651" y="1383703"/>
            <a:ext cx="1133475" cy="1133475"/>
          </a:xfrm>
          <a:prstGeom prst="ellipse">
            <a:avLst/>
          </a:prstGeom>
          <a:solidFill>
            <a:schemeClr val="l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10304326" y="1450378"/>
            <a:ext cx="1000125" cy="100012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207807"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03</a:t>
            </a:r>
          </a:p>
        </p:txBody>
      </p:sp>
      <p:sp>
        <p:nvSpPr>
          <p:cNvPr id="44" name="TextBox 44"/>
          <p:cNvSpPr txBox="1"/>
          <p:nvPr/>
        </p:nvSpPr>
        <p:spPr>
          <a:xfrm>
            <a:off x="6761790"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02</a:t>
            </a:r>
          </a:p>
        </p:txBody>
      </p:sp>
      <p:sp>
        <p:nvSpPr>
          <p:cNvPr id="45" name="TextBox 45"/>
          <p:cNvSpPr txBox="1"/>
          <p:nvPr/>
        </p:nvSpPr>
        <p:spPr>
          <a:xfrm>
            <a:off x="3030145" y="1550012"/>
            <a:ext cx="1163319" cy="800856"/>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pPr>
            <a:r>
              <a:rPr lang="en-US" sz="3450" b="1">
                <a:solidFill>
                  <a:schemeClr val="accent2">
                    <a:lumMod val="20000"/>
                    <a:lumOff val="80000"/>
                    <a:alpha val="100000"/>
                  </a:schemeClr>
                </a:solidFill>
                <a:latin typeface="Microsoft Yahei"/>
                <a:ea typeface="Microsoft Yahei"/>
                <a:cs typeface="Microsoft Yahei"/>
              </a:rPr>
              <a:t>01</a:t>
            </a: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03</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植物抗氧化系统组成与功能</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grpSp>
        <p:nvGrpSpPr>
          <p:cNvPr id="2" name="Group 2"/>
          <p:cNvGrpSpPr/>
          <p:nvPr/>
        </p:nvGrpSpPr>
        <p:grpSpPr>
          <a:xfrm>
            <a:off x="5982796" y="3170591"/>
            <a:ext cx="5783287" cy="1172718"/>
            <a:chOff x="5982796" y="3170591"/>
            <a:chExt cx="5783287" cy="1172718"/>
          </a:xfrm>
        </p:grpSpPr>
        <p:sp>
          <p:nvSpPr>
            <p:cNvPr id="3" name="TextBox 3"/>
            <p:cNvSpPr txBox="1"/>
            <p:nvPr/>
          </p:nvSpPr>
          <p:spPr>
            <a:xfrm>
              <a:off x="5982796" y="3170591"/>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过氧化氢酶（CAT）</a:t>
              </a:r>
            </a:p>
          </p:txBody>
        </p:sp>
        <p:sp>
          <p:nvSpPr>
            <p:cNvPr id="4" name="TextBox 4"/>
            <p:cNvSpPr txBox="1"/>
            <p:nvPr/>
          </p:nvSpPr>
          <p:spPr>
            <a:xfrm>
              <a:off x="5982796" y="3641126"/>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催化过氧化氢分解为水和氧气，避免过氧化氢对细胞的毒害。</a:t>
              </a:r>
            </a:p>
          </p:txBody>
        </p:sp>
      </p:grpSp>
      <p:grpSp>
        <p:nvGrpSpPr>
          <p:cNvPr id="5" name="Group 5"/>
          <p:cNvGrpSpPr/>
          <p:nvPr/>
        </p:nvGrpSpPr>
        <p:grpSpPr>
          <a:xfrm>
            <a:off x="5982796" y="4823246"/>
            <a:ext cx="5783287" cy="1172718"/>
            <a:chOff x="5982796" y="4823246"/>
            <a:chExt cx="5783287" cy="1172718"/>
          </a:xfrm>
        </p:grpSpPr>
        <p:sp>
          <p:nvSpPr>
            <p:cNvPr id="6" name="TextBox 6"/>
            <p:cNvSpPr txBox="1"/>
            <p:nvPr/>
          </p:nvSpPr>
          <p:spPr>
            <a:xfrm>
              <a:off x="5982796" y="4823246"/>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过氧化物酶（POD）</a:t>
              </a:r>
            </a:p>
          </p:txBody>
        </p:sp>
        <p:sp>
          <p:nvSpPr>
            <p:cNvPr id="7" name="TextBox 7"/>
            <p:cNvSpPr txBox="1"/>
            <p:nvPr/>
          </p:nvSpPr>
          <p:spPr>
            <a:xfrm>
              <a:off x="5982796" y="5293781"/>
              <a:ext cx="5783287"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催化过氧化氢与有机过氧化物反应生成无害物质，同时参与木质素合成和细胞壁加固。</a:t>
              </a:r>
            </a:p>
          </p:txBody>
        </p:sp>
      </p:grpSp>
      <p:sp>
        <p:nvSpPr>
          <p:cNvPr id="8" name="AutoShape 8"/>
          <p:cNvSpPr/>
          <p:nvPr/>
        </p:nvSpPr>
        <p:spPr>
          <a:xfrm>
            <a:off x="4805646" y="4913047"/>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9" name="Group 9"/>
          <p:cNvGrpSpPr/>
          <p:nvPr/>
        </p:nvGrpSpPr>
        <p:grpSpPr>
          <a:xfrm>
            <a:off x="5982796" y="1521950"/>
            <a:ext cx="5687135" cy="1172718"/>
            <a:chOff x="5982796" y="1521950"/>
            <a:chExt cx="5687135" cy="1172718"/>
          </a:xfrm>
        </p:grpSpPr>
        <p:sp>
          <p:nvSpPr>
            <p:cNvPr id="10" name="TextBox 10"/>
            <p:cNvSpPr txBox="1"/>
            <p:nvPr/>
          </p:nvSpPr>
          <p:spPr>
            <a:xfrm>
              <a:off x="5982796" y="152195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超氧化物歧化酶（SOD）</a:t>
              </a:r>
            </a:p>
          </p:txBody>
        </p:sp>
        <p:sp>
          <p:nvSpPr>
            <p:cNvPr id="11" name="TextBox 11"/>
            <p:cNvSpPr txBox="1"/>
            <p:nvPr/>
          </p:nvSpPr>
          <p:spPr>
            <a:xfrm>
              <a:off x="5982796" y="1992485"/>
              <a:ext cx="5687135"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催化超氧阴离子自由基歧化为过氧化氢和氧气，是植物体内清除活性氧的第一道防线。</a:t>
              </a:r>
            </a:p>
          </p:txBody>
        </p:sp>
      </p:grpSp>
      <p:sp>
        <p:nvSpPr>
          <p:cNvPr id="12" name="AutoShape 12"/>
          <p:cNvSpPr/>
          <p:nvPr/>
        </p:nvSpPr>
        <p:spPr>
          <a:xfrm>
            <a:off x="4805646" y="3272584"/>
            <a:ext cx="810236" cy="8102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805646" y="1611485"/>
            <a:ext cx="810236" cy="8102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41457" y="1735931"/>
            <a:ext cx="3722789" cy="3981079"/>
          </a:xfrm>
          <a:prstGeom prst="rect">
            <a:avLst/>
          </a:prstGeom>
          <a:solidFill>
            <a:schemeClr val="accent1">
              <a:alpha val="9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5014447" y="3486249"/>
            <a:ext cx="391670" cy="391670"/>
          </a:xfrm>
          <a:custGeom>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14447" y="1795508"/>
            <a:ext cx="391670" cy="39167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5026640" y="5128951"/>
            <a:ext cx="378428" cy="378428"/>
          </a:xfrm>
          <a:custGeom>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8" name="Picture 18"/>
          <p:cNvPicPr>
            <a:picLocks noChangeAspect="1"/>
          </p:cNvPicPr>
          <p:nvPr/>
        </p:nvPicPr>
        <p:blipFill>
          <a:blip r:embed="rId2">
            <a:alphaModFix/>
          </a:blip>
          <a:srcRect t="694" b="694"/>
          <a:stretch>
            <a:fillRect/>
          </a:stretch>
        </p:blipFill>
        <p:spPr>
          <a:xfrm>
            <a:off x="641457" y="1883900"/>
            <a:ext cx="3722789" cy="3671085"/>
          </a:xfrm>
          <a:prstGeom prst="rect">
            <a:avLst/>
          </a:prstGeom>
        </p:spPr>
      </p:pic>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酶促抗氧化系统</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5176" b="5176"/>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谷胱甘肽（GSH）</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作为还原剂直接清除活性氧，同时参与抗坏血酸-谷胱甘肽循环，再生抗坏血酸。</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抗坏血酸（AsA）</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直接清除活性氧，同时作为酶的辅因子参与活性氧的清除。</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类黄酮</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具有多个酚羟基，能够提供质子与自由基反应，从而终止自由基链式反应。</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非酶促抗氧化系统</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a:off x="5012267" y="3720618"/>
            <a:ext cx="2167467" cy="2120348"/>
          </a:xfrm>
          <a:custGeom>
            <a:rect l="l" t="t" r="r" b="b"/>
            <a:pathLst>
              <a:path w="1905000" h="1905000">
                <a:moveTo>
                  <a:pt x="0" y="0"/>
                </a:moveTo>
                <a:lnTo>
                  <a:pt x="952500" y="1647825"/>
                </a:lnTo>
                <a:lnTo>
                  <a:pt x="1905000" y="0"/>
                </a:lnTo>
                <a:close/>
              </a:path>
            </a:pathLst>
          </a:custGeom>
          <a:solidFill>
            <a:schemeClr val="accent1">
              <a:lumMod val="5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6249697"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3776918" y="386501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12267" y="1711093"/>
            <a:ext cx="2167467" cy="1826280"/>
          </a:xfrm>
          <a:prstGeom prst="triangl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5743787" y="3022600"/>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7259206">
            <a:off x="6589098" y="4674355"/>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7221168">
            <a:off x="4910864" y="4658432"/>
            <a:ext cx="704427" cy="520192"/>
          </a:xfrm>
          <a:custGeom>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close/>
              </a:path>
            </a:pathLst>
          </a:custGeom>
          <a:solidFill>
            <a:schemeClr val="l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6818377" y="3284051"/>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0" name="AutoShape 10"/>
          <p:cNvSpPr/>
          <p:nvPr/>
        </p:nvSpPr>
        <p:spPr>
          <a:xfrm>
            <a:off x="10897278" y="3216317"/>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6996324" y="1208023"/>
            <a:ext cx="3900955"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不同抗氧化酶之间的协同</a:t>
            </a:r>
          </a:p>
        </p:txBody>
      </p:sp>
      <p:sp>
        <p:nvSpPr>
          <p:cNvPr id="12" name="TextBox 12"/>
          <p:cNvSpPr txBox="1"/>
          <p:nvPr/>
        </p:nvSpPr>
        <p:spPr>
          <a:xfrm>
            <a:off x="6996324" y="2047219"/>
            <a:ext cx="4052677"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不同抗氧化酶在细胞内定位不同，通过相互协作共同维持细胞内氧化还原平衡。</a:t>
            </a:r>
          </a:p>
        </p:txBody>
      </p:sp>
      <p:sp>
        <p:nvSpPr>
          <p:cNvPr id="13" name="TextBox 13"/>
          <p:cNvSpPr txBox="1"/>
          <p:nvPr/>
        </p:nvSpPr>
        <p:spPr>
          <a:xfrm>
            <a:off x="8129334" y="3502152"/>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抗氧化系统与其他防御机制的协同</a:t>
            </a:r>
          </a:p>
        </p:txBody>
      </p:sp>
      <p:sp>
        <p:nvSpPr>
          <p:cNvPr id="14" name="TextBox 14"/>
          <p:cNvSpPr txBox="1"/>
          <p:nvPr/>
        </p:nvSpPr>
        <p:spPr>
          <a:xfrm>
            <a:off x="8141526" y="4429391"/>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抗氧化系统与植物的次生代谢、细胞壁加固等防御机制相互协作，共同抵御逆境胁迫。</a:t>
            </a:r>
          </a:p>
        </p:txBody>
      </p:sp>
      <p:cxnSp>
        <p:nvCxnSpPr>
          <p:cNvPr id="15" name="Connector 15"/>
          <p:cNvCxnSpPr/>
          <p:nvPr/>
        </p:nvCxnSpPr>
        <p:spPr>
          <a:xfrm>
            <a:off x="7345623" y="5627624"/>
            <a:ext cx="4107349"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6" name="AutoShape 16"/>
          <p:cNvSpPr/>
          <p:nvPr/>
        </p:nvSpPr>
        <p:spPr>
          <a:xfrm>
            <a:off x="11424524" y="5559891"/>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7" name="Connector 17"/>
          <p:cNvCxnSpPr/>
          <p:nvPr/>
        </p:nvCxnSpPr>
        <p:spPr>
          <a:xfrm>
            <a:off x="904945" y="4589949"/>
            <a:ext cx="3793067"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8" name="AutoShape 18"/>
          <p:cNvSpPr/>
          <p:nvPr/>
        </p:nvSpPr>
        <p:spPr>
          <a:xfrm>
            <a:off x="904945" y="4510024"/>
            <a:ext cx="151723" cy="151723"/>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TextBox 19"/>
          <p:cNvSpPr txBox="1"/>
          <p:nvPr/>
        </p:nvSpPr>
        <p:spPr>
          <a:xfrm>
            <a:off x="869006" y="2296376"/>
            <a:ext cx="3483489" cy="112166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酶促与非酶促抗氧化系统的协同</a:t>
            </a:r>
          </a:p>
        </p:txBody>
      </p:sp>
      <p:sp>
        <p:nvSpPr>
          <p:cNvPr id="20" name="TextBox 20"/>
          <p:cNvSpPr txBox="1"/>
          <p:nvPr/>
        </p:nvSpPr>
        <p:spPr>
          <a:xfrm>
            <a:off x="869006" y="3223615"/>
            <a:ext cx="348348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酶促抗氧化系统快速清除活性氧，非酶促抗氧化系统则通过提供还原力维持细胞内氧化还原平衡。</a:t>
            </a:r>
          </a:p>
        </p:txBody>
      </p:sp>
      <p:sp>
        <p:nvSpPr>
          <p:cNvPr id="21" name="Freeform 21"/>
          <p:cNvSpPr/>
          <p:nvPr/>
        </p:nvSpPr>
        <p:spPr>
          <a:xfrm>
            <a:off x="5786411" y="3999944"/>
            <a:ext cx="661803" cy="66180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chemeClr val="accent1">
              <a:lumMod val="20000"/>
              <a:lumOff val="8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抗氧化系统协同作用</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219200" y="1341120"/>
            <a:ext cx="7052881"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7650" b="1">
                <a:solidFill>
                  <a:schemeClr val="accent4">
                    <a:alpha val="100000"/>
                  </a:schemeClr>
                </a:solidFill>
                <a:latin typeface="Microsoft Yahei"/>
                <a:ea typeface="Microsoft Yahei"/>
                <a:cs typeface="Microsoft Yahei"/>
              </a:rPr>
              <a:t>04</a:t>
            </a:r>
          </a:p>
        </p:txBody>
      </p:sp>
      <p:sp>
        <p:nvSpPr>
          <p:cNvPr id="3" name="TextBox 3"/>
          <p:cNvSpPr txBox="1"/>
          <p:nvPr/>
        </p:nvSpPr>
        <p:spPr>
          <a:xfrm>
            <a:off x="1219200" y="2926080"/>
            <a:ext cx="9122662" cy="158000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3825">
                <a:solidFill>
                  <a:schemeClr val="accent4">
                    <a:alpha val="100000"/>
                  </a:schemeClr>
                </a:solidFill>
                <a:latin typeface="Microsoft Yahei"/>
                <a:ea typeface="Microsoft Yahei"/>
                <a:cs typeface="Microsoft Yahei"/>
              </a:rPr>
              <a:t>植物体内氧化应激与抗氧化平衡调控</a:t>
            </a: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https://d.book118.com/078127111057006044</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FFFFFF"/>
      </a:dk1>
      <a:lt1>
        <a:srgbClr val="001D4F"/>
      </a:lt1>
      <a:dk2>
        <a:srgbClr val="DEF6FF"/>
      </a:dk2>
      <a:lt2>
        <a:srgbClr val="000000"/>
      </a:lt2>
      <a:accent1>
        <a:srgbClr val="00B6FF"/>
      </a:accent1>
      <a:accent2>
        <a:srgbClr val="405DFF"/>
      </a:accent2>
      <a:accent3>
        <a:srgbClr val="2947E8"/>
      </a:accent3>
      <a:accent4>
        <a:srgbClr val="27DFF4"/>
      </a:accent4>
      <a:accent5>
        <a:srgbClr val="2FE8B7"/>
      </a:accent5>
      <a:accent6>
        <a:srgbClr val="FCC52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84</Paragraphs>
  <Slides>16</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16</vt:i4>
      </vt:variant>
    </vt:vector>
  </HeadingPairs>
  <TitlesOfParts>
    <vt:vector baseType="lpstr" size="20">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2024-09-24T13:11:37.394</cp:lastPrinted>
  <dcterms:created xsi:type="dcterms:W3CDTF">2024-09-24T05:11:37Z</dcterms:created>
  <dcterms:modified xsi:type="dcterms:W3CDTF">2024-09-24T05:11:39Z</dcterms:modified>
</cp:coreProperties>
</file>