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8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9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image" Target="../media/image5.png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19A05-B383-4C20-8205-9AC56A938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8FBCF-89FE-4F3F-8FE6-06FDA698A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DF06B-86E0-45A6-8767-A21CCE32A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629F5-6578-49A5-AC63-9642BF451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B89FEA-0BE3-42BA-9A79-AA56118C5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1AF213-79A0-4FD3-9B55-2C26B8D43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820E34-B185-4995-9F95-F8497A00C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ED58A-6A78-4D41-9A76-368843E03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2FD90-BEA0-47C3-B843-CC2063C6C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F3E6D-B0AB-486F-9B91-464268A7B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CC6EE-83EA-4B04-B7DD-F53939155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pic>
        <p:nvPicPr>
          <p:cNvPr id="2097163" name="@svg_logo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0837" y="5840527"/>
            <a:ext cx="609600" cy="122798"/>
          </a:xfrm>
          <a:prstGeom prst="rect">
            <a:avLst/>
          </a:prstGeom>
        </p:spPr>
      </p:pic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6.png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ags" Target="../tags/tag65.xml" /><Relationship Id="rId19" Type="http://schemas.openxmlformats.org/officeDocument/2006/relationships/tags" Target="../tags/tag6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219700" y="3917984"/>
            <a:ext cx="6972301" cy="2940017"/>
          </a:xfrm>
          <a:prstGeom prst="rect">
            <a:avLst/>
          </a:pr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971" r:id="rId2"/>
    <p:sldLayoutId id="2147483972" r:id="rId3"/>
    <p:sldLayoutId id="2147483973" r:id="rId4"/>
    <p:sldLayoutId id="2147483974" r:id="rId5"/>
    <p:sldLayoutId id="2147483975" r:id="rId6"/>
    <p:sldLayoutId id="2147483976" r:id="rId7"/>
    <p:sldLayoutId id="2147483977" r:id="rId8"/>
    <p:sldLayoutId id="2147483978" r:id="rId9"/>
    <p:sldLayoutId id="2147483979" r:id="rId10"/>
    <p:sldLayoutId id="214748398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20" Type="http://schemas.openxmlformats.org/officeDocument/2006/relationships/tags" Target="../tags/tag159.xml" /><Relationship Id="rId21" Type="http://schemas.openxmlformats.org/officeDocument/2006/relationships/tags" Target="../tags/tag160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351270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流程改进操作规程培训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培训目标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培训内容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培训方式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培训效果评估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培训背景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培训背景</a:t>
            </a:r>
            <a:endParaRPr lang="zh-CN" altLang="en-US"/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流程改进的重要性</a:t>
            </a:r>
            <a:endParaRPr lang="zh-CN" altLang="en-US"/>
          </a:p>
        </p:txBody>
      </p:sp>
      <p:sp>
        <p:nvSpPr>
          <p:cNvPr id="1048940" name="矩形 38"/>
          <p:cNvSpPr/>
          <p:nvPr>
            <p:custDataLst>
              <p:tags r:id="rId2"/>
            </p:custDataLst>
          </p:nvPr>
        </p:nvSpPr>
        <p:spPr>
          <a:xfrm rot="204112">
            <a:off x="1383696" y="1266825"/>
            <a:ext cx="4178297" cy="21808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39"/>
          <p:cNvSpPr/>
          <p:nvPr>
            <p:custDataLst>
              <p:tags r:id="rId3"/>
            </p:custDataLst>
          </p:nvPr>
        </p:nvSpPr>
        <p:spPr>
          <a:xfrm>
            <a:off x="1388524" y="1267515"/>
            <a:ext cx="4178297" cy="21808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TextBox 2"/>
          <p:cNvSpPr txBox="1"/>
          <p:nvPr>
            <p:custDataLst>
              <p:tags r:id="rId4"/>
            </p:custDataLst>
          </p:nvPr>
        </p:nvSpPr>
        <p:spPr>
          <a:xfrm>
            <a:off x="163061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提高工作效率：通过优化流程，减少不必要的环节和重复工作，提高工作效率。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46" name="矩形 100"/>
          <p:cNvSpPr/>
          <p:nvPr>
            <p:custDataLst>
              <p:tags r:id="rId5"/>
            </p:custDataLst>
          </p:nvPr>
        </p:nvSpPr>
        <p:spPr>
          <a:xfrm rot="204112">
            <a:off x="6622086" y="1266825"/>
            <a:ext cx="4178297" cy="21808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101"/>
          <p:cNvSpPr/>
          <p:nvPr>
            <p:custDataLst>
              <p:tags r:id="rId6"/>
            </p:custDataLst>
          </p:nvPr>
        </p:nvSpPr>
        <p:spPr>
          <a:xfrm>
            <a:off x="6627604" y="1267515"/>
            <a:ext cx="4178297" cy="21808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TextBox 2"/>
          <p:cNvSpPr txBox="1"/>
          <p:nvPr>
            <p:custDataLst>
              <p:tags r:id="rId7"/>
            </p:custDataLst>
          </p:nvPr>
        </p:nvSpPr>
        <p:spPr>
          <a:xfrm>
            <a:off x="687038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降低成本：通过流程改进，减少资源浪费，降低生产成本。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52" name="矩形 122"/>
          <p:cNvSpPr/>
          <p:nvPr>
            <p:custDataLst>
              <p:tags r:id="rId8"/>
            </p:custDataLst>
          </p:nvPr>
        </p:nvSpPr>
        <p:spPr>
          <a:xfrm rot="204112">
            <a:off x="1383696" y="3996030"/>
            <a:ext cx="4178297" cy="21808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123"/>
          <p:cNvSpPr/>
          <p:nvPr>
            <p:custDataLst>
              <p:tags r:id="rId9"/>
            </p:custDataLst>
          </p:nvPr>
        </p:nvSpPr>
        <p:spPr>
          <a:xfrm>
            <a:off x="1388524" y="3996719"/>
            <a:ext cx="4178297" cy="21808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TextBox 2"/>
          <p:cNvSpPr txBox="1"/>
          <p:nvPr>
            <p:custDataLst>
              <p:tags r:id="rId10"/>
            </p:custDataLst>
          </p:nvPr>
        </p:nvSpPr>
        <p:spPr>
          <a:xfrm>
            <a:off x="1629925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提高产品质量：通过优化流程，提高产品质量，减少不良品率。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58" name="矩形 89"/>
          <p:cNvSpPr/>
          <p:nvPr>
            <p:custDataLst>
              <p:tags r:id="rId11"/>
            </p:custDataLst>
          </p:nvPr>
        </p:nvSpPr>
        <p:spPr>
          <a:xfrm rot="204112">
            <a:off x="6622086" y="3996030"/>
            <a:ext cx="4178297" cy="21808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90"/>
          <p:cNvSpPr/>
          <p:nvPr>
            <p:custDataLst>
              <p:tags r:id="rId12"/>
            </p:custDataLst>
          </p:nvPr>
        </p:nvSpPr>
        <p:spPr>
          <a:xfrm>
            <a:off x="6627604" y="3996719"/>
            <a:ext cx="4178297" cy="21808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TextBox 2"/>
          <p:cNvSpPr txBox="1"/>
          <p:nvPr>
            <p:custDataLst>
              <p:tags r:id="rId13"/>
            </p:custDataLst>
          </p:nvPr>
        </p:nvSpPr>
        <p:spPr>
          <a:xfrm>
            <a:off x="6869004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增强竞争力：通过流程改进，提高企业竞争力，应对市场变化。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操作规程的定义和作用</a:t>
            </a:r>
            <a:endParaRPr lang="zh-CN" altLang="en-US"/>
          </a:p>
        </p:txBody>
      </p:sp>
      <p:sp>
        <p:nvSpPr>
          <p:cNvPr id="1048998" name="矩形 3"/>
          <p:cNvSpPr/>
          <p:nvPr>
            <p:custDataLst>
              <p:tags r:id="rId2"/>
            </p:custDataLst>
          </p:nvPr>
        </p:nvSpPr>
        <p:spPr>
          <a:xfrm>
            <a:off x="1470966" y="1266825"/>
            <a:ext cx="9792787" cy="107668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13"/>
          <p:cNvSpPr/>
          <p:nvPr>
            <p:custDataLst>
              <p:tags r:id="rId3"/>
            </p:custDataLst>
          </p:nvPr>
        </p:nvSpPr>
        <p:spPr>
          <a:xfrm>
            <a:off x="925906" y="1266825"/>
            <a:ext cx="265577" cy="107668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4"/>
          <p:cNvSpPr txBox="1"/>
          <p:nvPr>
            <p:custDataLst>
              <p:tags r:id="rId4"/>
            </p:custDataLst>
          </p:nvPr>
        </p:nvSpPr>
        <p:spPr>
          <a:xfrm>
            <a:off x="1751357" y="1359852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定义：操作规程是指在生产、服务等过程中，为达到预期效果，对操作步骤、方法、要求等进行的规定。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39"/>
          <p:cNvSpPr/>
          <p:nvPr>
            <p:custDataLst>
              <p:tags r:id="rId5"/>
            </p:custDataLst>
          </p:nvPr>
        </p:nvSpPr>
        <p:spPr>
          <a:xfrm>
            <a:off x="1470966" y="2544963"/>
            <a:ext cx="9792787" cy="107668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5"/>
          <p:cNvSpPr/>
          <p:nvPr>
            <p:custDataLst>
              <p:tags r:id="rId6"/>
            </p:custDataLst>
          </p:nvPr>
        </p:nvSpPr>
        <p:spPr>
          <a:xfrm>
            <a:off x="925906" y="2544963"/>
            <a:ext cx="265577" cy="107668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41"/>
          <p:cNvSpPr txBox="1"/>
          <p:nvPr>
            <p:custDataLst>
              <p:tags r:id="rId7"/>
            </p:custDataLst>
          </p:nvPr>
        </p:nvSpPr>
        <p:spPr>
          <a:xfrm>
            <a:off x="1751357" y="2637990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作用：操作规程有助于提高工作效率，保证产品质量，降低生产成本，确保生产安全。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12"/>
          <p:cNvSpPr/>
          <p:nvPr>
            <p:custDataLst>
              <p:tags r:id="rId8"/>
            </p:custDataLst>
          </p:nvPr>
        </p:nvSpPr>
        <p:spPr>
          <a:xfrm>
            <a:off x="1470966" y="3823101"/>
            <a:ext cx="9792787" cy="107668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17"/>
          <p:cNvSpPr/>
          <p:nvPr>
            <p:custDataLst>
              <p:tags r:id="rId9"/>
            </p:custDataLst>
          </p:nvPr>
        </p:nvSpPr>
        <p:spPr>
          <a:xfrm>
            <a:off x="925906" y="3823101"/>
            <a:ext cx="265577" cy="107668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19"/>
          <p:cNvSpPr txBox="1"/>
          <p:nvPr>
            <p:custDataLst>
              <p:tags r:id="rId10"/>
            </p:custDataLst>
          </p:nvPr>
        </p:nvSpPr>
        <p:spPr>
          <a:xfrm>
            <a:off x="1751357" y="3916128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重要性：操作规程是生产、服务等过程中不可或缺的一部分，对于企业的正常运行和发展具有重要意义。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9"/>
          <p:cNvSpPr/>
          <p:nvPr>
            <p:custDataLst>
              <p:tags r:id="rId11"/>
            </p:custDataLst>
          </p:nvPr>
        </p:nvSpPr>
        <p:spPr>
          <a:xfrm>
            <a:off x="1470966" y="5100584"/>
            <a:ext cx="9792787" cy="107668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26"/>
          <p:cNvSpPr/>
          <p:nvPr>
            <p:custDataLst>
              <p:tags r:id="rId12"/>
            </p:custDataLst>
          </p:nvPr>
        </p:nvSpPr>
        <p:spPr>
          <a:xfrm>
            <a:off x="925906" y="5100584"/>
            <a:ext cx="265577" cy="107668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27"/>
          <p:cNvSpPr txBox="1"/>
          <p:nvPr>
            <p:custDataLst>
              <p:tags r:id="rId13"/>
            </p:custDataLst>
          </p:nvPr>
        </p:nvSpPr>
        <p:spPr>
          <a:xfrm>
            <a:off x="1751357" y="5193611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培训目的：通过培训，让员工了解操作规程的定义和作用，提高员工的操作技能和素质，确保生产、服务的顺利进行。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培训的必要性</a:t>
            </a:r>
            <a:endParaRPr lang="zh-CN" altLang="en-US"/>
          </a:p>
        </p:txBody>
      </p:sp>
      <p:sp>
        <p:nvSpPr>
          <p:cNvPr id="1049056" name="对角圆角矩形 15"/>
          <p:cNvSpPr/>
          <p:nvPr>
            <p:custDataLst>
              <p:tags r:id="rId2"/>
            </p:custDataLst>
          </p:nvPr>
        </p:nvSpPr>
        <p:spPr>
          <a:xfrm>
            <a:off x="1355082" y="4056342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对角圆角矩形 16"/>
          <p:cNvSpPr/>
          <p:nvPr>
            <p:custDataLst>
              <p:tags r:id="rId3"/>
            </p:custDataLst>
          </p:nvPr>
        </p:nvSpPr>
        <p:spPr>
          <a:xfrm>
            <a:off x="1355082" y="3911242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直角三角形 17"/>
          <p:cNvSpPr/>
          <p:nvPr>
            <p:custDataLst>
              <p:tags r:id="rId4"/>
            </p:custDataLst>
          </p:nvPr>
        </p:nvSpPr>
        <p:spPr>
          <a:xfrm>
            <a:off x="1932155" y="3911908"/>
            <a:ext cx="86926" cy="14487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文本框 27"/>
          <p:cNvSpPr txBox="1"/>
          <p:nvPr>
            <p:custDataLst>
              <p:tags r:id="rId5"/>
            </p:custDataLst>
          </p:nvPr>
        </p:nvSpPr>
        <p:spPr>
          <a:xfrm>
            <a:off x="1969428" y="4067657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提高员工素质：通过培训，员工可以提升自己的技能和素质，更好地适应工作岗位的需求。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对角圆角矩形 52"/>
          <p:cNvSpPr/>
          <p:nvPr>
            <p:custDataLst>
              <p:tags r:id="rId6"/>
            </p:custDataLst>
          </p:nvPr>
        </p:nvSpPr>
        <p:spPr>
          <a:xfrm>
            <a:off x="1355082" y="1412591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对角圆角矩形 53"/>
          <p:cNvSpPr/>
          <p:nvPr>
            <p:custDataLst>
              <p:tags r:id="rId7"/>
            </p:custDataLst>
          </p:nvPr>
        </p:nvSpPr>
        <p:spPr>
          <a:xfrm>
            <a:off x="1355082" y="1266825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直角三角形 54"/>
          <p:cNvSpPr/>
          <p:nvPr>
            <p:custDataLst>
              <p:tags r:id="rId8"/>
            </p:custDataLst>
          </p:nvPr>
        </p:nvSpPr>
        <p:spPr>
          <a:xfrm>
            <a:off x="1932155" y="1267491"/>
            <a:ext cx="86926" cy="14487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文本框 56"/>
          <p:cNvSpPr txBox="1"/>
          <p:nvPr>
            <p:custDataLst>
              <p:tags r:id="rId9"/>
            </p:custDataLst>
          </p:nvPr>
        </p:nvSpPr>
        <p:spPr>
          <a:xfrm>
            <a:off x="1969428" y="1415919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提高工作效率：通过培训，员工可以更好地理解和执行流程改进操作规程，从而提高工作效率。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对角圆角矩形 5"/>
          <p:cNvSpPr/>
          <p:nvPr>
            <p:custDataLst>
              <p:tags r:id="rId10"/>
            </p:custDataLst>
          </p:nvPr>
        </p:nvSpPr>
        <p:spPr>
          <a:xfrm>
            <a:off x="1355082" y="2734467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6"/>
          <p:cNvSpPr/>
          <p:nvPr>
            <p:custDataLst>
              <p:tags r:id="rId11"/>
            </p:custDataLst>
          </p:nvPr>
        </p:nvSpPr>
        <p:spPr>
          <a:xfrm>
            <a:off x="1355082" y="2588701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7"/>
          <p:cNvSpPr/>
          <p:nvPr>
            <p:custDataLst>
              <p:tags r:id="rId12"/>
            </p:custDataLst>
          </p:nvPr>
        </p:nvSpPr>
        <p:spPr>
          <a:xfrm>
            <a:off x="1932155" y="2590032"/>
            <a:ext cx="86926" cy="14487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8"/>
          <p:cNvSpPr txBox="1"/>
          <p:nvPr>
            <p:custDataLst>
              <p:tags r:id="rId13"/>
            </p:custDataLst>
          </p:nvPr>
        </p:nvSpPr>
        <p:spPr>
          <a:xfrm>
            <a:off x="1969428" y="2745782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降低错误率：培训可以帮助员工避免因不熟悉操作规程而导致的错误，从而降低错误率。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9"/>
          <p:cNvSpPr/>
          <p:nvPr>
            <p:custDataLst>
              <p:tags r:id="rId14"/>
            </p:custDataLst>
          </p:nvPr>
        </p:nvSpPr>
        <p:spPr>
          <a:xfrm>
            <a:off x="1355082" y="5378884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10"/>
          <p:cNvSpPr/>
          <p:nvPr>
            <p:custDataLst>
              <p:tags r:id="rId15"/>
            </p:custDataLst>
          </p:nvPr>
        </p:nvSpPr>
        <p:spPr>
          <a:xfrm>
            <a:off x="1355082" y="5233118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11"/>
          <p:cNvSpPr/>
          <p:nvPr>
            <p:custDataLst>
              <p:tags r:id="rId16"/>
            </p:custDataLst>
          </p:nvPr>
        </p:nvSpPr>
        <p:spPr>
          <a:xfrm>
            <a:off x="1932155" y="5233783"/>
            <a:ext cx="86926" cy="14487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12"/>
          <p:cNvSpPr txBox="1"/>
          <p:nvPr>
            <p:custDataLst>
              <p:tags r:id="rId17"/>
            </p:custDataLst>
          </p:nvPr>
        </p:nvSpPr>
        <p:spPr>
          <a:xfrm>
            <a:off x="1969428" y="5389533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确保合规性：培训可以帮助员工了解并遵守相关的法规和规定，确保企业的合规性。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491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提高员工对流程改进的认识</a:t>
            </a:r>
            <a:endParaRPr lang="zh-CN" altLang="en-US"/>
          </a:p>
        </p:txBody>
      </p:sp>
      <p:sp>
        <p:nvSpPr>
          <p:cNvPr id="1049188" name="五边形 30"/>
          <p:cNvSpPr/>
          <p:nvPr>
            <p:custDataLst>
              <p:tags r:id="rId2"/>
            </p:custDataLst>
          </p:nvPr>
        </p:nvSpPr>
        <p:spPr>
          <a:xfrm>
            <a:off x="694799" y="3154317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燕尾形 36"/>
          <p:cNvSpPr/>
          <p:nvPr>
            <p:custDataLst>
              <p:tags r:id="rId3"/>
            </p:custDataLst>
          </p:nvPr>
        </p:nvSpPr>
        <p:spPr>
          <a:xfrm>
            <a:off x="3266599" y="3154317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2" name="燕尾形 37"/>
          <p:cNvSpPr/>
          <p:nvPr>
            <p:custDataLst>
              <p:tags r:id="rId4"/>
            </p:custDataLst>
          </p:nvPr>
        </p:nvSpPr>
        <p:spPr>
          <a:xfrm>
            <a:off x="8410200" y="3154317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燕尾形 38"/>
          <p:cNvSpPr/>
          <p:nvPr>
            <p:custDataLst>
              <p:tags r:id="rId5"/>
            </p:custDataLst>
          </p:nvPr>
        </p:nvSpPr>
        <p:spPr>
          <a:xfrm>
            <a:off x="5838399" y="3154317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6" name="文本框 3"/>
          <p:cNvSpPr txBox="1"/>
          <p:nvPr>
            <p:custDataLst>
              <p:tags r:id="rId6"/>
            </p:custDataLst>
          </p:nvPr>
        </p:nvSpPr>
        <p:spPr>
          <a:xfrm>
            <a:off x="3206729" y="4566030"/>
            <a:ext cx="3087201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讲解流程改进的基本概念和方法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文本框 6"/>
          <p:cNvSpPr txBox="1"/>
          <p:nvPr>
            <p:custDataLst>
              <p:tags r:id="rId7"/>
            </p:custDataLst>
          </p:nvPr>
        </p:nvSpPr>
        <p:spPr>
          <a:xfrm>
            <a:off x="694799" y="1526551"/>
            <a:ext cx="3087201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介绍流程改进的重要性和意义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文本框 7"/>
          <p:cNvSpPr txBox="1"/>
          <p:nvPr>
            <p:custDataLst>
              <p:tags r:id="rId8"/>
            </p:custDataLst>
          </p:nvPr>
        </p:nvSpPr>
        <p:spPr>
          <a:xfrm>
            <a:off x="5836664" y="1526551"/>
            <a:ext cx="3087201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分享成功的流程改进案例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文本框 8"/>
          <p:cNvSpPr txBox="1"/>
          <p:nvPr>
            <p:custDataLst>
              <p:tags r:id="rId9"/>
            </p:custDataLst>
          </p:nvPr>
        </p:nvSpPr>
        <p:spPr>
          <a:xfrm>
            <a:off x="8407597" y="4566030"/>
            <a:ext cx="3087201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鼓励员工积极参与流程改进工作，提出改进建议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掌握操作规程的制定和实施方法</a:t>
            </a:r>
            <a:endParaRPr lang="zh-CN" altLang="en-US"/>
          </a:p>
        </p:txBody>
      </p:sp>
      <p:sp>
        <p:nvSpPr>
          <p:cNvPr id="10492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02840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18"/>
          <p:cNvSpPr/>
          <p:nvPr>
            <p:custDataLst>
              <p:tags r:id="rId4"/>
            </p:custDataLst>
          </p:nvPr>
        </p:nvSpPr>
        <p:spPr>
          <a:xfrm>
            <a:off x="6435828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674459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03471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4"/>
          <p:cNvSpPr/>
          <p:nvPr>
            <p:custDataLst>
              <p:tags r:id="rId8"/>
            </p:custDataLst>
          </p:nvPr>
        </p:nvSpPr>
        <p:spPr>
          <a:xfrm>
            <a:off x="820989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67445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理解操作规程的重要性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学习操作规程的实施技巧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16090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46218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11"/>
          <p:cNvSpPr/>
          <p:nvPr>
            <p:custDataLst>
              <p:tags r:id="rId14"/>
            </p:custDataLst>
          </p:nvPr>
        </p:nvSpPr>
        <p:spPr>
          <a:xfrm>
            <a:off x="3700653" y="2316137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68770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4069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269563"/>
            <a:ext cx="800837" cy="220104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25"/>
          <p:cNvSpPr/>
          <p:nvPr>
            <p:custDataLst>
              <p:tags r:id="rId18"/>
            </p:custDataLst>
          </p:nvPr>
        </p:nvSpPr>
        <p:spPr>
          <a:xfrm>
            <a:off x="9170372" y="2340744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1231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39207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提高操作规程的执行效果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146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掌握操作规程的制定步骤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培养员工的问题解决能力</a:t>
            </a:r>
            <a:endParaRPr lang="zh-CN" altLang="en-US"/>
          </a:p>
        </p:txBody>
      </p:sp>
      <p:sp>
        <p:nvSpPr>
          <p:cNvPr id="1049312" name="对角圆角矩形 15"/>
          <p:cNvSpPr/>
          <p:nvPr>
            <p:custDataLst>
              <p:tags r:id="rId2"/>
            </p:custDataLst>
          </p:nvPr>
        </p:nvSpPr>
        <p:spPr>
          <a:xfrm>
            <a:off x="1355082" y="4056342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16"/>
          <p:cNvSpPr/>
          <p:nvPr>
            <p:custDataLst>
              <p:tags r:id="rId3"/>
            </p:custDataLst>
          </p:nvPr>
        </p:nvSpPr>
        <p:spPr>
          <a:xfrm>
            <a:off x="1355082" y="3911242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17"/>
          <p:cNvSpPr/>
          <p:nvPr>
            <p:custDataLst>
              <p:tags r:id="rId4"/>
            </p:custDataLst>
          </p:nvPr>
        </p:nvSpPr>
        <p:spPr>
          <a:xfrm>
            <a:off x="1932155" y="3911908"/>
            <a:ext cx="86926" cy="14487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27"/>
          <p:cNvSpPr txBox="1"/>
          <p:nvPr>
            <p:custDataLst>
              <p:tags r:id="rId5"/>
            </p:custDataLst>
          </p:nvPr>
        </p:nvSpPr>
        <p:spPr>
          <a:xfrm>
            <a:off x="1969428" y="4067657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培养员工的问题解决技巧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52"/>
          <p:cNvSpPr/>
          <p:nvPr>
            <p:custDataLst>
              <p:tags r:id="rId6"/>
            </p:custDataLst>
          </p:nvPr>
        </p:nvSpPr>
        <p:spPr>
          <a:xfrm>
            <a:off x="1355082" y="1412591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53"/>
          <p:cNvSpPr/>
          <p:nvPr>
            <p:custDataLst>
              <p:tags r:id="rId7"/>
            </p:custDataLst>
          </p:nvPr>
        </p:nvSpPr>
        <p:spPr>
          <a:xfrm>
            <a:off x="1355082" y="1266825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54"/>
          <p:cNvSpPr/>
          <p:nvPr>
            <p:custDataLst>
              <p:tags r:id="rId8"/>
            </p:custDataLst>
          </p:nvPr>
        </p:nvSpPr>
        <p:spPr>
          <a:xfrm>
            <a:off x="1932155" y="1267491"/>
            <a:ext cx="86926" cy="14487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56"/>
          <p:cNvSpPr txBox="1"/>
          <p:nvPr>
            <p:custDataLst>
              <p:tags r:id="rId9"/>
            </p:custDataLst>
          </p:nvPr>
        </p:nvSpPr>
        <p:spPr>
          <a:xfrm>
            <a:off x="1969428" y="1415919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提高员工的问题识别能力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5"/>
          <p:cNvSpPr/>
          <p:nvPr>
            <p:custDataLst>
              <p:tags r:id="rId10"/>
            </p:custDataLst>
          </p:nvPr>
        </p:nvSpPr>
        <p:spPr>
          <a:xfrm>
            <a:off x="1355082" y="2734467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6"/>
          <p:cNvSpPr/>
          <p:nvPr>
            <p:custDataLst>
              <p:tags r:id="rId11"/>
            </p:custDataLst>
          </p:nvPr>
        </p:nvSpPr>
        <p:spPr>
          <a:xfrm>
            <a:off x="1355082" y="2588701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7"/>
          <p:cNvSpPr/>
          <p:nvPr>
            <p:custDataLst>
              <p:tags r:id="rId12"/>
            </p:custDataLst>
          </p:nvPr>
        </p:nvSpPr>
        <p:spPr>
          <a:xfrm>
            <a:off x="1932155" y="2590032"/>
            <a:ext cx="86926" cy="14487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13"/>
            </p:custDataLst>
          </p:nvPr>
        </p:nvSpPr>
        <p:spPr>
          <a:xfrm>
            <a:off x="1969428" y="2745782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增强员工的问题分析能力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9"/>
          <p:cNvSpPr/>
          <p:nvPr>
            <p:custDataLst>
              <p:tags r:id="rId14"/>
            </p:custDataLst>
          </p:nvPr>
        </p:nvSpPr>
        <p:spPr>
          <a:xfrm>
            <a:off x="1355082" y="5378884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10"/>
          <p:cNvSpPr/>
          <p:nvPr>
            <p:custDataLst>
              <p:tags r:id="rId15"/>
            </p:custDataLst>
          </p:nvPr>
        </p:nvSpPr>
        <p:spPr>
          <a:xfrm>
            <a:off x="1355082" y="5233118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11"/>
          <p:cNvSpPr/>
          <p:nvPr>
            <p:custDataLst>
              <p:tags r:id="rId16"/>
            </p:custDataLst>
          </p:nvPr>
        </p:nvSpPr>
        <p:spPr>
          <a:xfrm>
            <a:off x="1932155" y="5233783"/>
            <a:ext cx="86926" cy="14487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12"/>
          <p:cNvSpPr txBox="1"/>
          <p:nvPr>
            <p:custDataLst>
              <p:tags r:id="rId17"/>
            </p:custDataLst>
          </p:nvPr>
        </p:nvSpPr>
        <p:spPr>
          <a:xfrm>
            <a:off x="1969428" y="5389533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提升员工的问题预防意识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培训内容</a:t>
            </a:r>
            <a:endParaRPr lang="zh-CN" altLang="en-US"/>
          </a:p>
        </p:txBody>
      </p:sp>
      <p:sp>
        <p:nvSpPr>
          <p:cNvPr id="10493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流程改进的基本概念和原则</a:t>
            </a:r>
            <a:endParaRPr lang="zh-CN" altLang="en-US"/>
          </a:p>
        </p:txBody>
      </p:sp>
      <p:sp>
        <p:nvSpPr>
          <p:cNvPr id="1049444" name="弧形 58"/>
          <p:cNvSpPr/>
          <p:nvPr>
            <p:custDataLst>
              <p:tags r:id="rId2"/>
            </p:custDataLst>
          </p:nvPr>
        </p:nvSpPr>
        <p:spPr>
          <a:xfrm>
            <a:off x="8078443" y="2014035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弧形 57"/>
          <p:cNvSpPr/>
          <p:nvPr>
            <p:custDataLst>
              <p:tags r:id="rId3"/>
            </p:custDataLst>
          </p:nvPr>
        </p:nvSpPr>
        <p:spPr>
          <a:xfrm>
            <a:off x="694799" y="2014035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椭圆 22"/>
          <p:cNvSpPr/>
          <p:nvPr>
            <p:custDataLst>
              <p:tags r:id="rId4"/>
            </p:custDataLst>
          </p:nvPr>
        </p:nvSpPr>
        <p:spPr>
          <a:xfrm>
            <a:off x="841435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椭圆 23"/>
          <p:cNvSpPr/>
          <p:nvPr>
            <p:custDataLst>
              <p:tags r:id="rId5"/>
            </p:custDataLst>
          </p:nvPr>
        </p:nvSpPr>
        <p:spPr>
          <a:xfrm>
            <a:off x="8794567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正文"/>
          <p:cNvSpPr txBox="1"/>
          <p:nvPr>
            <p:custDataLst>
              <p:tags r:id="rId6"/>
            </p:custDataLst>
          </p:nvPr>
        </p:nvSpPr>
        <p:spPr>
          <a:xfrm>
            <a:off x="886008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流程改进的方法：识别问题，分析原因，制定方案，实施改进，评估效果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54" name="椭圆 24"/>
          <p:cNvSpPr/>
          <p:nvPr>
            <p:custDataLst>
              <p:tags r:id="rId7"/>
            </p:custDataLst>
          </p:nvPr>
        </p:nvSpPr>
        <p:spPr>
          <a:xfrm>
            <a:off x="6019587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椭圆 25"/>
          <p:cNvSpPr/>
          <p:nvPr>
            <p:custDataLst>
              <p:tags r:id="rId8"/>
            </p:custDataLst>
          </p:nvPr>
        </p:nvSpPr>
        <p:spPr>
          <a:xfrm>
            <a:off x="639887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正文"/>
          <p:cNvSpPr txBox="1"/>
          <p:nvPr>
            <p:custDataLst>
              <p:tags r:id="rId9"/>
            </p:custDataLst>
          </p:nvPr>
        </p:nvSpPr>
        <p:spPr>
          <a:xfrm>
            <a:off x="646531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流程改进的原则：以客户需求为导向，以数据为基础，持续改进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椭圆 7"/>
          <p:cNvSpPr/>
          <p:nvPr>
            <p:custDataLst>
              <p:tags r:id="rId10"/>
            </p:custDataLst>
          </p:nvPr>
        </p:nvSpPr>
        <p:spPr>
          <a:xfrm>
            <a:off x="362481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椭圆 9"/>
          <p:cNvSpPr/>
          <p:nvPr>
            <p:custDataLst>
              <p:tags r:id="rId11"/>
            </p:custDataLst>
          </p:nvPr>
        </p:nvSpPr>
        <p:spPr>
          <a:xfrm>
            <a:off x="400410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正文"/>
          <p:cNvSpPr txBox="1"/>
          <p:nvPr>
            <p:custDataLst>
              <p:tags r:id="rId12"/>
            </p:custDataLst>
          </p:nvPr>
        </p:nvSpPr>
        <p:spPr>
          <a:xfrm>
            <a:off x="4070548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流程改进的目的：提高工作效率，降低成本，提高产品质量和服务质量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66" name="椭圆 5"/>
          <p:cNvSpPr/>
          <p:nvPr>
            <p:custDataLst>
              <p:tags r:id="rId13"/>
            </p:custDataLst>
          </p:nvPr>
        </p:nvSpPr>
        <p:spPr>
          <a:xfrm>
            <a:off x="957808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椭圆 4"/>
          <p:cNvSpPr/>
          <p:nvPr>
            <p:custDataLst>
              <p:tags r:id="rId14"/>
            </p:custDataLst>
          </p:nvPr>
        </p:nvSpPr>
        <p:spPr>
          <a:xfrm>
            <a:off x="1337096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正文"/>
          <p:cNvSpPr txBox="1"/>
          <p:nvPr>
            <p:custDataLst>
              <p:tags r:id="rId15"/>
            </p:custDataLst>
          </p:nvPr>
        </p:nvSpPr>
        <p:spPr>
          <a:xfrm>
            <a:off x="1403540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流程改进的定义：对现有流程进行优化和改进，以提高效率和效果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https://d.book118.com/078135127043006032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6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9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宋体</vt:lpstr>
      <vt:lpstr>Office Theme</vt:lpstr>
      <vt:lpstr>流程改进操作规程培训</vt:lpstr>
      <vt:lpstr>目录</vt:lpstr>
      <vt:lpstr>添加章节标题</vt:lpstr>
      <vt:lpstr>培训背景</vt:lpstr>
      <vt:lpstr>PowerPoint Presentation</vt:lpstr>
      <vt:lpstr>流程改进的重要性</vt:lpstr>
      <vt:lpstr>操作规程的定义和作用</vt:lpstr>
      <vt:lpstr>培训的必要性</vt:lpstr>
      <vt:lpstr>培训目标</vt:lpstr>
      <vt:lpstr>PowerPoint Presentation</vt:lpstr>
      <vt:lpstr>提高员工对流程改进的认识</vt:lpstr>
      <vt:lpstr>掌握操作规程的制定和实施方法</vt:lpstr>
      <vt:lpstr>培养员工的问题解决能力</vt:lpstr>
      <vt:lpstr>培训内容</vt:lpstr>
      <vt:lpstr>PowerPoint Presentation</vt:lpstr>
      <vt:lpstr>流程改进的基本概念和原则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2024-09-09T16:50:06.543</cp:lastPrinted>
  <dcterms:created xsi:type="dcterms:W3CDTF">2024-09-09T08:50:06Z</dcterms:created>
  <dcterms:modified xsi:type="dcterms:W3CDTF">2024-09-09T08:50:08Z</dcterms:modified>
</cp:coreProperties>
</file>