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2DD432-37BC-4636-8945-A275409F7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CDD7DF-9D8A-4A13-9370-DAE171176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556F46-0425-44F5-8839-97154E130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10F993-6497-4C4D-89D6-35A4DFE16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926210-7083-425A-8657-A9B806EC67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346078-335C-499C-A4BC-C960B44D4F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A39EB8-2B6B-4413-A653-565D8A00EC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8B52F6-94B6-4747-BBBC-D8A9016D5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C380E6-C923-4EFC-BE54-089924DE0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1954C-D3D3-45BE-8979-C9B11CB77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BE013-3D39-4349-8883-F15FB71A8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1776000" y="0"/>
            <a:ext cx="8640000" cy="6857999"/>
          </a:xfrm>
          <a:prstGeom prst="rect">
            <a:avLst/>
          </a:prstGeom>
          <a:gradFill rotWithShape="1">
            <a:gsLst>
              <a:gs pos="0">
                <a:schemeClr val="bg2">
                  <a:alpha val="100000"/>
                </a:schemeClr>
              </a:gs>
              <a:gs pos="60000">
                <a:schemeClr val="bg2">
                  <a:alpha val="0"/>
                </a:schemeClr>
              </a:gs>
            </a:gsLst>
            <a:path path="circle">
              <a:fillToRect l="50000" t="50000" r="50000" b="50000"/>
            </a:path>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2925900" y="2493367"/>
            <a:ext cx="6340197" cy="1421928"/>
          </a:xfrm>
        </p:spPr>
        <p:txBody>
          <a:bodyPr wrap="none" anchor="t">
            <a:spAutoFit/>
          </a:bodyPr>
          <a:lstStyle>
            <a:lvl1pPr lvl="0" algn="ctr" defTabSz="914400">
              <a:lnSpc>
                <a:spcPct val="90000"/>
              </a:lnSpc>
              <a:buNone/>
              <a:defRPr lang="zh-CN" sz="9600" b="0" i="0" spc="0">
                <a:solidFill>
                  <a:schemeClr val="tx1">
                    <a:alpha val="100000"/>
                  </a:schemeClr>
                </a:solidFill>
                <a:latin typeface="TencentSans W7"/>
                <a:ea typeface="TencentSans W7"/>
              </a:defRPr>
            </a:lvl1pPr>
          </a:lstStyle>
          <a:p>
            <a:r>
              <a:rPr lang="zh-CN"/>
              <a:t>主标题样式</a:t>
            </a:r>
            <a:endParaRPr lang="zh-CN" sz="9600" b="0" i="0" spc="0">
              <a:solidFill>
                <a:schemeClr val="bg1">
                  <a:alpha val="100000"/>
                </a:schemeClr>
              </a:solidFill>
              <a:latin typeface="TencentSans W7"/>
              <a:ea typeface="TencentSans W7"/>
            </a:endParaRPr>
          </a:p>
        </p:txBody>
      </p:sp>
      <p:sp>
        <p:nvSpPr>
          <p:cNvPr id="5" name="副标题 2"/>
          <p:cNvSpPr>
            <a:spLocks noGrp="1"/>
          </p:cNvSpPr>
          <p:nvPr>
            <p:ph type="subTitle" idx="1" hasCustomPrompt="1"/>
          </p:nvPr>
        </p:nvSpPr>
        <p:spPr>
          <a:xfrm>
            <a:off x="4734089" y="4162538"/>
            <a:ext cx="2723823" cy="397032"/>
          </a:xfrm>
        </p:spPr>
        <p:txBody>
          <a:bodyPr wrap="none">
            <a:spAutoFit/>
          </a:bodyPr>
          <a:lstStyle>
            <a:lvl1pPr marL="0" lvl="0" indent="0" algn="ctr" defTabSz="914400">
              <a:lnSpc>
                <a:spcPct val="90000"/>
              </a:lnSpc>
              <a:buFont typeface="Arial" pitchFamily="34" charset="0"/>
              <a:buNone/>
              <a:defRPr lang="zh-CN" sz="2200" b="1" i="0" spc="0">
                <a:solidFill>
                  <a:schemeClr val="tx1">
                    <a:alpha val="100000"/>
                  </a:schemeClr>
                </a:solidFill>
                <a:latin typeface="TencentSans W7"/>
                <a:ea typeface="TencentSans W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t>点击编辑副标题样式</a:t>
            </a:r>
            <a:endParaRPr lang="zh-CN" sz="2200" b="1" i="0" spc="0">
              <a:solidFill>
                <a:schemeClr val="bg1">
                  <a:alpha val="100000"/>
                </a:schemeClr>
              </a:solidFill>
              <a:latin typeface="TencentSans W7"/>
              <a:ea typeface="TencentSans W7"/>
            </a:endParaRPr>
          </a:p>
        </p:txBody>
      </p:sp>
      <p:sp>
        <p:nvSpPr>
          <p:cNvPr id="6" name="文本占位符 17"/>
          <p:cNvSpPr>
            <a:spLocks noGrp="1"/>
          </p:cNvSpPr>
          <p:nvPr>
            <p:ph type="body" sz="quarter" idx="10" hasCustomPrompt="1"/>
          </p:nvPr>
        </p:nvSpPr>
        <p:spPr>
          <a:xfrm>
            <a:off x="4080063" y="1471190"/>
            <a:ext cx="4031873" cy="923330"/>
          </a:xfrm>
        </p:spPr>
        <p:txBody>
          <a:bodyPr wrap="none" anchor="b">
            <a:spAutoFit/>
          </a:bodyPr>
          <a:lstStyle>
            <a:lvl1pPr marL="0" lvl="0" indent="0" algn="ctr" defTabSz="914400">
              <a:lnSpc>
                <a:spcPct val="90000"/>
              </a:lnSpc>
              <a:buFont typeface="Arial" pitchFamily="34" charset="0"/>
              <a:buNone/>
              <a:defRPr lang="zh-CN" sz="6000" b="0" i="0" spc="0">
                <a:solidFill>
                  <a:schemeClr val="tx1">
                    <a:alpha val="100000"/>
                  </a:schemeClr>
                </a:solidFill>
                <a:latin typeface="TencentSans W3"/>
                <a:ea typeface="TencentSans W3"/>
              </a:defRPr>
            </a:lvl1pPr>
          </a:lstStyle>
          <a:p>
            <a:r>
              <a:rPr lang="zh-CN"/>
              <a:t>主标题样式</a:t>
            </a:r>
            <a:endParaRPr lang="zh-CN" sz="6000" b="0" i="0" spc="0">
              <a:solidFill>
                <a:schemeClr val="bg1">
                  <a:alpha val="100000"/>
                </a:schemeClr>
              </a:solidFill>
              <a:latin typeface="TencentSans W3"/>
              <a:ea typeface="TencentSans W3"/>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a:gsLst>
            <a:gs pos="0">
              <a:schemeClr val="accent1"/>
            </a:gs>
            <a:gs pos="100000">
              <a:schemeClr val="accent2"/>
            </a:gs>
          </a:gsLst>
          <a:path path="circle">
            <a:fillToRect l="100000" t="100000"/>
          </a:path>
        </a:gradFill>
        <a:effectLst/>
      </p:bgPr>
    </p:bg>
    <p:spTree>
      <p:nvGrpSpPr>
        <p:cNvPr id="7" name=""/>
        <p:cNvGrpSpPr/>
        <p:nvPr/>
      </p:nvGrpSpPr>
      <p:grpSpPr>
        <a:xfrm>
          <a:off x="0" y="0"/>
          <a:ext cx="0" cy="0"/>
        </a:xfrm>
      </p:grpSpPr>
      <p:pic>
        <p:nvPicPr>
          <p:cNvPr id="8" name="图片 12"/>
          <p:cNvPicPr>
            <a:picLocks noChangeAspect="1"/>
          </p:cNvPicPr>
          <p:nvPr userDrawn="1"/>
        </p:nvPicPr>
        <p:blipFill>
          <a:blip r:embed="rId1"/>
          <a:stretch>
            <a:fillRect/>
          </a:stretch>
        </p:blipFill>
        <p:spPr>
          <a:xfrm>
            <a:off x="-3810000" y="0"/>
            <a:ext cx="12192000" cy="6858000"/>
          </a:xfrm>
          <a:prstGeom prst="rect">
            <a:avLst/>
          </a:prstGeom>
        </p:spPr>
      </p:pic>
      <p:sp>
        <p:nvSpPr>
          <p:cNvPr id="9" name="日期占位符 3"/>
          <p:cNvSpPr>
            <a:spLocks noGrp="1"/>
          </p:cNvSpPr>
          <p:nvPr>
            <p:ph type="dt" sz="half" idx="10" hasCustomPrompt="1"/>
          </p:nvPr>
        </p:nvSpPr>
        <p:spPr/>
        <p:txBody>
          <a:bodyPr/>
          <a:lstStyle>
            <a:lvl1pPr marL="0" lvl="0" algn="l" defTabSz="914400">
              <a:defRPr lang="zh-CN" sz="1200" b="0" i="0">
                <a:solidFill>
                  <a:schemeClr val="tx1">
                    <a:alpha val="100000"/>
                  </a:schemeClr>
                </a:solidFill>
                <a:latin typeface="Microsoft YaHei"/>
                <a:ea typeface="Microsoft YaHei"/>
              </a:defRPr>
            </a:lvl1pPr>
          </a:lstStyle>
          <a:p>
            <a:fld id="{50281522-3AB1-3541-90AB-7A631F5C75F8}" type="datetimeFigureOut">
              <a:rPr/>
              <a:t>2023/11/21</a:t>
            </a:fld>
            <a:endParaRPr lang="zh-CN" sz="1200" b="0" i="0">
              <a:solidFill>
                <a:schemeClr val="bg1">
                  <a:alpha val="100000"/>
                </a:schemeClr>
              </a:solidFill>
              <a:latin typeface="Microsoft YaHei"/>
              <a:ea typeface="Microsoft YaHei"/>
            </a:endParaRPr>
          </a:p>
        </p:txBody>
      </p:sp>
      <p:pic>
        <p:nvPicPr>
          <p:cNvPr id="10" name="图片 1"/>
          <p:cNvPicPr>
            <a:picLocks noChangeAspect="1"/>
          </p:cNvPicPr>
          <p:nvPr userDrawn="1"/>
        </p:nvPicPr>
        <p:blipFill>
          <a:blip r:embed="rId2">
            <a:alphaModFix amt="0"/>
          </a:blip>
          <a:stretch>
            <a:fillRect/>
          </a:stretch>
        </p:blipFill>
        <p:spPr>
          <a:xfrm>
            <a:off x="6096000" y="-1"/>
            <a:ext cx="6096000" cy="6858000"/>
          </a:xfrm>
          <a:prstGeom prst="rect">
            <a:avLst/>
          </a:prstGeom>
          <a:solidFill>
            <a:schemeClr val="bg2">
              <a:alpha val="100000"/>
            </a:schemeClr>
          </a:solidFill>
        </p:spPr>
      </p:pic>
      <p:sp>
        <p:nvSpPr>
          <p:cNvPr id="11"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lang="zh-CN">
              <a:solidFill>
                <a:schemeClr val="tx1">
                  <a:alpha val="100000"/>
                </a:schemeClr>
              </a:solidFill>
            </a:endParaRPr>
          </a:p>
        </p:txBody>
      </p:sp>
      <p:sp>
        <p:nvSpPr>
          <p:cNvPr id="12" name="灯片编号占位符 5"/>
          <p:cNvSpPr>
            <a:spLocks noGrp="1"/>
          </p:cNvSpPr>
          <p:nvPr>
            <p:ph type="sldNum" sz="quarter" idx="12" hasCustomPrompt="1"/>
          </p:nvPr>
        </p:nvSpPr>
        <p:spPr/>
        <p:txBody>
          <a:bodyPr/>
          <a:lstStyle>
            <a:lvl1pPr marL="0" lvl="0" algn="r" defTabSz="914400">
              <a:defRPr lang="zh-CN" sz="1200" b="0" i="0">
                <a:solidFill>
                  <a:schemeClr val="tx1">
                    <a:alpha val="100000"/>
                  </a:schemeClr>
                </a:solidFill>
                <a:latin typeface="Microsoft YaHei"/>
                <a:ea typeface="Microsoft YaHei"/>
              </a:defRPr>
            </a:lvl1pPr>
          </a:lstStyle>
          <a:p>
            <a:fld id="{419F402A-E1A9-C741-9EEF-1CF72A8557FF}" type="slidenum">
              <a:rPr/>
              <a:t>‹#›</a:t>
            </a:fld>
            <a:endParaRPr lang="zh-CN" sz="1200" b="0" i="0">
              <a:solidFill>
                <a:schemeClr val="bg1">
                  <a:alpha val="100000"/>
                </a:schemeClr>
              </a:solidFill>
              <a:latin typeface="Microsoft YaHei"/>
              <a:ea typeface="Microsoft YaHei"/>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80000">
              <a:schemeClr val="bg2">
                <a:alpha val="100000"/>
              </a:schemeClr>
            </a:gs>
            <a:gs pos="100000">
              <a:schemeClr val="accent1">
                <a:lumMod val="50000"/>
                <a:alpha val="100000"/>
              </a:schemeClr>
            </a:gs>
          </a:gsLst>
          <a:lin ang="16200000" scaled="1"/>
        </a:gradFill>
        <a:effectLst/>
      </p:bgPr>
    </p:bg>
    <p:spTree>
      <p:nvGrpSpPr>
        <p:cNvPr id="13" name=""/>
        <p:cNvGrpSpPr/>
        <p:nvPr/>
      </p:nvGrpSpPr>
      <p:grpSpPr>
        <a:xfrm>
          <a:off x="0" y="0"/>
          <a:ext cx="0" cy="0"/>
        </a:xfrm>
      </p:grpSpPr>
      <p:sp>
        <p:nvSpPr>
          <p:cNvPr id="14" name="日期占位符 2"/>
          <p:cNvSpPr>
            <a:spLocks noGrp="1"/>
          </p:cNvSpPr>
          <p:nvPr>
            <p:ph type="dt" sz="half" idx="10" hasCustomPrompt="1"/>
          </p:nvPr>
        </p:nvSpPr>
        <p:spPr/>
        <p:txBody>
          <a:bodyPr/>
          <a:lstStyle>
            <a:lvl1pPr marL="0" lvl="0" algn="l" defTabSz="914400">
              <a:defRPr lang="zh-CN" sz="1200" b="0" i="0">
                <a:solidFill>
                  <a:schemeClr val="tx1">
                    <a:alpha val="100000"/>
                  </a:schemeClr>
                </a:solidFill>
                <a:latin typeface="Microsoft YaHei"/>
                <a:ea typeface="Microsoft YaHei"/>
              </a:defRPr>
            </a:lvl1pPr>
          </a:lstStyle>
          <a:p>
            <a:fld id="{50281522-3AB1-3541-90AB-7A631F5C75F8}" type="datetimeFigureOut">
              <a:rPr/>
              <a:t>2023/11/21</a:t>
            </a:fld>
            <a:endParaRPr lang="zh-CN" sz="1200" b="0" i="0">
              <a:solidFill>
                <a:schemeClr val="bg1">
                  <a:alpha val="100000"/>
                </a:schemeClr>
              </a:solidFill>
              <a:latin typeface="Microsoft YaHei"/>
              <a:ea typeface="Microsoft YaHei"/>
            </a:endParaRPr>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lang="zh-CN">
              <a:solidFill>
                <a:schemeClr val="tx1">
                  <a:alpha val="100000"/>
                </a:schemeClr>
              </a:solidFill>
            </a:endParaRPr>
          </a:p>
        </p:txBody>
      </p:sp>
      <p:sp>
        <p:nvSpPr>
          <p:cNvPr id="16" name="灯片编号占位符 4"/>
          <p:cNvSpPr>
            <a:spLocks noGrp="1"/>
          </p:cNvSpPr>
          <p:nvPr>
            <p:ph type="sldNum" sz="quarter" idx="12" hasCustomPrompt="1"/>
          </p:nvPr>
        </p:nvSpPr>
        <p:spPr/>
        <p:txBody>
          <a:bodyPr/>
          <a:lstStyle>
            <a:lvl1pPr marL="0" lvl="0" algn="r" defTabSz="914400">
              <a:defRPr lang="zh-CN" sz="1200" b="0" i="0">
                <a:solidFill>
                  <a:schemeClr val="tx1">
                    <a:alpha val="100000"/>
                  </a:schemeClr>
                </a:solidFill>
                <a:latin typeface="Microsoft YaHei"/>
                <a:ea typeface="Microsoft YaHei"/>
              </a:defRPr>
            </a:lvl1pPr>
          </a:lstStyle>
          <a:p>
            <a:fld id="{419F402A-E1A9-C741-9EEF-1CF72A8557FF}" type="slidenum">
              <a:rPr/>
              <a:t>‹#›</a:t>
            </a:fld>
            <a:endParaRPr lang="zh-CN" sz="1200" b="0" i="0">
              <a:solidFill>
                <a:schemeClr val="bg1">
                  <a:alpha val="100000"/>
                </a:schemeClr>
              </a:solidFill>
              <a:latin typeface="Microsoft YaHei"/>
              <a:ea typeface="Microsoft YaHei"/>
            </a:endParaRPr>
          </a:p>
        </p:txBody>
      </p:sp>
      <p:sp>
        <p:nvSpPr>
          <p:cNvPr id="17" name=""/>
          <p:cNvSpPr txBox="1"/>
          <p:nvPr/>
        </p:nvSpPr>
        <p:spPr>
          <a:xfrm>
            <a:off x="2743200" y="1351429"/>
            <a:ext cx="1778000" cy="368300"/>
          </a:xfrm>
          <a:prstGeom prst="rect">
            <a:avLst/>
          </a:prstGeom>
          <a:ln w="6350">
            <a:prstDash val="soli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
          <p:cNvSpPr txBox="1"/>
          <p:nvPr/>
        </p:nvSpPr>
        <p:spPr>
          <a:xfrm>
            <a:off x="1764926" y="2097741"/>
            <a:ext cx="1778000" cy="368300"/>
          </a:xfrm>
          <a:prstGeom prst="rect">
            <a:avLst/>
          </a:prstGeom>
          <a:ln w="6350">
            <a:prstDash val="soli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
          <p:cNvSpPr txBox="1"/>
          <p:nvPr/>
        </p:nvSpPr>
        <p:spPr>
          <a:xfrm>
            <a:off x="1916206" y="1613647"/>
            <a:ext cx="1778000" cy="368300"/>
          </a:xfrm>
          <a:prstGeom prst="rect">
            <a:avLst/>
          </a:prstGeom>
          <a:ln w="12700">
            <a:prstDash val="solid"/>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
          <p:cNvSpPr txBox="1"/>
          <p:nvPr/>
        </p:nvSpPr>
        <p:spPr>
          <a:xfrm>
            <a:off x="4487956" y="2087656"/>
            <a:ext cx="1778000" cy="368300"/>
          </a:xfrm>
          <a:prstGeom prst="rect">
            <a:avLst/>
          </a:prstGeom>
          <a:ln w="6350">
            <a:prstDash val="soli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
          <p:cNvSpPr txBox="1"/>
          <p:nvPr/>
        </p:nvSpPr>
        <p:spPr>
          <a:xfrm>
            <a:off x="1230406" y="1169894"/>
            <a:ext cx="1778000" cy="368300"/>
          </a:xfrm>
          <a:prstGeom prst="rect">
            <a:avLst/>
          </a:prstGeom>
          <a:ln w="12700">
            <a:prstDash val="solid"/>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
          <p:cNvSpPr txBox="1"/>
          <p:nvPr/>
        </p:nvSpPr>
        <p:spPr>
          <a:xfrm>
            <a:off x="2057400" y="1341344"/>
            <a:ext cx="1778000" cy="368300"/>
          </a:xfrm>
          <a:prstGeom prst="rect">
            <a:avLst/>
          </a:prstGeom>
          <a:ln w="12700">
            <a:prstDash val="solid"/>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
          <p:cNvSpPr txBox="1"/>
          <p:nvPr/>
        </p:nvSpPr>
        <p:spPr>
          <a:xfrm>
            <a:off x="3882838" y="2037229"/>
            <a:ext cx="1778000" cy="368300"/>
          </a:xfrm>
          <a:prstGeom prst="rect">
            <a:avLst/>
          </a:prstGeom>
          <a:ln w="12700">
            <a:prstDash val="solid"/>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2">
            <a:alpha val="100000"/>
          </a:schemeClr>
        </a:solidFill>
        <a:effectLst/>
      </p:bgPr>
    </p:bg>
    <p:spTree>
      <p:nvGrpSpPr>
        <p:cNvPr id="24" name=""/>
        <p:cNvGrpSpPr/>
        <p:nvPr/>
      </p:nvGrpSpPr>
      <p:grpSpPr>
        <a:xfrm>
          <a:off x="0" y="0"/>
          <a:ext cx="0" cy="0"/>
        </a:xfrm>
      </p:grpSpPr>
      <p:sp>
        <p:nvSpPr>
          <p:cNvPr id="25" name="日期占位符 1"/>
          <p:cNvSpPr>
            <a:spLocks noGrp="1"/>
          </p:cNvSpPr>
          <p:nvPr>
            <p:ph type="dt" sz="half" idx="10" hasCustomPrompt="1"/>
          </p:nvPr>
        </p:nvSpPr>
        <p:spPr/>
        <p:txBody>
          <a:bodyPr/>
          <a:lstStyle>
            <a:lvl1pPr marL="0" lvl="0" algn="l" defTabSz="914400">
              <a:defRPr lang="zh-CN" sz="1200" b="0" i="0">
                <a:solidFill>
                  <a:schemeClr val="tx1">
                    <a:alpha val="100000"/>
                  </a:schemeClr>
                </a:solidFill>
                <a:latin typeface="Microsoft YaHei"/>
                <a:ea typeface="Microsoft YaHei"/>
              </a:defRPr>
            </a:lvl1pPr>
          </a:lstStyle>
          <a:p>
            <a:fld id="{50281522-3AB1-3541-90AB-7A631F5C75F8}" type="datetimeFigureOut">
              <a:rPr/>
              <a:t>2023/11/21</a:t>
            </a:fld>
            <a:endParaRPr lang="zh-CN" sz="1200" b="0" i="0">
              <a:solidFill>
                <a:schemeClr val="bg1">
                  <a:alpha val="100000"/>
                </a:schemeClr>
              </a:solidFill>
              <a:latin typeface="Microsoft YaHei"/>
              <a:ea typeface="Microsoft YaHei"/>
            </a:endParaRPr>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lang="zh-CN">
              <a:solidFill>
                <a:schemeClr val="tx1">
                  <a:alpha val="100000"/>
                </a:schemeClr>
              </a:solidFill>
            </a:endParaRPr>
          </a:p>
        </p:txBody>
      </p:sp>
      <p:sp>
        <p:nvSpPr>
          <p:cNvPr id="27" name="灯片编号占位符 3"/>
          <p:cNvSpPr>
            <a:spLocks noGrp="1"/>
          </p:cNvSpPr>
          <p:nvPr>
            <p:ph type="sldNum" sz="quarter" idx="12" hasCustomPrompt="1"/>
          </p:nvPr>
        </p:nvSpPr>
        <p:spPr/>
        <p:txBody>
          <a:bodyPr/>
          <a:lstStyle>
            <a:lvl1pPr marL="0" lvl="0" algn="r" defTabSz="914400">
              <a:defRPr lang="zh-CN" sz="1200" b="0" i="0">
                <a:solidFill>
                  <a:schemeClr val="tx1">
                    <a:alpha val="100000"/>
                  </a:schemeClr>
                </a:solidFill>
                <a:latin typeface="Microsoft YaHei"/>
                <a:ea typeface="Microsoft YaHei"/>
              </a:defRPr>
            </a:lvl1pPr>
          </a:lstStyle>
          <a:p>
            <a:fld id="{419F402A-E1A9-C741-9EEF-1CF72A8557FF}" type="slidenum">
              <a:rPr/>
              <a:t>‹#›</a:t>
            </a:fld>
            <a:endParaRPr lang="zh-CN" sz="1200" b="0" i="0">
              <a:solidFill>
                <a:schemeClr val="bg1">
                  <a:alpha val="100000"/>
                </a:schemeClr>
              </a:solidFill>
              <a:latin typeface="Microsoft YaHei"/>
              <a:ea typeface="Microsoft YaHei"/>
            </a:endParaRPr>
          </a:p>
        </p:txBody>
      </p:sp>
      <p:sp>
        <p:nvSpPr>
          <p:cNvPr id="28" name=""/>
          <p:cNvSpPr txBox="1"/>
          <p:nvPr/>
        </p:nvSpPr>
        <p:spPr>
          <a:xfrm>
            <a:off x="2460812" y="2027144"/>
            <a:ext cx="1778000" cy="368300"/>
          </a:xfrm>
          <a:prstGeom prst="rect">
            <a:avLst/>
          </a:prstGeom>
          <a:ln w="6350">
            <a:prstDash val="soli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9" name=""/>
        <p:cNvGrpSpPr/>
        <p:nvPr/>
      </p:nvGrpSpPr>
      <p:grpSpPr>
        <a:xfrm>
          <a:off x="0" y="0"/>
          <a:ext cx="0" cy="0"/>
        </a:xfrm>
      </p:grpSpPr>
      <p:pic>
        <p:nvPicPr>
          <p:cNvPr id="30" name="图片 5"/>
          <p:cNvPicPr>
            <a:picLocks noChangeAspect="1"/>
          </p:cNvPicPr>
          <p:nvPr userDrawn="1"/>
        </p:nvPicPr>
        <p:blipFill>
          <a:blip r:embed="rId1"/>
          <a:stretch>
            <a:fillRect/>
          </a:stretch>
        </p:blipFill>
        <p:spPr>
          <a:xfrm>
            <a:off x="0" y="-1"/>
            <a:ext cx="12192000" cy="6858000"/>
          </a:xfrm>
          <a:prstGeom prst="rect">
            <a:avLst/>
          </a:prstGeom>
        </p:spPr>
      </p:pic>
      <p:pic>
        <p:nvPicPr>
          <p:cNvPr id="31" name="图片 1"/>
          <p:cNvPicPr>
            <a:picLocks noChangeAspect="1"/>
          </p:cNvPicPr>
          <p:nvPr userDrawn="1"/>
        </p:nvPicPr>
        <p:blipFill>
          <a:blip r:embed="rId2">
            <a:alphaModFix amt="0"/>
          </a:blip>
          <a:stretch>
            <a:fillRect/>
          </a:stretch>
        </p:blipFill>
        <p:spPr>
          <a:xfrm>
            <a:off x="1775267" y="-1"/>
            <a:ext cx="8641466" cy="7715250"/>
          </a:xfrm>
          <a:prstGeom prst="rect">
            <a:avLst/>
          </a:prstGeom>
          <a:gradFill flip="none" rotWithShape="1">
            <a:gsLst>
              <a:gs pos="0">
                <a:schemeClr val="bg2">
                  <a:alpha val="100000"/>
                </a:schemeClr>
              </a:gs>
              <a:gs pos="60000">
                <a:schemeClr val="bg2">
                  <a:alpha val="0"/>
                </a:schemeClr>
              </a:gs>
            </a:gsLst>
            <a:path path="circle">
              <a:fillToRect l="50000" t="50000" r="50000" b="50000"/>
            </a:path>
          </a:gradFill>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1">
            <a:alpha val="100000"/>
          </a:schemeClr>
        </a:solidFill>
      </p:bgPr>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lang="zh-CN"/>
              <a:t>单击此处编辑母版标题样式</a:t>
            </a:r>
            <a:endParaRPr lang="zh-CN" sz="4400" b="0" i="0">
              <a:solidFill>
                <a:schemeClr val="tx1">
                  <a:alpha val="100000"/>
                </a:schemeClr>
              </a:solidFill>
              <a:latin typeface="Microsoft YaHei"/>
              <a:ea typeface="Microsoft YaHei"/>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r>
              <a:rPr lang="zh-CN"/>
              <a:t>单击此处编辑母版文本样式</a:t>
            </a:r>
            <a:endParaRPr lang="zh-CN" sz="2800" b="0" i="0">
              <a:solidFill>
                <a:schemeClr val="tx1">
                  <a:alpha val="100000"/>
                </a:schemeClr>
              </a:solidFill>
              <a:latin typeface="Microsoft YaHei"/>
              <a:ea typeface="Microsoft YaHei"/>
            </a:endParaRPr>
          </a:p>
          <a:p>
            <a:pPr marL="685800" lvl="1" indent="-228600" algn="l" defTabSz="914400">
              <a:lnSpc>
                <a:spcPct val="90000"/>
              </a:lnSpc>
              <a:spcBef>
                <a:spcPts val="500"/>
              </a:spcBef>
              <a:buFont typeface="Arial" pitchFamily="34" charset="0"/>
              <a:buChar char="•"/>
              <a:defRPr lang="zh-CN" sz="2400" b="0" i="0">
                <a:solidFill>
                  <a:schemeClr val="bg1">
                    <a:alpha val="100000"/>
                  </a:schemeClr>
                </a:solidFill>
                <a:latin typeface="腾讯体 W7" panose="020b0a04020102020204"/>
                <a:ea typeface="腾讯体 W7" panose="020b0a04020102020204"/>
              </a:defRPr>
            </a:pPr>
            <a:r>
              <a:rPr lang="zh-CN"/>
              <a:t>二级</a:t>
            </a:r>
            <a:endParaRPr lang="zh-CN" sz="2400" b="0" i="0">
              <a:solidFill>
                <a:schemeClr val="tx1">
                  <a:alpha val="100000"/>
                </a:schemeClr>
              </a:solidFill>
              <a:latin typeface="Microsoft YaHei"/>
              <a:ea typeface="Microsoft YaHei"/>
            </a:endParaRPr>
          </a:p>
          <a:p>
            <a:pPr marL="1143000" lvl="2" indent="-228600" algn="l" defTabSz="914400">
              <a:lnSpc>
                <a:spcPct val="90000"/>
              </a:lnSpc>
              <a:spcBef>
                <a:spcPts val="500"/>
              </a:spcBef>
              <a:buFont typeface="Arial" pitchFamily="34" charset="0"/>
              <a:buChar char="•"/>
              <a:defRPr lang="zh-CN" sz="2000" b="0" i="0">
                <a:solidFill>
                  <a:schemeClr val="bg1">
                    <a:alpha val="100000"/>
                  </a:schemeClr>
                </a:solidFill>
                <a:latin typeface="腾讯体 W7" panose="020b0a04020102020204"/>
                <a:ea typeface="腾讯体 W7" panose="020b0a04020102020204"/>
              </a:defRPr>
            </a:pPr>
            <a:r>
              <a:rPr lang="zh-CN"/>
              <a:t>三级</a:t>
            </a:r>
            <a:endParaRPr lang="zh-CN" sz="2000" b="0" i="0">
              <a:solidFill>
                <a:schemeClr val="tx1">
                  <a:alpha val="100000"/>
                </a:schemeClr>
              </a:solidFill>
              <a:latin typeface="Microsoft YaHei"/>
              <a:ea typeface="Microsoft YaHei"/>
            </a:endParaRPr>
          </a:p>
          <a:p>
            <a:pPr marL="1600200" lvl="3" indent="-228600" algn="l" defTabSz="914400">
              <a:lnSpc>
                <a:spcPct val="90000"/>
              </a:lnSpc>
              <a:spcBef>
                <a:spcPts val="500"/>
              </a:spcBef>
              <a:buFont typeface="Arial" pitchFamily="34" charset="0"/>
              <a:buChar char="•"/>
              <a:defRPr lang="zh-CN" sz="1800" b="0" i="0">
                <a:solidFill>
                  <a:schemeClr val="bg1">
                    <a:alpha val="100000"/>
                  </a:schemeClr>
                </a:solidFill>
                <a:latin typeface="腾讯体 W7" panose="020b0a04020102020204"/>
                <a:ea typeface="腾讯体 W7" panose="020b0a04020102020204"/>
              </a:defRPr>
            </a:pPr>
            <a:r>
              <a:rPr lang="zh-CN"/>
              <a:t>四级</a:t>
            </a:r>
            <a:endParaRPr lang="zh-CN" sz="1800" b="0" i="0">
              <a:solidFill>
                <a:schemeClr val="tx1">
                  <a:alpha val="100000"/>
                </a:schemeClr>
              </a:solidFill>
              <a:latin typeface="Microsoft YaHei"/>
              <a:ea typeface="Microsoft YaHei"/>
            </a:endParaRPr>
          </a:p>
          <a:p>
            <a:pPr marL="2057400" lvl="4" indent="-228600" algn="l" defTabSz="914400">
              <a:lnSpc>
                <a:spcPct val="90000"/>
              </a:lnSpc>
              <a:spcBef>
                <a:spcPts val="500"/>
              </a:spcBef>
              <a:buFont typeface="Arial" pitchFamily="34" charset="0"/>
              <a:buChar char="•"/>
              <a:defRPr lang="zh-CN" sz="1800" b="0" i="0">
                <a:solidFill>
                  <a:schemeClr val="bg1">
                    <a:alpha val="100000"/>
                  </a:schemeClr>
                </a:solidFill>
                <a:latin typeface="腾讯体 W7" panose="020b0a04020102020204"/>
                <a:ea typeface="腾讯体 W7" panose="020b0a04020102020204"/>
              </a:defRPr>
            </a:pPr>
            <a:r>
              <a:rPr lang="zh-CN"/>
              <a:t>五级</a:t>
            </a:r>
            <a:endParaRPr lang="zh-CN" sz="1800" b="0" i="0">
              <a:solidFill>
                <a:schemeClr val="tx1">
                  <a:alpha val="100000"/>
                </a:schemeClr>
              </a:solidFill>
              <a:latin typeface="Microsoft YaHei"/>
              <a:ea typeface="Microsoft YaHei"/>
            </a:endParaRPr>
          </a:p>
        </p:txBody>
      </p:sp>
      <p:sp>
        <p:nvSpPr>
          <p:cNvPr id="4" name="日期占位符 3"/>
          <p:cNvSpPr>
            <a:spLocks noGrp="1"/>
          </p:cNvSpPr>
          <p:nvPr>
            <p:ph type="dt" sz="half" idx="2" hasCustomPrompt="1"/>
          </p:nvPr>
        </p:nvSpPr>
        <p:spPr>
          <a:xfrm>
            <a:off x="838200" y="6356350"/>
            <a:ext cx="2743200" cy="365125"/>
          </a:xfrm>
          <a:prstGeom prst="rect">
            <a:avLst/>
          </a:prstGeom>
        </p:spPr>
        <p:txBody>
          <a:bodyPr vert="horz" lIns="91440" tIns="45720" rIns="91440" bIns="45720" rtlCol="0" anchor="ctr"/>
          <a:lstStyle>
            <a:defPPr>
              <a:defRPr lang="zh-CN"/>
            </a:defPPr>
            <a:lvl1pPr marL="0" lvl="0" algn="l" defTabSz="914400" rtl="0" eaLnBrk="1" latinLnBrk="0" hangingPunct="1">
              <a:defRPr lang="zh-CN" sz="1200" b="0" i="0" kern="1200">
                <a:solidFill>
                  <a:schemeClr val="bg1">
                    <a:alpha val="100000"/>
                  </a:schemeClr>
                </a:solidFill>
                <a:latin typeface="腾讯体 W7" panose="020b0a04020102020204"/>
                <a:ea typeface="腾讯体 W7" panose="020b0a04020102020204"/>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lang="zh-CN" sz="1200" b="0" i="0">
              <a:solidFill>
                <a:schemeClr val="tx1">
                  <a:alpha val="100000"/>
                </a:schemeClr>
              </a:solidFill>
              <a:latin typeface="Microsoft YaHei"/>
              <a:ea typeface="Microsoft YaHei"/>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solidFill>
                <a:schemeClr val="bg1">
                  <a:alpha val="100000"/>
                </a:schemeClr>
              </a:solidFill>
              <a:latin typeface="腾讯体 W7" panose="020b0a04020102020204"/>
              <a:ea typeface="腾讯体 W7" panose="020b0a04020102020204"/>
            </a:endParaRPr>
          </a:p>
        </p:txBody>
      </p:sp>
      <p:sp>
        <p:nvSpPr>
          <p:cNvPr id="6" name="灯片编号占位符 5"/>
          <p:cNvSpPr>
            <a:spLocks noGrp="1"/>
          </p:cNvSpPr>
          <p:nvPr>
            <p:ph type="sldNum" sz="quarter" idx="4" hasCustomPrompt="1"/>
          </p:nvPr>
        </p:nvSpPr>
        <p:spPr>
          <a:xfrm>
            <a:off x="8610600" y="6356350"/>
            <a:ext cx="2743200" cy="365125"/>
          </a:xfrm>
          <a:prstGeom prst="rect">
            <a:avLst/>
          </a:prstGeom>
        </p:spPr>
        <p:txBody>
          <a:bodyPr vert="horz" lIns="91440" tIns="45720" rIns="91440" bIns="45720" rtlCol="0" anchor="ctr"/>
          <a:lstStyle>
            <a:defPPr>
              <a:defRPr lang="zh-CN"/>
            </a:defPPr>
            <a:lvl1pPr marL="0" lvl="0" algn="r" defTabSz="914400" rtl="0" eaLnBrk="1" latinLnBrk="0" hangingPunct="1">
              <a:defRPr lang="zh-CN" sz="1200" b="0" i="0" kern="1200">
                <a:solidFill>
                  <a:schemeClr val="bg1">
                    <a:alpha val="100000"/>
                  </a:schemeClr>
                </a:solidFill>
                <a:latin typeface="腾讯体 W7" panose="020b0a04020102020204"/>
                <a:ea typeface="腾讯体 W7" panose="020b0a04020102020204"/>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lang="zh-CN" sz="1200" b="0" i="0">
              <a:solidFill>
                <a:schemeClr val="tx1">
                  <a:alpha val="100000"/>
                </a:schemeClr>
              </a:solidFill>
              <a:latin typeface="Microsoft YaHei"/>
              <a:ea typeface="Microsoft YaHei"/>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lvl="0" algn="l" defTabSz="914400">
        <a:lnSpc>
          <a:spcPct val="90000"/>
        </a:lnSpc>
        <a:spcBef>
          <a:spcPct val="0"/>
        </a:spcBef>
        <a:buNone/>
        <a:defRPr lang="zh-CN" sz="4400" b="0" i="0">
          <a:solidFill>
            <a:schemeClr val="bg1">
              <a:alpha val="100000"/>
            </a:schemeClr>
          </a:solidFill>
          <a:latin typeface="腾讯体 W7" panose="020b0a04020102020204"/>
          <a:ea typeface="腾讯体 W7" panose="020b0a04020102020204"/>
        </a:defRPr>
      </a:lvl1pPr>
    </p:titleStyle>
    <p:bodyStyle>
      <a:lvl1pPr marL="228600" lvl="0" indent="-228600" algn="l" defTabSz="914400">
        <a:lnSpc>
          <a:spcPct val="90000"/>
        </a:lnSpc>
        <a:spcBef>
          <a:spcPts val="1000"/>
        </a:spcBef>
        <a:buFont typeface="Arial" pitchFamily="34" charset="0"/>
        <a:buChar char="•"/>
        <a:defRPr lang="zh-CN" sz="2800" b="0" i="0">
          <a:solidFill>
            <a:schemeClr val="bg1">
              <a:alpha val="100000"/>
            </a:schemeClr>
          </a:solidFill>
          <a:latin typeface="腾讯体 W7" panose="020b0a04020102020204"/>
          <a:ea typeface="腾讯体 W7" panose="020b0a04020102020204"/>
        </a:defRPr>
      </a:lvl1pPr>
      <a:lvl2pPr marL="685800" lvl="1" indent="-228600" algn="l" defTabSz="914400">
        <a:lnSpc>
          <a:spcPct val="90000"/>
        </a:lnSpc>
        <a:spcBef>
          <a:spcPts val="500"/>
        </a:spcBef>
        <a:buFont typeface="Arial" pitchFamily="34" charset="0"/>
        <a:buChar char="•"/>
        <a:defRPr lang="zh-CN" sz="2400" b="0" i="0">
          <a:solidFill>
            <a:schemeClr val="bg1">
              <a:alpha val="100000"/>
            </a:schemeClr>
          </a:solidFill>
          <a:latin typeface="腾讯体 W7" panose="020b0a04020102020204"/>
          <a:ea typeface="腾讯体 W7" panose="020b0a04020102020204"/>
        </a:defRPr>
      </a:lvl2pPr>
      <a:lvl3pPr marL="1143000" lvl="2" indent="-228600" algn="l" defTabSz="914400">
        <a:lnSpc>
          <a:spcPct val="90000"/>
        </a:lnSpc>
        <a:spcBef>
          <a:spcPts val="500"/>
        </a:spcBef>
        <a:buFont typeface="Arial" pitchFamily="34" charset="0"/>
        <a:buChar char="•"/>
        <a:defRPr lang="zh-CN" sz="2000" b="0" i="0">
          <a:solidFill>
            <a:schemeClr val="bg1">
              <a:alpha val="100000"/>
            </a:schemeClr>
          </a:solidFill>
          <a:latin typeface="腾讯体 W7" panose="020b0a04020102020204"/>
          <a:ea typeface="腾讯体 W7" panose="020b0a04020102020204"/>
        </a:defRPr>
      </a:lvl3pPr>
      <a:lvl4pPr marL="1600200" lvl="3" indent="-228600" algn="l" defTabSz="914400">
        <a:lnSpc>
          <a:spcPct val="90000"/>
        </a:lnSpc>
        <a:spcBef>
          <a:spcPts val="500"/>
        </a:spcBef>
        <a:buFont typeface="Arial" pitchFamily="34" charset="0"/>
        <a:buChar char="•"/>
        <a:defRPr lang="zh-CN" sz="1800" b="0" i="0">
          <a:solidFill>
            <a:schemeClr val="bg1">
              <a:alpha val="100000"/>
            </a:schemeClr>
          </a:solidFill>
          <a:latin typeface="腾讯体 W7" panose="020b0a04020102020204"/>
          <a:ea typeface="腾讯体 W7" panose="020b0a04020102020204"/>
        </a:defRPr>
      </a:lvl4pPr>
      <a:lvl5pPr marL="2057400" lvl="4" indent="-228600" algn="l" defTabSz="914400">
        <a:lnSpc>
          <a:spcPct val="90000"/>
        </a:lnSpc>
        <a:spcBef>
          <a:spcPts val="500"/>
        </a:spcBef>
        <a:buFont typeface="Arial" pitchFamily="34" charset="0"/>
        <a:buChar char="•"/>
        <a:defRPr lang="zh-CN" sz="1800" b="0" i="0">
          <a:solidFill>
            <a:schemeClr val="bg1">
              <a:alpha val="100000"/>
            </a:schemeClr>
          </a:solidFill>
          <a:latin typeface="腾讯体 W7" panose="020b0a04020102020204"/>
          <a:ea typeface="腾讯体 W7" panose="020b0a04020102020204"/>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0301201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混杂复合材料研究进展与应用\n## 1.混杂复合材料的基本概念与原理\n### 1.1混杂复合材料的定义与组成\n### 1.2混杂复合材料的增强机理\n### 1.3混杂复合材料的设计原则与方法\n## 2.混杂复合材料的种类与特点\n### 2.1聚合物基混杂复合材料\n### 2.2金属基混杂复合材料\n### 2.3陶瓷基混杂复合材料\n## 3.混杂复合材料的制备技术\n### 3.1熔融法制备混杂复合材料\n### 3.2溶液法制备混杂复合材料\n### 3.3粉末冶金法制备混杂复合材料\n## 4.混杂复合材料的性能测试与评估\n### 4.1力学性能测试\n### 4.2热性能测试\n### 4.3耐久性能测试\n## 5.混杂复合材料的应用领域与前景\n### 5.1航空航天领域的应用\n### 5.2汽车制造领域的应用\n### 5.3建筑领域的应用\n### 5.4混杂复合材料的发展趋势与挑战\n&quot;,&quot;templateId&quot;:&quot;rip96cw6o7yyfqkqihdqp7wzi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347317"/>
            <a:ext cx="11055350" cy="1555750"/>
          </a:xfrm>
          <a:effectLst>
            <a:outerShdw blurRad="389427" dist="50800" dir="5400000" algn="ctr" rotWithShape="0">
              <a:schemeClr val="tx2"/>
            </a:outerShdw>
          </a:effectLst>
        </p:spPr>
        <p:txBody>
          <a:bodyPr vert="horz" wrap="square" lIns="91440" tIns="45720" rIns="91440" bIns="45720" anchor="b">
            <a:spAutoFit/>
          </a:bodyPr>
          <a:lstStyle/>
          <a:p>
            <a:pPr>
              <a:lnSpc>
                <a:spcPct val="100000"/>
              </a:lnSpc>
              <a:buNone/>
            </a:pPr>
            <a:r>
              <a:rPr lang="zh-CN" sz="5900">
                <a:latin typeface="腾讯体 W7" panose="020b0a04020102020204"/>
                <a:ea typeface="腾讯体 W7" panose="020b0a04020102020204"/>
              </a:rPr>
              <a:t>混杂复合材料研究进展与应用</a:t>
            </a:r>
            <a:endParaRPr/>
          </a:p>
        </p:txBody>
      </p:sp>
      <p:sp>
        <p:nvSpPr>
          <p:cNvPr id="3" name="副标题 2"/>
          <p:cNvSpPr>
            <a:spLocks noGrp="1"/>
          </p:cNvSpPr>
          <p:nvPr>
            <p:ph type="subTitle" idx="1"/>
          </p:nvPr>
        </p:nvSpPr>
        <p:spPr>
          <a:xfrm>
            <a:off x="4010026" y="4162538"/>
            <a:ext cx="4171950" cy="393700"/>
          </a:xfrm>
          <a:effectLst>
            <a:outerShdw blurRad="389427" dist="50800" dir="5400000" algn="ctr" rotWithShape="0">
              <a:schemeClr val="tx2"/>
            </a:outerShdw>
          </a:effectLst>
        </p:spPr>
        <p:txBody>
          <a:bodyPr/>
          <a:lstStyle/>
          <a:p>
            <a:r>
              <a:rPr lang="en-US">
                <a:latin typeface="腾讯体 W7" panose="020b0a04020102020204"/>
                <a:ea typeface="腾讯体 W7" panose="020b0a04020102020204"/>
              </a:rPr>
              <a:t> </a:t>
            </a:r>
            <a:endParaRPr lang="zh-CN" sz="2400" spc="300"/>
          </a:p>
        </p:txBody>
      </p:sp>
      <p:cxnSp>
        <p:nvCxnSpPr>
          <p:cNvPr id="4" name="Tencent"/>
          <p:cNvCxnSpPr/>
          <p:nvPr/>
        </p:nvCxnSpPr>
        <p:spPr>
          <a:xfrm>
            <a:off x="2925902" y="4011560"/>
            <a:ext cx="6340197" cy="0"/>
          </a:xfrm>
          <a:prstGeom prst="line">
            <a:avLst/>
          </a:prstGeom>
          <a:ln w="12700">
            <a:solidFill>
              <a:schemeClr val="accent2">
                <a:alpha val="8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10083801" y="6094182"/>
            <a:ext cx="1536700" cy="412750"/>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sz="1400" b="1" spc="80">
                <a:solidFill>
                  <a:schemeClr val="accent2">
                    <a:alpha val="100000"/>
                  </a:schemeClr>
                </a:solidFill>
                <a:effectLst/>
                <a:latin typeface="腾讯体 W7" panose="020b0a04020102020204"/>
                <a:ea typeface="腾讯体 W7" panose="020b0a04020102020204"/>
              </a:rPr>
              <a:t> </a:t>
            </a:r>
            <a:endParaRPr lang="en-US" sz="1400" b="1" spc="80">
              <a:solidFill>
                <a:schemeClr val="accent2">
                  <a:alpha val="100000"/>
                </a:schemeClr>
              </a:solidFill>
              <a:latin typeface="TencentSans W7"/>
              <a:ea typeface="TencentSans W7"/>
            </a:endParaRPr>
          </a:p>
        </p:txBody>
      </p:sp>
      <p:sp>
        <p:nvSpPr>
          <p:cNvPr id="6" name="文本占位符 20"/>
          <p:cNvSpPr txBox="1"/>
          <p:nvPr/>
        </p:nvSpPr>
        <p:spPr>
          <a:xfrm>
            <a:off x="571499" y="6094182"/>
            <a:ext cx="1885950" cy="412750"/>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gs>
            <a:gs pos="100000">
              <a:schemeClr val="accent2"/>
            </a:gs>
          </a:gsLst>
          <a:path path="circle">
            <a:fillToRect l="100000" t="100000"/>
          </a:path>
        </a:gradFill>
        <a:effectLst/>
      </p:bgPr>
    </p:bg>
    <p:spTree>
      <p:nvGrpSpPr>
        <p:cNvPr id="63" name="" descr="{&quot;isTemplate&quot;:true,&quot;type&quot;:2}"/>
        <p:cNvGrpSpPr/>
        <p:nvPr/>
      </p:nvGrpSpPr>
      <p:grpSpPr>
        <a:xfrm>
          <a:off x="0" y="0"/>
          <a:ext cx="0" cy="0"/>
        </a:xfrm>
      </p:grpSpPr>
      <p:sp>
        <p:nvSpPr>
          <p:cNvPr id="64" name="标题 1" descr="{&quot;isTemplate&quot;:true,&quot;type&quot;:&quot;title&quot;,&quot;canOmit&quot;:false,&quot;range&quot;:0}"/>
          <p:cNvSpPr>
            <a:spLocks noGrp="1"/>
          </p:cNvSpPr>
          <p:nvPr>
            <p:ph type="title" idx="4294967295"/>
          </p:nvPr>
        </p:nvSpPr>
        <p:spPr>
          <a:xfrm>
            <a:off x="6790481" y="5190130"/>
            <a:ext cx="5200650" cy="749300"/>
          </a:xfrm>
        </p:spPr>
        <p:txBody>
          <a:bodyPr vert="horz" wrap="square" lIns="91440" tIns="45720" rIns="91440" bIns="45720" anchor="t">
            <a:spAutoFit/>
          </a:bodyPr>
          <a:lstStyle/>
          <a:p>
            <a:r>
              <a:rPr lang="zh-CN" sz="4800" b="1" spc="300">
                <a:solidFill>
                  <a:schemeClr val="tx1">
                    <a:alpha val="100000"/>
                  </a:schemeClr>
                </a:solidFill>
                <a:latin typeface="腾讯体 W7" panose="020b0a04020102020204"/>
                <a:ea typeface="腾讯体 W7" panose="020b0a04020102020204"/>
              </a:rPr>
              <a:t>混杂复合材料的基本概念与原理</a:t>
            </a:r>
            <a:endParaRPr/>
          </a:p>
        </p:txBody>
      </p:sp>
      <p:sp>
        <p:nvSpPr>
          <p:cNvPr id="65" name="标题 1"/>
          <p:cNvSpPr txBox="1"/>
          <p:nvPr/>
        </p:nvSpPr>
        <p:spPr>
          <a:xfrm>
            <a:off x="6790481" y="3833631"/>
            <a:ext cx="1276350" cy="107950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200" b="1" spc="300">
                <a:solidFill>
                  <a:schemeClr val="accent1">
                    <a:alpha val="100000"/>
                  </a:schemeClr>
                </a:solidFill>
                <a:latin typeface="腾讯体 W7" panose="020b0a04020102020204"/>
                <a:ea typeface="腾讯体 W7" panose="020b0a04020102020204"/>
              </a:rPr>
              <a:t>01</a:t>
            </a:r>
            <a:endParaRPr lang="zh-CN" sz="7200" b="1" spc="300">
              <a:solidFill>
                <a:schemeClr val="accent1">
                  <a:alpha val="100000"/>
                </a:schemeClr>
              </a:solidFill>
              <a:latin typeface="TencentSans W7"/>
              <a:ea typeface="TencentSans W7"/>
            </a:endParaRPr>
          </a:p>
        </p:txBody>
      </p:sp>
      <p:cxnSp>
        <p:nvCxnSpPr>
          <p:cNvPr id="66" name="Tencent"/>
          <p:cNvCxnSpPr/>
          <p:nvPr/>
        </p:nvCxnSpPr>
        <p:spPr>
          <a:xfrm>
            <a:off x="6932627" y="5041707"/>
            <a:ext cx="5259373"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0" name="" descr="{&quot;isTemplate&quot;:true,&quot;type&quot;:3}"/>
        <p:cNvGrpSpPr/>
        <p:nvPr/>
      </p:nvGrpSpPr>
      <p:grpSpPr>
        <a:xfrm>
          <a:off x="0" y="0"/>
          <a:ext cx="0" cy="0"/>
        </a:xfrm>
      </p:grpSpPr>
      <p:grpSp>
        <p:nvGrpSpPr>
          <p:cNvPr id="8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82" name=""/>
            <p:cNvGrpSpPr/>
            <p:nvPr/>
          </p:nvGrpSpPr>
          <p:grpSpPr>
            <a:xfrm>
              <a:off x="685800" y="3146904"/>
              <a:ext cx="5760000" cy="3225487"/>
              <a:chOff x="685800" y="3146904"/>
              <a:chExt cx="5760000" cy="3225487"/>
            </a:xfrm>
          </p:grpSpPr>
          <p:sp>
            <p:nvSpPr>
              <p:cNvPr id="8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腾讯体 W7" panose="020b0a04020102020204"/>
                    <a:ea typeface="+mn-ea"/>
                    <a:cs typeface="+mn-cs"/>
                  </a:defRPr>
                </a:lvl1pPr>
                <a:lvl2pPr marL="457200" algn="l" defTabSz="914400" rtl="0" eaLnBrk="1" latinLnBrk="0" hangingPunct="1">
                  <a:defRPr sz="1800" kern="1200">
                    <a:solidFill>
                      <a:srgbClr val="000000"/>
                    </a:solidFill>
                    <a:latin typeface="腾讯体 W7" panose="020b0a04020102020204"/>
                    <a:ea typeface="+mn-ea"/>
                    <a:cs typeface="+mn-cs"/>
                  </a:defRPr>
                </a:lvl2pPr>
                <a:lvl3pPr marL="914400" algn="l" defTabSz="914400" rtl="0" eaLnBrk="1" latinLnBrk="0" hangingPunct="1">
                  <a:defRPr sz="1800" kern="1200">
                    <a:solidFill>
                      <a:srgbClr val="000000"/>
                    </a:solidFill>
                    <a:latin typeface="腾讯体 W7" panose="020b0a04020102020204"/>
                    <a:ea typeface="+mn-ea"/>
                    <a:cs typeface="+mn-cs"/>
                  </a:defRPr>
                </a:lvl3pPr>
                <a:lvl4pPr marL="1371600" algn="l" defTabSz="914400" rtl="0" eaLnBrk="1" latinLnBrk="0" hangingPunct="1">
                  <a:defRPr sz="1800" kern="1200">
                    <a:solidFill>
                      <a:srgbClr val="000000"/>
                    </a:solidFill>
                    <a:latin typeface="腾讯体 W7" panose="020b0a04020102020204"/>
                    <a:ea typeface="+mn-ea"/>
                    <a:cs typeface="+mn-cs"/>
                  </a:defRPr>
                </a:lvl4pPr>
                <a:lvl5pPr marL="1828800" algn="l" defTabSz="914400" rtl="0" eaLnBrk="1" latinLnBrk="0" hangingPunct="1">
                  <a:defRPr sz="1800" kern="1200">
                    <a:solidFill>
                      <a:srgbClr val="000000"/>
                    </a:solidFill>
                    <a:latin typeface="腾讯体 W7" panose="020b0a04020102020204"/>
                    <a:ea typeface="+mn-ea"/>
                    <a:cs typeface="+mn-cs"/>
                  </a:defRPr>
                </a:lvl5pPr>
                <a:lvl6pPr marL="2286000" algn="l" defTabSz="914400" rtl="0" eaLnBrk="1" latinLnBrk="0" hangingPunct="1">
                  <a:defRPr sz="1800" kern="1200">
                    <a:solidFill>
                      <a:srgbClr val="000000"/>
                    </a:solidFill>
                    <a:latin typeface="腾讯体 W7" panose="020b0a04020102020204"/>
                    <a:ea typeface="+mn-ea"/>
                    <a:cs typeface="+mn-cs"/>
                  </a:defRPr>
                </a:lvl6pPr>
                <a:lvl7pPr marL="2743200" algn="l" defTabSz="914400" rtl="0" eaLnBrk="1" latinLnBrk="0" hangingPunct="1">
                  <a:defRPr sz="1800" kern="1200">
                    <a:solidFill>
                      <a:srgbClr val="000000"/>
                    </a:solidFill>
                    <a:latin typeface="腾讯体 W7" panose="020b0a04020102020204"/>
                    <a:ea typeface="+mn-ea"/>
                    <a:cs typeface="+mn-cs"/>
                  </a:defRPr>
                </a:lvl7pPr>
                <a:lvl8pPr marL="3200400" algn="l" defTabSz="914400" rtl="0" eaLnBrk="1" latinLnBrk="0" hangingPunct="1">
                  <a:defRPr sz="1800" kern="1200">
                    <a:solidFill>
                      <a:srgbClr val="000000"/>
                    </a:solidFill>
                    <a:latin typeface="腾讯体 W7" panose="020b0a04020102020204"/>
                    <a:ea typeface="+mn-ea"/>
                    <a:cs typeface="+mn-cs"/>
                  </a:defRPr>
                </a:lvl8pPr>
                <a:lvl9pPr marL="3657600" algn="l" defTabSz="914400" rtl="0" eaLnBrk="1" latinLnBrk="0" hangingPunct="1">
                  <a:defRPr sz="1800" kern="1200">
                    <a:solidFill>
                      <a:srgbClr val="000000"/>
                    </a:solidFill>
                    <a:latin typeface="腾讯体 W7" panose="020b0a04020102020204"/>
                    <a:ea typeface="+mn-ea"/>
                    <a:cs typeface="+mn-cs"/>
                  </a:defRPr>
                </a:lvl9pPr>
              </a:lstStyle>
              <a:p>
                <a:pPr algn="ctr"/>
                <a:r>
                  <a:rPr kumimoji="1" lang="zh-CN" altLang="en-US" sz="1800" b="1">
                    <a:solidFill>
                      <a:schemeClr val="bg1"/>
                    </a:solidFill>
                    <a:latin typeface="+mj-ea"/>
                    <a:ea typeface="+mj-ea"/>
                  </a:rPr>
                  <a:t>定义：混杂复合材料是一种由两种或多种具有不同性质的材料组成的复合材料，这些材料在空间中呈随机分布，具有相互增强的作用。</a:t>
                </a:r>
                <a:endParaRPr kumimoji="1" lang="en-US" altLang="zh-CN" sz="1800" b="1">
                  <a:solidFill>
                    <a:schemeClr val="bg1"/>
                  </a:solidFill>
                  <a:latin typeface="+mj-ea"/>
                  <a:ea typeface="+mj-ea"/>
                </a:endParaRPr>
              </a:p>
            </p:txBody>
          </p:sp>
          <p:sp>
            <p:nvSpPr>
              <p:cNvPr id="8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复合材料：由两种或多种具有不同性质的材料组成，具有单一材料无法比拟的性能。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混杂：不同性质的材料在空间中呈随机分布，具有相互增强的作用。</a:t>
                </a:r>
                <a:endParaRPr/>
              </a:p>
            </p:txBody>
          </p:sp>
        </p:grpSp>
        <p:grpSp>
          <p:nvGrpSpPr>
            <p:cNvPr id="85" name=""/>
            <p:cNvGrpSpPr/>
            <p:nvPr/>
          </p:nvGrpSpPr>
          <p:grpSpPr>
            <a:xfrm>
              <a:off x="6016236" y="3146904"/>
              <a:ext cx="5400000" cy="3225487"/>
              <a:chOff x="6016236" y="3146904"/>
              <a:chExt cx="5400000" cy="3225487"/>
            </a:xfrm>
          </p:grpSpPr>
          <p:sp>
            <p:nvSpPr>
              <p:cNvPr id="8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腾讯体 W7" panose="020b0a04020102020204"/>
                    <a:ea typeface="+mn-ea"/>
                    <a:cs typeface="+mn-cs"/>
                  </a:defRPr>
                </a:lvl1pPr>
                <a:lvl2pPr marL="457200" algn="l" defTabSz="914400" rtl="0" eaLnBrk="1" latinLnBrk="0" hangingPunct="1">
                  <a:defRPr sz="1800" kern="1200">
                    <a:solidFill>
                      <a:srgbClr val="000000"/>
                    </a:solidFill>
                    <a:latin typeface="腾讯体 W7" panose="020b0a04020102020204"/>
                    <a:ea typeface="+mn-ea"/>
                    <a:cs typeface="+mn-cs"/>
                  </a:defRPr>
                </a:lvl2pPr>
                <a:lvl3pPr marL="914400" algn="l" defTabSz="914400" rtl="0" eaLnBrk="1" latinLnBrk="0" hangingPunct="1">
                  <a:defRPr sz="1800" kern="1200">
                    <a:solidFill>
                      <a:srgbClr val="000000"/>
                    </a:solidFill>
                    <a:latin typeface="腾讯体 W7" panose="020b0a04020102020204"/>
                    <a:ea typeface="+mn-ea"/>
                    <a:cs typeface="+mn-cs"/>
                  </a:defRPr>
                </a:lvl3pPr>
                <a:lvl4pPr marL="1371600" algn="l" defTabSz="914400" rtl="0" eaLnBrk="1" latinLnBrk="0" hangingPunct="1">
                  <a:defRPr sz="1800" kern="1200">
                    <a:solidFill>
                      <a:srgbClr val="000000"/>
                    </a:solidFill>
                    <a:latin typeface="腾讯体 W7" panose="020b0a04020102020204"/>
                    <a:ea typeface="+mn-ea"/>
                    <a:cs typeface="+mn-cs"/>
                  </a:defRPr>
                </a:lvl4pPr>
                <a:lvl5pPr marL="1828800" algn="l" defTabSz="914400" rtl="0" eaLnBrk="1" latinLnBrk="0" hangingPunct="1">
                  <a:defRPr sz="1800" kern="1200">
                    <a:solidFill>
                      <a:srgbClr val="000000"/>
                    </a:solidFill>
                    <a:latin typeface="腾讯体 W7" panose="020b0a04020102020204"/>
                    <a:ea typeface="+mn-ea"/>
                    <a:cs typeface="+mn-cs"/>
                  </a:defRPr>
                </a:lvl5pPr>
                <a:lvl6pPr marL="2286000" algn="l" defTabSz="914400" rtl="0" eaLnBrk="1" latinLnBrk="0" hangingPunct="1">
                  <a:defRPr sz="1800" kern="1200">
                    <a:solidFill>
                      <a:srgbClr val="000000"/>
                    </a:solidFill>
                    <a:latin typeface="腾讯体 W7" panose="020b0a04020102020204"/>
                    <a:ea typeface="+mn-ea"/>
                    <a:cs typeface="+mn-cs"/>
                  </a:defRPr>
                </a:lvl6pPr>
                <a:lvl7pPr marL="2743200" algn="l" defTabSz="914400" rtl="0" eaLnBrk="1" latinLnBrk="0" hangingPunct="1">
                  <a:defRPr sz="1800" kern="1200">
                    <a:solidFill>
                      <a:srgbClr val="000000"/>
                    </a:solidFill>
                    <a:latin typeface="腾讯体 W7" panose="020b0a04020102020204"/>
                    <a:ea typeface="+mn-ea"/>
                    <a:cs typeface="+mn-cs"/>
                  </a:defRPr>
                </a:lvl7pPr>
                <a:lvl8pPr marL="3200400" algn="l" defTabSz="914400" rtl="0" eaLnBrk="1" latinLnBrk="0" hangingPunct="1">
                  <a:defRPr sz="1800" kern="1200">
                    <a:solidFill>
                      <a:srgbClr val="000000"/>
                    </a:solidFill>
                    <a:latin typeface="腾讯体 W7" panose="020b0a04020102020204"/>
                    <a:ea typeface="+mn-ea"/>
                    <a:cs typeface="+mn-cs"/>
                  </a:defRPr>
                </a:lvl8pPr>
                <a:lvl9pPr marL="3657600" algn="l" defTabSz="914400" rtl="0" eaLnBrk="1" latinLnBrk="0" hangingPunct="1">
                  <a:defRPr sz="1800" kern="1200">
                    <a:solidFill>
                      <a:srgbClr val="000000"/>
                    </a:solidFill>
                    <a:latin typeface="腾讯体 W7" panose="020b0a04020102020204"/>
                    <a:ea typeface="+mn-ea"/>
                    <a:cs typeface="+mn-cs"/>
                  </a:defRPr>
                </a:lvl9pPr>
              </a:lstStyle>
              <a:p>
                <a:pPr algn="ctr"/>
                <a:r>
                  <a:rPr kumimoji="1" lang="zh-CN" altLang="en-US" sz="1800" b="1">
                    <a:solidFill>
                      <a:schemeClr val="bg1"/>
                    </a:solidFill>
                    <a:latin typeface="+mj-ea"/>
                    <a:ea typeface="+mj-ea"/>
                  </a:rPr>
                  <a:t>组成：混杂复合材料主要由基体和增强相组成，基体通常为连续相，增强相为分散相。</a:t>
                </a:r>
                <a:endParaRPr kumimoji="1" lang="en-US" altLang="zh-CN" sz="1800" b="1">
                  <a:solidFill>
                    <a:schemeClr val="bg1"/>
                  </a:solidFill>
                  <a:latin typeface="+mj-ea"/>
                  <a:ea typeface="+mj-ea"/>
                </a:endParaRPr>
              </a:p>
            </p:txBody>
          </p:sp>
          <p:sp>
            <p:nvSpPr>
              <p:cNvPr id="8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基体：连续相，主要承担载荷，保证复合材料的力学性能。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增强相：分散相，与基体相互作用，提高复合材料的力学性能、热性能等。</a:t>
                </a:r>
                <a:endParaRPr/>
              </a:p>
            </p:txBody>
          </p:sp>
        </p:grpSp>
      </p:grpSp>
      <p:sp>
        <p:nvSpPr>
          <p:cNvPr id="8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混杂复合材料的定义与组成</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grpSp>
        <p:nvGrpSpPr>
          <p:cNvPr id="9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1" name=""/>
            <p:cNvGrpSpPr/>
            <p:nvPr/>
          </p:nvGrpSpPr>
          <p:grpSpPr>
            <a:xfrm>
              <a:off x="685800" y="3146904"/>
              <a:ext cx="5760000" cy="3225487"/>
              <a:chOff x="685800" y="3146904"/>
              <a:chExt cx="5760000" cy="3225487"/>
            </a:xfrm>
          </p:grpSpPr>
          <p:sp>
            <p:nvSpPr>
              <p:cNvPr id="9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腾讯体 W7" panose="020b0a04020102020204"/>
                    <a:ea typeface="+mn-ea"/>
                    <a:cs typeface="+mn-cs"/>
                  </a:defRPr>
                </a:lvl1pPr>
                <a:lvl2pPr marL="457200" algn="l" defTabSz="914400" rtl="0" eaLnBrk="1" latinLnBrk="0" hangingPunct="1">
                  <a:defRPr sz="1800" kern="1200">
                    <a:solidFill>
                      <a:srgbClr val="000000"/>
                    </a:solidFill>
                    <a:latin typeface="腾讯体 W7" panose="020b0a04020102020204"/>
                    <a:ea typeface="+mn-ea"/>
                    <a:cs typeface="+mn-cs"/>
                  </a:defRPr>
                </a:lvl2pPr>
                <a:lvl3pPr marL="914400" algn="l" defTabSz="914400" rtl="0" eaLnBrk="1" latinLnBrk="0" hangingPunct="1">
                  <a:defRPr sz="1800" kern="1200">
                    <a:solidFill>
                      <a:srgbClr val="000000"/>
                    </a:solidFill>
                    <a:latin typeface="腾讯体 W7" panose="020b0a04020102020204"/>
                    <a:ea typeface="+mn-ea"/>
                    <a:cs typeface="+mn-cs"/>
                  </a:defRPr>
                </a:lvl3pPr>
                <a:lvl4pPr marL="1371600" algn="l" defTabSz="914400" rtl="0" eaLnBrk="1" latinLnBrk="0" hangingPunct="1">
                  <a:defRPr sz="1800" kern="1200">
                    <a:solidFill>
                      <a:srgbClr val="000000"/>
                    </a:solidFill>
                    <a:latin typeface="腾讯体 W7" panose="020b0a04020102020204"/>
                    <a:ea typeface="+mn-ea"/>
                    <a:cs typeface="+mn-cs"/>
                  </a:defRPr>
                </a:lvl4pPr>
                <a:lvl5pPr marL="1828800" algn="l" defTabSz="914400" rtl="0" eaLnBrk="1" latinLnBrk="0" hangingPunct="1">
                  <a:defRPr sz="1800" kern="1200">
                    <a:solidFill>
                      <a:srgbClr val="000000"/>
                    </a:solidFill>
                    <a:latin typeface="腾讯体 W7" panose="020b0a04020102020204"/>
                    <a:ea typeface="+mn-ea"/>
                    <a:cs typeface="+mn-cs"/>
                  </a:defRPr>
                </a:lvl5pPr>
                <a:lvl6pPr marL="2286000" algn="l" defTabSz="914400" rtl="0" eaLnBrk="1" latinLnBrk="0" hangingPunct="1">
                  <a:defRPr sz="1800" kern="1200">
                    <a:solidFill>
                      <a:srgbClr val="000000"/>
                    </a:solidFill>
                    <a:latin typeface="腾讯体 W7" panose="020b0a04020102020204"/>
                    <a:ea typeface="+mn-ea"/>
                    <a:cs typeface="+mn-cs"/>
                  </a:defRPr>
                </a:lvl6pPr>
                <a:lvl7pPr marL="2743200" algn="l" defTabSz="914400" rtl="0" eaLnBrk="1" latinLnBrk="0" hangingPunct="1">
                  <a:defRPr sz="1800" kern="1200">
                    <a:solidFill>
                      <a:srgbClr val="000000"/>
                    </a:solidFill>
                    <a:latin typeface="腾讯体 W7" panose="020b0a04020102020204"/>
                    <a:ea typeface="+mn-ea"/>
                    <a:cs typeface="+mn-cs"/>
                  </a:defRPr>
                </a:lvl7pPr>
                <a:lvl8pPr marL="3200400" algn="l" defTabSz="914400" rtl="0" eaLnBrk="1" latinLnBrk="0" hangingPunct="1">
                  <a:defRPr sz="1800" kern="1200">
                    <a:solidFill>
                      <a:srgbClr val="000000"/>
                    </a:solidFill>
                    <a:latin typeface="腾讯体 W7" panose="020b0a04020102020204"/>
                    <a:ea typeface="+mn-ea"/>
                    <a:cs typeface="+mn-cs"/>
                  </a:defRPr>
                </a:lvl8pPr>
                <a:lvl9pPr marL="3657600" algn="l" defTabSz="914400" rtl="0" eaLnBrk="1" latinLnBrk="0" hangingPunct="1">
                  <a:defRPr sz="1800" kern="1200">
                    <a:solidFill>
                      <a:srgbClr val="000000"/>
                    </a:solidFill>
                    <a:latin typeface="腾讯体 W7" panose="020b0a04020102020204"/>
                    <a:ea typeface="+mn-ea"/>
                    <a:cs typeface="+mn-cs"/>
                  </a:defRPr>
                </a:lvl9pPr>
              </a:lstStyle>
              <a:p>
                <a:pPr algn="ctr"/>
                <a:r>
                  <a:rPr kumimoji="1" lang="zh-CN" altLang="en-US" sz="1800" b="1">
                    <a:solidFill>
                      <a:schemeClr val="bg1"/>
                    </a:solidFill>
                    <a:latin typeface="+mj-ea"/>
                    <a:ea typeface="+mj-ea"/>
                  </a:rPr>
                  <a:t>力学增强：增强相通过阻碍基体裂纹扩展、引发基体塑性变形等方式提高复合材料的力学性能。</a:t>
                </a:r>
                <a:endParaRPr kumimoji="1" lang="en-US" altLang="zh-CN" sz="1800" b="1">
                  <a:solidFill>
                    <a:schemeClr val="bg1"/>
                  </a:solidFill>
                  <a:latin typeface="+mj-ea"/>
                  <a:ea typeface="+mj-ea"/>
                </a:endParaRPr>
              </a:p>
            </p:txBody>
          </p:sp>
          <p:sp>
            <p:nvSpPr>
              <p:cNvPr id="9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阻碍基体裂纹扩展：增强相在基体中起到“桥梁”作用，阻止裂纹的进一步扩展。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引发基体塑性变形：增强相的引入使基体在受到外力时产生塑性变形，提高复合材料的强度。</a:t>
                </a:r>
                <a:endParaRPr/>
              </a:p>
            </p:txBody>
          </p:sp>
        </p:grpSp>
        <p:grpSp>
          <p:nvGrpSpPr>
            <p:cNvPr id="94" name=""/>
            <p:cNvGrpSpPr/>
            <p:nvPr/>
          </p:nvGrpSpPr>
          <p:grpSpPr>
            <a:xfrm>
              <a:off x="6016236" y="3146904"/>
              <a:ext cx="5400000" cy="3225487"/>
              <a:chOff x="6016236" y="3146904"/>
              <a:chExt cx="5400000" cy="3225487"/>
            </a:xfrm>
          </p:grpSpPr>
          <p:sp>
            <p:nvSpPr>
              <p:cNvPr id="9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腾讯体 W7" panose="020b0a04020102020204"/>
                    <a:ea typeface="+mn-ea"/>
                    <a:cs typeface="+mn-cs"/>
                  </a:defRPr>
                </a:lvl1pPr>
                <a:lvl2pPr marL="457200" algn="l" defTabSz="914400" rtl="0" eaLnBrk="1" latinLnBrk="0" hangingPunct="1">
                  <a:defRPr sz="1800" kern="1200">
                    <a:solidFill>
                      <a:srgbClr val="000000"/>
                    </a:solidFill>
                    <a:latin typeface="腾讯体 W7" panose="020b0a04020102020204"/>
                    <a:ea typeface="+mn-ea"/>
                    <a:cs typeface="+mn-cs"/>
                  </a:defRPr>
                </a:lvl2pPr>
                <a:lvl3pPr marL="914400" algn="l" defTabSz="914400" rtl="0" eaLnBrk="1" latinLnBrk="0" hangingPunct="1">
                  <a:defRPr sz="1800" kern="1200">
                    <a:solidFill>
                      <a:srgbClr val="000000"/>
                    </a:solidFill>
                    <a:latin typeface="腾讯体 W7" panose="020b0a04020102020204"/>
                    <a:ea typeface="+mn-ea"/>
                    <a:cs typeface="+mn-cs"/>
                  </a:defRPr>
                </a:lvl3pPr>
                <a:lvl4pPr marL="1371600" algn="l" defTabSz="914400" rtl="0" eaLnBrk="1" latinLnBrk="0" hangingPunct="1">
                  <a:defRPr sz="1800" kern="1200">
                    <a:solidFill>
                      <a:srgbClr val="000000"/>
                    </a:solidFill>
                    <a:latin typeface="腾讯体 W7" panose="020b0a04020102020204"/>
                    <a:ea typeface="+mn-ea"/>
                    <a:cs typeface="+mn-cs"/>
                  </a:defRPr>
                </a:lvl4pPr>
                <a:lvl5pPr marL="1828800" algn="l" defTabSz="914400" rtl="0" eaLnBrk="1" latinLnBrk="0" hangingPunct="1">
                  <a:defRPr sz="1800" kern="1200">
                    <a:solidFill>
                      <a:srgbClr val="000000"/>
                    </a:solidFill>
                    <a:latin typeface="腾讯体 W7" panose="020b0a04020102020204"/>
                    <a:ea typeface="+mn-ea"/>
                    <a:cs typeface="+mn-cs"/>
                  </a:defRPr>
                </a:lvl5pPr>
                <a:lvl6pPr marL="2286000" algn="l" defTabSz="914400" rtl="0" eaLnBrk="1" latinLnBrk="0" hangingPunct="1">
                  <a:defRPr sz="1800" kern="1200">
                    <a:solidFill>
                      <a:srgbClr val="000000"/>
                    </a:solidFill>
                    <a:latin typeface="腾讯体 W7" panose="020b0a04020102020204"/>
                    <a:ea typeface="+mn-ea"/>
                    <a:cs typeface="+mn-cs"/>
                  </a:defRPr>
                </a:lvl6pPr>
                <a:lvl7pPr marL="2743200" algn="l" defTabSz="914400" rtl="0" eaLnBrk="1" latinLnBrk="0" hangingPunct="1">
                  <a:defRPr sz="1800" kern="1200">
                    <a:solidFill>
                      <a:srgbClr val="000000"/>
                    </a:solidFill>
                    <a:latin typeface="腾讯体 W7" panose="020b0a04020102020204"/>
                    <a:ea typeface="+mn-ea"/>
                    <a:cs typeface="+mn-cs"/>
                  </a:defRPr>
                </a:lvl7pPr>
                <a:lvl8pPr marL="3200400" algn="l" defTabSz="914400" rtl="0" eaLnBrk="1" latinLnBrk="0" hangingPunct="1">
                  <a:defRPr sz="1800" kern="1200">
                    <a:solidFill>
                      <a:srgbClr val="000000"/>
                    </a:solidFill>
                    <a:latin typeface="腾讯体 W7" panose="020b0a04020102020204"/>
                    <a:ea typeface="+mn-ea"/>
                    <a:cs typeface="+mn-cs"/>
                  </a:defRPr>
                </a:lvl8pPr>
                <a:lvl9pPr marL="3657600" algn="l" defTabSz="914400" rtl="0" eaLnBrk="1" latinLnBrk="0" hangingPunct="1">
                  <a:defRPr sz="1800" kern="1200">
                    <a:solidFill>
                      <a:srgbClr val="000000"/>
                    </a:solidFill>
                    <a:latin typeface="腾讯体 W7" panose="020b0a04020102020204"/>
                    <a:ea typeface="+mn-ea"/>
                    <a:cs typeface="+mn-cs"/>
                  </a:defRPr>
                </a:lvl9pPr>
              </a:lstStyle>
              <a:p>
                <a:pPr algn="ctr"/>
                <a:r>
                  <a:rPr kumimoji="1" lang="zh-CN" altLang="en-US" sz="1800" b="1">
                    <a:solidFill>
                      <a:schemeClr val="bg1"/>
                    </a:solidFill>
                    <a:latin typeface="+mj-ea"/>
                    <a:ea typeface="+mj-ea"/>
                  </a:rPr>
                  <a:t>热增强：增强相通过提高热传导性能、降低热膨胀系数等方式提高复合材料的热性能。</a:t>
                </a:r>
                <a:endParaRPr kumimoji="1" lang="en-US" altLang="zh-CN" sz="1800" b="1">
                  <a:solidFill>
                    <a:schemeClr val="bg1"/>
                  </a:solidFill>
                  <a:latin typeface="+mj-ea"/>
                  <a:ea typeface="+mj-ea"/>
                </a:endParaRPr>
              </a:p>
            </p:txBody>
          </p:sp>
          <p:sp>
            <p:nvSpPr>
              <p:cNvPr id="9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提高热传导性能：增强相具有较高的热传导系数，能够有效传递热量，降低复合材料的内部温度。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降低热膨胀系数：增强相的热膨胀系数通常低于基体，有助于减少复合材料在受热时的热应力。</a:t>
                </a:r>
                <a:endParaRPr/>
              </a:p>
            </p:txBody>
          </p:sp>
        </p:grpSp>
      </p:grpSp>
      <p:sp>
        <p:nvSpPr>
          <p:cNvPr id="9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混杂复合材料的增强机理</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8" name="" descr="{&quot;isTemplate&quot;:true,&quot;type&quot;:3}"/>
        <p:cNvGrpSpPr/>
        <p:nvPr/>
      </p:nvGrpSpPr>
      <p:grpSpPr>
        <a:xfrm>
          <a:off x="0" y="0"/>
          <a:ext cx="0" cy="0"/>
        </a:xfrm>
      </p:grpSpPr>
      <p:sp>
        <p:nvSpPr>
          <p:cNvPr id="9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设计原则：</a:t>
            </a:r>
            <a:r>
              <a:rPr lang="en-US" sz="1400" b="1" spc="300">
                <a:solidFill>
                  <a:srgbClr val="808080">
                    <a:alpha val="100000"/>
                  </a:srgbClr>
                </a:solidFill>
                <a:latin typeface="微软雅黑"/>
                <a:ea typeface="微软雅黑"/>
              </a:rPr>
              <a:t>充分发挥各组分优势</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实现性能的协同增强</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考虑工艺性</a:t>
            </a:r>
            <a:r>
              <a:rPr lang="en-US" sz="1400" spc="300">
                <a:solidFill>
                  <a:srgbClr val="808080">
                    <a:alpha val="100000"/>
                  </a:srgbClr>
                </a:solidFill>
                <a:latin typeface="微软雅黑"/>
                <a:ea typeface="微软雅黑"/>
              </a:rPr>
              <a:t>。</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充分发挥各组分优势：充分利用基体和增强相的性能特点，实现性能的最大化。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实现性能的协同增强：通过合理设计，使各组分性能相互配合，实现性能的协同增强。</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考虑工艺性：在设计过程中，充分考虑复合材料的制备工艺，确保材料的可加工性。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设计方法：主要包括</a:t>
            </a:r>
            <a:r>
              <a:rPr lang="en-US" sz="1400" b="1" spc="300">
                <a:solidFill>
                  <a:srgbClr val="808080">
                    <a:alpha val="100000"/>
                  </a:srgbClr>
                </a:solidFill>
                <a:latin typeface="微软雅黑"/>
                <a:ea typeface="微软雅黑"/>
              </a:rPr>
              <a:t>基于力学性能的设计</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基于热性能的设计</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基于耐久性能的设计</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基于力学性能的设计：通过调整增强相的形状、尺寸等参数，提高复合材料的力学性能。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基于热性能的设计：通过选择具有良好热传导性能的增强相，提高复合材料的热性能。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基于耐久性能的设计：通过引入具有优异耐久性能的增强相，提高复合材料的耐久性能。</a:t>
            </a:r>
            <a:endParaRPr/>
          </a:p>
        </p:txBody>
      </p:sp>
      <p:sp>
        <p:nvSpPr>
          <p:cNvPr id="10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混杂复合材料的设计原则与方法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gs>
            <a:gs pos="100000">
              <a:schemeClr val="accent2"/>
            </a:gs>
          </a:gsLst>
          <a:path path="circle">
            <a:fillToRect l="100000" t="100000"/>
          </a:path>
        </a:gradFill>
        <a:effectLst/>
      </p:bgPr>
    </p:bg>
    <p:spTree>
      <p:nvGrpSpPr>
        <p:cNvPr id="101" name="" descr="{&quot;isTemplate&quot;:true,&quot;type&quot;:2}"/>
        <p:cNvGrpSpPr/>
        <p:nvPr/>
      </p:nvGrpSpPr>
      <p:grpSpPr>
        <a:xfrm>
          <a:off x="0" y="0"/>
          <a:ext cx="0" cy="0"/>
        </a:xfrm>
      </p:grpSpPr>
      <p:sp>
        <p:nvSpPr>
          <p:cNvPr id="102" name="标题 1" descr="{&quot;isTemplate&quot;:true,&quot;type&quot;:&quot;title&quot;,&quot;canOmit&quot;:false,&quot;range&quot;:0}"/>
          <p:cNvSpPr>
            <a:spLocks noGrp="1"/>
          </p:cNvSpPr>
          <p:nvPr>
            <p:ph type="title" idx="4294967295"/>
          </p:nvPr>
        </p:nvSpPr>
        <p:spPr>
          <a:xfrm>
            <a:off x="6790481" y="5190130"/>
            <a:ext cx="5200650" cy="749300"/>
          </a:xfrm>
        </p:spPr>
        <p:txBody>
          <a:bodyPr vert="horz" wrap="square" lIns="91440" tIns="45720" rIns="91440" bIns="45720" anchor="t">
            <a:spAutoFit/>
          </a:bodyPr>
          <a:lstStyle/>
          <a:p>
            <a:r>
              <a:rPr lang="zh-CN" sz="4800" b="1" spc="300">
                <a:solidFill>
                  <a:schemeClr val="tx1">
                    <a:alpha val="100000"/>
                  </a:schemeClr>
                </a:solidFill>
                <a:latin typeface="腾讯体 W7" panose="020b0a04020102020204"/>
                <a:ea typeface="腾讯体 W7" panose="020b0a04020102020204"/>
              </a:rPr>
              <a:t>混杂复合材料的种类与特点</a:t>
            </a:r>
            <a:endParaRPr/>
          </a:p>
        </p:txBody>
      </p:sp>
      <p:sp>
        <p:nvSpPr>
          <p:cNvPr id="103" name="标题 1"/>
          <p:cNvSpPr txBox="1"/>
          <p:nvPr/>
        </p:nvSpPr>
        <p:spPr>
          <a:xfrm>
            <a:off x="6790481" y="3833631"/>
            <a:ext cx="1276350" cy="107950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200" b="1" spc="300">
                <a:solidFill>
                  <a:schemeClr val="accent1">
                    <a:alpha val="100000"/>
                  </a:schemeClr>
                </a:solidFill>
                <a:latin typeface="腾讯体 W7" panose="020b0a04020102020204"/>
                <a:ea typeface="腾讯体 W7" panose="020b0a04020102020204"/>
              </a:rPr>
              <a:t>02</a:t>
            </a:r>
            <a:endParaRPr lang="zh-CN" sz="7200" b="1" spc="300">
              <a:solidFill>
                <a:schemeClr val="accent1">
                  <a:alpha val="100000"/>
                </a:schemeClr>
              </a:solidFill>
              <a:latin typeface="TencentSans W7"/>
              <a:ea typeface="TencentSans W7"/>
            </a:endParaRPr>
          </a:p>
        </p:txBody>
      </p:sp>
      <p:cxnSp>
        <p:nvCxnSpPr>
          <p:cNvPr id="104" name="Tencent"/>
          <p:cNvCxnSpPr/>
          <p:nvPr/>
        </p:nvCxnSpPr>
        <p:spPr>
          <a:xfrm>
            <a:off x="6932627" y="5041707"/>
            <a:ext cx="5259373"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3}"/>
        <p:cNvGrpSpPr/>
        <p:nvPr/>
      </p:nvGrpSpPr>
      <p:grpSpPr>
        <a:xfrm>
          <a:off x="0" y="0"/>
          <a:ext cx="0" cy="0"/>
        </a:xfrm>
      </p:grpSpPr>
      <p:sp>
        <p:nvSpPr>
          <p:cNvPr id="10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种类：主要包括</a:t>
            </a:r>
            <a:r>
              <a:rPr lang="en-US" sz="1400" b="1" spc="300">
                <a:solidFill>
                  <a:srgbClr val="808080">
                    <a:alpha val="100000"/>
                  </a:srgbClr>
                </a:solidFill>
                <a:latin typeface="微软雅黑"/>
                <a:ea typeface="微软雅黑"/>
              </a:rPr>
              <a:t>塑料基混杂复合材料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橡胶基混杂复合材料</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塑料基混杂复合材料：以塑料为基体，加入增强相制备的复合材料。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橡胶基混杂复合材料：以橡胶为基体，加入增强相制备的复合材料。</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特点：聚合物基混杂复合材料具有</a:t>
            </a:r>
            <a:r>
              <a:rPr lang="en-US" sz="1400" b="1" spc="300">
                <a:solidFill>
                  <a:srgbClr val="808080">
                    <a:alpha val="100000"/>
                  </a:srgbClr>
                </a:solidFill>
                <a:latin typeface="微软雅黑"/>
                <a:ea typeface="微软雅黑"/>
              </a:rPr>
              <a:t>轻质</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高强度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良好的耐腐蚀性能</a:t>
            </a:r>
            <a:r>
              <a:rPr lang="en-US" sz="1400" spc="300">
                <a:solidFill>
                  <a:srgbClr val="808080">
                    <a:alpha val="100000"/>
                  </a:srgbClr>
                </a:solidFill>
                <a:latin typeface="微软雅黑"/>
                <a:ea typeface="微软雅黑"/>
              </a:rPr>
              <a:t>等优点。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轻质：聚合物基混杂复合材料的密度较低，有利于降低结构重量。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高强度：通过合理设计，聚合物基混杂复合材料具有较高的强度，满足结构件的承载要求。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良好的耐腐蚀性能：聚合物基材料具有良好的耐腐蚀性能，有助于延长复合材料的使用寿命。</a:t>
            </a:r>
            <a:endParaRPr/>
          </a:p>
        </p:txBody>
      </p:sp>
      <p:sp>
        <p:nvSpPr>
          <p:cNvPr id="10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聚合物基混杂复合材料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8" name="" descr="{&quot;isTemplate&quot;:true,&quot;type&quot;:3}"/>
        <p:cNvGrpSpPr/>
        <p:nvPr/>
      </p:nvGrpSpPr>
      <p:grpSpPr>
        <a:xfrm>
          <a:off x="0" y="0"/>
          <a:ext cx="0" cy="0"/>
        </a:xfrm>
      </p:grpSpPr>
      <p:sp>
        <p:nvSpPr>
          <p:cNvPr id="10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种类：主要包括</a:t>
            </a:r>
            <a:r>
              <a:rPr lang="en-US" sz="1400" b="1" spc="300">
                <a:solidFill>
                  <a:srgbClr val="808080">
                    <a:alpha val="100000"/>
                  </a:srgbClr>
                </a:solidFill>
                <a:latin typeface="微软雅黑"/>
                <a:ea typeface="微软雅黑"/>
              </a:rPr>
              <a:t>铝基混杂复合材料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钛基混杂复合材料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镁基混杂复合材料</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铝基混杂复合材料：以铝为基体，加入增强相制备的复合材料。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钛基混杂复合材料：以钛为基体，加入增强相制备的复合材料。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镁基混杂复合材料：以镁为基体，加入增强相制备的复合材料。</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特点：金属基混杂复合材料具有</a:t>
            </a:r>
            <a:r>
              <a:rPr lang="en-US" sz="1400" b="1" spc="300">
                <a:solidFill>
                  <a:srgbClr val="808080">
                    <a:alpha val="100000"/>
                  </a:srgbClr>
                </a:solidFill>
                <a:latin typeface="微软雅黑"/>
                <a:ea typeface="微软雅黑"/>
              </a:rPr>
              <a:t>高刚性</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高强度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良好的耐磨性能</a:t>
            </a:r>
            <a:r>
              <a:rPr lang="en-US" sz="1400" spc="300">
                <a:solidFill>
                  <a:srgbClr val="808080">
                    <a:alpha val="100000"/>
                  </a:srgbClr>
                </a:solidFill>
                <a:latin typeface="微软雅黑"/>
                <a:ea typeface="微软雅黑"/>
              </a:rPr>
              <a:t>等优点。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高刚性：金属基混杂复合材料具有较高的刚性，有利于提高结构的稳定性。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高强度：通过合理设计，金属基混杂复合材料具有较高的强度，满足结构件的承载要求。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良好的耐磨性能：金属基材料具有良好的耐磨性能，有助于延长复合材料的使用寿命。</a:t>
            </a:r>
            <a:endParaRPr/>
          </a:p>
        </p:txBody>
      </p:sp>
      <p:sp>
        <p:nvSpPr>
          <p:cNvPr id="1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金属基混杂复合材料</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3}"/>
        <p:cNvGrpSpPr/>
        <p:nvPr/>
      </p:nvGrpSpPr>
      <p:grpSpPr>
        <a:xfrm>
          <a:off x="0" y="0"/>
          <a:ext cx="0" cy="0"/>
        </a:xfrm>
      </p:grpSpPr>
      <p:sp>
        <p:nvSpPr>
          <p:cNvPr id="11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种类：主要包括</a:t>
            </a:r>
            <a:r>
              <a:rPr lang="en-US" sz="1400" b="1" spc="300">
                <a:solidFill>
                  <a:srgbClr val="808080">
                    <a:alpha val="100000"/>
                  </a:srgbClr>
                </a:solidFill>
                <a:latin typeface="微软雅黑"/>
                <a:ea typeface="微软雅黑"/>
              </a:rPr>
              <a:t>氧化铝基混杂复合材料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氧化锆基混杂复合材料</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碳化硅基混杂复合材料</a:t>
            </a:r>
            <a:r>
              <a:rPr lang="en-US" sz="1400" spc="300">
                <a:solidFill>
                  <a:srgbClr val="808080">
                    <a:alpha val="100000"/>
                  </a:srgbClr>
                </a:solidFill>
                <a:latin typeface="微软雅黑"/>
                <a:ea typeface="微软雅黑"/>
              </a:rPr>
              <a:t>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氧化铝基混杂复合材料：以氧化铝为基体，加入增强相制备的复合材料。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氧化锆基混杂复合材料：以氧化锆为基体，加入增强相制备的复合材料。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碳化硅基混杂复合材料：以碳化硅为基体，加入增强相制备的复合材料。</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特点：陶瓷基混杂复合材料具有</a:t>
            </a:r>
            <a:r>
              <a:rPr lang="en-US" sz="1400" b="1" spc="300">
                <a:solidFill>
                  <a:srgbClr val="808080">
                    <a:alpha val="100000"/>
                  </a:srgbClr>
                </a:solidFill>
                <a:latin typeface="微软雅黑"/>
                <a:ea typeface="微软雅黑"/>
              </a:rPr>
              <a:t>高硬度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高强度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良好的耐高温性能</a:t>
            </a:r>
            <a:r>
              <a:rPr lang="en-US" sz="1400" spc="300">
                <a:solidFill>
                  <a:srgbClr val="808080">
                    <a:alpha val="100000"/>
                  </a:srgbClr>
                </a:solidFill>
                <a:latin typeface="微软雅黑"/>
                <a:ea typeface="微软雅黑"/>
              </a:rPr>
              <a:t>等优点。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高硬度：陶瓷基材料具有较高的硬度，有利于提高结构的耐磨性能。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高强度：通过合理设计，陶瓷基混杂复合材料具有较高的强度，满足结构件的承载要求。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良好的耐高温性能：陶瓷基材料具有良好的耐高温性能，有助于延长复合材料的使用寿命。</a:t>
            </a:r>
            <a:endParaRPr/>
          </a:p>
        </p:txBody>
      </p:sp>
      <p:sp>
        <p:nvSpPr>
          <p:cNvPr id="1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陶瓷基混杂复合材料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gs>
            <a:gs pos="100000">
              <a:schemeClr val="accent2"/>
            </a:gs>
          </a:gsLst>
          <a:path path="circle">
            <a:fillToRect l="100000" t="100000"/>
          </a:path>
        </a:gradFill>
        <a:effectLst/>
      </p:bgPr>
    </p:bg>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6790481" y="5190130"/>
            <a:ext cx="5200650" cy="749300"/>
          </a:xfrm>
        </p:spPr>
        <p:txBody>
          <a:bodyPr vert="horz" wrap="square" lIns="91440" tIns="45720" rIns="91440" bIns="45720" anchor="t">
            <a:spAutoFit/>
          </a:bodyPr>
          <a:lstStyle/>
          <a:p>
            <a:r>
              <a:rPr lang="zh-CN" sz="4800" b="1" spc="300">
                <a:solidFill>
                  <a:schemeClr val="tx1">
                    <a:alpha val="100000"/>
                  </a:schemeClr>
                </a:solidFill>
                <a:latin typeface="腾讯体 W7" panose="020b0a04020102020204"/>
                <a:ea typeface="腾讯体 W7" panose="020b0a04020102020204"/>
              </a:rPr>
              <a:t>混杂复合材料的制备技术</a:t>
            </a:r>
            <a:endParaRPr/>
          </a:p>
        </p:txBody>
      </p:sp>
      <p:sp>
        <p:nvSpPr>
          <p:cNvPr id="9" name="标题 1"/>
          <p:cNvSpPr txBox="1"/>
          <p:nvPr/>
        </p:nvSpPr>
        <p:spPr>
          <a:xfrm>
            <a:off x="6790481" y="3833631"/>
            <a:ext cx="1276350" cy="107950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7200" b="1" spc="300">
                <a:solidFill>
                  <a:schemeClr val="accent1">
                    <a:alpha val="100000"/>
                  </a:schemeClr>
                </a:solidFill>
                <a:latin typeface="腾讯体 W7" panose="020b0a04020102020204"/>
                <a:ea typeface="腾讯体 W7" panose="020b0a04020102020204"/>
              </a:rPr>
              <a:t>03</a:t>
            </a:r>
            <a:endParaRPr lang="zh-CN" sz="7200" b="1" spc="300">
              <a:solidFill>
                <a:schemeClr val="accent1">
                  <a:alpha val="100000"/>
                </a:schemeClr>
              </a:solidFill>
              <a:latin typeface="TencentSans W7"/>
              <a:ea typeface="TencentSans W7"/>
            </a:endParaRPr>
          </a:p>
        </p:txBody>
      </p:sp>
      <p:cxnSp>
        <p:nvCxnSpPr>
          <p:cNvPr id="10" name="Tencent"/>
          <p:cNvCxnSpPr/>
          <p:nvPr/>
        </p:nvCxnSpPr>
        <p:spPr>
          <a:xfrm>
            <a:off x="6932627" y="5041707"/>
            <a:ext cx="5259373" cy="0"/>
          </a:xfrm>
          <a:prstGeom prst="line">
            <a:avLst/>
          </a:prstGeom>
          <a:ln w="12700">
            <a:solidFill>
              <a:schemeClr val="tx1">
                <a:lumMod val="50000"/>
                <a:lumOff val="50000"/>
                <a:alpha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熔融法制备混杂复合材料</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原理：通过将基体和增强相在熔融状态下混合，然后冷却成型制备复合材料。</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优点：熔融法制备混杂复合材料具有</a:t>
            </a:r>
            <a:r>
              <a:rPr lang="zh-CN" sz="1400" b="1" spc="300">
                <a:solidFill>
                  <a:schemeClr val="tx1">
                    <a:lumMod val="50000"/>
                    <a:lumOff val="50000"/>
                    <a:alpha val="100000"/>
                  </a:schemeClr>
                </a:solidFill>
                <a:latin typeface="微软雅黑"/>
                <a:ea typeface="微软雅黑"/>
              </a:rPr>
              <a:t>较高的致密性</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较好的力学性能</a:t>
            </a:r>
            <a:r>
              <a:rPr lang="zh-CN" sz="1400" spc="300">
                <a:solidFill>
                  <a:schemeClr val="tx1">
                    <a:lumMod val="50000"/>
                    <a:lumOff val="50000"/>
                    <a:alpha val="100000"/>
                  </a:schemeClr>
                </a:solidFill>
                <a:latin typeface="微软雅黑"/>
                <a:ea typeface="微软雅黑"/>
              </a:rPr>
              <a:t>等优点。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较高的致密性：熔融法可以在较高的温度下进行，有助于提高复合材料的致密性。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较好的力学性能：熔融法制备的复合材料具有较高的力学性能，满足结构件的承载要求。</a:t>
            </a:r>
            <a:endParaRPr/>
          </a:p>
        </p:txBody>
      </p:sp>
      <p:pic>
        <p:nvPicPr>
          <p:cNvPr id="14"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https://d.book118.com/085003012011011112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cube_green">
      <a:dk1>
        <a:srgbClr val="FFFFFF"/>
      </a:dk1>
      <a:lt1>
        <a:srgbClr val="000000"/>
      </a:lt1>
      <a:dk2>
        <a:srgbClr val="DDFFFD"/>
      </a:dk2>
      <a:lt2>
        <a:srgbClr val="0B1D2D"/>
      </a:lt2>
      <a:accent1>
        <a:srgbClr val="13D3CA"/>
      </a:accent1>
      <a:accent2>
        <a:srgbClr val="30F08F"/>
      </a:accent2>
      <a:accent3>
        <a:srgbClr val="137584"/>
      </a:accent3>
      <a:accent4>
        <a:srgbClr val="15BFE5"/>
      </a:accent4>
      <a:accent5>
        <a:srgbClr val="25548D"/>
      </a:accent5>
      <a:accent6>
        <a:srgbClr val="813B25"/>
      </a:accent6>
      <a:hlink>
        <a:srgbClr val="175CEB"/>
      </a:hlink>
      <a:folHlink>
        <a:srgbClr val="81868F"/>
      </a:folHlink>
    </a:clrScheme>
    <a:fontScheme name="Arial Black-Arial">
      <a:majorFont>
        <a:latin typeface="腾讯体 W7" panose="020b0a04020102020204"/>
        <a:ea typeface="腾讯体 W7" panose="020b0a04020102020204"/>
        <a:cs typeface="Arial"/>
        <a:font script="Jpan" typeface="ＭＳ ゴシック"/>
        <a:font script="Hang" typeface="굴림"/>
        <a:font script="Hans" typeface="腾讯体 W7"/>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腾讯体 W7" panose="020b0a04020102020204"/>
        <a:ea typeface="腾讯体 W7" panose="020b0a04020102020204"/>
        <a:cs typeface="Arial"/>
        <a:font script="Jpan" typeface="ＭＳ Ｐゴシック"/>
        <a:font script="Hang" typeface="굴림"/>
        <a:font script="Hans" typeface="腾讯体 W7"/>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腾讯体 W7</vt:lpstr>
      <vt:lpstr>Microsoft YaHei</vt:lpstr>
      <vt:lpstr>TencentSans W7</vt:lpstr>
      <vt:lpstr>TencentSans W3</vt:lpstr>
      <vt:lpstr>微软雅黑</vt:lpstr>
      <vt:lpstr>黑体</vt:lpstr>
      <vt:lpstr>Office Theme</vt:lpstr>
      <vt:lpstr>混杂复合材料研究进展与应用</vt:lpstr>
      <vt:lpstr>混杂复合材料的基本概念与原理</vt:lpstr>
      <vt:lpstr>PowerPoint Presentation</vt:lpstr>
      <vt:lpstr>PowerPoint Presentation</vt:lpstr>
      <vt:lpstr>PowerPoint Presentation</vt:lpstr>
      <vt:lpstr>混杂复合材料的种类与特点</vt:lpstr>
      <vt:lpstr>PowerPoint Presentation</vt:lpstr>
      <vt:lpstr>PowerPoint Presentation</vt:lpstr>
      <vt:lpstr>PowerPoint Presentation</vt:lpstr>
      <vt:lpstr>混杂复合材料的制备技术</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2024-09-18T03:09:17.504</cp:lastPrinted>
  <dcterms:created xsi:type="dcterms:W3CDTF">2024-09-17T19:09:17Z</dcterms:created>
  <dcterms:modified xsi:type="dcterms:W3CDTF">2024-09-17T19:09:19Z</dcterms:modified>
</cp:coreProperties>
</file>