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40" r:id="rId31"/>
    <p:sldId id="342" r:id="rId32"/>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tags" Target="tags/tag66.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heme" Target="theme/theme1.xml" /><Relationship Id="rId37"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xml" /><Relationship Id="rId2" Type="http://schemas.openxmlformats.org/officeDocument/2006/relationships/tags" Target="../tags/tag7.xml" /><Relationship Id="rId3" Type="http://schemas.openxmlformats.org/officeDocument/2006/relationships/tags" Target="../tags/tag8.xml" /><Relationship Id="rId4" Type="http://schemas.openxmlformats.org/officeDocument/2006/relationships/tags" Target="../tags/tag9.xml" /><Relationship Id="rId5" Type="http://schemas.openxmlformats.org/officeDocument/2006/relationships/tags" Target="../tags/tag10.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6.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22.xml"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tags" Target="../tags/tag29.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30.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tags" Target="../tags/tag41.xml" /><Relationship Id="rId6" Type="http://schemas.openxmlformats.org/officeDocument/2006/relationships/tags" Target="../tags/tag42.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72F7364-797E-4469-8B59-D81ADCF44B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4D70B0-30B6-4766-857B-86B76E3841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28489F1-FE37-4FCD-AE29-103822539C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2297D30-DA2F-4B7A-80E6-17618A19AD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1A3AE54-F205-4D6E-A982-22B7CCB8BF3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413F758-E327-442F-8E25-8028F56AF3B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78A9793-5F2F-469B-A57D-14B9F4CA414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5652CDE-304F-49B4-AB9A-EFF8D15204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321C0FA-C691-41B3-A244-410C9E6317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FD5BD5-2629-49CB-9D10-21C36F54C4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A572BD-8937-46AC-BC72-32ED7A500E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endParaRPr lang="zh-CN" altLang="en-US"/>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57.xml" /><Relationship Id="rId13" Type="http://schemas.openxmlformats.org/officeDocument/2006/relationships/tags" Target="../tags/tag58.xml" /><Relationship Id="rId14" Type="http://schemas.openxmlformats.org/officeDocument/2006/relationships/tags" Target="../tags/tag59.xml" /><Relationship Id="rId15" Type="http://schemas.openxmlformats.org/officeDocument/2006/relationships/tags" Target="../tags/tag60.xml" /><Relationship Id="rId16" Type="http://schemas.openxmlformats.org/officeDocument/2006/relationships/tags" Target="../tags/tag61.xml" /><Relationship Id="rId17" Type="http://schemas.openxmlformats.org/officeDocument/2006/relationships/image" Target="file:///D:\qq&#25991;&#20214;\712321467\Image\C2C\Image2\%7b75232B38-A165-1FB7-499C-2E1C792CACB5%7d.png" TargetMode="External" /><Relationship Id="rId18" Type="http://schemas.openxmlformats.org/officeDocument/2006/relationships/image" Target="../media/image1.png" /><Relationship Id="rId19" Type="http://schemas.openxmlformats.org/officeDocument/2006/relationships/tags" Target="../tags/tag62.xml" /><Relationship Id="rId2" Type="http://schemas.openxmlformats.org/officeDocument/2006/relationships/slideLayout" Target="../slideLayouts/slideLayout13.xml" /><Relationship Id="rId20"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pic>
        <p:nvPicPr>
          <p:cNvPr id="7" name="图片 1073743875" descr="学科网 zxxk.com" title=""/>
          <p:cNvPicPr>
            <a:picLocks noChangeAspect="1"/>
          </p:cNvPicPr>
          <p:nvPr/>
        </p:nvPicPr>
        <p:blipFill>
          <a:blip r:embed="rId18" r:link="rId17"/>
          <a:stretch>
            <a:fillRect/>
          </a:stretch>
        </p:blipFill>
        <p:spPr>
          <a:xfrm>
            <a:off x="838200" y="365125"/>
            <a:ext cx="9525" cy="9525"/>
          </a:xfrm>
          <a:prstGeom prst="rect">
            <a:avLst/>
          </a:prstGeom>
          <a:noFill/>
          <a:ln>
            <a:noFill/>
            <a:miter lim="800000"/>
          </a:ln>
        </p:spPr>
      </p:pic>
    </p:spTree>
    <p:custDataLst>
      <p:tags r:id="rId19"/>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63.xml" /><Relationship Id="rId3" Type="http://schemas.openxmlformats.org/officeDocument/2006/relationships/tags" Target="../tags/tag64.xml" /><Relationship Id="rId4" Type="http://schemas.openxmlformats.org/officeDocument/2006/relationships/image" Target="../media/image2.jpeg" /><Relationship Id="rId5" Type="http://schemas.openxmlformats.org/officeDocument/2006/relationships/tags" Target="../tags/tag6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xml" /><Relationship Id="rId3" Type="http://schemas.openxmlformats.org/officeDocument/2006/relationships/image" Target="../media/image3.png" /><Relationship Id="rId4"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2.xml" /><Relationship Id="rId3"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3.xml"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4.xml"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5.xml"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6.xml"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7.xml"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8.xml"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9.xml" /><Relationship Id="rId3" Type="http://schemas.openxmlformats.org/officeDocument/2006/relationships/image" Target="../media/image4.png" /><Relationship Id="rId4" Type="http://schemas.openxmlformats.org/officeDocument/2006/relationships/image" Target="../media/image5.png" /><Relationship Id="rId5" Type="http://schemas.openxmlformats.org/officeDocument/2006/relationships/image" Target="../media/image6.png" /><Relationship Id="rId6" Type="http://schemas.openxmlformats.org/officeDocument/2006/relationships/image" Target="../media/image7.png" /><Relationship Id="rId7"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0.xml"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1.xml"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2.xml"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3.xml" /><Relationship Id="rId3" Type="http://schemas.openxmlformats.org/officeDocument/2006/relationships/image" Target="../media/image8.png" /><Relationship Id="rId4"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4.xml"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5.xml" /><Relationship Id="rId3"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6.xml" /><Relationship Id="rId3"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7.xml" /><Relationship Id="rId3" Type="http://schemas.openxmlformats.org/officeDocument/2006/relationships/image" Target="../media/image9.png" /><Relationship Id="rId4" Type="http://schemas.openxmlformats.org/officeDocument/2006/relationships/image" Target="../media/image2.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8.xml" /><Relationship Id="rId3" Type="http://schemas.openxmlformats.org/officeDocument/2006/relationships/image" Target="../media/image2.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19.xml" /><Relationship Id="rId3" Type="http://schemas.openxmlformats.org/officeDocument/2006/relationships/image" Target="../media/image2.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20.xml" /><Relationship Id="rId3" Type="http://schemas.openxmlformats.org/officeDocument/2006/relationships/image" Target="../media/image2.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21.xml" /><Relationship Id="rId3" Type="http://schemas.openxmlformats.org/officeDocument/2006/relationships/image" Target="../media/image10.png" /><Relationship Id="rId4" Type="http://schemas.openxmlformats.org/officeDocument/2006/relationships/image" Target="../media/image2.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22.xml" /><Relationship Id="rId3" Type="http://schemas.openxmlformats.org/officeDocument/2006/relationships/image" Target="../media/image2.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23.xml" /><Relationship Id="rId3" Type="http://schemas.openxmlformats.org/officeDocument/2006/relationships/image" Target="../media/image11.png" /><Relationship Id="rId4" Type="http://schemas.openxmlformats.org/officeDocument/2006/relationships/image" Target="../media/image2.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24.xml" /><Relationship Id="rId3" Type="http://schemas.openxmlformats.org/officeDocument/2006/relationships/image" Target="../media/image2.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25.xml" /><Relationship Id="rId3" Type="http://schemas.openxmlformats.org/officeDocument/2006/relationships/image" Target="../media/image2.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26.xml" /><Relationship Id="rId3" Type="http://schemas.openxmlformats.org/officeDocument/2006/relationships/image" Target="../media/image2.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notesSlide" Target="../notesSlides/notesSlide27.xml" /><Relationship Id="rId3" Type="http://schemas.openxmlformats.org/officeDocument/2006/relationships/image" Target="../media/image12.png" /><Relationship Id="rId4" Type="http://schemas.openxmlformats.org/officeDocument/2006/relationships/image" Target="../media/image2.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50033020440111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4">
            <a:alphaModFix amt="44000"/>
          </a:blip>
          <a:stretch>
            <a:fillRect/>
          </a:stretch>
        </a:blipFill>
        <a:effectLst/>
      </p:bgPr>
    </p:bg>
    <p:spTree>
      <p:nvGrpSpPr>
        <p:cNvPr id="1" name=""/>
        <p:cNvGrpSpPr/>
        <p:nvPr/>
      </p:nvGrpSpPr>
      <p:grpSpPr>
        <a:xfrm>
          <a:off x="0" y="0"/>
          <a:ext cx="0" cy="0"/>
        </a:xfrm>
      </p:grpSpPr>
      <p:sp>
        <p:nvSpPr>
          <p:cNvPr id="2" name="标题 1" title=""/>
          <p:cNvSpPr>
            <a:spLocks noGrp="1"/>
          </p:cNvSpPr>
          <p:nvPr>
            <p:ph type="ctrTitle"/>
            <p:custDataLst>
              <p:tags r:id="rId2"/>
            </p:custDataLst>
          </p:nvPr>
        </p:nvSpPr>
        <p:spPr/>
        <p:txBody>
          <a:bodyPr/>
          <a:lstStyle/>
          <a:p>
            <a:r>
              <a:rPr lang="zh-CN" altLang="zh-CN"/>
              <a:t>7.1科学探究牛顿第一定律</a:t>
            </a:r>
            <a:endParaRPr lang="zh-CN" altLang="zh-CN"/>
          </a:p>
        </p:txBody>
      </p:sp>
      <p:sp>
        <p:nvSpPr>
          <p:cNvPr id="3" name="副标题 2" title=""/>
          <p:cNvSpPr>
            <a:spLocks noGrp="1"/>
          </p:cNvSpPr>
          <p:nvPr>
            <p:ph type="subTitle" idx="1"/>
            <p:custDataLst>
              <p:tags r:id="rId3"/>
            </p:custDataLst>
          </p:nvPr>
        </p:nvSpPr>
        <p:spPr/>
        <p:txBody>
          <a:bodyPr/>
          <a:lstStyle/>
          <a:p>
            <a:r>
              <a:rPr lang="zh-CN" altLang="zh-CN">
                <a:sym typeface="+mn-ea"/>
              </a:rPr>
              <a:t>沪科版物理八年级考点练习</a:t>
            </a:r>
            <a:endParaRPr lang="zh-CN" altLang="en-US"/>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4">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3146901"/>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1.近年来</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我国“探月工程”取得重大突破</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在探测器登陆月球、获取月壤并成功返回地球过程中</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说法正确的是</a:t>
            </a:r>
            <a:r>
              <a:rPr lang="en-US" altLang="zh-CN" sz="2800">
                <a:latin typeface="新宋体" panose="02010609030101010101" charset="-122"/>
                <a:ea typeface="新宋体" panose="02010609030101010101" charset="-122"/>
                <a:cs typeface="新宋体" panose="02010609030101010101" charset="-122"/>
              </a:rPr>
              <a:t>(</a:t>
            </a:r>
            <a:r>
              <a:rPr lang="en-US" altLang="zh-CN" sz="28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800">
                <a:latin typeface="新宋体" panose="02010609030101010101" charset="-122"/>
                <a:ea typeface="新宋体" panose="02010609030101010101" charset="-122"/>
                <a:cs typeface="新宋体" panose="02010609030101010101" charset="-122"/>
              </a:rPr>
              <a:t>)</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A.探测器绕月飞行时运动状态保持不变</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B.探测器在地球和月球上受到的重力不变</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C.探测器在月球上没有惯性</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D.月壤样本带回地球后质量不变</a:t>
            </a:r>
            <a:endParaRPr lang="zh-CN" altLang="en-US" sz="2800">
              <a:latin typeface="Times New Roman" panose="02020603050405020304" pitchFamily="34" charset="0"/>
              <a:ea typeface="微软雅黑"/>
              <a:cs typeface="Times New Roman" panose="02020603050405020304" pitchFamily="34" charset="-120"/>
              <a:sym typeface="+mn-ea"/>
            </a:endParaRPr>
          </a:p>
        </p:txBody>
      </p:sp>
      <mc:AlternateContent>
        <mc:Choice Requires="a14">
          <p:sp>
            <p:nvSpPr>
              <p:cNvPr id="8" name="文本框 5" title=""/>
              <p:cNvSpPr txBox="1"/>
              <p:nvPr/>
            </p:nvSpPr>
            <p:spPr>
              <a:xfrm>
                <a:off x="436880" y="3908902"/>
                <a:ext cx="11335385" cy="24168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【解析】解：A、探测器绕月飞行时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由于运行速度和运行方向在发生变化</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所以运动状态是变化的</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故A错误；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B、月球表面的重力加速度约为地球表面重力加速度的</a:t>
                </a:r>
                <a:r>
                  <a:t> </a:t>
                </a:r>
                <a14:m>
                  <m:oMathPara>
                    <m:oMathParaPr>
                      <m:jc/>
                    </m:oMathParaPr>
                    <m:oMath>
                      <m:f>
                        <m:fPr>
                          <m:type m:val="bar"/>
                          <m:ctrlPr>
                            <a:rPr/>
                          </m:ctrlPr>
                        </m:fPr>
                        <m:num>
                          <m:r>
                            <m:rPr>
                              <m:sty m:val="bi"/>
                            </m:rPr>
                            <a:rPr b="1" i="1">
                              <a:latin typeface="Cambria Math" panose="02040503050406030204" charset="0"/>
                            </a:rPr>
                            <m:t>𝟏</m:t>
                          </m:r>
                        </m:num>
                        <m:den>
                          <m:r>
                            <m:rPr>
                              <m:sty m:val="bi"/>
                            </m:rPr>
                            <a:rPr b="1" i="1">
                              <a:latin typeface="Cambria Math" panose="02040503050406030204" charset="0"/>
                            </a:rPr>
                            <m:t>𝟔</m:t>
                          </m:r>
                        </m:den>
                      </m:f>
                    </m:oMath>
                  </m:oMathPara>
                </a14:m>
                <a:r>
                  <a:t> </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故探测器在地球和月球上受到的重力是不同的</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故B错误；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mc:Choice>
        <mc:Fallback>
          <p:sp>
            <p:nvSpPr>
              <p:cNvPr id="8" name="文本框 5" descr="ques_method"/>
              <p:cNvSpPr txBox="1">
                <a:spLocks noRot="1" noChangeAspect="1" noMove="1" noResize="1" noEditPoints="1" noAdjustHandles="1" noChangeArrowheads="1" noChangeShapeType="1" noTextEdit="1"/>
              </p:cNvSpPr>
              <p:nvPr/>
            </p:nvSpPr>
            <p:spPr>
              <a:xfrm>
                <a:off x="436880" y="3908902"/>
                <a:ext cx="11335385" cy="2416800"/>
              </a:xfrm>
              <a:prstGeom prst="rect">
                <a:avLst/>
              </a:prstGeom>
              <a:blipFill rotWithShape="1">
                <a:blip r:embed="rId3"/>
                <a:stretch>
                  <a:fillRect t="-20" b="19"/>
                </a:stretch>
              </a:blipFill>
            </p:spPr>
            <p:txBody>
              <a:bodyPr/>
              <a:lstStyle/>
              <a:p>
                <a:r>
                  <a:rPr lang="zh-CN" altLang="en-US">
                    <a:noFill/>
                  </a:rPr>
                  <a:t> </a:t>
                </a:r>
              </a:p>
            </p:txBody>
          </p:sp>
        </mc:Fallback>
      </mc:AlternateContent>
      <p:sp>
        <p:nvSpPr>
          <p:cNvPr id="9" name="文本框 5" title=""/>
          <p:cNvSpPr txBox="1"/>
          <p:nvPr/>
        </p:nvSpPr>
        <p:spPr>
          <a:xfrm>
            <a:off x="7329192" y="988082"/>
            <a:ext cx="444456"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dur="500" fill="hold" grpId="5"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9" name="文本框 5" title=""/>
          <p:cNvSpPr txBox="1"/>
          <p:nvPr/>
        </p:nvSpPr>
        <p:spPr>
          <a:xfrm>
            <a:off x="436880" y="508000"/>
            <a:ext cx="11335385" cy="2123027"/>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C、任何物体都具有惯性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探测器在月球上具有惯性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故C错误；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D、质量是物体一个基本属性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不随位置、形状、温度、状态的变化而变化</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所以</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采集回来的月壤样品</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返回地球后质量不变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故D正确。</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故选：D。</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dur="500" fill="hold" grpId="2"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dur="500" fill="hold" grpId="3"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2634837"/>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2.下列关于惯性的说法正确的是</a:t>
            </a:r>
            <a:r>
              <a:rPr lang="en-US" altLang="zh-CN" sz="2800">
                <a:latin typeface="新宋体" panose="02010609030101010101" charset="-122"/>
                <a:ea typeface="新宋体" panose="02010609030101010101" charset="-122"/>
                <a:cs typeface="新宋体" panose="02010609030101010101" charset="-122"/>
              </a:rPr>
              <a:t>(</a:t>
            </a:r>
            <a:r>
              <a:rPr lang="en-US" altLang="zh-CN" sz="28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800">
                <a:latin typeface="新宋体" panose="02010609030101010101" charset="-122"/>
                <a:ea typeface="新宋体" panose="02010609030101010101" charset="-122"/>
                <a:cs typeface="新宋体" panose="02010609030101010101" charset="-122"/>
              </a:rPr>
              <a:t>)</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A.跳远运动员要助跑后起跳</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是为了增大惯性</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B.高速飞行的子弹穿入木头后静止</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它的惯性就消失了</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C.射出枪膛的子弹</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仍能在空中飞行是由于子弹具有惯性</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D.小明没有推动静止的汽车</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是由于静止的物体比运动的物体惯性更大</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8" name="文本框 5" title=""/>
          <p:cNvSpPr txBox="1"/>
          <p:nvPr/>
        </p:nvSpPr>
        <p:spPr>
          <a:xfrm>
            <a:off x="436880" y="3396837"/>
            <a:ext cx="11335385" cy="2635091"/>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A、跳远运动员助跑起跳是为了利用惯性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但惯性大小只与物体的质量有关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与运动速度无关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故不能增大惯性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故A错误；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B、一切物体在任何时候都有惯性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高速飞行的子弹穿入木头后静止</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它的惯性不会消失</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故B错误；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9" name="文本框 5" title=""/>
          <p:cNvSpPr txBox="1"/>
          <p:nvPr/>
        </p:nvSpPr>
        <p:spPr>
          <a:xfrm>
            <a:off x="5817892" y="476018"/>
            <a:ext cx="444456"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dur="500" fill="hold" grpId="5"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dur="500" fill="hold" grpId="6"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9" name="文本框 5" title=""/>
          <p:cNvSpPr txBox="1"/>
          <p:nvPr/>
        </p:nvSpPr>
        <p:spPr>
          <a:xfrm>
            <a:off x="436880" y="508000"/>
            <a:ext cx="11335385" cy="2635091"/>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C、射出枪膛的子弹由于惯性保持射出时的速度所以仍能在空中飞行</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故C正确；</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D、惯性大小只与物体的质量有关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与物体的运动状态无关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故D错误。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故选：C。</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dur="500" fill="hold" grpId="2"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dur="500" fill="hold" grpId="3"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2634837"/>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3.关于牛顿第一定律和惯性</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下列说法中错误的是</a:t>
            </a:r>
            <a:r>
              <a:rPr lang="en-US" altLang="zh-CN" sz="2800">
                <a:latin typeface="新宋体" panose="02010609030101010101" charset="-122"/>
                <a:ea typeface="新宋体" panose="02010609030101010101" charset="-122"/>
                <a:cs typeface="新宋体" panose="02010609030101010101" charset="-122"/>
              </a:rPr>
              <a:t>(</a:t>
            </a:r>
            <a:r>
              <a:rPr lang="en-US" altLang="zh-CN" sz="28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800">
                <a:latin typeface="新宋体" panose="02010609030101010101" charset="-122"/>
                <a:ea typeface="新宋体" panose="02010609030101010101" charset="-122"/>
                <a:cs typeface="新宋体" panose="02010609030101010101" charset="-122"/>
              </a:rPr>
              <a:t>)</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A.在地球表面</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牛顿第一定律不可能用实验直接验证</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B.牛顿第一定律是公认的物理学基本定律之一</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C.短跑运动员在到达终点后不会立即停下来</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是因为具有惯性</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D.环绕火星运行的“天问一号”探测器中的物体没有惯性</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8" name="文本框 5" title=""/>
          <p:cNvSpPr txBox="1"/>
          <p:nvPr/>
        </p:nvSpPr>
        <p:spPr>
          <a:xfrm>
            <a:off x="436880" y="3396837"/>
            <a:ext cx="11335385" cy="2635091"/>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【解析】解：AB、牛顿第一定律是在实验的基础上</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通过概括推理得出的</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不可能用实验直接验证</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牛顿第一定律是公认的物理学基本定律之一</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故AB正确；</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C、短跑运动员在到达终点后不会立即停下来</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是因为具有惯性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仍要保持原来的运动状态</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故C正确；</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9" name="文本框 5" title=""/>
          <p:cNvSpPr txBox="1"/>
          <p:nvPr/>
        </p:nvSpPr>
        <p:spPr>
          <a:xfrm>
            <a:off x="8662692" y="476018"/>
            <a:ext cx="444456"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dur="500" fill="hold" grpId="5"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9" name="文本框 5" title=""/>
          <p:cNvSpPr txBox="1"/>
          <p:nvPr/>
        </p:nvSpPr>
        <p:spPr>
          <a:xfrm>
            <a:off x="436880" y="508000"/>
            <a:ext cx="11335385" cy="1610962"/>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D、一切物体在任何时候都有惯性。环绕火星运行的“天问一号”探测器中的物体同样具有惯性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故D错误。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故选：D。</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dur="500" fill="hold" grpId="2"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2634837"/>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4.下列各种情况中</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物体的运动状态没有发生改变的是</a:t>
            </a:r>
            <a:r>
              <a:rPr lang="en-US" altLang="zh-CN" sz="2800">
                <a:latin typeface="新宋体" panose="02010609030101010101" charset="-122"/>
                <a:ea typeface="新宋体" panose="02010609030101010101" charset="-122"/>
                <a:cs typeface="新宋体" panose="02010609030101010101" charset="-122"/>
              </a:rPr>
              <a:t>(</a:t>
            </a:r>
            <a:r>
              <a:rPr lang="en-US" altLang="zh-CN" sz="28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800">
                <a:latin typeface="新宋体" panose="02010609030101010101" charset="-122"/>
                <a:ea typeface="新宋体" panose="02010609030101010101" charset="-122"/>
                <a:cs typeface="新宋体" panose="02010609030101010101" charset="-122"/>
              </a:rPr>
              <a:t>)</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A.扔出去在空中运动的铅球</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B.匀速竖直下落的跳伞运动员</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C.关闭发动机后在地面上向前滑行的汽车</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D.小球在水平面上做匀速圆周运动</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8" name="文本框 5" title=""/>
          <p:cNvSpPr txBox="1"/>
          <p:nvPr/>
        </p:nvSpPr>
        <p:spPr>
          <a:xfrm>
            <a:off x="436880" y="3396837"/>
            <a:ext cx="11335385" cy="2635091"/>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【解析】解：A、扔出去在空中运动的铅球</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运动方向和速度都变化</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运动状态变化</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故A错误；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B、匀速竖直下落的跳伞运动员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运动方向和速度都不变化</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运动状态不变化</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故B正确；</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C、关闭发动机后在地面上向前滑行的汽车</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速度变慢</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运动状态变化</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9" name="文本框 5" title=""/>
          <p:cNvSpPr txBox="1"/>
          <p:nvPr/>
        </p:nvSpPr>
        <p:spPr>
          <a:xfrm>
            <a:off x="9384314" y="476018"/>
            <a:ext cx="423612"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dur="500" fill="hold" grpId="5"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dur="500" fill="hold" grpId="6"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9" name="文本框 5" title=""/>
          <p:cNvSpPr txBox="1"/>
          <p:nvPr/>
        </p:nvSpPr>
        <p:spPr>
          <a:xfrm>
            <a:off x="436880" y="508000"/>
            <a:ext cx="11335385" cy="2123027"/>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故C错误；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D、小球在水平面上做匀速圆周运动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运动方向变化</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运动状态变化</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故D错误。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故选：B。</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dur="500" fill="hold" grpId="2"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dur="500" fill="hold" grpId="3"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7">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506611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5.如图所示的四幅图中</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物体运动状态发生改变的是</a:t>
            </a:r>
            <a:r>
              <a:rPr lang="en-US" altLang="zh-CN" sz="2800">
                <a:latin typeface="新宋体" panose="02010609030101010101" charset="-122"/>
                <a:ea typeface="新宋体" panose="02010609030101010101" charset="-122"/>
                <a:cs typeface="新宋体" panose="02010609030101010101" charset="-122"/>
              </a:rPr>
              <a:t>(</a:t>
            </a:r>
            <a:r>
              <a:rPr lang="en-US" altLang="zh-CN" sz="28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800">
                <a:latin typeface="新宋体" panose="02010609030101010101" charset="-122"/>
                <a:ea typeface="新宋体" panose="02010609030101010101" charset="-122"/>
                <a:cs typeface="新宋体" panose="02010609030101010101" charset="-122"/>
              </a:rPr>
              <a:t>)</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A.</a:t>
            </a:r>
            <a:r>
              <a:rPr lang="en-US" sz="9900">
                <a:solidFill>
                  <a:srgbClr val="FFFFFF">
                    <a:alpha val="0"/>
                  </a:srgbClr>
                </a:solidFill>
                <a:latin typeface="Times New Roman" panose="02020603050405020304"/>
                <a:ea typeface="Times New Roman" panose="02020603050405020304"/>
                <a:cs typeface="Times New Roman" panose="02020603050405020304"/>
              </a:rPr>
              <a:t>___</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平直公路上匀速行驶的汽车</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B.</a:t>
            </a:r>
            <a:r>
              <a:rPr lang="en-US" sz="8995">
                <a:solidFill>
                  <a:srgbClr val="FFFFFF">
                    <a:alpha val="0"/>
                  </a:srgbClr>
                </a:solidFill>
                <a:latin typeface="Times New Roman" panose="02020603050405020304"/>
                <a:ea typeface="Times New Roman" panose="02020603050405020304"/>
                <a:cs typeface="Times New Roman" panose="02020603050405020304"/>
              </a:rPr>
              <a:t>___</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树上自由下落的苹果</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8" name="文本框 5" title=""/>
          <p:cNvSpPr txBox="1"/>
          <p:nvPr/>
        </p:nvSpPr>
        <p:spPr>
          <a:xfrm>
            <a:off x="9028714" y="476018"/>
            <a:ext cx="423612"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pic>
        <p:nvPicPr>
          <p:cNvPr id="9" name="New picture" title=""/>
          <p:cNvPicPr/>
          <p:nvPr/>
        </p:nvPicPr>
        <p:blipFill>
          <a:blip r:embed="rId3"/>
          <a:stretch>
            <a:fillRect/>
          </a:stretch>
        </p:blipFill>
        <p:spPr>
          <a:xfrm>
            <a:off x="874395" y="1245489"/>
            <a:ext cx="1886139" cy="1508911"/>
          </a:xfrm>
          <a:prstGeom prst="rect">
            <a:avLst/>
          </a:prstGeom>
        </p:spPr>
      </p:pic>
      <p:pic>
        <p:nvPicPr>
          <p:cNvPr id="10" name="New picture" title=""/>
          <p:cNvPicPr/>
          <p:nvPr/>
        </p:nvPicPr>
        <p:blipFill>
          <a:blip r:embed="rId4"/>
          <a:stretch>
            <a:fillRect/>
          </a:stretch>
        </p:blipFill>
        <p:spPr>
          <a:xfrm>
            <a:off x="853757" y="3545987"/>
            <a:ext cx="1713243" cy="1370594"/>
          </a:xfrm>
          <a:prstGeom prst="rect">
            <a:avLst/>
          </a:prstGeom>
        </p:spPr>
      </p:pic>
      <p:sp>
        <p:nvSpPr>
          <p:cNvPr id="2" name="文本框 3" title=""/>
          <p:cNvSpPr txBox="1"/>
          <p:nvPr/>
        </p:nvSpPr>
        <p:spPr>
          <a:xfrm>
            <a:off x="5679440" y="965200"/>
            <a:ext cx="11335385" cy="473512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C.</a:t>
            </a:r>
            <a:r>
              <a:rPr lang="en-US" sz="13200">
                <a:solidFill>
                  <a:srgbClr val="FFFFFF">
                    <a:alpha val="0"/>
                  </a:srgbClr>
                </a:solidFill>
                <a:latin typeface="Times New Roman" panose="02020603050405020304"/>
                <a:ea typeface="Times New Roman" panose="02020603050405020304"/>
                <a:cs typeface="Times New Roman" panose="02020603050405020304"/>
              </a:rPr>
              <a:t>__</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随着自动扶梯匀速上升的乘客</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D.</a:t>
            </a:r>
            <a:r>
              <a:rPr lang="en-US" sz="6685">
                <a:solidFill>
                  <a:srgbClr val="FFFFFF">
                    <a:alpha val="0"/>
                  </a:srgbClr>
                </a:solidFill>
                <a:latin typeface="Times New Roman" panose="02020603050405020304"/>
                <a:ea typeface="Times New Roman" panose="02020603050405020304"/>
                <a:cs typeface="Times New Roman" panose="02020603050405020304"/>
              </a:rPr>
              <a:t>__</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天花板上悬挂的吊灯</a:t>
            </a:r>
            <a:endParaRPr lang="zh-CN" altLang="en-US" sz="2800">
              <a:latin typeface="Times New Roman" panose="02020603050405020304" pitchFamily="34" charset="0"/>
              <a:ea typeface="微软雅黑"/>
              <a:cs typeface="Times New Roman" panose="02020603050405020304" pitchFamily="34" charset="-120"/>
              <a:sym typeface="+mn-ea"/>
            </a:endParaRPr>
          </a:p>
        </p:txBody>
      </p:sp>
      <p:pic>
        <p:nvPicPr>
          <p:cNvPr id="3" name="New picture" title=""/>
          <p:cNvPicPr/>
          <p:nvPr/>
        </p:nvPicPr>
        <p:blipFill>
          <a:blip r:embed="rId5"/>
          <a:stretch>
            <a:fillRect/>
          </a:stretch>
        </p:blipFill>
        <p:spPr>
          <a:xfrm>
            <a:off x="6096317" y="1245512"/>
            <a:ext cx="1676568" cy="2011881"/>
          </a:xfrm>
          <a:prstGeom prst="rect">
            <a:avLst/>
          </a:prstGeom>
        </p:spPr>
      </p:pic>
      <p:pic>
        <p:nvPicPr>
          <p:cNvPr id="11" name="New picture" title=""/>
          <p:cNvPicPr/>
          <p:nvPr/>
        </p:nvPicPr>
        <p:blipFill>
          <a:blip r:embed="rId6"/>
          <a:stretch>
            <a:fillRect/>
          </a:stretch>
        </p:blipFill>
        <p:spPr>
          <a:xfrm>
            <a:off x="6116955" y="4011966"/>
            <a:ext cx="848762" cy="1018515"/>
          </a:xfrm>
          <a:prstGeom prst="rect">
            <a:avLst/>
          </a:prstGeom>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10" name="文本框 5" title=""/>
          <p:cNvSpPr txBox="1"/>
          <p:nvPr/>
        </p:nvSpPr>
        <p:spPr>
          <a:xfrm>
            <a:off x="436880" y="508000"/>
            <a:ext cx="11335385" cy="4171283"/>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a:sym typeface="+mn-ea"/>
              </a:rPr>
              <a:t>【解析】解：A、平直公路上匀速行驶的汽车</a:t>
            </a:r>
            <a:r>
              <a:rPr lang="en-US" altLang="zh-CN">
                <a:latin typeface="新宋体" panose="02010609030101010101" charset="-122"/>
                <a:ea typeface="新宋体" panose="02010609030101010101" charset="-122"/>
                <a:cs typeface="新宋体" panose="02010609030101010101" charset="-122"/>
                <a:sym typeface="+mn-ea"/>
              </a:rPr>
              <a:t>，</a:t>
            </a:r>
            <a:endParaRPr lang="zh-CN" altLang="en-US"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速度的大小或方向没发生改变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运动状态没有发生改变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故A不符合题意；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B、树上自由下落的苹果</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速度越来越大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运动状态发生了改变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故B符合题意；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C、随着自动扶梯匀速上升的乘客</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速度的大小或方向没发生改变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运动状态没有发生改变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故C不符合题意；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D、天花板上悬挂的吊灯</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运动状态没有发生改变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故D不符合题意。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故选：B。</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2" presetClass="entr" presetSubtype="8" dur="500" fill="hold" grpId="1"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22" presetClass="entr" presetSubtype="8" dur="500" fill="hold" grpId="2"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2" presetClass="entr" presetSubtype="8" dur="500" fill="hold" grpId="3"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dur="500" fill="hold" grpId="4"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8" dur="500" fill="hold" grpId="5"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2634837"/>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6.下列现象中</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物体的运动状态改变的是</a:t>
            </a:r>
            <a:r>
              <a:rPr lang="en-US" altLang="zh-CN" sz="2800">
                <a:latin typeface="新宋体" panose="02010609030101010101" charset="-122"/>
                <a:ea typeface="新宋体" panose="02010609030101010101" charset="-122"/>
                <a:cs typeface="新宋体" panose="02010609030101010101" charset="-122"/>
              </a:rPr>
              <a:t>(</a:t>
            </a:r>
            <a:r>
              <a:rPr lang="en-US" altLang="zh-CN" sz="28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800">
                <a:latin typeface="新宋体" panose="02010609030101010101" charset="-122"/>
                <a:ea typeface="新宋体" panose="02010609030101010101" charset="-122"/>
                <a:cs typeface="新宋体" panose="02010609030101010101" charset="-122"/>
              </a:rPr>
              <a:t>)</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A.发动汽车使它在平直马路匀速行驶</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B.月球围绕地球匀速转动</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C.降落伞竖直的从空中匀速下落</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D.木块沿着直的斜面匀速下滑</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8" name="文本框 5" title=""/>
          <p:cNvSpPr txBox="1"/>
          <p:nvPr/>
        </p:nvSpPr>
        <p:spPr>
          <a:xfrm>
            <a:off x="436880" y="3396837"/>
            <a:ext cx="11335385" cy="2635091"/>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【解析】解：A、发动汽车使它在平直马路匀速行驶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汽车的运动速度和方向都没有发生改变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所以运动状态不发生改变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故A不符合题意；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B、月球围绕地球匀速转动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其方向不断改变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所以运动状态改变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故B符合题意；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C、降落伞竖直的从空中匀速下落</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9" name="文本框 5" title=""/>
          <p:cNvSpPr txBox="1"/>
          <p:nvPr/>
        </p:nvSpPr>
        <p:spPr>
          <a:xfrm>
            <a:off x="7250714" y="476018"/>
            <a:ext cx="423612"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dur="500" fill="hold" grpId="5"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dur="500" fill="hold" grpId="6"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9" name="文本框 5" title=""/>
          <p:cNvSpPr txBox="1"/>
          <p:nvPr/>
        </p:nvSpPr>
        <p:spPr>
          <a:xfrm>
            <a:off x="436880" y="508000"/>
            <a:ext cx="11335385" cy="2635091"/>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降落伞的运动速度和方向都没有发生改变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所以运动状态不发生改变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故C不符合题意；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D、木块沿着直的斜面匀速下滑</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木块的运动速度和方向都没有发生改变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所以运动状态不发生改变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故D不符合题意；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故选：B。</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dur="500" fill="hold" grpId="2"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dur="500" fill="hold" grpId="3"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4">
            <a:alphaModFix amt="44000"/>
          </a:blip>
          <a:stretch>
            <a:fillRect/>
          </a:stretch>
        </a:blipFill>
        <a:effectLst/>
      </p:bgPr>
    </p:bg>
    <p:spTree>
      <p:nvGrpSpPr>
        <p:cNvPr id="1" name=""/>
        <p:cNvGrpSpPr/>
        <p:nvPr/>
      </p:nvGrpSpPr>
      <p:grpSpPr>
        <a:xfrm>
          <a:off x="0" y="0"/>
          <a:ext cx="0" cy="0"/>
        </a:xfrm>
      </p:grpSpPr>
      <p:pic>
        <p:nvPicPr>
          <p:cNvPr id="8" name="New picture" title=""/>
          <p:cNvPicPr/>
          <p:nvPr/>
        </p:nvPicPr>
        <p:blipFill>
          <a:blip r:embed="rId3"/>
          <a:stretch>
            <a:fillRect/>
          </a:stretch>
        </p:blipFill>
        <p:spPr>
          <a:xfrm>
            <a:off x="8390889" y="635000"/>
            <a:ext cx="2755900" cy="685800"/>
          </a:xfrm>
          <a:prstGeom prst="rect">
            <a:avLst/>
          </a:prstGeom>
        </p:spPr>
      </p:pic>
      <p:sp>
        <p:nvSpPr>
          <p:cNvPr id="7" name="文本框 3" title=""/>
          <p:cNvSpPr txBox="1"/>
          <p:nvPr/>
        </p:nvSpPr>
        <p:spPr>
          <a:xfrm>
            <a:off x="436880" y="508000"/>
            <a:ext cx="7890510" cy="4683093"/>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7.如图所示是探究阻力对物体运动的影响的实验装置</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下列说法正确的是</a:t>
            </a:r>
            <a:r>
              <a:rPr lang="en-US" altLang="zh-CN" sz="2800">
                <a:latin typeface="新宋体" panose="02010609030101010101" charset="-122"/>
                <a:ea typeface="新宋体" panose="02010609030101010101" charset="-122"/>
                <a:cs typeface="新宋体" panose="02010609030101010101" charset="-122"/>
              </a:rPr>
              <a:t>(</a:t>
            </a:r>
            <a:r>
              <a:rPr lang="en-US" altLang="zh-CN" sz="28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800">
                <a:latin typeface="新宋体" panose="02010609030101010101" charset="-122"/>
                <a:ea typeface="新宋体" panose="02010609030101010101" charset="-122"/>
                <a:cs typeface="新宋体" panose="02010609030101010101" charset="-122"/>
              </a:rPr>
              <a:t>)</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A.小车下滑过程中</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小车的重力势能全部转化为动能</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B.小车到达水平面后</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在惯性的作用下会继续向前运动</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C.小车在水平面上运动时速度越来越慢</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说明力可以改变物体的运动状态</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D.由此实验可以直接得出牛顿第一定律</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9" name="文本框 5" title=""/>
          <p:cNvSpPr txBox="1"/>
          <p:nvPr/>
        </p:nvSpPr>
        <p:spPr>
          <a:xfrm>
            <a:off x="436880" y="5445093"/>
            <a:ext cx="11335385" cy="586834"/>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10" name="文本框 5" title=""/>
          <p:cNvSpPr txBox="1"/>
          <p:nvPr/>
        </p:nvSpPr>
        <p:spPr>
          <a:xfrm>
            <a:off x="4839992" y="1032296"/>
            <a:ext cx="444456"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10" name="文本框 5" title=""/>
          <p:cNvSpPr txBox="1"/>
          <p:nvPr/>
        </p:nvSpPr>
        <p:spPr>
          <a:xfrm>
            <a:off x="436880" y="508000"/>
            <a:ext cx="11335385" cy="4171283"/>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a:sym typeface="+mn-ea"/>
              </a:rPr>
              <a:t>【解析】解：A．小车下滑过程中</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要克服摩擦力做功</a:t>
            </a:r>
            <a:r>
              <a:rPr lang="en-US" altLang="zh-CN">
                <a:latin typeface="新宋体" panose="02010609030101010101" charset="-122"/>
                <a:ea typeface="新宋体" panose="02010609030101010101" charset="-122"/>
                <a:cs typeface="新宋体" panose="02010609030101010101" charset="-122"/>
                <a:sym typeface="+mn-ea"/>
              </a:rPr>
              <a:t>，</a:t>
            </a:r>
            <a:endParaRPr lang="zh-CN" altLang="en-US"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所以小车的部分重力势能转化为动能</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故A错误；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B．小车到达水平面后</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由于惯性会继续向前运动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惯性不是力不能与作用连用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故B错误；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C．小车在水平面运动时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小车受摩擦力作用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小车的速度越来越慢</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即运动状态发生改变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说明力可以改变物体的运动状态</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故C正确；</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D．由此实验经过推理</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得出了牛顿第一定律的内容</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牛顿第一定律是在实验的基础上</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经过科学的推理得出的</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不能直接得出</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故D错误。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故选：C。</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2" presetClass="entr" presetSubtype="8" dur="500" fill="hold" grpId="1"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22" presetClass="entr" presetSubtype="8" dur="500" fill="hold" grpId="2"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2" presetClass="entr" presetSubtype="8" dur="500" fill="hold" grpId="3"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dur="500" fill="hold" grpId="4"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8" dur="500" fill="hold" grpId="5"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365896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8.泰安交警大队“一盔一带”安全守护行动启动</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要求骑行电动车和摩托车的人必须佩戴头盔</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汽车驾驶员和乘客都必须要求系安全带。下列说法中正确的是</a:t>
            </a:r>
            <a:r>
              <a:rPr lang="en-US" altLang="zh-CN" sz="2800">
                <a:latin typeface="新宋体" panose="02010609030101010101" charset="-122"/>
                <a:ea typeface="新宋体" panose="02010609030101010101" charset="-122"/>
                <a:cs typeface="新宋体" panose="02010609030101010101" charset="-122"/>
              </a:rPr>
              <a:t>(</a:t>
            </a:r>
            <a:r>
              <a:rPr lang="en-US" altLang="zh-CN" sz="28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800">
                <a:latin typeface="新宋体" panose="02010609030101010101" charset="-122"/>
                <a:ea typeface="新宋体" panose="02010609030101010101" charset="-122"/>
                <a:cs typeface="新宋体" panose="02010609030101010101" charset="-122"/>
              </a:rPr>
              <a:t>)</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A.人戴着头盔骑电动车时</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人具有惯性</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而头盔没有惯性</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B.汽车的速度越大</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越不容易停下来</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说明速度越大</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惯性越大</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C.发生事故时</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安全带给人施加的力可以改变驾乘人员的运动状态</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D.汽车驾驶员和乘客需要系上安全带</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是为了减小汽车行驶中人的惯性</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8" name="文本框 5" title=""/>
          <p:cNvSpPr txBox="1"/>
          <p:nvPr/>
        </p:nvSpPr>
        <p:spPr>
          <a:xfrm>
            <a:off x="436880" y="4420965"/>
            <a:ext cx="11335385" cy="1610962"/>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【解析】解：A、人戴着头盔骑电动车时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人具有惯性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头盔也具有惯性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故A错误。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B、汽车的速度越大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越不容易停下来</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是因为其动能大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9" name="文本框 5" title=""/>
          <p:cNvSpPr txBox="1"/>
          <p:nvPr/>
        </p:nvSpPr>
        <p:spPr>
          <a:xfrm>
            <a:off x="3061992" y="1500146"/>
            <a:ext cx="444456"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dur="500" fill="hold" grpId="5"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9" name="文本框 5" title=""/>
          <p:cNvSpPr txBox="1"/>
          <p:nvPr/>
        </p:nvSpPr>
        <p:spPr>
          <a:xfrm>
            <a:off x="436880" y="508000"/>
            <a:ext cx="11335385" cy="4171283"/>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运动状态难改变</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惯性大小与物体的运动速度无关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只和物体质量有关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故B错误。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C、汽车行驶时人随车一起向前运动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当车突然减速或停止运动时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人由于惯性会继续向前运动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此时安全带会给人施加力的作用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可以阻止人向前倾倒</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改变人的运动状态</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故C正确。</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D、汽车驾驶员和乘客需要系上安全带</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是为了防止惯性带来的伤害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不能减小汽车行驶中人的惯性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故D错误。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故选：C。</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dur="500" fill="hold" grpId="2"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dur="500" fill="hold" grpId="3"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22" presetClass="entr" presetSubtype="8" dur="500" fill="hold" grpId="4"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4">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2634837"/>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9.下列现象中</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为了防范惯性带来危害的是</a:t>
            </a:r>
            <a:r>
              <a:rPr lang="en-US" altLang="zh-CN" sz="2800">
                <a:latin typeface="新宋体" panose="02010609030101010101" charset="-122"/>
                <a:ea typeface="新宋体" panose="02010609030101010101" charset="-122"/>
                <a:cs typeface="新宋体" panose="02010609030101010101" charset="-122"/>
              </a:rPr>
              <a:t>(</a:t>
            </a:r>
            <a:r>
              <a:rPr lang="en-US" altLang="zh-CN" sz="28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800">
                <a:latin typeface="新宋体" panose="02010609030101010101" charset="-122"/>
                <a:ea typeface="新宋体" panose="02010609030101010101" charset="-122"/>
                <a:cs typeface="新宋体" panose="02010609030101010101" charset="-122"/>
              </a:rPr>
              <a:t>)</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A.列车进站前撤去动力</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B.跳远运动员在起跳前助跑</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C.通过拍打窗帘清除它上面的浮灰</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D.请勿在赛车终点处停留</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8" name="文本框 5" title=""/>
          <p:cNvSpPr txBox="1"/>
          <p:nvPr/>
        </p:nvSpPr>
        <p:spPr>
          <a:xfrm>
            <a:off x="436880" y="3396837"/>
            <a:ext cx="11335385" cy="2635091"/>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【解析】解：A、列车进站前撤去动力</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还能继续前行一段距离</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是利用惯性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故A不符合题意；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B、助跑的目的是让运动员在起跳前有一个较大的速度</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起跳时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人由于惯性还要保持他起跳前的速度</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从而能跳的更远</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这是利用了惯性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故B不符合题意。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9" name="文本框 5" title=""/>
          <p:cNvSpPr txBox="1"/>
          <p:nvPr/>
        </p:nvSpPr>
        <p:spPr>
          <a:xfrm>
            <a:off x="7595892" y="476018"/>
            <a:ext cx="444456"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pic>
        <p:nvPicPr>
          <p:cNvPr id="2" name="Picture 2"/>
          <p:cNvPicPr>
            <a:picLocks noChangeAspect="1"/>
          </p:cNvPicPr>
          <p:nvPr/>
        </p:nvPicPr>
        <p:blipFill>
          <a:blip r:embed="rId3"/>
          <a:stretch>
            <a:fillRect/>
          </a:stretch>
        </p:blipFill>
        <p:spPr>
          <a:xfrm flipH="1">
            <a:off x="10375900" y="10325100"/>
            <a:ext cx="0" cy="0"/>
          </a:xfrm>
          <a:prstGeom prst="rect">
            <a:avLst/>
          </a:prstGeom>
          <a:ln>
            <a:noFill/>
          </a:ln>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dur="500" fill="hold" grpId="5"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9" name="文本框 5" title=""/>
          <p:cNvSpPr txBox="1"/>
          <p:nvPr/>
        </p:nvSpPr>
        <p:spPr>
          <a:xfrm>
            <a:off x="436880" y="508000"/>
            <a:ext cx="11335385" cy="3659219"/>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C、拍打窗帘前</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窗帘和灰尘一起静止</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当拍打时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窗帘运动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灰尘由于惯性还要保持原来的静止状态</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所以灰尘从窗帘上掉下来</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是利用惯性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故C不符合题意。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D、赛车到达终点时速度很大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由于惯性会继续以较高的速度向前运动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若在赛车终点处停留</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很容易造成安全事故</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是为了避免惯性造成的伤害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故D符合题意。</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故选：D。</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dur="500" fill="hold" grpId="2"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dur="500" fill="hold" grpId="3"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2634837"/>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10.关于惯性</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下列说法正确的是</a:t>
            </a:r>
            <a:r>
              <a:rPr lang="en-US" altLang="zh-CN" sz="2800">
                <a:latin typeface="新宋体" panose="02010609030101010101" charset="-122"/>
                <a:ea typeface="新宋体" panose="02010609030101010101" charset="-122"/>
                <a:cs typeface="新宋体" panose="02010609030101010101" charset="-122"/>
              </a:rPr>
              <a:t>(</a:t>
            </a:r>
            <a:r>
              <a:rPr lang="en-US" altLang="zh-CN" sz="28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800">
                <a:latin typeface="新宋体" panose="02010609030101010101" charset="-122"/>
                <a:ea typeface="新宋体" panose="02010609030101010101" charset="-122"/>
                <a:cs typeface="新宋体" panose="02010609030101010101" charset="-122"/>
              </a:rPr>
              <a:t>)</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A.行驶的汽车中</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司机和乘客系安全带是为了利用惯性</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B.汽车刹车后不能立即停下来</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是因为它受到惯性的作用</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C.跳远运动员起跳前要助跑</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是为了增大惯性</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D.汽车超载会导致汽车惯性增大</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8" name="文本框 5" title=""/>
          <p:cNvSpPr txBox="1"/>
          <p:nvPr/>
        </p:nvSpPr>
        <p:spPr>
          <a:xfrm>
            <a:off x="436880" y="3396837"/>
            <a:ext cx="11335385" cy="2639759"/>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【解析】解：A、汽车司机佩戴安全带</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是为了防止汽车急刹车时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人由于惯性仍然保持原来的运动状态向前倾</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是为了减小惯性带来危害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不是利用惯性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故A错误；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B、汽车制动后不能立即停下来</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是由于惯性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而不是受惯性作用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故B错误；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9" name="文本框 5" title=""/>
          <p:cNvSpPr txBox="1"/>
          <p:nvPr/>
        </p:nvSpPr>
        <p:spPr>
          <a:xfrm>
            <a:off x="5995692" y="476018"/>
            <a:ext cx="444456"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dur="500" fill="hold" grpId="5"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9" name="文本框 5" title=""/>
          <p:cNvSpPr txBox="1"/>
          <p:nvPr/>
        </p:nvSpPr>
        <p:spPr>
          <a:xfrm>
            <a:off x="436880" y="508000"/>
            <a:ext cx="11335385" cy="314715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C、物体的惯性只与物体的质量有关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与运动状态、速度等因素无关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跳远运动员起跳前要助跑</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是为了利用惯性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而不能增大惯性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故C错误；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D、物体的惯性只与物体的质量有关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因此汽车超载会导致汽车惯性增大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故D正确。</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故选：D。</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dur="500" fill="hold" grpId="2"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dur="500" fill="hold" grpId="3"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4">
            <a:alphaModFix amt="44000"/>
          </a:blip>
          <a:stretch>
            <a:fillRect/>
          </a:stretch>
        </a:blipFill>
        <a:effectLst/>
      </p:bgPr>
    </p:bg>
    <p:spTree>
      <p:nvGrpSpPr>
        <p:cNvPr id="1" name=""/>
        <p:cNvGrpSpPr/>
        <p:nvPr/>
      </p:nvGrpSpPr>
      <p:grpSpPr>
        <a:xfrm>
          <a:off x="0" y="0"/>
          <a:ext cx="0" cy="0"/>
        </a:xfrm>
      </p:grpSpPr>
      <p:pic>
        <p:nvPicPr>
          <p:cNvPr id="8" name="New picture" title=""/>
          <p:cNvPicPr/>
          <p:nvPr/>
        </p:nvPicPr>
        <p:blipFill>
          <a:blip r:embed="rId3"/>
          <a:stretch>
            <a:fillRect/>
          </a:stretch>
        </p:blipFill>
        <p:spPr>
          <a:xfrm>
            <a:off x="8962389" y="635000"/>
            <a:ext cx="2298700" cy="2349500"/>
          </a:xfrm>
          <a:prstGeom prst="rect">
            <a:avLst/>
          </a:prstGeom>
        </p:spPr>
      </p:pic>
      <p:sp>
        <p:nvSpPr>
          <p:cNvPr id="7" name="文本框 3" title=""/>
          <p:cNvSpPr txBox="1"/>
          <p:nvPr/>
        </p:nvSpPr>
        <p:spPr>
          <a:xfrm>
            <a:off x="436880" y="508000"/>
            <a:ext cx="8462010" cy="5707221"/>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11.神舟十五号载人飞船成功对接空间站天和核心舱</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至此中国空间站形成“三舱三船”构型</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随后两个航天员乘组首次实现“太空会师”</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如图所示</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下列说法正确的是</a:t>
            </a:r>
            <a:r>
              <a:rPr lang="en-US" altLang="zh-CN" sz="2800">
                <a:latin typeface="新宋体" panose="02010609030101010101" charset="-122"/>
                <a:ea typeface="新宋体" panose="02010609030101010101" charset="-122"/>
                <a:cs typeface="新宋体" panose="02010609030101010101" charset="-122"/>
              </a:rPr>
              <a:t>(</a:t>
            </a:r>
            <a:r>
              <a:rPr lang="en-US" altLang="zh-CN" sz="28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800">
                <a:latin typeface="新宋体" panose="02010609030101010101" charset="-122"/>
                <a:ea typeface="新宋体" panose="02010609030101010101" charset="-122"/>
                <a:cs typeface="新宋体" panose="02010609030101010101" charset="-122"/>
              </a:rPr>
              <a:t>)</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A.若神舟十五号飞船的速度变大</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则惯性变大</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B.航天员在空间站里飘来飘去</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站立时要用脚背勾住固定环固定位置</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这是因为固定环对脚的力能改变物体的形状</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C.神舟十五号载人飞船发射时是利用物体间力的作用是相互的</a:t>
            </a:r>
            <a:endParaRPr lang="zh-CN" altLang="en-US" sz="28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D.使火箭升空的推力的施力物体是周围的空气</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9" name="文本框 5" title=""/>
          <p:cNvSpPr txBox="1"/>
          <p:nvPr/>
        </p:nvSpPr>
        <p:spPr>
          <a:xfrm>
            <a:off x="1995192" y="2012211"/>
            <a:ext cx="444456"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9" name="文本框 5" title=""/>
          <p:cNvSpPr txBox="1"/>
          <p:nvPr/>
        </p:nvSpPr>
        <p:spPr>
          <a:xfrm>
            <a:off x="436880" y="508000"/>
            <a:ext cx="11335385" cy="3659219"/>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【解析】解：A、惯性的大小与质量大小有关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与物体的运动速度无关</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故A错误；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B、固定环对脚的力能改变物体的运动状态</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故B错误；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CD、火箭发射时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向下喷出燃气</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对燃气产生一个向下的作用力</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由于力的作用是相互的</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喷出的燃气对火箭产生一个向上的反作用力</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因此使火箭升空的推力的施力物体是喷出的燃气</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故C正确</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故选：C。</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dur="500" fill="hold" grpId="2"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dur="500" fill="hold" grpId="3"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22" presetClass="entr" presetSubtype="8" dur="500" fill="hold" grpId="4"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4">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5648796"/>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400">
                <a:latin typeface="Times New Roman" panose="02020603050405020304" pitchFamily="34" charset="0"/>
                <a:ea typeface="微软雅黑"/>
                <a:cs typeface="Times New Roman" panose="02020603050405020304" pitchFamily="34" charset="-120"/>
              </a:rPr>
              <a:t>12.在探究阻力对物体运动的影响时</a:t>
            </a:r>
            <a:r>
              <a:rPr lang="en-US" altLang="zh-CN" sz="2400">
                <a:latin typeface="新宋体" panose="02010609030101010101" charset="-122"/>
                <a:ea typeface="新宋体" panose="02010609030101010101" charset="-122"/>
                <a:cs typeface="新宋体" panose="02010609030101010101" charset="-122"/>
              </a:rPr>
              <a:t>，</a:t>
            </a:r>
            <a:r>
              <a:rPr lang="en-US" altLang="zh-CN" sz="2400">
                <a:latin typeface="Times New Roman" panose="02020603050405020304" pitchFamily="34" charset="0"/>
                <a:ea typeface="微软雅黑"/>
                <a:cs typeface="Times New Roman" panose="02020603050405020304" pitchFamily="34" charset="-120"/>
              </a:rPr>
              <a:t>某同学让同一小车从同一斜面上某一固定位置由静止开始自由滑下</a:t>
            </a:r>
            <a:r>
              <a:rPr lang="en-US" altLang="zh-CN" sz="2400">
                <a:latin typeface="新宋体" panose="02010609030101010101" charset="-122"/>
                <a:ea typeface="新宋体" panose="02010609030101010101" charset="-122"/>
                <a:cs typeface="新宋体" panose="02010609030101010101" charset="-122"/>
              </a:rPr>
              <a:t>，</a:t>
            </a:r>
            <a:r>
              <a:rPr lang="en-US" altLang="zh-CN" sz="2400">
                <a:latin typeface="Times New Roman" panose="02020603050405020304" pitchFamily="34" charset="0"/>
                <a:ea typeface="微软雅黑"/>
                <a:cs typeface="Times New Roman" panose="02020603050405020304" pitchFamily="34" charset="-120"/>
              </a:rPr>
              <a:t>观察小车从斜面上同一位置滑下后在粗糙程度不同的水平面上运动的距离。如图所示</a:t>
            </a:r>
            <a:r>
              <a:rPr lang="en-US" altLang="zh-CN" sz="2400">
                <a:latin typeface="新宋体" panose="02010609030101010101" charset="-122"/>
                <a:ea typeface="新宋体" panose="02010609030101010101" charset="-122"/>
                <a:cs typeface="新宋体" panose="02010609030101010101" charset="-122"/>
              </a:rPr>
              <a:t>，</a:t>
            </a:r>
            <a:r>
              <a:rPr lang="en-US" altLang="zh-CN" sz="2400">
                <a:latin typeface="Times New Roman" panose="02020603050405020304" pitchFamily="34" charset="0"/>
                <a:ea typeface="微软雅黑"/>
                <a:cs typeface="Times New Roman" panose="02020603050405020304" pitchFamily="34" charset="-120"/>
              </a:rPr>
              <a:t>为小车静止时所处的位置。下列说法中正确的是</a:t>
            </a:r>
            <a:r>
              <a:rPr lang="en-US" altLang="zh-CN" sz="2400">
                <a:latin typeface="新宋体" panose="02010609030101010101" charset="-122"/>
                <a:ea typeface="新宋体" panose="02010609030101010101" charset="-122"/>
                <a:cs typeface="新宋体" panose="02010609030101010101" charset="-122"/>
              </a:rPr>
              <a:t>(</a:t>
            </a:r>
            <a:r>
              <a:rPr lang="en-US" altLang="zh-CN" sz="2400">
                <a:solidFill>
                  <a:srgbClr val="FFFFFF">
                    <a:alpha val="0"/>
                  </a:srgbClr>
                </a:solidFill>
                <a:latin typeface="Times New Roman" panose="02020603050405020304" pitchFamily="34" charset="0"/>
                <a:ea typeface="微软雅黑"/>
                <a:cs typeface="Times New Roman" panose="02020603050405020304" pitchFamily="34" charset="-120"/>
              </a:rPr>
              <a:t> ____ </a:t>
            </a:r>
            <a:r>
              <a:rPr lang="en-US" altLang="zh-CN" sz="2400">
                <a:latin typeface="新宋体" panose="02010609030101010101" charset="-122"/>
                <a:ea typeface="新宋体" panose="02010609030101010101" charset="-122"/>
                <a:cs typeface="新宋体" panose="02010609030101010101" charset="-122"/>
              </a:rPr>
              <a:t>)</a:t>
            </a:r>
            <a:endParaRPr lang="zh-CN" altLang="en-US" sz="24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sz="4800">
                <a:solidFill>
                  <a:srgbClr val="FFFFFF">
                    <a:alpha val="0"/>
                  </a:srgbClr>
                </a:solidFill>
                <a:latin typeface="Times New Roman" panose="02020603050405020304"/>
                <a:ea typeface="Times New Roman" panose="02020603050405020304"/>
                <a:cs typeface="Times New Roman" panose="02020603050405020304"/>
              </a:rPr>
              <a:t>__________________</a:t>
            </a:r>
            <a:endParaRPr lang="zh-CN" altLang="en-US" sz="24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400">
                <a:latin typeface="Times New Roman" panose="02020603050405020304" pitchFamily="34" charset="0"/>
                <a:ea typeface="微软雅黑"/>
                <a:cs typeface="Times New Roman" panose="02020603050405020304" pitchFamily="34" charset="-120"/>
              </a:rPr>
              <a:t>A.小车从斜面上固定位置开始下滑</a:t>
            </a:r>
            <a:r>
              <a:rPr lang="en-US" altLang="zh-CN" sz="2400">
                <a:latin typeface="新宋体" panose="02010609030101010101" charset="-122"/>
                <a:ea typeface="新宋体" panose="02010609030101010101" charset="-122"/>
                <a:cs typeface="新宋体" panose="02010609030101010101" charset="-122"/>
              </a:rPr>
              <a:t>，</a:t>
            </a:r>
            <a:r>
              <a:rPr lang="en-US" altLang="zh-CN" sz="2400">
                <a:latin typeface="Times New Roman" panose="02020603050405020304" pitchFamily="34" charset="0"/>
                <a:ea typeface="微软雅黑"/>
                <a:cs typeface="Times New Roman" panose="02020603050405020304" pitchFamily="34" charset="-120"/>
              </a:rPr>
              <a:t>是为了让小车到达斜面底端时的速度相同</a:t>
            </a:r>
            <a:endParaRPr lang="zh-CN" altLang="en-US" sz="24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400">
                <a:latin typeface="Times New Roman" panose="02020603050405020304" pitchFamily="34" charset="0"/>
                <a:ea typeface="微软雅黑"/>
                <a:cs typeface="Times New Roman" panose="02020603050405020304" pitchFamily="34" charset="-120"/>
              </a:rPr>
              <a:t>B.小车在水平面上运动一段距离最终停下来</a:t>
            </a:r>
            <a:r>
              <a:rPr lang="en-US" altLang="zh-CN" sz="2400">
                <a:latin typeface="新宋体" panose="02010609030101010101" charset="-122"/>
                <a:ea typeface="新宋体" panose="02010609030101010101" charset="-122"/>
                <a:cs typeface="新宋体" panose="02010609030101010101" charset="-122"/>
              </a:rPr>
              <a:t>，</a:t>
            </a:r>
            <a:r>
              <a:rPr lang="en-US" altLang="zh-CN" sz="2400">
                <a:latin typeface="Times New Roman" panose="02020603050405020304" pitchFamily="34" charset="0"/>
                <a:ea typeface="微软雅黑"/>
                <a:cs typeface="Times New Roman" panose="02020603050405020304" pitchFamily="34" charset="-120"/>
              </a:rPr>
              <a:t>是由于小车受到的阻力大于惯性</a:t>
            </a:r>
            <a:endParaRPr lang="zh-CN" altLang="en-US" sz="24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400">
                <a:latin typeface="Times New Roman" panose="02020603050405020304" pitchFamily="34" charset="0"/>
                <a:ea typeface="微软雅黑"/>
                <a:cs typeface="Times New Roman" panose="02020603050405020304" pitchFamily="34" charset="-120"/>
              </a:rPr>
              <a:t>C.小车在水平面上受到的阻力越小</a:t>
            </a:r>
            <a:r>
              <a:rPr lang="en-US" altLang="zh-CN" sz="2400">
                <a:latin typeface="新宋体" panose="02010609030101010101" charset="-122"/>
                <a:ea typeface="新宋体" panose="02010609030101010101" charset="-122"/>
                <a:cs typeface="新宋体" panose="02010609030101010101" charset="-122"/>
              </a:rPr>
              <a:t>，</a:t>
            </a:r>
            <a:r>
              <a:rPr lang="en-US" altLang="zh-CN" sz="2400">
                <a:latin typeface="Times New Roman" panose="02020603050405020304" pitchFamily="34" charset="0"/>
                <a:ea typeface="微软雅黑"/>
                <a:cs typeface="Times New Roman" panose="02020603050405020304" pitchFamily="34" charset="-120"/>
              </a:rPr>
              <a:t>小车的速度减小得越快</a:t>
            </a:r>
            <a:r>
              <a:rPr lang="en-US" altLang="zh-CN" sz="2400">
                <a:latin typeface="新宋体" panose="02010609030101010101" charset="-122"/>
                <a:ea typeface="新宋体" panose="02010609030101010101" charset="-122"/>
                <a:cs typeface="新宋体" panose="02010609030101010101" charset="-122"/>
              </a:rPr>
              <a:t>，</a:t>
            </a:r>
            <a:endParaRPr lang="en-US" altLang="zh-CN" sz="2400">
              <a:latin typeface="新宋体" panose="02010609030101010101" charset="-122"/>
              <a:ea typeface="新宋体" panose="02010609030101010101" charset="-122"/>
              <a:cs typeface="新宋体" panose="02010609030101010101" charset="-122"/>
              <a:sym typeface="+mn-ea"/>
            </a:endParaRPr>
          </a:p>
        </p:txBody>
      </p:sp>
      <p:sp>
        <p:nvSpPr>
          <p:cNvPr id="8" name="文本框 5" title=""/>
          <p:cNvSpPr txBox="1"/>
          <p:nvPr/>
        </p:nvSpPr>
        <p:spPr>
          <a:xfrm>
            <a:off x="10833757" y="1419755"/>
            <a:ext cx="444456" cy="59270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A</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pic>
        <p:nvPicPr>
          <p:cNvPr id="9" name="New picture" title=""/>
          <p:cNvPicPr/>
          <p:nvPr/>
        </p:nvPicPr>
        <p:blipFill>
          <a:blip r:embed="rId3"/>
          <a:stretch>
            <a:fillRect/>
          </a:stretch>
        </p:blipFill>
        <p:spPr>
          <a:xfrm>
            <a:off x="1094105" y="1923503"/>
            <a:ext cx="6035644" cy="804752"/>
          </a:xfrm>
          <a:prstGeom prst="rect">
            <a:avLst/>
          </a:prstGeom>
        </p:spPr>
      </p:pic>
      <p:sp>
        <p:nvSpPr>
          <p:cNvPr id="2" name="文本框 3" title=""/>
          <p:cNvSpPr txBox="1"/>
          <p:nvPr/>
        </p:nvSpPr>
        <p:spPr>
          <a:xfrm>
            <a:off x="457200" y="4108450"/>
            <a:ext cx="11335385" cy="1610709"/>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400">
                <a:latin typeface="Times New Roman" panose="02020603050405020304" pitchFamily="34" charset="0"/>
                <a:ea typeface="微软雅黑"/>
                <a:cs typeface="Times New Roman" panose="02020603050405020304" pitchFamily="34" charset="-120"/>
              </a:rPr>
              <a:t>运动的距离越长</a:t>
            </a:r>
            <a:endParaRPr lang="zh-CN" altLang="en-US" sz="2400">
              <a:latin typeface="Times New Roman" panose="02020603050405020304" pitchFamily="34" charset="0"/>
              <a:ea typeface="微软雅黑"/>
              <a:cs typeface="Times New Roman" panose="02020603050405020304" pitchFamily="34" charset="-120"/>
              <a:sym typeface="+mn-ea"/>
            </a:endParaRPr>
          </a:p>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400">
                <a:latin typeface="Times New Roman" panose="02020603050405020304" pitchFamily="34" charset="0"/>
                <a:ea typeface="微软雅黑"/>
                <a:cs typeface="Times New Roman" panose="02020603050405020304" pitchFamily="34" charset="-120"/>
              </a:rPr>
              <a:t>D.可由本实验推知：如果小车所受摩擦力为零</a:t>
            </a:r>
            <a:r>
              <a:rPr lang="en-US" altLang="zh-CN" sz="2400">
                <a:latin typeface="新宋体" panose="02010609030101010101" charset="-122"/>
                <a:ea typeface="新宋体" panose="02010609030101010101" charset="-122"/>
                <a:cs typeface="新宋体" panose="02010609030101010101" charset="-122"/>
              </a:rPr>
              <a:t>，</a:t>
            </a:r>
            <a:r>
              <a:rPr lang="en-US" altLang="zh-CN" sz="2400">
                <a:latin typeface="Times New Roman" panose="02020603050405020304" pitchFamily="34" charset="0"/>
                <a:ea typeface="微软雅黑"/>
                <a:cs typeface="Times New Roman" panose="02020603050405020304" pitchFamily="34" charset="-120"/>
              </a:rPr>
              <a:t>小车将静止或做匀速直线运动</a:t>
            </a:r>
            <a:endParaRPr lang="en-US" altLang="zh-CN" sz="2400">
              <a:latin typeface="Times New Roman" panose="02020603050405020304" pitchFamily="34" charset="0"/>
              <a:ea typeface="微软雅黑"/>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10" name="文本框 5" title=""/>
          <p:cNvSpPr txBox="1"/>
          <p:nvPr/>
        </p:nvSpPr>
        <p:spPr>
          <a:xfrm>
            <a:off x="436880" y="508000"/>
            <a:ext cx="11335385" cy="1610962"/>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a:sym typeface="+mn-ea"/>
              </a:rPr>
              <a:t>【解析】解：A、三次实验中</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均保持小车从同一斜面同一高度由静止下滑</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目的是保证小车到达水平面时的速度相同</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这是控制变量法的要求</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故A正确；</a:t>
            </a:r>
            <a:endParaRPr lang="zh-CN" altLang="en-US"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a:sym typeface="+mn-ea"/>
              </a:rPr>
              <a:t>B、小车在水平面上运动一段距离最终停下来</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是由于小车受到阻力的作用</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但惯性不是力</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不能与阻力的大小作比较</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故B错误；</a:t>
            </a:r>
            <a:endParaRPr lang="zh-CN" altLang="en-US"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a:sym typeface="+mn-ea"/>
              </a:rPr>
              <a:t>C、由实验现象可知</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小车在水平面上受到的阻力越小</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运动的距离越长</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说明小车的速度减小得越慢</a:t>
            </a:r>
            <a:r>
              <a:rPr lang="en-US" altLang="zh-CN">
                <a:latin typeface="新宋体" panose="02010609030101010101" charset="-122"/>
                <a:ea typeface="新宋体" panose="02010609030101010101" charset="-122"/>
                <a:cs typeface="新宋体" panose="02010609030101010101" charset="-122"/>
                <a:sym typeface="+mn-ea"/>
              </a:rPr>
              <a:t>，</a:t>
            </a:r>
            <a:r>
              <a:rPr lang="en-US" altLang="zh-CN">
                <a:sym typeface="+mn-ea"/>
              </a:rPr>
              <a:t>故C错误；</a:t>
            </a:r>
            <a:endParaRPr lang="zh-CN" altLang="en-US"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D、由实验现象推理可知</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小车到达水平面上时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如果小车所受摩擦力为零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则小车将做匀速直线运动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故D错误。</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故选：A。</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1"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2" presetClass="entr" presetSubtype="8" dur="500" fill="hold" grpId="1"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nodeType="clickPar">
                      <p:stCondLst>
                        <p:cond delay="indefinite"/>
                        <p:cond evt="onBegin" delay="0">
                          <p:tn val="12"/>
                        </p:cond>
                      </p:stCondLst>
                      <p:childTnLst>
                        <p:par>
                          <p:cTn id="14" fill="hold">
                            <p:stCondLst>
                              <p:cond delay="0"/>
                            </p:stCondLst>
                            <p:childTnLst>
                              <p:par>
                                <p:cTn id="15" presetID="22" presetClass="entr" presetSubtype="8" dur="500" fill="hold" grpId="1"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nodeType="clickPar">
                      <p:stCondLst>
                        <p:cond delay="indefinite"/>
                        <p:cond evt="onBegin" delay="0">
                          <p:tn val="17"/>
                        </p:cond>
                      </p:stCondLst>
                      <p:childTnLst>
                        <p:par>
                          <p:cTn id="19" fill="hold">
                            <p:stCondLst>
                              <p:cond delay="0"/>
                            </p:stCondLst>
                            <p:childTnLst>
                              <p:par>
                                <p:cTn id="20" presetID="22" presetClass="entr" presetSubtype="8" dur="500" fill="hold" grpId="1"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dur="500" fill="hold" grpId="2"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1098644"/>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13.静止在水平桌面上的粉笔盒</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若所有的力消失</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粉笔盒将 _____ ；做匀速圆周运动的小球若所有的力消失</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小球将 __________________ 。</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8" name="文本框 5" title=""/>
          <p:cNvSpPr txBox="1"/>
          <p:nvPr/>
        </p:nvSpPr>
        <p:spPr>
          <a:xfrm>
            <a:off x="436880" y="1860645"/>
            <a:ext cx="11335385" cy="2639759"/>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1</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粉笔盒原来处于静止状态</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当外力消失时</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它将继续保持原来的静止状态不变；</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2</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做匀速圆周运动的小球若所有的力消失</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它将沿着外力消失一瞬间的速度和方向做匀速直线运动。</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故答案为：静止；做匀速直线运动。</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9" name="文本框 5" title=""/>
          <p:cNvSpPr txBox="1"/>
          <p:nvPr/>
        </p:nvSpPr>
        <p:spPr>
          <a:xfrm>
            <a:off x="9944709" y="473661"/>
            <a:ext cx="903021" cy="59741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静止</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10" name="文本框 5" title=""/>
          <p:cNvSpPr txBox="1"/>
          <p:nvPr/>
        </p:nvSpPr>
        <p:spPr>
          <a:xfrm>
            <a:off x="7980019" y="985725"/>
            <a:ext cx="2698801" cy="59741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做匀速直线运动</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dur="500" fill="hold" grpId="5"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22" presetClass="entr" presetSubtype="8" dur="500" fill="hold" grpId="6"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8" dur="500" fill="hold" grpId="7"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alphaModFix amt="44000"/>
          </a:blip>
          <a:stretch>
            <a:fillRect/>
          </a:stretch>
        </a:blipFill>
        <a:effectLst/>
      </p:bgPr>
    </p:bg>
    <p:spTree>
      <p:nvGrpSpPr>
        <p:cNvPr id="1" name=""/>
        <p:cNvGrpSpPr/>
        <p:nvPr/>
      </p:nvGrpSpPr>
      <p:grpSpPr>
        <a:xfrm>
          <a:off x="0" y="0"/>
          <a:ext cx="0" cy="0"/>
        </a:xfrm>
      </p:grpSpPr>
      <p:sp>
        <p:nvSpPr>
          <p:cNvPr id="7" name="文本框 3" title=""/>
          <p:cNvSpPr txBox="1"/>
          <p:nvPr/>
        </p:nvSpPr>
        <p:spPr>
          <a:xfrm>
            <a:off x="436880" y="508000"/>
            <a:ext cx="11335385" cy="2122773"/>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14.古人云：“船到江心抛锚迟</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悬崖勒马早已晚”意思是说船要停在江心必须提前抛锚</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等到江心处再抛锚就已经迟了</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船的质量越大</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需要越  ____ </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选填“早”或“晚”</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抛锚；到了悬崖处再勒马</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马还要向前继续运动</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因此这句诗里所包含的物理知识是  _____ 。</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8" name="文本框 5" title=""/>
          <p:cNvSpPr txBox="1"/>
          <p:nvPr/>
        </p:nvSpPr>
        <p:spPr>
          <a:xfrm>
            <a:off x="436880" y="2884773"/>
            <a:ext cx="11335385" cy="212769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【解析】解：“船到江心抛锚迟</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悬崖勒马早已晚”</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是说物体有保持原来运动状态不变的性质</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这就是惯性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为了使船早停下</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需要早抛锚；</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到了悬崖处再勒马</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马由于具有惯性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仍然会向前运动一段距离。</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故答案为：早；惯性。</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9" name="文本框 5" title=""/>
          <p:cNvSpPr txBox="1"/>
          <p:nvPr/>
        </p:nvSpPr>
        <p:spPr>
          <a:xfrm>
            <a:off x="656438" y="1497789"/>
            <a:ext cx="543865" cy="59741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早</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10" name="文本框 5" title=""/>
          <p:cNvSpPr txBox="1"/>
          <p:nvPr/>
        </p:nvSpPr>
        <p:spPr>
          <a:xfrm>
            <a:off x="6388709" y="2009853"/>
            <a:ext cx="903021" cy="59741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惯性</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dur="500" fill="hold" grpId="5"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22" presetClass="entr" presetSubtype="8" dur="500" fill="hold" grpId="6"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8" dur="500" fill="hold" grpId="7"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4">
            <a:alphaModFix amt="44000"/>
          </a:blip>
          <a:stretch>
            <a:fillRect/>
          </a:stretch>
        </a:blipFill>
        <a:effectLst/>
      </p:bgPr>
    </p:bg>
    <p:spTree>
      <p:nvGrpSpPr>
        <p:cNvPr id="1" name=""/>
        <p:cNvGrpSpPr/>
        <p:nvPr/>
      </p:nvGrpSpPr>
      <p:grpSpPr>
        <a:xfrm>
          <a:off x="0" y="0"/>
          <a:ext cx="0" cy="0"/>
        </a:xfrm>
      </p:grpSpPr>
      <p:pic>
        <p:nvPicPr>
          <p:cNvPr id="8" name="New picture" title=""/>
          <p:cNvPicPr/>
          <p:nvPr/>
        </p:nvPicPr>
        <p:blipFill>
          <a:blip r:embed="rId3"/>
          <a:stretch>
            <a:fillRect/>
          </a:stretch>
        </p:blipFill>
        <p:spPr>
          <a:xfrm>
            <a:off x="9740264" y="635000"/>
            <a:ext cx="1676400" cy="1206500"/>
          </a:xfrm>
          <a:prstGeom prst="rect">
            <a:avLst/>
          </a:prstGeom>
        </p:spPr>
      </p:pic>
      <p:sp>
        <p:nvSpPr>
          <p:cNvPr id="7" name="文本框 3" title=""/>
          <p:cNvSpPr txBox="1"/>
          <p:nvPr/>
        </p:nvSpPr>
        <p:spPr>
          <a:xfrm>
            <a:off x="436880" y="508000"/>
            <a:ext cx="9239885" cy="1610709"/>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a:solidFill>
                  <a:srgbClr val="000000"/>
                </a:solidFill>
                <a:latin typeface="Times New Roman" panose="02020603050405020304" pitchFamily="34" charset="0"/>
                <a:ea typeface="微软雅黑"/>
                <a:cs typeface="Times New Roman" panose="02020603050405020304" pitchFamily="34" charset="-120"/>
              </a:defRPr>
            </a:pPr>
            <a:r>
              <a:rPr lang="en-US" altLang="zh-CN" sz="2800">
                <a:latin typeface="Times New Roman" panose="02020603050405020304" pitchFamily="34" charset="0"/>
                <a:ea typeface="微软雅黑"/>
                <a:cs typeface="Times New Roman" panose="02020603050405020304" pitchFamily="34" charset="-120"/>
              </a:rPr>
              <a:t>15.如图所示</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这是某中学排球选拔赛现场。击出去的排球能在空中继续向上运动是因为排球具有  _____ ；排球最终总会落回地面</a:t>
            </a:r>
            <a:r>
              <a:rPr lang="en-US" altLang="zh-CN" sz="2800">
                <a:latin typeface="新宋体" panose="02010609030101010101" charset="-122"/>
                <a:ea typeface="新宋体" panose="02010609030101010101" charset="-122"/>
                <a:cs typeface="新宋体" panose="02010609030101010101" charset="-122"/>
              </a:rPr>
              <a:t>，</a:t>
            </a:r>
            <a:r>
              <a:rPr lang="en-US" altLang="zh-CN" sz="2800">
                <a:latin typeface="Times New Roman" panose="02020603050405020304" pitchFamily="34" charset="0"/>
                <a:ea typeface="微软雅黑"/>
                <a:cs typeface="Times New Roman" panose="02020603050405020304" pitchFamily="34" charset="-120"/>
              </a:rPr>
              <a:t>这是因为排球受到  ____ 力的作用。</a:t>
            </a:r>
            <a:endParaRPr lang="zh-CN" altLang="en-US" sz="2800">
              <a:latin typeface="Times New Roman" panose="02020603050405020304" pitchFamily="34" charset="0"/>
              <a:ea typeface="微软雅黑"/>
              <a:cs typeface="Times New Roman" panose="02020603050405020304" pitchFamily="34" charset="-120"/>
              <a:sym typeface="+mn-ea"/>
            </a:endParaRPr>
          </a:p>
        </p:txBody>
      </p:sp>
      <p:sp>
        <p:nvSpPr>
          <p:cNvPr id="9" name="文本框 5" title=""/>
          <p:cNvSpPr txBox="1"/>
          <p:nvPr/>
        </p:nvSpPr>
        <p:spPr>
          <a:xfrm>
            <a:off x="436880" y="2372709"/>
            <a:ext cx="11335385" cy="212769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【解析】解：击出去的排球能在空中继续向上运动是因为排球具有惯性</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仍会保持原来的运动状态；</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排球最终总会落回地面</a:t>
            </a:r>
            <a:r>
              <a:rPr lang="en-US" altLang="zh-CN" sz="2800" b="1">
                <a:solidFill>
                  <a:srgbClr val="FF0000"/>
                </a:solidFill>
                <a:latin typeface="新宋体" panose="02010609030101010101" charset="-122"/>
                <a:ea typeface="新宋体" panose="02010609030101010101" charset="-122"/>
                <a:cs typeface="新宋体" panose="02010609030101010101" charset="-122"/>
                <a:sym typeface="+mn-ea"/>
              </a:rPr>
              <a:t>，</a:t>
            </a: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这是因为排球受到竖直向下的重力的作用。</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故答案为：惯性；重。</a:t>
            </a:r>
            <a:endParaRPr lang="zh-CN" altLang="en-US"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10" name="文本框 5" title=""/>
          <p:cNvSpPr txBox="1"/>
          <p:nvPr/>
        </p:nvSpPr>
        <p:spPr>
          <a:xfrm>
            <a:off x="6744309" y="985725"/>
            <a:ext cx="903021" cy="59741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惯性</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
        <p:nvSpPr>
          <p:cNvPr id="11" name="文本框 5" title=""/>
          <p:cNvSpPr txBox="1"/>
          <p:nvPr/>
        </p:nvSpPr>
        <p:spPr>
          <a:xfrm>
            <a:off x="6123788" y="1497789"/>
            <a:ext cx="543865" cy="59741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0" fontAlgn="ctr" hangingPunct="0">
              <a:lnSpc>
                <a:spcPct val="120000"/>
              </a:lnSpc>
              <a:spcBef>
                <a:spcPct val="0"/>
              </a:spcBef>
              <a:spcAft>
                <a:spcPct val="0"/>
              </a:spcAft>
              <a:defRPr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defRPr>
            </a:pPr>
            <a:r>
              <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rPr>
              <a:t>重</a:t>
            </a:r>
            <a:endParaRPr lang="en-US" altLang="zh-CN" sz="2800" b="1">
              <a:solidFill>
                <a:srgbClr val="FF0000"/>
              </a:solidFill>
              <a:latin typeface="Times New Roman" panose="02020603050405020304" pitchFamily="34" charset="0"/>
              <a:ea typeface="楷体" panose="02010609060101010101" pitchFamily="34" charset="-122"/>
              <a:cs typeface="Times New Roman" panose="02020603050405020304" pitchFamily="34" charset="-120"/>
              <a:sym typeface="+mn-ea"/>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dur="500" fill="hold" grpId="3"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dur="500" fill="hold" grpId="4"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dur="500" fill="hold" grpId="5"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par>
                                <p:cTn id="18" presetID="22" presetClass="entr" presetSubtype="8" dur="500" fill="hold" grpId="6"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22" presetClass="entr" presetSubtype="8" dur="500" fill="hold" grpId="7"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https://d.book118.com/085003302044011124</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7.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58.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2.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63.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custom20205081_1*a*1"/>
  <p:tag name="KSO_WM_UNIT_INDEX" val="1"/>
  <p:tag name="KSO_WM_UNIT_ISCONTENTSTITLE" val="0"/>
  <p:tag name="KSO_WM_UNIT_ISNUMDGMTITLE" val="0"/>
  <p:tag name="KSO_WM_UNIT_LAYERLEVEL" val="1"/>
  <p:tag name="KSO_WM_UNIT_NOCLEAR" val="0"/>
  <p:tag name="KSO_WM_UNIT_SHOW_EDIT_AREA_INDICATION" val="1"/>
  <p:tag name="KSO_WM_UNIT_TYPE" val="a"/>
  <p:tag name="KSO_WM_UNIT_VALUE" val="28"/>
</p:tagLst>
</file>

<file path=ppt/tags/tag64.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custom20205081_1*b*1"/>
  <p:tag name="KSO_WM_UNIT_INDEX" val="1"/>
  <p:tag name="KSO_WM_UNIT_ISCONTENTSTITLE" val="0"/>
  <p:tag name="KSO_WM_UNIT_ISNUMDGMTITLE" val="0"/>
  <p:tag name="KSO_WM_UNIT_LAYERLEVEL" val="1"/>
  <p:tag name="KSO_WM_UNIT_NOCLEAR" val="0"/>
  <p:tag name="KSO_WM_UNIT_SHOW_EDIT_AREA_INDICATION" val="1"/>
  <p:tag name="KSO_WM_UNIT_TYPE" val="b"/>
  <p:tag name="KSO_WM_UNIT_VALUE" val="111"/>
</p:tagLst>
</file>

<file path=ppt/tags/tag65.xml><?xml version="1.0" encoding="utf-8"?>
<p:tagLst xmlns:p="http://schemas.openxmlformats.org/presentationml/2006/main">
  <p:tag name="KSO_WM_BEAUTIFY_FLAG" val="#wm#"/>
  <p:tag name="KSO_WM_SLIDE_ID" val="custom20205081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66.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163</Paragraphs>
  <Slides>29</Slides>
  <Notes>27</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29</vt:i4>
      </vt:variant>
    </vt:vector>
  </HeadingPairs>
  <TitlesOfParts>
    <vt:vector baseType="lpstr" size="38">
      <vt:lpstr>Arial</vt:lpstr>
      <vt:lpstr>Calibri</vt:lpstr>
      <vt:lpstr>微软雅黑</vt:lpstr>
      <vt:lpstr>Wingdings</vt:lpstr>
      <vt:lpstr>Times New Roman</vt:lpstr>
      <vt:lpstr>新宋体</vt:lpstr>
      <vt:lpstr>楷体</vt:lpstr>
      <vt:lpstr>Calibri Light</vt:lpstr>
      <vt:lpstr>Office Theme</vt:lpstr>
      <vt:lpstr>7.1科学探究牛顿第一定律</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2024-09-28T09:39:55.003</cp:lastPrinted>
  <dcterms:created xsi:type="dcterms:W3CDTF">2024-09-28T01:39:55Z</dcterms:created>
  <dcterms:modified xsi:type="dcterms:W3CDTF">2024-09-28T01:39:57Z</dcterms:modified>
</cp:coreProperties>
</file>