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F27B37-60D6-49E0-A9A8-512D7F1F1B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53D504-FDF8-4CE9-9260-CB95F38AFE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FE3177-6215-432F-B00B-B5B76CB0A9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20CA4C5-0E2D-464F-B858-C3A3701DE2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A19F098-641F-4210-B034-4B1D3624DBA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F48B3E0-F481-49C2-A6F9-0FA027B3B6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C9CCCFC-D63B-4F8D-B3EE-6534F726C7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C82695-E785-4951-BBCE-B7854FEC7F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F394AFF-CD6B-42E4-ADB6-9E457689B9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A246EF-399F-4DEE-92F8-C490A2A8F76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4FEB39-D6BD-4ACB-BD5C-B32180A8E2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5012240211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01821" y="1505581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社交恐惧研究计划书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研究预期成果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研究计划与时间表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研究伦理与法律问题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社交恐惧是一种常见的心理障碍，其特征包括在社交场合中感到紧张、害怕被他人评价以及回避社交活动等。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社交恐惧是指在社交场合中感到强烈的不安和恐惧，通常伴随着心跳加速、出汗、颤抖等症状。这种恐惧源于对被他人评价的担忧，导致个体尽力避免与他人的目光接触、对话等互动。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156" r="1915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社交恐惧的定义与特征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社交恐惧在人群中的普遍性较高，影响日常生活和工作。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社交恐惧在成人中的发生率约为7%-13%，且在青少年中也有一定的发生率。这种心理障碍可能导致个体在工作中表现不佳，影响人际关系和日常生活质量。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社交恐惧的普遍性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20000" r="20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社交恐惧对个体身心健康、社会功能和人际关系产生负面影响。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社交恐惧可能导致个体长期处于孤独、焦虑和抑郁状态，进而引发其他心理问题，如自卑、强迫症等。此外，社交恐惧还可能影响个体的职业发展和社会适应能力，降低生活质量。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社交恐惧的影响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研究目的与意义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1125" r="11125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深入了解社交恐惧症的成因、表现及影响。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rcRect l="20000" r="20000"/>
          <a:stretch>
            <a:fillRect/>
          </a:stretch>
        </p:blipFill>
        <p:spPr>
          <a:xfrm>
            <a:off x="8413042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探索社交恐惧症的有效治疗方法。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提高公众对社交恐惧症的认识和关注。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研究目的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为社交恐惧症患者提供科学依据和帮助。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推动相关领域的研究进展和学术交流。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促进社会对心理健康问题的关注和重视。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t="1953" b="1953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83" b="83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16000" r="16000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16292" r="16292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社交恐惧症的形成与个体心理、生理及环境因素有关。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认知行为疗法和药物治疗对社交恐惧症有显著疗效。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提高公众对社交恐惧症的认知可以减少社会偏见和歧视。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研究假设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5866" b="1586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研究设计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实验法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通过实验的方式，对社交恐惧症患者和正常人在特定情境下的反应进行比较，以探究社交恐惧症的成因和表现。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观察法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观察社交恐惧症患者在日常生活中的表现，记录他们在不同情境下的行为和情绪反应，以便深入了解社交恐惧症的症状和影响。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案例研究法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对个别社交恐惧症患者进行深入的案例研究，了解他们的病情发展历程、治疗过程和康复情况，为研究提供更具体和深入的实例。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t="6250" b="6250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设计针对社交恐惧症患者的问卷，了解他们的症状表现、生活质量和治疗情况等信息。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问卷调查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对社交恐惧症患者进行深度访谈，了解他们的心理状态、社交状况和家庭背景等信息，以便更好地理解他们的病情。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访谈法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采集社交恐惧症患者的生理数据，如心率、血压、呼吸等，以探究社交恐惧症对生理的影响。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生理数据采集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数据收集方法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描述性统计分析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对收集到的数据进行描述性统计分析，如计算平均值、标准差、频数等，以了解数据的基本特征和分布情况。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相关性分析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分析社交恐惧症与相关因素之间的关联程度，如性格特征、家庭背景、生活事件等，以探究社交恐惧症的成因。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回归分析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通过回归分析的方法，探究社交恐惧症的影响因素及其对生活质量的影响程度。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数据分析方法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01317" y="1367784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01317" y="3039024"/>
            <a:ext cx="9429750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00AF57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研究内容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https://d.book118.com/085012240211011112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6FFF4"/>
      </a:lt1>
      <a:dk2>
        <a:srgbClr val="083800"/>
      </a:dk2>
      <a:lt2>
        <a:srgbClr val="FFFFFF"/>
      </a:lt2>
      <a:accent1>
        <a:srgbClr val="59AE93"/>
      </a:accent1>
      <a:accent2>
        <a:srgbClr val="83BB7A"/>
      </a:accent2>
      <a:accent3>
        <a:srgbClr val="2D7A61"/>
      </a:accent3>
      <a:accent4>
        <a:srgbClr val="87D295"/>
      </a:accent4>
      <a:accent5>
        <a:srgbClr val="BEEA8F"/>
      </a:accent5>
      <a:accent6>
        <a:srgbClr val="90DECB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2024-09-19T00:07:28.136</cp:lastPrinted>
  <dcterms:created xsi:type="dcterms:W3CDTF">2024-09-18T16:07:28Z</dcterms:created>
  <dcterms:modified xsi:type="dcterms:W3CDTF">2024-09-18T16:07:30Z</dcterms:modified>
</cp:coreProperties>
</file>